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8" r:id="rId4"/>
    <p:sldMasterId id="2147483840" r:id="rId5"/>
    <p:sldMasterId id="2147483852" r:id="rId6"/>
  </p:sldMasterIdLst>
  <p:notesMasterIdLst>
    <p:notesMasterId r:id="rId39"/>
  </p:notesMasterIdLst>
  <p:handoutMasterIdLst>
    <p:handoutMasterId r:id="rId40"/>
  </p:handoutMasterIdLst>
  <p:sldIdLst>
    <p:sldId id="256" r:id="rId7"/>
    <p:sldId id="290" r:id="rId8"/>
    <p:sldId id="292" r:id="rId9"/>
    <p:sldId id="261" r:id="rId10"/>
    <p:sldId id="262" r:id="rId11"/>
    <p:sldId id="263" r:id="rId12"/>
    <p:sldId id="264" r:id="rId13"/>
    <p:sldId id="257" r:id="rId14"/>
    <p:sldId id="266" r:id="rId15"/>
    <p:sldId id="267" r:id="rId16"/>
    <p:sldId id="268" r:id="rId17"/>
    <p:sldId id="300" r:id="rId18"/>
    <p:sldId id="269" r:id="rId19"/>
    <p:sldId id="283" r:id="rId20"/>
    <p:sldId id="270" r:id="rId21"/>
    <p:sldId id="277" r:id="rId22"/>
    <p:sldId id="278" r:id="rId23"/>
    <p:sldId id="279" r:id="rId24"/>
    <p:sldId id="281" r:id="rId25"/>
    <p:sldId id="280" r:id="rId26"/>
    <p:sldId id="302" r:id="rId27"/>
    <p:sldId id="301" r:id="rId28"/>
    <p:sldId id="303" r:id="rId29"/>
    <p:sldId id="259" r:id="rId30"/>
    <p:sldId id="265" r:id="rId31"/>
    <p:sldId id="304" r:id="rId32"/>
    <p:sldId id="271" r:id="rId33"/>
    <p:sldId id="291" r:id="rId34"/>
    <p:sldId id="288" r:id="rId35"/>
    <p:sldId id="289" r:id="rId36"/>
    <p:sldId id="285" r:id="rId37"/>
    <p:sldId id="306" r:id="rId38"/>
  </p:sldIdLst>
  <p:sldSz cx="12192000" cy="6858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GUERIN" userId="b8a2518d-9059-484c-84e1-e4a15d7f3ee3" providerId="ADAL" clId="{E633105D-73F1-4D9A-A235-8FAB9B68DCB6}"/>
    <pc:docChg chg="delSld">
      <pc:chgData name="Maria GUERIN" userId="b8a2518d-9059-484c-84e1-e4a15d7f3ee3" providerId="ADAL" clId="{E633105D-73F1-4D9A-A235-8FAB9B68DCB6}" dt="2026-09-25T09:55:18.505" v="0" actId="47"/>
      <pc:docMkLst>
        <pc:docMk/>
      </pc:docMkLst>
      <pc:sldChg chg="del">
        <pc:chgData name="Maria GUERIN" userId="b8a2518d-9059-484c-84e1-e4a15d7f3ee3" providerId="ADAL" clId="{E633105D-73F1-4D9A-A235-8FAB9B68DCB6}" dt="2026-09-25T09:55:18.505" v="0" actId="47"/>
        <pc:sldMkLst>
          <pc:docMk/>
          <pc:sldMk cId="2235489204" sldId="305"/>
        </pc:sldMkLst>
      </pc:sldChg>
    </pc:docChg>
  </pc:docChgLst>
  <pc:docChgLst>
    <pc:chgData name="Maria GUERIN" userId="b8a2518d-9059-484c-84e1-e4a15d7f3ee3" providerId="ADAL" clId="{B24395F9-E662-4E8E-A380-FF32EF5F5AE3}"/>
    <pc:docChg chg="undo custSel mod addSld delSld modSld sldOrd">
      <pc:chgData name="Maria GUERIN" userId="b8a2518d-9059-484c-84e1-e4a15d7f3ee3" providerId="ADAL" clId="{B24395F9-E662-4E8E-A380-FF32EF5F5AE3}" dt="2026-09-18T07:37:42.322" v="300" actId="2696"/>
      <pc:docMkLst>
        <pc:docMk/>
      </pc:docMkLst>
      <pc:sldChg chg="add">
        <pc:chgData name="Maria GUERIN" userId="b8a2518d-9059-484c-84e1-e4a15d7f3ee3" providerId="ADAL" clId="{B24395F9-E662-4E8E-A380-FF32EF5F5AE3}" dt="2026-09-14T16:29:03.672" v="116"/>
        <pc:sldMkLst>
          <pc:docMk/>
          <pc:sldMk cId="0" sldId="259"/>
        </pc:sldMkLst>
      </pc:sldChg>
      <pc:sldChg chg="add">
        <pc:chgData name="Maria GUERIN" userId="b8a2518d-9059-484c-84e1-e4a15d7f3ee3" providerId="ADAL" clId="{B24395F9-E662-4E8E-A380-FF32EF5F5AE3}" dt="2026-09-14T16:29:03.672" v="116"/>
        <pc:sldMkLst>
          <pc:docMk/>
          <pc:sldMk cId="0" sldId="265"/>
        </pc:sldMkLst>
      </pc:sldChg>
      <pc:sldChg chg="addSp delSp modSp mod setBg">
        <pc:chgData name="Maria GUERIN" userId="b8a2518d-9059-484c-84e1-e4a15d7f3ee3" providerId="ADAL" clId="{B24395F9-E662-4E8E-A380-FF32EF5F5AE3}" dt="2026-09-14T13:03:21.685" v="43" actId="26606"/>
        <pc:sldMkLst>
          <pc:docMk/>
          <pc:sldMk cId="4167533605" sldId="266"/>
        </pc:sldMkLst>
        <pc:picChg chg="add mod">
          <ac:chgData name="Maria GUERIN" userId="b8a2518d-9059-484c-84e1-e4a15d7f3ee3" providerId="ADAL" clId="{B24395F9-E662-4E8E-A380-FF32EF5F5AE3}" dt="2026-09-14T13:03:21.685" v="43" actId="26606"/>
          <ac:picMkLst>
            <pc:docMk/>
            <pc:sldMk cId="4167533605" sldId="266"/>
            <ac:picMk id="4" creationId="{E4A4755E-26B5-0CCE-02B4-E8FA59F06171}"/>
          </ac:picMkLst>
        </pc:picChg>
      </pc:sldChg>
      <pc:sldChg chg="addSp delSp modSp mod setBg">
        <pc:chgData name="Maria GUERIN" userId="b8a2518d-9059-484c-84e1-e4a15d7f3ee3" providerId="ADAL" clId="{B24395F9-E662-4E8E-A380-FF32EF5F5AE3}" dt="2026-09-14T13:03:49.158" v="46" actId="26606"/>
        <pc:sldMkLst>
          <pc:docMk/>
          <pc:sldMk cId="2453804338" sldId="267"/>
        </pc:sldMkLst>
        <pc:picChg chg="add mod">
          <ac:chgData name="Maria GUERIN" userId="b8a2518d-9059-484c-84e1-e4a15d7f3ee3" providerId="ADAL" clId="{B24395F9-E662-4E8E-A380-FF32EF5F5AE3}" dt="2026-09-14T13:03:49.158" v="46" actId="26606"/>
          <ac:picMkLst>
            <pc:docMk/>
            <pc:sldMk cId="2453804338" sldId="267"/>
            <ac:picMk id="4" creationId="{19C0B208-C205-0B04-66C5-DFF474C6801F}"/>
          </ac:picMkLst>
        </pc:picChg>
      </pc:sldChg>
      <pc:sldChg chg="addSp delSp modSp mod setBg">
        <pc:chgData name="Maria GUERIN" userId="b8a2518d-9059-484c-84e1-e4a15d7f3ee3" providerId="ADAL" clId="{B24395F9-E662-4E8E-A380-FF32EF5F5AE3}" dt="2026-09-14T13:05:19.352" v="50" actId="26606"/>
        <pc:sldMkLst>
          <pc:docMk/>
          <pc:sldMk cId="2753894037" sldId="268"/>
        </pc:sldMkLst>
        <pc:picChg chg="add mod">
          <ac:chgData name="Maria GUERIN" userId="b8a2518d-9059-484c-84e1-e4a15d7f3ee3" providerId="ADAL" clId="{B24395F9-E662-4E8E-A380-FF32EF5F5AE3}" dt="2026-09-14T13:05:19.352" v="50" actId="26606"/>
          <ac:picMkLst>
            <pc:docMk/>
            <pc:sldMk cId="2753894037" sldId="268"/>
            <ac:picMk id="4" creationId="{A0FAFAFD-A546-709F-75A2-F11CCC8484E2}"/>
          </ac:picMkLst>
        </pc:picChg>
      </pc:sldChg>
      <pc:sldChg chg="modSp mod">
        <pc:chgData name="Maria GUERIN" userId="b8a2518d-9059-484c-84e1-e4a15d7f3ee3" providerId="ADAL" clId="{B24395F9-E662-4E8E-A380-FF32EF5F5AE3}" dt="2026-09-14T15:19:49.703" v="85" actId="1076"/>
        <pc:sldMkLst>
          <pc:docMk/>
          <pc:sldMk cId="1544616483" sldId="279"/>
        </pc:sldMkLst>
        <pc:spChg chg="mod">
          <ac:chgData name="Maria GUERIN" userId="b8a2518d-9059-484c-84e1-e4a15d7f3ee3" providerId="ADAL" clId="{B24395F9-E662-4E8E-A380-FF32EF5F5AE3}" dt="2026-09-14T15:19:02.855" v="82" actId="1076"/>
          <ac:spMkLst>
            <pc:docMk/>
            <pc:sldMk cId="1544616483" sldId="279"/>
            <ac:spMk id="3" creationId="{00000000-0000-0000-0000-000000000000}"/>
          </ac:spMkLst>
        </pc:spChg>
        <pc:graphicFrameChg chg="mod modGraphic">
          <ac:chgData name="Maria GUERIN" userId="b8a2518d-9059-484c-84e1-e4a15d7f3ee3" providerId="ADAL" clId="{B24395F9-E662-4E8E-A380-FF32EF5F5AE3}" dt="2026-09-14T15:19:49.703" v="85" actId="1076"/>
          <ac:graphicFrameMkLst>
            <pc:docMk/>
            <pc:sldMk cId="1544616483" sldId="279"/>
            <ac:graphicFrameMk id="2" creationId="{00000000-0000-0000-0000-000000000000}"/>
          </ac:graphicFrameMkLst>
        </pc:graphicFrameChg>
      </pc:sldChg>
      <pc:sldChg chg="ord">
        <pc:chgData name="Maria GUERIN" userId="b8a2518d-9059-484c-84e1-e4a15d7f3ee3" providerId="ADAL" clId="{B24395F9-E662-4E8E-A380-FF32EF5F5AE3}" dt="2026-09-14T16:03:30.587" v="115"/>
        <pc:sldMkLst>
          <pc:docMk/>
          <pc:sldMk cId="1849673576" sldId="280"/>
        </pc:sldMkLst>
      </pc:sldChg>
      <pc:sldChg chg="ord">
        <pc:chgData name="Maria GUERIN" userId="b8a2518d-9059-484c-84e1-e4a15d7f3ee3" providerId="ADAL" clId="{B24395F9-E662-4E8E-A380-FF32EF5F5AE3}" dt="2026-09-14T17:12:39.776" v="293"/>
        <pc:sldMkLst>
          <pc:docMk/>
          <pc:sldMk cId="1107046242" sldId="285"/>
        </pc:sldMkLst>
      </pc:sldChg>
      <pc:sldChg chg="delSp modSp mod">
        <pc:chgData name="Maria GUERIN" userId="b8a2518d-9059-484c-84e1-e4a15d7f3ee3" providerId="ADAL" clId="{B24395F9-E662-4E8E-A380-FF32EF5F5AE3}" dt="2026-09-14T16:46:16.100" v="284" actId="478"/>
        <pc:sldMkLst>
          <pc:docMk/>
          <pc:sldMk cId="3436319769" sldId="289"/>
        </pc:sldMkLst>
      </pc:sldChg>
      <pc:sldChg chg="addSp delSp modSp new mod">
        <pc:chgData name="Maria GUERIN" userId="b8a2518d-9059-484c-84e1-e4a15d7f3ee3" providerId="ADAL" clId="{B24395F9-E662-4E8E-A380-FF32EF5F5AE3}" dt="2026-09-14T15:17:29.898" v="81" actId="255"/>
        <pc:sldMkLst>
          <pc:docMk/>
          <pc:sldMk cId="3762114656" sldId="300"/>
        </pc:sldMkLst>
        <pc:graphicFrameChg chg="add mod modGraphic">
          <ac:chgData name="Maria GUERIN" userId="b8a2518d-9059-484c-84e1-e4a15d7f3ee3" providerId="ADAL" clId="{B24395F9-E662-4E8E-A380-FF32EF5F5AE3}" dt="2026-09-14T15:17:29.898" v="81" actId="255"/>
          <ac:graphicFrameMkLst>
            <pc:docMk/>
            <pc:sldMk cId="3762114656" sldId="300"/>
            <ac:graphicFrameMk id="5" creationId="{3C106178-CEDB-6D0E-0A45-3723F170CBEA}"/>
          </ac:graphicFrameMkLst>
        </pc:graphicFrameChg>
      </pc:sldChg>
      <pc:sldChg chg="addSp delSp modSp new mod setBg modClrScheme chgLayout">
        <pc:chgData name="Maria GUERIN" userId="b8a2518d-9059-484c-84e1-e4a15d7f3ee3" providerId="ADAL" clId="{B24395F9-E662-4E8E-A380-FF32EF5F5AE3}" dt="2026-09-14T15:26:38.875" v="105" actId="26606"/>
        <pc:sldMkLst>
          <pc:docMk/>
          <pc:sldMk cId="1254538354" sldId="301"/>
        </pc:sldMkLst>
        <pc:spChg chg="add mod ord">
          <ac:chgData name="Maria GUERIN" userId="b8a2518d-9059-484c-84e1-e4a15d7f3ee3" providerId="ADAL" clId="{B24395F9-E662-4E8E-A380-FF32EF5F5AE3}" dt="2026-09-14T15:26:38.875" v="105" actId="26606"/>
          <ac:spMkLst>
            <pc:docMk/>
            <pc:sldMk cId="1254538354" sldId="301"/>
            <ac:spMk id="5" creationId="{5A67237D-54E6-F34D-E673-258585A70EC0}"/>
          </ac:spMkLst>
        </pc:spChg>
        <pc:spChg chg="add">
          <ac:chgData name="Maria GUERIN" userId="b8a2518d-9059-484c-84e1-e4a15d7f3ee3" providerId="ADAL" clId="{B24395F9-E662-4E8E-A380-FF32EF5F5AE3}" dt="2026-09-14T15:26:38.875" v="105" actId="26606"/>
          <ac:spMkLst>
            <pc:docMk/>
            <pc:sldMk cId="1254538354" sldId="301"/>
            <ac:spMk id="12" creationId="{419501C6-F015-4273-AF88-E0F6C853899F}"/>
          </ac:spMkLst>
        </pc:spChg>
        <pc:spChg chg="add">
          <ac:chgData name="Maria GUERIN" userId="b8a2518d-9059-484c-84e1-e4a15d7f3ee3" providerId="ADAL" clId="{B24395F9-E662-4E8E-A380-FF32EF5F5AE3}" dt="2026-09-14T15:26:38.875" v="105" actId="26606"/>
          <ac:spMkLst>
            <pc:docMk/>
            <pc:sldMk cId="1254538354" sldId="301"/>
            <ac:spMk id="14" creationId="{CA677DB7-5829-45BD-9754-5EC484CC4253}"/>
          </ac:spMkLst>
        </pc:spChg>
        <pc:picChg chg="add mod">
          <ac:chgData name="Maria GUERIN" userId="b8a2518d-9059-484c-84e1-e4a15d7f3ee3" providerId="ADAL" clId="{B24395F9-E662-4E8E-A380-FF32EF5F5AE3}" dt="2026-09-14T15:26:38.875" v="105" actId="26606"/>
          <ac:picMkLst>
            <pc:docMk/>
            <pc:sldMk cId="1254538354" sldId="301"/>
            <ac:picMk id="7" creationId="{5AA75CB9-5B63-6A9E-B7A1-7D91AC552874}"/>
          </ac:picMkLst>
        </pc:picChg>
      </pc:sldChg>
      <pc:sldChg chg="addSp delSp modSp new mod ord setBg modClrScheme chgLayout">
        <pc:chgData name="Maria GUERIN" userId="b8a2518d-9059-484c-84e1-e4a15d7f3ee3" providerId="ADAL" clId="{B24395F9-E662-4E8E-A380-FF32EF5F5AE3}" dt="2026-09-14T16:03:26.467" v="113"/>
        <pc:sldMkLst>
          <pc:docMk/>
          <pc:sldMk cId="2507748665" sldId="302"/>
        </pc:sldMkLst>
        <pc:picChg chg="add mod">
          <ac:chgData name="Maria GUERIN" userId="b8a2518d-9059-484c-84e1-e4a15d7f3ee3" providerId="ADAL" clId="{B24395F9-E662-4E8E-A380-FF32EF5F5AE3}" dt="2026-09-14T16:03:08.289" v="109" actId="26606"/>
          <ac:picMkLst>
            <pc:docMk/>
            <pc:sldMk cId="2507748665" sldId="302"/>
            <ac:picMk id="4" creationId="{C076170D-C82D-681F-112E-1391BF62FB74}"/>
          </ac:picMkLst>
        </pc:picChg>
      </pc:sldChg>
      <pc:sldChg chg="add">
        <pc:chgData name="Maria GUERIN" userId="b8a2518d-9059-484c-84e1-e4a15d7f3ee3" providerId="ADAL" clId="{B24395F9-E662-4E8E-A380-FF32EF5F5AE3}" dt="2026-09-14T16:29:03.672" v="116"/>
        <pc:sldMkLst>
          <pc:docMk/>
          <pc:sldMk cId="0" sldId="303"/>
        </pc:sldMkLst>
      </pc:sldChg>
      <pc:sldChg chg="addSp modSp new mod setBg modClrScheme chgLayout">
        <pc:chgData name="Maria GUERIN" userId="b8a2518d-9059-484c-84e1-e4a15d7f3ee3" providerId="ADAL" clId="{B24395F9-E662-4E8E-A380-FF32EF5F5AE3}" dt="2026-09-14T16:31:19.416" v="269" actId="20577"/>
        <pc:sldMkLst>
          <pc:docMk/>
          <pc:sldMk cId="455621107" sldId="304"/>
        </pc:sldMkLst>
        <pc:spChg chg="add mod">
          <ac:chgData name="Maria GUERIN" userId="b8a2518d-9059-484c-84e1-e4a15d7f3ee3" providerId="ADAL" clId="{B24395F9-E662-4E8E-A380-FF32EF5F5AE3}" dt="2026-09-14T16:31:19.416" v="269" actId="20577"/>
          <ac:spMkLst>
            <pc:docMk/>
            <pc:sldMk cId="455621107" sldId="304"/>
            <ac:spMk id="2" creationId="{C2064C40-A97C-EB40-2864-4BAE8DD11BB0}"/>
          </ac:spMkLst>
        </pc:spChg>
        <pc:spChg chg="add">
          <ac:chgData name="Maria GUERIN" userId="b8a2518d-9059-484c-84e1-e4a15d7f3ee3" providerId="ADAL" clId="{B24395F9-E662-4E8E-A380-FF32EF5F5AE3}" dt="2026-09-14T16:31:04.708" v="246" actId="26606"/>
          <ac:spMkLst>
            <pc:docMk/>
            <pc:sldMk cId="455621107" sldId="304"/>
            <ac:spMk id="7" creationId="{6C2A9291-55AD-4DDC-8735-1BA5A1C98CC5}"/>
          </ac:spMkLst>
        </pc:spChg>
      </pc:sldChg>
      <pc:sldChg chg="addSp modSp new mod modClrScheme chgLayout">
        <pc:chgData name="Maria GUERIN" userId="b8a2518d-9059-484c-84e1-e4a15d7f3ee3" providerId="ADAL" clId="{B24395F9-E662-4E8E-A380-FF32EF5F5AE3}" dt="2026-09-14T16:47:45.474" v="289" actId="26606"/>
        <pc:sldMkLst>
          <pc:docMk/>
          <pc:sldMk cId="158177401" sldId="306"/>
        </pc:sldMkLst>
        <pc:spChg chg="add mod">
          <ac:chgData name="Maria GUERIN" userId="b8a2518d-9059-484c-84e1-e4a15d7f3ee3" providerId="ADAL" clId="{B24395F9-E662-4E8E-A380-FF32EF5F5AE3}" dt="2026-09-14T16:47:45.474" v="289" actId="26606"/>
          <ac:spMkLst>
            <pc:docMk/>
            <pc:sldMk cId="158177401" sldId="306"/>
            <ac:spMk id="3" creationId="{7349264B-C79F-3ADB-9596-0F9BDE7FF907}"/>
          </ac:spMkLst>
        </pc:spChg>
        <pc:picChg chg="add mod">
          <ac:chgData name="Maria GUERIN" userId="b8a2518d-9059-484c-84e1-e4a15d7f3ee3" providerId="ADAL" clId="{B24395F9-E662-4E8E-A380-FF32EF5F5AE3}" dt="2026-09-14T16:47:45.474" v="289" actId="26606"/>
          <ac:picMkLst>
            <pc:docMk/>
            <pc:sldMk cId="158177401" sldId="306"/>
            <ac:picMk id="5" creationId="{312B0BEF-F1D2-5047-9216-2ED2ADA0F177}"/>
          </ac:picMkLst>
        </pc:picChg>
      </pc:sldChg>
      <pc:sldMasterChg chg="delSldLayout">
        <pc:chgData name="Maria GUERIN" userId="b8a2518d-9059-484c-84e1-e4a15d7f3ee3" providerId="ADAL" clId="{B24395F9-E662-4E8E-A380-FF32EF5F5AE3}" dt="2026-09-14T16:32:21.412" v="275" actId="47"/>
        <pc:sldMasterMkLst>
          <pc:docMk/>
          <pc:sldMasterMk cId="4113789471" sldId="2147483852"/>
        </pc:sldMasterMkLst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B432F4-5FDB-4518-9272-2F3934AC6AA2}" type="doc">
      <dgm:prSet loTypeId="urn:microsoft.com/office/officeart/2018/2/layout/IconVerticalSolidList" loCatId="icon" qsTypeId="urn:microsoft.com/office/officeart/2005/8/quickstyle/simple4#4" qsCatId="simple" csTypeId="urn:microsoft.com/office/officeart/2018/5/colors/Iconchunking_neutralbg_colorful1" csCatId="colorful" phldr="1"/>
      <dgm:spPr/>
      <dgm:t>
        <a:bodyPr rtlCol="0"/>
        <a:lstStyle/>
        <a:p>
          <a:pPr rtl="0"/>
          <a:endParaRPr lang="en-US"/>
        </a:p>
      </dgm:t>
    </dgm:pt>
    <dgm:pt modelId="{B633A646-2062-4841-AF18-847B074C6716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fr-FR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Le marché du digital</a:t>
          </a:r>
        </a:p>
      </dgm:t>
    </dgm:pt>
    <dgm:pt modelId="{DB4A5689-BD48-4D3D-8017-D1E3C49B0DDB}" type="parTrans" cxnId="{56ADA02B-9055-4F39-B74D-2D556F11DDB6}">
      <dgm:prSet/>
      <dgm:spPr/>
      <dgm:t>
        <a:bodyPr rtlCol="0"/>
        <a:lstStyle/>
        <a:p>
          <a:pPr rtl="0"/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1397C75F-5FD8-4120-9A24-A246D042942B}" type="sibTrans" cxnId="{56ADA02B-9055-4F39-B74D-2D556F11DDB6}">
      <dgm:prSet/>
      <dgm:spPr/>
      <dgm:t>
        <a:bodyPr rtlCol="0"/>
        <a:lstStyle/>
        <a:p>
          <a:pPr rtl="0"/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14BC708E-A0A1-4102-88E4-E75128B4E51E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fr-FR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Ses principaux concepts</a:t>
          </a:r>
        </a:p>
      </dgm:t>
    </dgm:pt>
    <dgm:pt modelId="{CF221EFF-354A-47A9-A498-1F0BBF01ECB8}" type="parTrans" cxnId="{EB9839C5-F324-41C4-8950-5284E09FB71E}">
      <dgm:prSet/>
      <dgm:spPr/>
      <dgm:t>
        <a:bodyPr rtlCol="0"/>
        <a:lstStyle/>
        <a:p>
          <a:pPr rtl="0"/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7519C821-85FB-4CA3-BEB5-E4BFBC529B83}" type="sibTrans" cxnId="{EB9839C5-F324-41C4-8950-5284E09FB71E}">
      <dgm:prSet/>
      <dgm:spPr/>
      <dgm:t>
        <a:bodyPr rtlCol="0"/>
        <a:lstStyle/>
        <a:p>
          <a:pPr rtl="0"/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C6D21269-399B-4BA2-8621-C7B9DA1E1B8F}">
      <dgm:prSet/>
      <dgm:spPr/>
      <dgm:t>
        <a:bodyPr rtlCol="0"/>
        <a:lstStyle/>
        <a:p>
          <a:pPr rtl="0">
            <a:lnSpc>
              <a:spcPct val="100000"/>
            </a:lnSpc>
          </a:pPr>
          <a:r>
            <a:rPr lang="fr-FR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Ses principaux outils et </a:t>
          </a:r>
          <a:r>
            <a:rPr lang="fr-FR" noProof="0" dirty="0" err="1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kpi</a:t>
          </a:r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AA3929B3-1058-4240-AD5D-9518D4976567}" type="parTrans" cxnId="{E4AD895B-72A4-4A6B-A7F4-C77A53EC51BC}">
      <dgm:prSet/>
      <dgm:spPr/>
      <dgm:t>
        <a:bodyPr rtlCol="0"/>
        <a:lstStyle/>
        <a:p>
          <a:pPr rtl="0"/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C79B0F2C-DDB4-44EB-89F7-717146B88B10}" type="sibTrans" cxnId="{E4AD895B-72A4-4A6B-A7F4-C77A53EC51BC}">
      <dgm:prSet/>
      <dgm:spPr/>
      <dgm:t>
        <a:bodyPr rtlCol="0"/>
        <a:lstStyle/>
        <a:p>
          <a:pPr rtl="0"/>
          <a:endParaRPr lang="fr-FR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gm:t>
    </dgm:pt>
    <dgm:pt modelId="{D40A0249-41A7-44A6-A657-361E8C18FD42}" type="pres">
      <dgm:prSet presAssocID="{E1B432F4-5FDB-4518-9272-2F3934AC6AA2}" presName="root" presStyleCnt="0">
        <dgm:presLayoutVars>
          <dgm:dir/>
          <dgm:resizeHandles val="exact"/>
        </dgm:presLayoutVars>
      </dgm:prSet>
      <dgm:spPr/>
    </dgm:pt>
    <dgm:pt modelId="{7D1F47A2-8F6C-4C7F-B3B3-2100C986DE32}" type="pres">
      <dgm:prSet presAssocID="{B633A646-2062-4841-AF18-847B074C6716}" presName="compNode" presStyleCnt="0"/>
      <dgm:spPr/>
    </dgm:pt>
    <dgm:pt modelId="{EC4D957C-BFAC-446D-9573-48333BEC34E6}" type="pres">
      <dgm:prSet presAssocID="{B633A646-2062-4841-AF18-847B074C6716}" presName="bgRect" presStyleLbl="bgShp" presStyleIdx="0" presStyleCnt="3"/>
      <dgm:spPr>
        <a:prstGeom prst="rect">
          <a:avLst/>
        </a:prstGeom>
        <a:solidFill>
          <a:schemeClr val="tx1">
            <a:alpha val="70000"/>
          </a:schemeClr>
        </a:solidFill>
      </dgm:spPr>
    </dgm:pt>
    <dgm:pt modelId="{BE6B2CCF-B717-4C6F-9115-44EF0ECE6018}" type="pres">
      <dgm:prSet presAssocID="{B633A646-2062-4841-AF18-847B074C6716}" presName="iconRect" presStyleLbl="node1" presStyleIdx="0" presStyleCnt="3" custScaleX="75132" custScaleY="7513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95420642-092B-41B9-94FA-E0EC36F9AF7E}" type="pres">
      <dgm:prSet presAssocID="{B633A646-2062-4841-AF18-847B074C6716}" presName="spaceRect" presStyleCnt="0"/>
      <dgm:spPr/>
    </dgm:pt>
    <dgm:pt modelId="{C95AF6F0-F4DA-48FE-85EB-61ADFB42AA13}" type="pres">
      <dgm:prSet presAssocID="{B633A646-2062-4841-AF18-847B074C6716}" presName="parTx" presStyleLbl="revTx" presStyleIdx="0" presStyleCnt="3">
        <dgm:presLayoutVars>
          <dgm:chMax val="0"/>
          <dgm:chPref val="0"/>
        </dgm:presLayoutVars>
      </dgm:prSet>
      <dgm:spPr/>
    </dgm:pt>
    <dgm:pt modelId="{51DD96AA-8DD7-4B07-A561-5C9B41ACFA3C}" type="pres">
      <dgm:prSet presAssocID="{1397C75F-5FD8-4120-9A24-A246D042942B}" presName="sibTrans" presStyleCnt="0"/>
      <dgm:spPr/>
    </dgm:pt>
    <dgm:pt modelId="{38E06421-A6BB-4D10-8565-2812C2C5C6B3}" type="pres">
      <dgm:prSet presAssocID="{14BC708E-A0A1-4102-88E4-E75128B4E51E}" presName="compNode" presStyleCnt="0"/>
      <dgm:spPr/>
    </dgm:pt>
    <dgm:pt modelId="{79919C57-A32A-40F6-B106-B4E0CE644E4C}" type="pres">
      <dgm:prSet presAssocID="{14BC708E-A0A1-4102-88E4-E75128B4E51E}" presName="bgRect" presStyleLbl="bgShp" presStyleIdx="1" presStyleCnt="3"/>
      <dgm:spPr>
        <a:xfrm>
          <a:off x="0" y="1760029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gm:spPr>
    </dgm:pt>
    <dgm:pt modelId="{99FDF55F-B3E9-423D-AD21-A6446C5D7455}" type="pres">
      <dgm:prSet presAssocID="{14BC708E-A0A1-4102-88E4-E75128B4E51E}" presName="iconRect" presStyleLbl="node1" presStyleIdx="1" presStyleCnt="3" custScaleX="75132" custScaleY="7513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ch"/>
        </a:ext>
      </dgm:extLst>
    </dgm:pt>
    <dgm:pt modelId="{E98BD5F1-E6F1-491F-A8EE-6A9AD649521E}" type="pres">
      <dgm:prSet presAssocID="{14BC708E-A0A1-4102-88E4-E75128B4E51E}" presName="spaceRect" presStyleCnt="0"/>
      <dgm:spPr/>
    </dgm:pt>
    <dgm:pt modelId="{80F6AD63-74FB-40E4-9D40-4178AFD87F60}" type="pres">
      <dgm:prSet presAssocID="{14BC708E-A0A1-4102-88E4-E75128B4E51E}" presName="parTx" presStyleLbl="revTx" presStyleIdx="1" presStyleCnt="3">
        <dgm:presLayoutVars>
          <dgm:chMax val="0"/>
          <dgm:chPref val="0"/>
        </dgm:presLayoutVars>
      </dgm:prSet>
      <dgm:spPr/>
    </dgm:pt>
    <dgm:pt modelId="{1375F890-B8F8-4966-ABCD-B672FD4512B7}" type="pres">
      <dgm:prSet presAssocID="{7519C821-85FB-4CA3-BEB5-E4BFBC529B83}" presName="sibTrans" presStyleCnt="0"/>
      <dgm:spPr/>
    </dgm:pt>
    <dgm:pt modelId="{9887B295-B446-4B8E-AEA4-76754DE9DD89}" type="pres">
      <dgm:prSet presAssocID="{C6D21269-399B-4BA2-8621-C7B9DA1E1B8F}" presName="compNode" presStyleCnt="0"/>
      <dgm:spPr/>
    </dgm:pt>
    <dgm:pt modelId="{436A8B1C-2D30-44BB-9150-7099503C8960}" type="pres">
      <dgm:prSet presAssocID="{C6D21269-399B-4BA2-8621-C7B9DA1E1B8F}" presName="bgRect" presStyleLbl="bgShp" presStyleIdx="2" presStyleCnt="3"/>
      <dgm:spPr>
        <a:xfrm>
          <a:off x="0" y="3519456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gm:spPr>
    </dgm:pt>
    <dgm:pt modelId="{1A8B8B62-3037-4506-89D7-28710774070B}" type="pres">
      <dgm:prSet presAssocID="{C6D21269-399B-4BA2-8621-C7B9DA1E1B8F}" presName="iconRect" presStyleLbl="node1" presStyleIdx="2" presStyleCnt="3" custScaleX="68302" custScaleY="6830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"/>
        </a:ext>
      </dgm:extLst>
    </dgm:pt>
    <dgm:pt modelId="{2FFC6342-A780-4396-8FAC-8E7FAE77A6E2}" type="pres">
      <dgm:prSet presAssocID="{C6D21269-399B-4BA2-8621-C7B9DA1E1B8F}" presName="spaceRect" presStyleCnt="0"/>
      <dgm:spPr/>
    </dgm:pt>
    <dgm:pt modelId="{D5847293-6F0A-4807-B203-585610F4F535}" type="pres">
      <dgm:prSet presAssocID="{C6D21269-399B-4BA2-8621-C7B9DA1E1B8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C176326-2BDF-4E92-BD6C-4BCBC882ACEA}" type="presOf" srcId="{E1B432F4-5FDB-4518-9272-2F3934AC6AA2}" destId="{D40A0249-41A7-44A6-A657-361E8C18FD42}" srcOrd="0" destOrd="0" presId="urn:microsoft.com/office/officeart/2018/2/layout/IconVerticalSolidList"/>
    <dgm:cxn modelId="{56ADA02B-9055-4F39-B74D-2D556F11DDB6}" srcId="{E1B432F4-5FDB-4518-9272-2F3934AC6AA2}" destId="{B633A646-2062-4841-AF18-847B074C6716}" srcOrd="0" destOrd="0" parTransId="{DB4A5689-BD48-4D3D-8017-D1E3C49B0DDB}" sibTransId="{1397C75F-5FD8-4120-9A24-A246D042942B}"/>
    <dgm:cxn modelId="{E4AD895B-72A4-4A6B-A7F4-C77A53EC51BC}" srcId="{E1B432F4-5FDB-4518-9272-2F3934AC6AA2}" destId="{C6D21269-399B-4BA2-8621-C7B9DA1E1B8F}" srcOrd="2" destOrd="0" parTransId="{AA3929B3-1058-4240-AD5D-9518D4976567}" sibTransId="{C79B0F2C-DDB4-44EB-89F7-717146B88B10}"/>
    <dgm:cxn modelId="{3E6B7CA5-EBA4-48C1-A48C-B9BCBCE8CF1E}" type="presOf" srcId="{14BC708E-A0A1-4102-88E4-E75128B4E51E}" destId="{80F6AD63-74FB-40E4-9D40-4178AFD87F60}" srcOrd="0" destOrd="0" presId="urn:microsoft.com/office/officeart/2018/2/layout/IconVerticalSolidList"/>
    <dgm:cxn modelId="{3905E0BC-71EE-4610-827E-655844CE3113}" type="presOf" srcId="{C6D21269-399B-4BA2-8621-C7B9DA1E1B8F}" destId="{D5847293-6F0A-4807-B203-585610F4F535}" srcOrd="0" destOrd="0" presId="urn:microsoft.com/office/officeart/2018/2/layout/IconVerticalSolidList"/>
    <dgm:cxn modelId="{EB9839C5-F324-41C4-8950-5284E09FB71E}" srcId="{E1B432F4-5FDB-4518-9272-2F3934AC6AA2}" destId="{14BC708E-A0A1-4102-88E4-E75128B4E51E}" srcOrd="1" destOrd="0" parTransId="{CF221EFF-354A-47A9-A498-1F0BBF01ECB8}" sibTransId="{7519C821-85FB-4CA3-BEB5-E4BFBC529B83}"/>
    <dgm:cxn modelId="{EEAA52FF-E4A1-49BD-9B1E-000F5AABCD8E}" type="presOf" srcId="{B633A646-2062-4841-AF18-847B074C6716}" destId="{C95AF6F0-F4DA-48FE-85EB-61ADFB42AA13}" srcOrd="0" destOrd="0" presId="urn:microsoft.com/office/officeart/2018/2/layout/IconVerticalSolidList"/>
    <dgm:cxn modelId="{C3FF57AE-FB3C-49DE-82B3-0A61FA5DDA91}" type="presParOf" srcId="{D40A0249-41A7-44A6-A657-361E8C18FD42}" destId="{7D1F47A2-8F6C-4C7F-B3B3-2100C986DE32}" srcOrd="0" destOrd="0" presId="urn:microsoft.com/office/officeart/2018/2/layout/IconVerticalSolidList"/>
    <dgm:cxn modelId="{39AD4461-2A0A-410E-8C25-0B475A3D2CD5}" type="presParOf" srcId="{7D1F47A2-8F6C-4C7F-B3B3-2100C986DE32}" destId="{EC4D957C-BFAC-446D-9573-48333BEC34E6}" srcOrd="0" destOrd="0" presId="urn:microsoft.com/office/officeart/2018/2/layout/IconVerticalSolidList"/>
    <dgm:cxn modelId="{F9297396-8F77-4FD5-AAFB-AB3160B70B42}" type="presParOf" srcId="{7D1F47A2-8F6C-4C7F-B3B3-2100C986DE32}" destId="{BE6B2CCF-B717-4C6F-9115-44EF0ECE6018}" srcOrd="1" destOrd="0" presId="urn:microsoft.com/office/officeart/2018/2/layout/IconVerticalSolidList"/>
    <dgm:cxn modelId="{D1AB3CE4-FE44-4177-86CC-B147232F3BD0}" type="presParOf" srcId="{7D1F47A2-8F6C-4C7F-B3B3-2100C986DE32}" destId="{95420642-092B-41B9-94FA-E0EC36F9AF7E}" srcOrd="2" destOrd="0" presId="urn:microsoft.com/office/officeart/2018/2/layout/IconVerticalSolidList"/>
    <dgm:cxn modelId="{1E58CE55-32AF-4065-B1F7-2380412F2F02}" type="presParOf" srcId="{7D1F47A2-8F6C-4C7F-B3B3-2100C986DE32}" destId="{C95AF6F0-F4DA-48FE-85EB-61ADFB42AA13}" srcOrd="3" destOrd="0" presId="urn:microsoft.com/office/officeart/2018/2/layout/IconVerticalSolidList"/>
    <dgm:cxn modelId="{9D6ACACB-1091-40ED-952B-C2E92FA564C6}" type="presParOf" srcId="{D40A0249-41A7-44A6-A657-361E8C18FD42}" destId="{51DD96AA-8DD7-4B07-A561-5C9B41ACFA3C}" srcOrd="1" destOrd="0" presId="urn:microsoft.com/office/officeart/2018/2/layout/IconVerticalSolidList"/>
    <dgm:cxn modelId="{A0B092F8-3BF3-4C70-95B1-0A0764FD7131}" type="presParOf" srcId="{D40A0249-41A7-44A6-A657-361E8C18FD42}" destId="{38E06421-A6BB-4D10-8565-2812C2C5C6B3}" srcOrd="2" destOrd="0" presId="urn:microsoft.com/office/officeart/2018/2/layout/IconVerticalSolidList"/>
    <dgm:cxn modelId="{8C5E5818-6931-4902-AE43-414551022BCD}" type="presParOf" srcId="{38E06421-A6BB-4D10-8565-2812C2C5C6B3}" destId="{79919C57-A32A-40F6-B106-B4E0CE644E4C}" srcOrd="0" destOrd="0" presId="urn:microsoft.com/office/officeart/2018/2/layout/IconVerticalSolidList"/>
    <dgm:cxn modelId="{117B7A1C-7A05-4787-8474-79753887F4C2}" type="presParOf" srcId="{38E06421-A6BB-4D10-8565-2812C2C5C6B3}" destId="{99FDF55F-B3E9-423D-AD21-A6446C5D7455}" srcOrd="1" destOrd="0" presId="urn:microsoft.com/office/officeart/2018/2/layout/IconVerticalSolidList"/>
    <dgm:cxn modelId="{82818524-92E6-4F27-A68D-3BE1571532DC}" type="presParOf" srcId="{38E06421-A6BB-4D10-8565-2812C2C5C6B3}" destId="{E98BD5F1-E6F1-491F-A8EE-6A9AD649521E}" srcOrd="2" destOrd="0" presId="urn:microsoft.com/office/officeart/2018/2/layout/IconVerticalSolidList"/>
    <dgm:cxn modelId="{0A438607-8D9F-471A-B9F9-D903D7FA2B52}" type="presParOf" srcId="{38E06421-A6BB-4D10-8565-2812C2C5C6B3}" destId="{80F6AD63-74FB-40E4-9D40-4178AFD87F60}" srcOrd="3" destOrd="0" presId="urn:microsoft.com/office/officeart/2018/2/layout/IconVerticalSolidList"/>
    <dgm:cxn modelId="{E18EE60B-8650-4B85-8C8A-B807B9148FC8}" type="presParOf" srcId="{D40A0249-41A7-44A6-A657-361E8C18FD42}" destId="{1375F890-B8F8-4966-ABCD-B672FD4512B7}" srcOrd="3" destOrd="0" presId="urn:microsoft.com/office/officeart/2018/2/layout/IconVerticalSolidList"/>
    <dgm:cxn modelId="{F370D9F7-088E-4B78-8272-0E311B15486B}" type="presParOf" srcId="{D40A0249-41A7-44A6-A657-361E8C18FD42}" destId="{9887B295-B446-4B8E-AEA4-76754DE9DD89}" srcOrd="4" destOrd="0" presId="urn:microsoft.com/office/officeart/2018/2/layout/IconVerticalSolidList"/>
    <dgm:cxn modelId="{968D7DEE-AF0E-4BA0-9080-0C524E005C39}" type="presParOf" srcId="{9887B295-B446-4B8E-AEA4-76754DE9DD89}" destId="{436A8B1C-2D30-44BB-9150-7099503C8960}" srcOrd="0" destOrd="0" presId="urn:microsoft.com/office/officeart/2018/2/layout/IconVerticalSolidList"/>
    <dgm:cxn modelId="{CE4D3AA4-D0A5-472B-A6D2-E2D35A5DE21A}" type="presParOf" srcId="{9887B295-B446-4B8E-AEA4-76754DE9DD89}" destId="{1A8B8B62-3037-4506-89D7-28710774070B}" srcOrd="1" destOrd="0" presId="urn:microsoft.com/office/officeart/2018/2/layout/IconVerticalSolidList"/>
    <dgm:cxn modelId="{C939EEF1-F0C3-4C00-83D5-BE315DAD62D3}" type="presParOf" srcId="{9887B295-B446-4B8E-AEA4-76754DE9DD89}" destId="{2FFC6342-A780-4396-8FAC-8E7FAE77A6E2}" srcOrd="2" destOrd="0" presId="urn:microsoft.com/office/officeart/2018/2/layout/IconVerticalSolidList"/>
    <dgm:cxn modelId="{1493C073-EB9E-467F-8BBD-604D0CFE685E}" type="presParOf" srcId="{9887B295-B446-4B8E-AEA4-76754DE9DD89}" destId="{D5847293-6F0A-4807-B203-585610F4F53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854A9B-E420-4C62-BBD3-596080BDE2C4}" type="doc">
      <dgm:prSet loTypeId="urn:microsoft.com/office/officeart/2005/8/layout/default" loCatId="list" qsTypeId="urn:microsoft.com/office/officeart/2005/8/quickstyle/simple1#4" qsCatId="simple" csTypeId="urn:microsoft.com/office/officeart/2005/8/colors/colorful1#4" csCatId="colorful" phldr="1"/>
      <dgm:spPr/>
      <dgm:t>
        <a:bodyPr/>
        <a:lstStyle/>
        <a:p>
          <a:endParaRPr lang="fr-FR"/>
        </a:p>
      </dgm:t>
    </dgm:pt>
    <dgm:pt modelId="{D7505FD7-CBF3-44DF-B3D8-A64EC0412BAC}">
      <dgm:prSet phldrT="[Texte]"/>
      <dgm:spPr/>
      <dgm:t>
        <a:bodyPr/>
        <a:lstStyle/>
        <a:p>
          <a:r>
            <a:rPr lang="fr-FR" dirty="0"/>
            <a:t>Pourquoi l’utilisateur cherche ? </a:t>
          </a:r>
        </a:p>
      </dgm:t>
    </dgm:pt>
    <dgm:pt modelId="{E8218F02-F187-47C4-B3DE-519CFCA2F748}" type="parTrans" cxnId="{8083FE9C-D498-4775-84B4-04893DCC9587}">
      <dgm:prSet/>
      <dgm:spPr/>
      <dgm:t>
        <a:bodyPr/>
        <a:lstStyle/>
        <a:p>
          <a:endParaRPr lang="fr-FR"/>
        </a:p>
      </dgm:t>
    </dgm:pt>
    <dgm:pt modelId="{B861CE69-EC38-44C6-953E-5086984D6827}" type="sibTrans" cxnId="{8083FE9C-D498-4775-84B4-04893DCC9587}">
      <dgm:prSet/>
      <dgm:spPr/>
      <dgm:t>
        <a:bodyPr/>
        <a:lstStyle/>
        <a:p>
          <a:endParaRPr lang="fr-FR"/>
        </a:p>
      </dgm:t>
    </dgm:pt>
    <dgm:pt modelId="{0AD45C3A-D97D-403F-BA2F-95EFFA76C230}">
      <dgm:prSet phldrT="[Texte]"/>
      <dgm:spPr/>
      <dgm:t>
        <a:bodyPr/>
        <a:lstStyle/>
        <a:p>
          <a:r>
            <a:rPr lang="fr-FR" dirty="0"/>
            <a:t>Achat, info, localisation, avis…</a:t>
          </a:r>
        </a:p>
      </dgm:t>
    </dgm:pt>
    <dgm:pt modelId="{6294207F-D568-47BC-8F94-3BCB799FA3C2}" type="parTrans" cxnId="{B5EED17E-8D14-4002-BC9A-2864F18C68BE}">
      <dgm:prSet/>
      <dgm:spPr/>
      <dgm:t>
        <a:bodyPr/>
        <a:lstStyle/>
        <a:p>
          <a:endParaRPr lang="fr-FR"/>
        </a:p>
      </dgm:t>
    </dgm:pt>
    <dgm:pt modelId="{256CAABA-FF10-4BF8-8AE1-982638E5F631}" type="sibTrans" cxnId="{B5EED17E-8D14-4002-BC9A-2864F18C68BE}">
      <dgm:prSet/>
      <dgm:spPr/>
      <dgm:t>
        <a:bodyPr/>
        <a:lstStyle/>
        <a:p>
          <a:endParaRPr lang="fr-FR"/>
        </a:p>
      </dgm:t>
    </dgm:pt>
    <dgm:pt modelId="{B3A78271-287E-45FB-A2D3-5EF456DA33E1}">
      <dgm:prSet phldrT="[Texte]"/>
      <dgm:spPr/>
      <dgm:t>
        <a:bodyPr/>
        <a:lstStyle/>
        <a:p>
          <a:r>
            <a:rPr lang="fr-FR" dirty="0"/>
            <a:t>Univers sémantique</a:t>
          </a:r>
        </a:p>
      </dgm:t>
    </dgm:pt>
    <dgm:pt modelId="{F1FA4659-0405-4779-A6F0-879522485AD5}" type="parTrans" cxnId="{7BD69C74-D343-413C-81EC-44C64D2E9BE3}">
      <dgm:prSet/>
      <dgm:spPr/>
      <dgm:t>
        <a:bodyPr/>
        <a:lstStyle/>
        <a:p>
          <a:endParaRPr lang="fr-FR"/>
        </a:p>
      </dgm:t>
    </dgm:pt>
    <dgm:pt modelId="{5929A0AD-A880-4829-AEB8-09A15FADB2FF}" type="sibTrans" cxnId="{7BD69C74-D343-413C-81EC-44C64D2E9BE3}">
      <dgm:prSet/>
      <dgm:spPr/>
      <dgm:t>
        <a:bodyPr/>
        <a:lstStyle/>
        <a:p>
          <a:endParaRPr lang="fr-FR"/>
        </a:p>
      </dgm:t>
    </dgm:pt>
    <dgm:pt modelId="{A2C8545F-ED6C-423F-A731-87CA56988936}">
      <dgm:prSet phldrT="[Texte]"/>
      <dgm:spPr/>
      <dgm:t>
        <a:bodyPr/>
        <a:lstStyle/>
        <a:p>
          <a:r>
            <a:rPr lang="fr-FR" dirty="0"/>
            <a:t>Quels mots clé tournent autour de la requête principale ? </a:t>
          </a:r>
        </a:p>
      </dgm:t>
    </dgm:pt>
    <dgm:pt modelId="{1CE44EA8-E38D-45BB-9FFD-302575FC55A6}" type="parTrans" cxnId="{0A053BBF-F2B6-422D-89CF-31FC46D1F86A}">
      <dgm:prSet/>
      <dgm:spPr/>
      <dgm:t>
        <a:bodyPr/>
        <a:lstStyle/>
        <a:p>
          <a:endParaRPr lang="fr-FR"/>
        </a:p>
      </dgm:t>
    </dgm:pt>
    <dgm:pt modelId="{4260C332-7076-4862-AD8D-45F5BB219A8E}" type="sibTrans" cxnId="{0A053BBF-F2B6-422D-89CF-31FC46D1F86A}">
      <dgm:prSet/>
      <dgm:spPr/>
      <dgm:t>
        <a:bodyPr/>
        <a:lstStyle/>
        <a:p>
          <a:endParaRPr lang="fr-FR"/>
        </a:p>
      </dgm:t>
    </dgm:pt>
    <dgm:pt modelId="{D7F6D25F-7A99-4612-8284-5C469F3CB603}" type="pres">
      <dgm:prSet presAssocID="{DE854A9B-E420-4C62-BBD3-596080BDE2C4}" presName="diagram" presStyleCnt="0">
        <dgm:presLayoutVars>
          <dgm:dir/>
          <dgm:resizeHandles val="exact"/>
        </dgm:presLayoutVars>
      </dgm:prSet>
      <dgm:spPr/>
    </dgm:pt>
    <dgm:pt modelId="{0AE04F54-77BC-42FF-B7E5-59CCEC67E39F}" type="pres">
      <dgm:prSet presAssocID="{D7505FD7-CBF3-44DF-B3D8-A64EC0412BAC}" presName="node" presStyleLbl="node1" presStyleIdx="0" presStyleCnt="4">
        <dgm:presLayoutVars>
          <dgm:bulletEnabled val="1"/>
        </dgm:presLayoutVars>
      </dgm:prSet>
      <dgm:spPr/>
    </dgm:pt>
    <dgm:pt modelId="{6A160FB7-02C0-4FD3-8D61-4CA1D13B5156}" type="pres">
      <dgm:prSet presAssocID="{B861CE69-EC38-44C6-953E-5086984D6827}" presName="sibTrans" presStyleCnt="0"/>
      <dgm:spPr/>
    </dgm:pt>
    <dgm:pt modelId="{5E795C44-7DD4-4663-BC64-AC2824C7205C}" type="pres">
      <dgm:prSet presAssocID="{0AD45C3A-D97D-403F-BA2F-95EFFA76C230}" presName="node" presStyleLbl="node1" presStyleIdx="1" presStyleCnt="4">
        <dgm:presLayoutVars>
          <dgm:bulletEnabled val="1"/>
        </dgm:presLayoutVars>
      </dgm:prSet>
      <dgm:spPr/>
    </dgm:pt>
    <dgm:pt modelId="{E0595342-CC73-49FC-969A-231BC4A47150}" type="pres">
      <dgm:prSet presAssocID="{256CAABA-FF10-4BF8-8AE1-982638E5F631}" presName="sibTrans" presStyleCnt="0"/>
      <dgm:spPr/>
    </dgm:pt>
    <dgm:pt modelId="{06B129AA-3237-486C-927B-69FF113DC5CD}" type="pres">
      <dgm:prSet presAssocID="{B3A78271-287E-45FB-A2D3-5EF456DA33E1}" presName="node" presStyleLbl="node1" presStyleIdx="2" presStyleCnt="4">
        <dgm:presLayoutVars>
          <dgm:bulletEnabled val="1"/>
        </dgm:presLayoutVars>
      </dgm:prSet>
      <dgm:spPr/>
    </dgm:pt>
    <dgm:pt modelId="{0A7540C7-6766-45A8-B1F3-02687B05BFA1}" type="pres">
      <dgm:prSet presAssocID="{5929A0AD-A880-4829-AEB8-09A15FADB2FF}" presName="sibTrans" presStyleCnt="0"/>
      <dgm:spPr/>
    </dgm:pt>
    <dgm:pt modelId="{5FAA5671-11F8-4E5B-86C8-81DBDD7770A2}" type="pres">
      <dgm:prSet presAssocID="{A2C8545F-ED6C-423F-A731-87CA56988936}" presName="node" presStyleLbl="node1" presStyleIdx="3" presStyleCnt="4">
        <dgm:presLayoutVars>
          <dgm:bulletEnabled val="1"/>
        </dgm:presLayoutVars>
      </dgm:prSet>
      <dgm:spPr/>
    </dgm:pt>
  </dgm:ptLst>
  <dgm:cxnLst>
    <dgm:cxn modelId="{7BD69C74-D343-413C-81EC-44C64D2E9BE3}" srcId="{DE854A9B-E420-4C62-BBD3-596080BDE2C4}" destId="{B3A78271-287E-45FB-A2D3-5EF456DA33E1}" srcOrd="2" destOrd="0" parTransId="{F1FA4659-0405-4779-A6F0-879522485AD5}" sibTransId="{5929A0AD-A880-4829-AEB8-09A15FADB2FF}"/>
    <dgm:cxn modelId="{B5EED17E-8D14-4002-BC9A-2864F18C68BE}" srcId="{DE854A9B-E420-4C62-BBD3-596080BDE2C4}" destId="{0AD45C3A-D97D-403F-BA2F-95EFFA76C230}" srcOrd="1" destOrd="0" parTransId="{6294207F-D568-47BC-8F94-3BCB799FA3C2}" sibTransId="{256CAABA-FF10-4BF8-8AE1-982638E5F631}"/>
    <dgm:cxn modelId="{687E5F92-2F60-46D1-A26E-F587D20370EC}" type="presOf" srcId="{A2C8545F-ED6C-423F-A731-87CA56988936}" destId="{5FAA5671-11F8-4E5B-86C8-81DBDD7770A2}" srcOrd="0" destOrd="0" presId="urn:microsoft.com/office/officeart/2005/8/layout/default"/>
    <dgm:cxn modelId="{AE447093-A343-4F44-B030-DBCA35C89CF6}" type="presOf" srcId="{B3A78271-287E-45FB-A2D3-5EF456DA33E1}" destId="{06B129AA-3237-486C-927B-69FF113DC5CD}" srcOrd="0" destOrd="0" presId="urn:microsoft.com/office/officeart/2005/8/layout/default"/>
    <dgm:cxn modelId="{DF3F1F95-CBE3-462C-BBDF-D5A504F7927E}" type="presOf" srcId="{0AD45C3A-D97D-403F-BA2F-95EFFA76C230}" destId="{5E795C44-7DD4-4663-BC64-AC2824C7205C}" srcOrd="0" destOrd="0" presId="urn:microsoft.com/office/officeart/2005/8/layout/default"/>
    <dgm:cxn modelId="{8083FE9C-D498-4775-84B4-04893DCC9587}" srcId="{DE854A9B-E420-4C62-BBD3-596080BDE2C4}" destId="{D7505FD7-CBF3-44DF-B3D8-A64EC0412BAC}" srcOrd="0" destOrd="0" parTransId="{E8218F02-F187-47C4-B3DE-519CFCA2F748}" sibTransId="{B861CE69-EC38-44C6-953E-5086984D6827}"/>
    <dgm:cxn modelId="{0A053BBF-F2B6-422D-89CF-31FC46D1F86A}" srcId="{DE854A9B-E420-4C62-BBD3-596080BDE2C4}" destId="{A2C8545F-ED6C-423F-A731-87CA56988936}" srcOrd="3" destOrd="0" parTransId="{1CE44EA8-E38D-45BB-9FFD-302575FC55A6}" sibTransId="{4260C332-7076-4862-AD8D-45F5BB219A8E}"/>
    <dgm:cxn modelId="{D9C17EBF-4A2C-4DF0-9003-1010E6ADD631}" type="presOf" srcId="{DE854A9B-E420-4C62-BBD3-596080BDE2C4}" destId="{D7F6D25F-7A99-4612-8284-5C469F3CB603}" srcOrd="0" destOrd="0" presId="urn:microsoft.com/office/officeart/2005/8/layout/default"/>
    <dgm:cxn modelId="{F610B1C4-261F-4C8F-BB70-8045457A953A}" type="presOf" srcId="{D7505FD7-CBF3-44DF-B3D8-A64EC0412BAC}" destId="{0AE04F54-77BC-42FF-B7E5-59CCEC67E39F}" srcOrd="0" destOrd="0" presId="urn:microsoft.com/office/officeart/2005/8/layout/default"/>
    <dgm:cxn modelId="{8CC3005D-3EEC-44AC-BA8F-377A56E8F4F5}" type="presParOf" srcId="{D7F6D25F-7A99-4612-8284-5C469F3CB603}" destId="{0AE04F54-77BC-42FF-B7E5-59CCEC67E39F}" srcOrd="0" destOrd="0" presId="urn:microsoft.com/office/officeart/2005/8/layout/default"/>
    <dgm:cxn modelId="{EEAF40E1-1648-445A-8DF6-D94AD82DBC64}" type="presParOf" srcId="{D7F6D25F-7A99-4612-8284-5C469F3CB603}" destId="{6A160FB7-02C0-4FD3-8D61-4CA1D13B5156}" srcOrd="1" destOrd="0" presId="urn:microsoft.com/office/officeart/2005/8/layout/default"/>
    <dgm:cxn modelId="{DFBD6A63-CBD3-4053-9229-4DC0EBD1A206}" type="presParOf" srcId="{D7F6D25F-7A99-4612-8284-5C469F3CB603}" destId="{5E795C44-7DD4-4663-BC64-AC2824C7205C}" srcOrd="2" destOrd="0" presId="urn:microsoft.com/office/officeart/2005/8/layout/default"/>
    <dgm:cxn modelId="{5D3B7ED5-FAC0-49AD-87D4-749DA0C0C80A}" type="presParOf" srcId="{D7F6D25F-7A99-4612-8284-5C469F3CB603}" destId="{E0595342-CC73-49FC-969A-231BC4A47150}" srcOrd="3" destOrd="0" presId="urn:microsoft.com/office/officeart/2005/8/layout/default"/>
    <dgm:cxn modelId="{38BBD43B-1894-4F40-9DA2-B6B2674BF2BC}" type="presParOf" srcId="{D7F6D25F-7A99-4612-8284-5C469F3CB603}" destId="{06B129AA-3237-486C-927B-69FF113DC5CD}" srcOrd="4" destOrd="0" presId="urn:microsoft.com/office/officeart/2005/8/layout/default"/>
    <dgm:cxn modelId="{84BB33F1-7949-4E9E-9A29-BEF5775CC863}" type="presParOf" srcId="{D7F6D25F-7A99-4612-8284-5C469F3CB603}" destId="{0A7540C7-6766-45A8-B1F3-02687B05BFA1}" srcOrd="5" destOrd="0" presId="urn:microsoft.com/office/officeart/2005/8/layout/default"/>
    <dgm:cxn modelId="{ADB6B3B7-7E45-4541-8564-E4C33E1CA3D8}" type="presParOf" srcId="{D7F6D25F-7A99-4612-8284-5C469F3CB603}" destId="{5FAA5671-11F8-4E5B-86C8-81DBDD7770A2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4D957C-BFAC-446D-9573-48333BEC34E6}">
      <dsp:nvSpPr>
        <dsp:cNvPr id="0" name=""/>
        <dsp:cNvSpPr/>
      </dsp:nvSpPr>
      <dsp:spPr>
        <a:xfrm>
          <a:off x="0" y="601"/>
          <a:ext cx="5607050" cy="1407541"/>
        </a:xfrm>
        <a:prstGeom prst="rect">
          <a:avLst/>
        </a:prstGeom>
        <a:solidFill>
          <a:schemeClr val="tx1">
            <a:alpha val="7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E6B2CCF-B717-4C6F-9115-44EF0ECE6018}">
      <dsp:nvSpPr>
        <dsp:cNvPr id="0" name=""/>
        <dsp:cNvSpPr/>
      </dsp:nvSpPr>
      <dsp:spPr>
        <a:xfrm>
          <a:off x="522039" y="413556"/>
          <a:ext cx="581632" cy="5816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5AF6F0-F4DA-48FE-85EB-61ADFB42AA13}">
      <dsp:nvSpPr>
        <dsp:cNvPr id="0" name=""/>
        <dsp:cNvSpPr/>
      </dsp:nvSpPr>
      <dsp:spPr>
        <a:xfrm>
          <a:off x="1625711" y="601"/>
          <a:ext cx="3981338" cy="140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65" tIns="148965" rIns="148965" bIns="148965" numCol="1" spcCol="1270" rtlCol="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Le marché du digital</a:t>
          </a:r>
        </a:p>
      </dsp:txBody>
      <dsp:txXfrm>
        <a:off x="1625711" y="601"/>
        <a:ext cx="3981338" cy="1407541"/>
      </dsp:txXfrm>
    </dsp:sp>
    <dsp:sp modelId="{79919C57-A32A-40F6-B106-B4E0CE644E4C}">
      <dsp:nvSpPr>
        <dsp:cNvPr id="0" name=""/>
        <dsp:cNvSpPr/>
      </dsp:nvSpPr>
      <dsp:spPr>
        <a:xfrm>
          <a:off x="0" y="1760029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FDF55F-B3E9-423D-AD21-A6446C5D7455}">
      <dsp:nvSpPr>
        <dsp:cNvPr id="0" name=""/>
        <dsp:cNvSpPr/>
      </dsp:nvSpPr>
      <dsp:spPr>
        <a:xfrm>
          <a:off x="522039" y="2172983"/>
          <a:ext cx="581632" cy="5816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0F6AD63-74FB-40E4-9D40-4178AFD87F60}">
      <dsp:nvSpPr>
        <dsp:cNvPr id="0" name=""/>
        <dsp:cNvSpPr/>
      </dsp:nvSpPr>
      <dsp:spPr>
        <a:xfrm>
          <a:off x="1625711" y="1760029"/>
          <a:ext cx="3981338" cy="140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65" tIns="148965" rIns="148965" bIns="148965" numCol="1" spcCol="1270" rtlCol="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Ses principaux concepts</a:t>
          </a:r>
        </a:p>
      </dsp:txBody>
      <dsp:txXfrm>
        <a:off x="1625711" y="1760029"/>
        <a:ext cx="3981338" cy="1407541"/>
      </dsp:txXfrm>
    </dsp:sp>
    <dsp:sp modelId="{436A8B1C-2D30-44BB-9150-7099503C8960}">
      <dsp:nvSpPr>
        <dsp:cNvPr id="0" name=""/>
        <dsp:cNvSpPr/>
      </dsp:nvSpPr>
      <dsp:spPr>
        <a:xfrm>
          <a:off x="0" y="3519456"/>
          <a:ext cx="5607050" cy="1407541"/>
        </a:xfrm>
        <a:prstGeom prst="rect">
          <a:avLst/>
        </a:prstGeom>
        <a:solidFill>
          <a:srgbClr val="000000">
            <a:alpha val="7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A8B8B62-3037-4506-89D7-28710774070B}">
      <dsp:nvSpPr>
        <dsp:cNvPr id="0" name=""/>
        <dsp:cNvSpPr/>
      </dsp:nvSpPr>
      <dsp:spPr>
        <a:xfrm>
          <a:off x="548476" y="3958848"/>
          <a:ext cx="528758" cy="5287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847293-6F0A-4807-B203-585610F4F535}">
      <dsp:nvSpPr>
        <dsp:cNvPr id="0" name=""/>
        <dsp:cNvSpPr/>
      </dsp:nvSpPr>
      <dsp:spPr>
        <a:xfrm>
          <a:off x="1625711" y="3519456"/>
          <a:ext cx="3981338" cy="140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965" tIns="148965" rIns="148965" bIns="148965" numCol="1" spcCol="1270" rtlCol="0" anchor="ctr" anchorCtr="0">
          <a:noAutofit/>
        </a:bodyPr>
        <a:lstStyle/>
        <a:p>
          <a:pPr marL="0" lvl="0" indent="0" algn="l" defTabSz="11112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noProof="0" dirty="0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Ses principaux outils et </a:t>
          </a:r>
          <a:r>
            <a:rPr lang="fr-FR" sz="2500" kern="1200" noProof="0" dirty="0" err="1">
              <a:solidFill>
                <a:schemeClr val="bg1"/>
              </a:solidFill>
              <a:effectLst>
                <a:glow rad="152400">
                  <a:schemeClr val="bg1">
                    <a:alpha val="19000"/>
                  </a:schemeClr>
                </a:glow>
              </a:effectLst>
            </a:rPr>
            <a:t>kpi</a:t>
          </a:r>
          <a:endParaRPr lang="fr-FR" sz="2500" kern="1200" noProof="0" dirty="0">
            <a:solidFill>
              <a:schemeClr val="bg1"/>
            </a:solidFill>
            <a:effectLst>
              <a:glow rad="152400">
                <a:schemeClr val="bg1">
                  <a:alpha val="19000"/>
                </a:schemeClr>
              </a:glow>
            </a:effectLst>
          </a:endParaRPr>
        </a:p>
      </dsp:txBody>
      <dsp:txXfrm>
        <a:off x="1625711" y="3519456"/>
        <a:ext cx="3981338" cy="14075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04F54-77BC-42FF-B7E5-59CCEC67E39F}">
      <dsp:nvSpPr>
        <dsp:cNvPr id="0" name=""/>
        <dsp:cNvSpPr/>
      </dsp:nvSpPr>
      <dsp:spPr>
        <a:xfrm>
          <a:off x="655" y="594767"/>
          <a:ext cx="2555771" cy="15334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Pourquoi l’utilisateur cherche ? </a:t>
          </a:r>
        </a:p>
      </dsp:txBody>
      <dsp:txXfrm>
        <a:off x="655" y="594767"/>
        <a:ext cx="2555771" cy="1533462"/>
      </dsp:txXfrm>
    </dsp:sp>
    <dsp:sp modelId="{5E795C44-7DD4-4663-BC64-AC2824C7205C}">
      <dsp:nvSpPr>
        <dsp:cNvPr id="0" name=""/>
        <dsp:cNvSpPr/>
      </dsp:nvSpPr>
      <dsp:spPr>
        <a:xfrm>
          <a:off x="2812003" y="594767"/>
          <a:ext cx="2555771" cy="15334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Achat, info, localisation, avis…</a:t>
          </a:r>
        </a:p>
      </dsp:txBody>
      <dsp:txXfrm>
        <a:off x="2812003" y="594767"/>
        <a:ext cx="2555771" cy="1533462"/>
      </dsp:txXfrm>
    </dsp:sp>
    <dsp:sp modelId="{06B129AA-3237-486C-927B-69FF113DC5CD}">
      <dsp:nvSpPr>
        <dsp:cNvPr id="0" name=""/>
        <dsp:cNvSpPr/>
      </dsp:nvSpPr>
      <dsp:spPr>
        <a:xfrm>
          <a:off x="655" y="2383807"/>
          <a:ext cx="2555771" cy="15334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Univers sémantique</a:t>
          </a:r>
        </a:p>
      </dsp:txBody>
      <dsp:txXfrm>
        <a:off x="655" y="2383807"/>
        <a:ext cx="2555771" cy="1533462"/>
      </dsp:txXfrm>
    </dsp:sp>
    <dsp:sp modelId="{5FAA5671-11F8-4E5B-86C8-81DBDD7770A2}">
      <dsp:nvSpPr>
        <dsp:cNvPr id="0" name=""/>
        <dsp:cNvSpPr/>
      </dsp:nvSpPr>
      <dsp:spPr>
        <a:xfrm>
          <a:off x="2812003" y="2383807"/>
          <a:ext cx="2555771" cy="15334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Quels mots clé tournent autour de la requête principale ? </a:t>
          </a:r>
        </a:p>
      </dsp:txBody>
      <dsp:txXfrm>
        <a:off x="2812003" y="2383807"/>
        <a:ext cx="2555771" cy="1533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Liste verticale d’icônes à éléments pleins"/>
  <dgm:desc val="Permet de représenter une série d’éléments visuels de haut en bas avec du texte de Niveau 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0AF03-C114-4F8F-A706-C2213F1933A7}" type="datetime1">
              <a:rPr lang="fr-FR" smtClean="0"/>
              <a:t>25/09/2026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197F0D-165E-409E-864C-E021C6E59EE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5257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9E26B-B1C2-41F5-AFFD-731282AA4934}" type="datetime1">
              <a:rPr lang="fr-FR" smtClean="0"/>
              <a:pPr/>
              <a:t>25/09/2026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0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dirty="0"/>
              <a:t>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C8518-F7DC-49BC-9F94-94E3144E69A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8227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C8518-F7DC-49BC-9F94-94E3144E69AD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3968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C8518-F7DC-49BC-9F94-94E3144E69AD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0785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05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883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474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590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4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Modifier le style des sous-titres du masque</a:t>
            </a:r>
            <a:endParaRPr lang="fr-FR" noProof="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347766-FCCD-4996-A3F5-962A6CD70543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27077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E7C7EC-7DAF-4859-BD1E-26D7D7F1D849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8227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rtlCol="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rtlCol="0"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1150A9-20F9-4EB6-A4AF-036CCB5ABFD0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28561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888D8F-6B72-466E-83CC-E6F5CEA805F5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66587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 rtlCol="0"/>
          <a:lstStyle>
            <a:lvl5pPr>
              <a:defRPr/>
            </a:lvl5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rtlCol="0"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E39990-AB53-4F5B-AAE3-224BB3B7F497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pPr/>
              <a:t>‹N°›</a:t>
            </a:fld>
            <a:endParaRPr lang="fr-FR" noProof="0" dirty="0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5889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03A5982-0AEE-4919-9470-90C1A4D41F8E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0077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AF15A8-EB6B-4FDC-AFB6-14D7A83B14A3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5998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 rtlCol="0"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BC28C2-2524-42D9-93A2-33B5674F60C2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0535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rtlCol="0"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’image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rtlCol="0"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rtlCol="0"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pPr rtl="0"/>
            <a:fld id="{2844390C-838D-4AD0-820C-8F12C7FB2D0E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 rtlCol="0"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47789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06EB20-3AAF-435F-9BDB-3D4F4734C416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38428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 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vertical 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 rtlCol="0"/>
          <a:lstStyle/>
          <a:p>
            <a:pPr lvl="0" rtl="0"/>
            <a:r>
              <a:rPr lang="fr-FR" noProof="0"/>
              <a:t>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D4C2773-C2B8-4CF5-9DAF-C2CB31B44054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 dirty="0"/>
              <a:t>
             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D22F896-40B5-4ADD-8801-0D06FADFA095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22238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02D2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64342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075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755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39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219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683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</p:spTree>
    <p:extLst>
      <p:ext uri="{BB962C8B-B14F-4D97-AF65-F5344CB8AC3E}">
        <p14:creationId xmlns:p14="http://schemas.microsoft.com/office/powerpoint/2010/main" val="1636586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3798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9291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704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8023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</p:spTree>
    <p:extLst>
      <p:ext uri="{BB962C8B-B14F-4D97-AF65-F5344CB8AC3E}">
        <p14:creationId xmlns:p14="http://schemas.microsoft.com/office/powerpoint/2010/main" val="1236096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</p:sp>
    </p:spTree>
    <p:extLst>
      <p:ext uri="{BB962C8B-B14F-4D97-AF65-F5344CB8AC3E}">
        <p14:creationId xmlns:p14="http://schemas.microsoft.com/office/powerpoint/2010/main" val="1879406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0706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190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738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753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597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601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37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599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441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771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3005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748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5249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AFA"/>
          </a:solidFill>
          <a:ln/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58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CFC383F2-748B-4B2D-9E80-65085793A3A6}" type="datetime1">
              <a:rPr lang="fr-FR" noProof="0" smtClean="0"/>
              <a:t>25/09/2026</a:t>
            </a:fld>
            <a:endParaRPr lang="fr-FR" noProof="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fr-FR" dirty="0"/>
              <a:t>
              </a:t>
            </a:r>
            <a:r>
              <a:rPr lang="fr-FR" sz="1400" b="1" dirty="0" err="1"/>
              <a:t>mercantiguerin</a:t>
            </a:r>
            <a:endParaRPr lang="fr-FR" sz="1400" b="1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900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fr-FR" noProof="0" smtClean="0"/>
              <a:pPr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6590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68" r:id="rId12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12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ctr" defTabSz="761970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7619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761970" rtl="0" eaLnBrk="1" latinLnBrk="0" hangingPunct="1">
        <a:spcBef>
          <a:spcPct val="20000"/>
        </a:spcBef>
        <a:buFont typeface="Arial" pitchFamily="34" charset="0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spcBef>
          <a:spcPct val="20000"/>
        </a:spcBef>
        <a:buFont typeface="Arial" pitchFamily="34" charset="0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spcBef>
          <a:spcPct val="20000"/>
        </a:spcBef>
        <a:buFont typeface="Arial" pitchFamily="34" charset="0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spcBef>
          <a:spcPct val="20000"/>
        </a:spcBef>
        <a:buFont typeface="Arial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89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6" r:id="rId13"/>
    <p:sldLayoutId id="2147483867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UMvyfT4V_Y" TargetMode="External"/><Relationship Id="rId2" Type="http://schemas.openxmlformats.org/officeDocument/2006/relationships/hyperlink" Target="https://www.youtube.com/watch?v=lNVAMVKtqH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CG1LhL0vuwM&amp;t=76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zJ0p3HeB8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44MACwOAuf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sv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981E6A2-4656-4CFE-9BF4-39D81EE2C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0E78D6-F072-48E7-8270-20EFBDD26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594153"/>
            <a:ext cx="4486656" cy="1231106"/>
          </a:xfrm>
          <a:noFill/>
          <a:ln>
            <a:solidFill>
              <a:schemeClr val="tx1"/>
            </a:solidFill>
          </a:ln>
          <a:effectLst>
            <a:glow rad="152400">
              <a:schemeClr val="tx1">
                <a:alpha val="13000"/>
              </a:schemeClr>
            </a:glow>
          </a:effectLst>
        </p:spPr>
        <p:txBody>
          <a:bodyPr rtlCol="0">
            <a:normAutofit fontScale="90000"/>
          </a:bodyPr>
          <a:lstStyle/>
          <a:p>
            <a:pPr rtl="0"/>
            <a:r>
              <a:rPr lang="fr-FR" sz="3000" dirty="0">
                <a:solidFill>
                  <a:schemeClr val="tx1"/>
                </a:solidFill>
              </a:rPr>
              <a:t>BREVE HISTOIRE DU MARKETING DIGITAL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FC7BD98-5486-489C-BAA0-A69CEFF69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981815"/>
            <a:ext cx="4486656" cy="702702"/>
          </a:xfrm>
        </p:spPr>
        <p:txBody>
          <a:bodyPr rtlCol="0">
            <a:normAutofit/>
          </a:bodyPr>
          <a:lstStyle/>
          <a:p>
            <a:pPr rtl="0"/>
            <a:r>
              <a:rPr lang="fr-FR" sz="1800" dirty="0">
                <a:solidFill>
                  <a:schemeClr val="tx1"/>
                </a:solidFill>
              </a:rPr>
              <a:t>@</a:t>
            </a:r>
            <a:r>
              <a:rPr lang="fr-FR" sz="1800" dirty="0" err="1">
                <a:solidFill>
                  <a:schemeClr val="tx1"/>
                </a:solidFill>
              </a:rPr>
              <a:t>mercantiguerin</a:t>
            </a:r>
            <a:endParaRPr lang="fr-FR" sz="1800" dirty="0">
              <a:solidFill>
                <a:schemeClr val="tx1"/>
              </a:solidFill>
            </a:endParaRPr>
          </a:p>
        </p:txBody>
      </p:sp>
      <p:pic>
        <p:nvPicPr>
          <p:cNvPr id="5" name="Image 4" descr="Numéro de métier finance">
            <a:extLst>
              <a:ext uri="{FF2B5EF4-FFF2-40B4-BE49-F238E27FC236}">
                <a16:creationId xmlns:a16="http://schemas.microsoft.com/office/drawing/2014/main" id="{112B9624-F8A1-4831-AE43-1D9E266CF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5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err="1"/>
              <a:t>DéBUTS</a:t>
            </a:r>
            <a:r>
              <a:rPr lang="fr-FR" dirty="0"/>
              <a:t> D’INTERNET et son fonctionnement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https://www.youtube.com/watch?v=lNVAMVKtqHg</a:t>
            </a:r>
            <a:endParaRPr lang="fr-FR" dirty="0"/>
          </a:p>
          <a:p>
            <a:r>
              <a:rPr lang="fr-FR" dirty="0">
                <a:hlinkClick r:id="rId3"/>
              </a:rPr>
              <a:t>https://www.youtube.com/watch?v=9UMvyfT4V_Y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624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AF7BE-B1D5-4259-7237-83DE32C8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 fait l’IA à Internet ? AI SLOP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26020C-35BF-B5F1-3FEE-69E4B6A4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https://www.youtube.com/watch?v=mqEnhLnGffQ</a:t>
            </a:r>
          </a:p>
        </p:txBody>
      </p:sp>
    </p:spTree>
    <p:extLst>
      <p:ext uri="{BB962C8B-B14F-4D97-AF65-F5344CB8AC3E}">
        <p14:creationId xmlns:p14="http://schemas.microsoft.com/office/powerpoint/2010/main" val="2259885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DEBUTS D’AMAZON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https://www.youtube.com/watch?v=CG1LhL0vuwM&amp;t=76s</a:t>
            </a:r>
            <a:endParaRPr lang="fr-FR" dirty="0"/>
          </a:p>
          <a:p>
            <a:r>
              <a:rPr lang="fr-FR" dirty="0" err="1"/>
              <a:t>Bezos</a:t>
            </a:r>
            <a:r>
              <a:rPr lang="fr-FR" dirty="0"/>
              <a:t> a commencé à regarder dans le dictionnaire et s'est arrêté sur Amazon (Amazone) parce que c'était un lieu « exotique et différent » et que le fleuve était considéré comme le plus grand du monde, destinée qu'il souhaitait à son entreprise.</a:t>
            </a:r>
          </a:p>
        </p:txBody>
      </p:sp>
    </p:spTree>
    <p:extLst>
      <p:ext uri="{BB962C8B-B14F-4D97-AF65-F5344CB8AC3E}">
        <p14:creationId xmlns:p14="http://schemas.microsoft.com/office/powerpoint/2010/main" val="383316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débuts de </a:t>
            </a:r>
            <a:r>
              <a:rPr lang="fr-FR" dirty="0" err="1"/>
              <a:t>google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https://www.youtube.com/watch?v=TzJ0p3HeB8o</a:t>
            </a:r>
            <a:endParaRPr lang="fr-FR" dirty="0"/>
          </a:p>
          <a:p>
            <a:r>
              <a:rPr lang="fr-FR" dirty="0"/>
              <a:t>Google est une déformation du mot «</a:t>
            </a:r>
            <a:r>
              <a:rPr lang="fr-FR" dirty="0" err="1"/>
              <a:t>googol</a:t>
            </a:r>
            <a:r>
              <a:rPr lang="fr-FR" dirty="0"/>
              <a:t>», qui apparaît pour la première fois en 1940 dans un ouvrage de vulgarisation du mathématicien américain Edward </a:t>
            </a:r>
            <a:r>
              <a:rPr lang="fr-FR" dirty="0" err="1"/>
              <a:t>Kasner</a:t>
            </a:r>
            <a:r>
              <a:rPr lang="fr-FR" dirty="0"/>
              <a:t> et qui désigne le nombre constitué du chiffre 1 suivi de cent zéros.</a:t>
            </a:r>
          </a:p>
        </p:txBody>
      </p:sp>
    </p:spTree>
    <p:extLst>
      <p:ext uri="{BB962C8B-B14F-4D97-AF65-F5344CB8AC3E}">
        <p14:creationId xmlns:p14="http://schemas.microsoft.com/office/powerpoint/2010/main" val="258880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err="1"/>
              <a:t>DéBUTS</a:t>
            </a:r>
            <a:r>
              <a:rPr lang="fr-FR" dirty="0"/>
              <a:t> DE TIK TOK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hlinkClick r:id="rId2"/>
              </a:rPr>
              <a:t>https://www.youtube.com/watch?v=44MACwOAufE</a:t>
            </a:r>
            <a:endParaRPr lang="fr-FR" dirty="0"/>
          </a:p>
          <a:p>
            <a:r>
              <a:rPr lang="fr-FR" dirty="0" err="1"/>
              <a:t>Every</a:t>
            </a:r>
            <a:r>
              <a:rPr lang="fr-FR" dirty="0"/>
              <a:t> second </a:t>
            </a:r>
            <a:r>
              <a:rPr lang="fr-FR" dirty="0" err="1"/>
              <a:t>counts</a:t>
            </a:r>
            <a:r>
              <a:rPr lang="fr-FR" dirty="0"/>
              <a:t>" (en français "chaque seconde compte"). Pour signifier le temps qui passe (ou plutôt le bruit des aiguilles d'une montre), on utilise les onomatopées "Tic Toc" (plutôt "Tic Tac" en France)</a:t>
            </a:r>
          </a:p>
        </p:txBody>
      </p:sp>
    </p:spTree>
    <p:extLst>
      <p:ext uri="{BB962C8B-B14F-4D97-AF65-F5344CB8AC3E}">
        <p14:creationId xmlns:p14="http://schemas.microsoft.com/office/powerpoint/2010/main" val="92411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</a:t>
            </a:r>
            <a:r>
              <a:rPr lang="fr-FR" dirty="0" err="1"/>
              <a:t>DéBUTS</a:t>
            </a:r>
            <a:r>
              <a:rPr lang="fr-FR" dirty="0"/>
              <a:t> DE CDISCOUNT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https://www.youtube.com/watch?v=lPqtZ7iBnFk</a:t>
            </a:r>
          </a:p>
        </p:txBody>
      </p:sp>
    </p:spTree>
    <p:extLst>
      <p:ext uri="{BB962C8B-B14F-4D97-AF65-F5344CB8AC3E}">
        <p14:creationId xmlns:p14="http://schemas.microsoft.com/office/powerpoint/2010/main" val="1177987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9DE503-F7C2-4A40-83F4-4DE931E7D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  <a:effectLst>
            <a:glow rad="152400">
              <a:schemeClr val="bg1">
                <a:alpha val="13000"/>
              </a:schemeClr>
            </a:glow>
          </a:effectLst>
        </p:spPr>
        <p:txBody>
          <a:bodyPr wrap="square" rtlCol="0">
            <a:normAutofit fontScale="90000"/>
          </a:bodyPr>
          <a:lstStyle/>
          <a:p>
            <a:pPr rtl="0"/>
            <a:r>
              <a:rPr lang="fr-FR" dirty="0">
                <a:solidFill>
                  <a:schemeClr val="bg1"/>
                </a:solidFill>
              </a:rPr>
              <a:t>Vous avez besoin de connaître</a:t>
            </a:r>
          </a:p>
        </p:txBody>
      </p:sp>
      <p:pic>
        <p:nvPicPr>
          <p:cNvPr id="4" name="Image 3" descr="Numéro de métier finance">
            <a:extLst>
              <a:ext uri="{FF2B5EF4-FFF2-40B4-BE49-F238E27FC236}">
                <a16:creationId xmlns:a16="http://schemas.microsoft.com/office/drawing/2014/main" id="{32F354A1-38C7-4598-A0E1-7A286A3019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0908" y="0"/>
            <a:ext cx="7541091" cy="6858000"/>
          </a:xfrm>
          <a:prstGeom prst="rect">
            <a:avLst/>
          </a:prstGeom>
        </p:spPr>
      </p:pic>
      <p:graphicFrame>
        <p:nvGraphicFramePr>
          <p:cNvPr id="5" name="Espace réservé du contenu 2" descr="Icône puces">
            <a:extLst>
              <a:ext uri="{FF2B5EF4-FFF2-40B4-BE49-F238E27FC236}">
                <a16:creationId xmlns:a16="http://schemas.microsoft.com/office/drawing/2014/main" id="{51938B4F-26EE-4238-880D-3CE26A7E4A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238958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24314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4A4755E-26B5-0CCE-02B4-E8FA59F061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3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33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9C0B208-C205-0B04-66C5-DFF474C680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88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04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0FAFAFD-A546-709F-75A2-F11CCC8484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94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C106178-CEDB-6D0E-0A45-3723F170CB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965886"/>
              </p:ext>
            </p:extLst>
          </p:nvPr>
        </p:nvGraphicFramePr>
        <p:xfrm>
          <a:off x="-2" y="0"/>
          <a:ext cx="12192000" cy="6894201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802295">
                  <a:extLst>
                    <a:ext uri="{9D8B030D-6E8A-4147-A177-3AD203B41FA5}">
                      <a16:colId xmlns:a16="http://schemas.microsoft.com/office/drawing/2014/main" val="4146321133"/>
                    </a:ext>
                  </a:extLst>
                </a:gridCol>
                <a:gridCol w="1660938">
                  <a:extLst>
                    <a:ext uri="{9D8B030D-6E8A-4147-A177-3AD203B41FA5}">
                      <a16:colId xmlns:a16="http://schemas.microsoft.com/office/drawing/2014/main" val="3593179583"/>
                    </a:ext>
                  </a:extLst>
                </a:gridCol>
                <a:gridCol w="1607931">
                  <a:extLst>
                    <a:ext uri="{9D8B030D-6E8A-4147-A177-3AD203B41FA5}">
                      <a16:colId xmlns:a16="http://schemas.microsoft.com/office/drawing/2014/main" val="1626866225"/>
                    </a:ext>
                  </a:extLst>
                </a:gridCol>
                <a:gridCol w="2367721">
                  <a:extLst>
                    <a:ext uri="{9D8B030D-6E8A-4147-A177-3AD203B41FA5}">
                      <a16:colId xmlns:a16="http://schemas.microsoft.com/office/drawing/2014/main" val="4218558663"/>
                    </a:ext>
                  </a:extLst>
                </a:gridCol>
                <a:gridCol w="4753115">
                  <a:extLst>
                    <a:ext uri="{9D8B030D-6E8A-4147-A177-3AD203B41FA5}">
                      <a16:colId xmlns:a16="http://schemas.microsoft.com/office/drawing/2014/main" val="950853037"/>
                    </a:ext>
                  </a:extLst>
                </a:gridCol>
              </a:tblGrid>
              <a:tr h="964214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600" b="1" dirty="0">
                          <a:solidFill>
                            <a:srgbClr val="FF0000"/>
                          </a:solidFill>
                          <a:effectLst/>
                        </a:rPr>
                        <a:t>Annonceur</a:t>
                      </a:r>
                      <a:endParaRPr lang="fr-FR" sz="1600" b="1" dirty="0">
                        <a:solidFill>
                          <a:srgbClr val="FF0000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600" b="1">
                          <a:effectLst/>
                        </a:rPr>
                        <a:t>Secteur</a:t>
                      </a:r>
                      <a:endParaRPr lang="fr-FR" sz="16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600" b="1">
                          <a:effectLst/>
                        </a:rPr>
                        <a:t>Budget plurimédia brut estimé (base tarifaire Kantar)</a:t>
                      </a:r>
                      <a:endParaRPr lang="fr-FR" sz="16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600" b="1">
                          <a:effectLst/>
                        </a:rPr>
                        <a:t>Budget digital net estimé (Display, Search, Social, Vidéo)</a:t>
                      </a:r>
                      <a:endParaRPr lang="fr-FR" sz="1600" b="1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600" b="1" dirty="0">
                          <a:effectLst/>
                        </a:rPr>
                        <a:t>Leviers digitaux prioritaires &amp; Stratégie</a:t>
                      </a:r>
                      <a:endParaRPr lang="fr-FR" sz="1600" b="1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extLst>
                  <a:ext uri="{0D108BD9-81ED-4DB2-BD59-A6C34878D82A}">
                    <a16:rowId xmlns:a16="http://schemas.microsoft.com/office/drawing/2014/main" val="3357545847"/>
                  </a:ext>
                </a:extLst>
              </a:tr>
              <a:tr h="1757611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b="1">
                          <a:solidFill>
                            <a:srgbClr val="FF0000"/>
                          </a:solidFill>
                          <a:effectLst/>
                        </a:rPr>
                        <a:t>1. E.Leclerc</a:t>
                      </a:r>
                      <a:endParaRPr lang="fr-FR" sz="1800" b="1">
                        <a:solidFill>
                          <a:srgbClr val="FF0000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Grande distribution</a:t>
                      </a:r>
                      <a:endParaRPr lang="fr-FR" sz="18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~650 à 700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~90 à 120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dirty="0" err="1">
                          <a:effectLst/>
                        </a:rPr>
                        <a:t>Retail</a:t>
                      </a:r>
                      <a:r>
                        <a:rPr lang="fr-FR" sz="1800" dirty="0">
                          <a:effectLst/>
                        </a:rPr>
                        <a:t> Media &amp; </a:t>
                      </a:r>
                      <a:r>
                        <a:rPr lang="fr-FR" sz="1800" dirty="0" err="1">
                          <a:effectLst/>
                        </a:rPr>
                        <a:t>Géociblage</a:t>
                      </a:r>
                      <a:r>
                        <a:rPr lang="fr-FR" sz="1800" dirty="0">
                          <a:effectLst/>
                        </a:rPr>
                        <a:t> : Fin du prospectus papier, bascule massive vers les réseaux sociaux (Meta), l'audio digital, la TV connectée (CTV) et les bannières locales/promotions sur les prix.</a:t>
                      </a:r>
                      <a:endParaRPr lang="fr-FR" sz="18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extLst>
                  <a:ext uri="{0D108BD9-81ED-4DB2-BD59-A6C34878D82A}">
                    <a16:rowId xmlns:a16="http://schemas.microsoft.com/office/drawing/2014/main" val="3475602255"/>
                  </a:ext>
                </a:extLst>
              </a:tr>
              <a:tr h="1662889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b="1">
                          <a:solidFill>
                            <a:srgbClr val="FF0000"/>
                          </a:solidFill>
                          <a:effectLst/>
                        </a:rPr>
                        <a:t>2. Amazon</a:t>
                      </a:r>
                      <a:endParaRPr lang="fr-FR" sz="1800" b="1">
                        <a:solidFill>
                          <a:srgbClr val="FF0000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E-commerce / Tech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~450 à 500 M€</a:t>
                      </a:r>
                      <a:endParaRPr lang="fr-FR" sz="18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~100 à 130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Performance &amp; </a:t>
                      </a:r>
                      <a:r>
                        <a:rPr lang="fr-FR" sz="1800" dirty="0" err="1">
                          <a:effectLst/>
                        </a:rPr>
                        <a:t>Search</a:t>
                      </a:r>
                      <a:r>
                        <a:rPr lang="fr-FR" sz="1800" dirty="0">
                          <a:effectLst/>
                        </a:rPr>
                        <a:t> : Très forte part consacrée au </a:t>
                      </a:r>
                      <a:r>
                        <a:rPr lang="fr-FR" sz="1800" dirty="0" err="1">
                          <a:effectLst/>
                        </a:rPr>
                        <a:t>Search</a:t>
                      </a:r>
                      <a:r>
                        <a:rPr lang="fr-FR" sz="1800" dirty="0">
                          <a:effectLst/>
                        </a:rPr>
                        <a:t> (Google </a:t>
                      </a:r>
                      <a:r>
                        <a:rPr lang="fr-FR" sz="1800" dirty="0" err="1">
                          <a:effectLst/>
                        </a:rPr>
                        <a:t>Ads</a:t>
                      </a:r>
                      <a:r>
                        <a:rPr lang="fr-FR" sz="1800" dirty="0">
                          <a:effectLst/>
                        </a:rPr>
                        <a:t>), à la vidéo en ligne (YouTube, Twitch, Prime </a:t>
                      </a:r>
                      <a:r>
                        <a:rPr lang="fr-FR" sz="1800" dirty="0" err="1">
                          <a:effectLst/>
                        </a:rPr>
                        <a:t>Video</a:t>
                      </a:r>
                      <a:r>
                        <a:rPr lang="fr-FR" sz="1800" dirty="0">
                          <a:effectLst/>
                        </a:rPr>
                        <a:t>) et au social </a:t>
                      </a:r>
                      <a:r>
                        <a:rPr lang="fr-FR" sz="1800" dirty="0" err="1">
                          <a:effectLst/>
                        </a:rPr>
                        <a:t>ads</a:t>
                      </a:r>
                      <a:r>
                        <a:rPr lang="fr-FR" sz="1800" dirty="0">
                          <a:effectLst/>
                        </a:rPr>
                        <a:t> pour les temps forts (Prime Day, Black Friday).</a:t>
                      </a:r>
                      <a:endParaRPr lang="fr-FR" sz="18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extLst>
                  <a:ext uri="{0D108BD9-81ED-4DB2-BD59-A6C34878D82A}">
                    <a16:rowId xmlns:a16="http://schemas.microsoft.com/office/drawing/2014/main" val="782947290"/>
                  </a:ext>
                </a:extLst>
              </a:tr>
              <a:tr h="1473447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b="1">
                          <a:solidFill>
                            <a:srgbClr val="FF0000"/>
                          </a:solidFill>
                          <a:effectLst/>
                        </a:rPr>
                        <a:t>3. Carrefour</a:t>
                      </a:r>
                      <a:endParaRPr lang="fr-FR" sz="1800" b="1">
                        <a:solidFill>
                          <a:srgbClr val="FF0000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Grande distribution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~400 à 450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~60 à 80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dirty="0" err="1">
                          <a:effectLst/>
                        </a:rPr>
                        <a:t>Paid</a:t>
                      </a:r>
                      <a:r>
                        <a:rPr lang="fr-FR" sz="1800" dirty="0">
                          <a:effectLst/>
                        </a:rPr>
                        <a:t> Social &amp; Audio digital : Forte présence sur les réseaux sociaux (29 % de son mix digital), complémentarité radio linéaire / audio digital, campagnes drives et fidélité.</a:t>
                      </a:r>
                      <a:endParaRPr lang="fr-FR" sz="18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extLst>
                  <a:ext uri="{0D108BD9-81ED-4DB2-BD59-A6C34878D82A}">
                    <a16:rowId xmlns:a16="http://schemas.microsoft.com/office/drawing/2014/main" val="2071861680"/>
                  </a:ext>
                </a:extLst>
              </a:tr>
              <a:tr h="999838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</a:rPr>
                        <a:t>(Outsider direct : Renault)</a:t>
                      </a:r>
                      <a:endParaRPr lang="fr-FR" sz="1800" b="1" dirty="0">
                        <a:solidFill>
                          <a:srgbClr val="FF0000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Automobile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~350 à 380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>
                          <a:effectLst/>
                        </a:rPr>
                        <a:t>~50 à 70 M€</a:t>
                      </a:r>
                      <a:endParaRPr lang="fr-FR" sz="180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fr-FR" sz="1800" dirty="0">
                          <a:effectLst/>
                        </a:rPr>
                        <a:t>Lead </a:t>
                      </a:r>
                      <a:r>
                        <a:rPr lang="fr-FR" sz="1800" dirty="0" err="1">
                          <a:effectLst/>
                        </a:rPr>
                        <a:t>generation</a:t>
                      </a:r>
                      <a:r>
                        <a:rPr lang="fr-FR" sz="1800" dirty="0">
                          <a:effectLst/>
                        </a:rPr>
                        <a:t>, Replay IPTV (18 % du budget vidéo délinéarisé) et display pour les gammes électriques (E-Tech).</a:t>
                      </a:r>
                      <a:endParaRPr lang="fr-FR" sz="1800" dirty="0">
                        <a:solidFill>
                          <a:srgbClr val="1F1F1F"/>
                        </a:solidFill>
                        <a:effectLst/>
                        <a:latin typeface="Google Sans Text"/>
                      </a:endParaRPr>
                    </a:p>
                  </a:txBody>
                  <a:tcPr marL="18792" marR="18792" marT="12528" marB="12528" anchor="ctr"/>
                </a:tc>
                <a:extLst>
                  <a:ext uri="{0D108BD9-81ED-4DB2-BD59-A6C34878D82A}">
                    <a16:rowId xmlns:a16="http://schemas.microsoft.com/office/drawing/2014/main" val="2147138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114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104" y="2080220"/>
            <a:ext cx="6223794" cy="1760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583"/>
              </a:lnSpc>
            </a:pPr>
            <a:r>
              <a:rPr lang="en-US" sz="366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Comprendre SEO, SEA, SEM et les Médias Payés, Possédés &amp; </a:t>
            </a:r>
            <a:r>
              <a:rPr lang="en-US" sz="3667" dirty="0" err="1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Gagnés</a:t>
            </a:r>
            <a:r>
              <a:rPr lang="en-US" sz="366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 (POEM)</a:t>
            </a:r>
            <a:endParaRPr lang="en-US" sz="3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698104" y="4139407"/>
            <a:ext cx="6223794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Explorez les stratégies clés du marketing digital pour maximiser votre visibilité en ligne et optimiser votre retour sur investissement.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80571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298" y="397815"/>
            <a:ext cx="6820602" cy="543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95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104" y="822425"/>
            <a:ext cx="6282829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4583"/>
              </a:lnSpc>
            </a:pPr>
            <a:r>
              <a:rPr lang="en-US" sz="3667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SEO : Optimisation pour les moteurs de recherche</a:t>
            </a:r>
            <a:endParaRPr lang="en-US" sz="36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698104" y="2195215"/>
            <a:ext cx="6282829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Le SEO est une stratégie organique visant à améliorer le classement naturel d'un site web sur Google et autres moteurs de recherche.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698104" y="3013075"/>
            <a:ext cx="6282829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b="1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Techniques principales :</a:t>
            </a: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recherche de mots-clés, création de contenu de qualité, optimisation technique du site, et développement de backlinks.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98104" y="4194969"/>
            <a:ext cx="6282829" cy="1166813"/>
          </a:xfrm>
          <a:prstGeom prst="roundRect">
            <a:avLst>
              <a:gd name="adj" fmla="val 2564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32" y="4491931"/>
            <a:ext cx="249337" cy="1994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46299" y="4444207"/>
            <a:ext cx="5435203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000000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Un bon SEO peut multiplier par 5 le trafic qualifié sur un site sans coût publicitaire direct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3851" y="847328"/>
            <a:ext cx="4026297" cy="402629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473851" y="5097958"/>
            <a:ext cx="4026297" cy="95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Le référencement naturel représente 68% de toutes les expériences en ligne et génère un trafic durable dans le temps.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05261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29" y="593906"/>
            <a:ext cx="8254038" cy="5610225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8904157" y="194872"/>
            <a:ext cx="3102964" cy="3882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/>
              <a:t>Termes SEO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Résultat organique classique = </a:t>
            </a:r>
            <a:r>
              <a:rPr lang="fr-FR" dirty="0" err="1"/>
              <a:t>Title</a:t>
            </a:r>
            <a:r>
              <a:rPr lang="fr-FR" dirty="0"/>
              <a:t> + URL + Meta description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err="1"/>
              <a:t>Sitelinks</a:t>
            </a:r>
            <a:r>
              <a:rPr lang="fr-FR" dirty="0"/>
              <a:t> = liens supplémentaires sous le résultat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err="1"/>
              <a:t>Knowledge</a:t>
            </a:r>
            <a:r>
              <a:rPr lang="fr-FR" dirty="0"/>
              <a:t> Panel = pavé à droite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Bandeau de localisation = localisation SERP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Onglets horizontaux = filtres de recherche</a:t>
            </a:r>
          </a:p>
        </p:txBody>
      </p:sp>
    </p:spTree>
    <p:extLst>
      <p:ext uri="{BB962C8B-B14F-4D97-AF65-F5344CB8AC3E}">
        <p14:creationId xmlns:p14="http://schemas.microsoft.com/office/powerpoint/2010/main" val="1578587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38" y="423783"/>
            <a:ext cx="8439150" cy="5917055"/>
          </a:xfrm>
          <a:prstGeom prst="rect">
            <a:avLst/>
          </a:prstGeom>
        </p:spPr>
      </p:pic>
      <p:sp>
        <p:nvSpPr>
          <p:cNvPr id="3" name="Rectangle à coins arrondis 2"/>
          <p:cNvSpPr/>
          <p:nvPr/>
        </p:nvSpPr>
        <p:spPr>
          <a:xfrm>
            <a:off x="8979108" y="423783"/>
            <a:ext cx="2848131" cy="61269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Résultats locaux (Google </a:t>
            </a:r>
            <a:r>
              <a:rPr lang="fr-FR" dirty="0" err="1"/>
              <a:t>Maps</a:t>
            </a:r>
            <a:r>
              <a:rPr lang="fr-FR" dirty="0"/>
              <a:t> Pack / Local Pack)</a:t>
            </a:r>
            <a:r>
              <a:rPr lang="fr-FR" dirty="0" err="1"/>
              <a:t>Map</a:t>
            </a:r>
            <a:r>
              <a:rPr lang="fr-FR" dirty="0"/>
              <a:t> Pack (ou Local Pack / Pack local Google)Carte avec les points rouges → localisation </a:t>
            </a:r>
          </a:p>
          <a:p>
            <a:pPr algn="ctr"/>
            <a:r>
              <a:rPr lang="fr-FR" dirty="0" err="1"/>
              <a:t>Knowledge</a:t>
            </a:r>
            <a:r>
              <a:rPr lang="fr-FR" dirty="0"/>
              <a:t> Panel </a:t>
            </a:r>
          </a:p>
          <a:p>
            <a:pPr algn="ctr"/>
            <a:r>
              <a:rPr lang="fr-FR" dirty="0"/>
              <a:t>Logo, nom de l’entreprise, avis (note + nombre d’avis).Carrousel d’images.</a:t>
            </a:r>
          </a:p>
          <a:p>
            <a:pPr algn="ctr"/>
            <a:r>
              <a:rPr lang="fr-FR" dirty="0"/>
              <a:t>Bouton vers le site officiel.</a:t>
            </a:r>
          </a:p>
          <a:p>
            <a:pPr algn="ctr"/>
            <a:r>
              <a:rPr lang="fr-FR" dirty="0"/>
              <a:t>Description issue de </a:t>
            </a:r>
            <a:r>
              <a:rPr lang="fr-FR" dirty="0" err="1"/>
              <a:t>Wikipedia</a:t>
            </a:r>
            <a:r>
              <a:rPr lang="fr-FR" dirty="0"/>
              <a:t>.</a:t>
            </a:r>
          </a:p>
          <a:p>
            <a:pPr algn="ctr"/>
            <a:r>
              <a:rPr lang="fr-FR" dirty="0"/>
              <a:t>Informations de contact (téléphone, fondateur).</a:t>
            </a:r>
          </a:p>
        </p:txBody>
      </p:sp>
    </p:spTree>
    <p:extLst>
      <p:ext uri="{BB962C8B-B14F-4D97-AF65-F5344CB8AC3E}">
        <p14:creationId xmlns:p14="http://schemas.microsoft.com/office/powerpoint/2010/main" val="595324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9152990"/>
              </p:ext>
            </p:extLst>
          </p:nvPr>
        </p:nvGraphicFramePr>
        <p:xfrm>
          <a:off x="838200" y="1215694"/>
          <a:ext cx="10515600" cy="50292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7769986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51392963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194463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600"/>
                        <a:t>Critère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/>
                        <a:t>Knowledge Panel Corporate (Global)</a:t>
                      </a:r>
                      <a:endParaRPr lang="fr-FR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/>
                        <a:t>Knowledge Panel Local (Business Profile)</a:t>
                      </a:r>
                      <a:endParaRPr lang="en-US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77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600" b="1"/>
                        <a:t>Source principale</a:t>
                      </a:r>
                      <a:endParaRPr lang="fr-FR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Knowledge</a:t>
                      </a:r>
                      <a:r>
                        <a:rPr lang="fr-FR" sz="1600" dirty="0"/>
                        <a:t> Graph (</a:t>
                      </a:r>
                      <a:r>
                        <a:rPr lang="fr-FR" sz="1600" dirty="0" err="1"/>
                        <a:t>Wikipedia</a:t>
                      </a:r>
                      <a:r>
                        <a:rPr lang="fr-FR" sz="1600" dirty="0"/>
                        <a:t>, sites officiels, presse, données structurées)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Google Business Profile (ex-Google My Business), Google Maps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88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600" b="1"/>
                        <a:t>Objectif</a:t>
                      </a:r>
                      <a:endParaRPr lang="fr-FR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Présenter l’entreprise comme entité (historique, fondateur, chiffres clés)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Informer le consommateur sur les points de vente (horaires, adresse, avis, photos)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5440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600" b="1"/>
                        <a:t>Position sur Google</a:t>
                      </a:r>
                      <a:endParaRPr lang="fr-FR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Pavé à droite (desktop)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Pavé à droite + résultats "Local Pack" à gauche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712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600" b="1" dirty="0"/>
                        <a:t>Contenus affichés</a:t>
                      </a:r>
                      <a:endParaRPr lang="fr-FR" sz="16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- Logo, site officiel </a:t>
                      </a:r>
                      <a:br>
                        <a:rPr lang="fr-FR" sz="1600"/>
                      </a:br>
                      <a:r>
                        <a:rPr lang="fr-FR" sz="1600"/>
                        <a:t>- Historique (fondateur, date de création) </a:t>
                      </a:r>
                      <a:br>
                        <a:rPr lang="fr-FR" sz="1600"/>
                      </a:br>
                      <a:r>
                        <a:rPr lang="fr-FR" sz="1600"/>
                        <a:t>- Description Wikipedia </a:t>
                      </a:r>
                      <a:br>
                        <a:rPr lang="fr-FR" sz="1600"/>
                      </a:br>
                      <a:r>
                        <a:rPr lang="fr-FR" sz="1600"/>
                        <a:t>- Catégorie globale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- Avis clients (étoiles) </a:t>
                      </a:r>
                      <a:br>
                        <a:rPr lang="fr-FR" sz="1600"/>
                      </a:br>
                      <a:r>
                        <a:rPr lang="fr-FR" sz="1600"/>
                        <a:t>- Adresse, téléphone </a:t>
                      </a:r>
                      <a:br>
                        <a:rPr lang="fr-FR" sz="1600"/>
                      </a:br>
                      <a:r>
                        <a:rPr lang="fr-FR" sz="1600"/>
                        <a:t>- Horaires </a:t>
                      </a:r>
                      <a:br>
                        <a:rPr lang="fr-FR" sz="1600"/>
                      </a:br>
                      <a:r>
                        <a:rPr lang="fr-FR" sz="1600"/>
                        <a:t>- Boutons "Itinéraire / Website" </a:t>
                      </a:r>
                      <a:br>
                        <a:rPr lang="fr-FR" sz="1600"/>
                      </a:br>
                      <a:r>
                        <a:rPr lang="fr-FR" sz="1600"/>
                        <a:t>- Photos de clients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6640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600" b="1"/>
                        <a:t>Cible</a:t>
                      </a:r>
                      <a:endParaRPr lang="fr-FR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Curieux, journalistes, investisseurs, partenaires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Consommateurs cherchant un magasin ou service proche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527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600" b="1"/>
                        <a:t>Contrôle</a:t>
                      </a:r>
                      <a:endParaRPr lang="fr-FR" sz="16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/>
                        <a:t>Limité (dépend des données publiques, Wikipedia, sources fiables)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Élevé (géré directement par l’entreprise via son compte Google Business Profile)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61496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38200" y="523197"/>
            <a:ext cx="60917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Deux types de </a:t>
            </a:r>
            <a:r>
              <a:rPr kumimoji="0" lang="fr-FR" altLang="fr-F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Knowledge</a:t>
            </a:r>
            <a:r>
              <a:rPr kumimoji="0" lang="fr-FR" altLang="fr-F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Panel sur Google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22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616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04" y="1857155"/>
            <a:ext cx="4972744" cy="3143689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46704" y="609900"/>
            <a:ext cx="4972744" cy="1141497"/>
          </a:xfrm>
        </p:spPr>
        <p:txBody>
          <a:bodyPr/>
          <a:lstStyle/>
          <a:p>
            <a:r>
              <a:rPr lang="fr-FR" dirty="0"/>
              <a:t>People </a:t>
            </a:r>
            <a:r>
              <a:rPr lang="fr-FR" dirty="0" err="1"/>
              <a:t>Also</a:t>
            </a:r>
            <a:r>
              <a:rPr lang="fr-FR" dirty="0"/>
              <a:t> </a:t>
            </a:r>
            <a:r>
              <a:rPr lang="fr-FR" dirty="0" err="1"/>
              <a:t>Ask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6406296" y="804671"/>
            <a:ext cx="4815840" cy="524865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dirty="0"/>
              <a:t>🎯 L’intention de recherche connexe (</a:t>
            </a:r>
            <a:r>
              <a:rPr lang="fr-FR" dirty="0" err="1"/>
              <a:t>Search</a:t>
            </a:r>
            <a:r>
              <a:rPr lang="fr-FR" dirty="0"/>
              <a:t> </a:t>
            </a:r>
            <a:r>
              <a:rPr lang="fr-FR" dirty="0" err="1"/>
              <a:t>Intent</a:t>
            </a:r>
            <a:r>
              <a:rPr lang="fr-FR" dirty="0"/>
              <a:t> élargie)</a:t>
            </a:r>
          </a:p>
          <a:p>
            <a:r>
              <a:rPr lang="fr-FR" dirty="0"/>
              <a:t>Quand un internaute tape "La Redoute", Google se demande : </a:t>
            </a:r>
            <a:r>
              <a:rPr lang="fr-FR" dirty="0" err="1"/>
              <a:t>Veut-il</a:t>
            </a:r>
            <a:r>
              <a:rPr lang="fr-FR" dirty="0"/>
              <a:t> le site officiel ? Les magasins physiques ? Le catalogue ? La filiale USA ? Des avis clients ?</a:t>
            </a:r>
          </a:p>
          <a:p>
            <a:r>
              <a:rPr lang="fr-FR" dirty="0"/>
              <a:t>Google affiche donc des variantes de requêtes liées à la même intention générale mais qui couvrent des besoins plus précis.</a:t>
            </a:r>
          </a:p>
          <a:p>
            <a:r>
              <a:rPr lang="fr-FR" dirty="0"/>
              <a:t>👉 Cela montre que derrière une recherche "marque", il y a plusieurs intentions possibles (achat, localisation, information, comparaison…)</a:t>
            </a:r>
          </a:p>
        </p:txBody>
      </p:sp>
    </p:spTree>
    <p:extLst>
      <p:ext uri="{BB962C8B-B14F-4D97-AF65-F5344CB8AC3E}">
        <p14:creationId xmlns:p14="http://schemas.microsoft.com/office/powerpoint/2010/main" val="484410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05" y="1858781"/>
            <a:ext cx="5096656" cy="469192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67228" y="379524"/>
            <a:ext cx="7729728" cy="1188720"/>
          </a:xfrm>
        </p:spPr>
        <p:txBody>
          <a:bodyPr/>
          <a:lstStyle/>
          <a:p>
            <a:r>
              <a:rPr lang="fr-FR" dirty="0"/>
              <a:t>UNIVERS SEMANTIQUE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2139818"/>
              </p:ext>
            </p:extLst>
          </p:nvPr>
        </p:nvGraphicFramePr>
        <p:xfrm>
          <a:off x="6338888" y="2038662"/>
          <a:ext cx="5368430" cy="4512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9673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076170D-C82D-681F-112E-1391BF62FB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6" r="11614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48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19501C6-F015-4273-AF88-E0F6C853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677DB7-5829-45BD-9754-5EC484CC42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A67237D-54E6-F34D-E673-258585A70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2404872"/>
            <a:ext cx="3044950" cy="162779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dirty="0"/>
              <a:t>GOOGLE TRENDS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AA75CB9-5B63-6A9E-B7A1-7D91AC552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4376" y="1926275"/>
            <a:ext cx="6257544" cy="269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38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07405"/>
            <a:ext cx="10868745" cy="492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SEO → GEO → AIO : Décrypter les Acronymes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00460"/>
            <a:ext cx="10868745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Quatre sigles qui désignent des approches voisines mais distinctes — comprendre leurs différences est la première étape pour bâtir une stratégie de visibilité adaptée à l'ère de l'IA.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509" y="1966813"/>
            <a:ext cx="236432" cy="2364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73629" y="1961952"/>
            <a:ext cx="2985616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SEO — Search Engine Optimization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1173629" y="2544564"/>
            <a:ext cx="2985616" cy="1477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Optimiser pour ranker dans les 10 liens bleus de Google — le modèle historique depuis 25 ans. L'objectif est d'obtenir une position élevée dans une liste de résultats paginés. Indicateur clé : position et CTR organique.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05996" y="1966813"/>
            <a:ext cx="236432" cy="23643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59117" y="1961952"/>
            <a:ext cx="2985616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AEO — Answer Engine Optimization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4859117" y="2544564"/>
            <a:ext cx="2985616" cy="1477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Cibler les réponses directes : featured snippets et AI Overviews dans les SERP classiques. Le contenu est structuré pour qu'un extrait apparaisse directement dans la page de résultats, sans nécessiter un clic.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91484" y="1966813"/>
            <a:ext cx="236432" cy="23643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44604" y="1961952"/>
            <a:ext cx="2985616" cy="4925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GEO / AIO — Generative &amp; AI Optimization</a:t>
            </a:r>
            <a:endParaRPr lang="en-US" sz="1550" dirty="0"/>
          </a:p>
        </p:txBody>
      </p:sp>
      <p:sp>
        <p:nvSpPr>
          <p:cNvPr id="12" name="Text 7"/>
          <p:cNvSpPr/>
          <p:nvPr/>
        </p:nvSpPr>
        <p:spPr>
          <a:xfrm>
            <a:off x="8544604" y="2544564"/>
            <a:ext cx="2985616" cy="1723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Être cité dans les réponses synthétiques de ChatGPT, Gemini, Perplexity, Claude — le nouveau terrain de jeu. GEO, AIO et LLMO (Large Language Model Optimization) sont largement synonymes ; GEO est le terme académique de référence issu des travaux de Princeton.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547971" y="4437360"/>
            <a:ext cx="5469098" cy="1913136"/>
          </a:xfrm>
          <a:prstGeom prst="roundRect">
            <a:avLst>
              <a:gd name="adj" fmla="val 1236"/>
            </a:avLst>
          </a:prstGeom>
          <a:solidFill>
            <a:srgbClr val="C49F8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9"/>
          <p:cNvSpPr/>
          <p:nvPr/>
        </p:nvSpPr>
        <p:spPr>
          <a:xfrm>
            <a:off x="705527" y="4587577"/>
            <a:ext cx="5153987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La rupture fondamentale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705527" y="4984055"/>
            <a:ext cx="5153987" cy="1231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 SEO vise un </a:t>
            </a:r>
            <a:r>
              <a:rPr lang="en-US" sz="1200" b="1" dirty="0">
                <a:solidFill>
                  <a:srgbClr val="00000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classement dans une liste de liens</a:t>
            </a:r>
            <a:r>
              <a:rPr lang="en-US" sz="1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Le GEO vise à être </a:t>
            </a:r>
            <a:r>
              <a:rPr lang="en-US" sz="1200" b="1" dirty="0">
                <a:solidFill>
                  <a:srgbClr val="00000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mentionné dans une réponse unique et synthétique</a:t>
            </a:r>
            <a:r>
              <a:rPr lang="en-US" sz="1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souvent sans aucun clic. Ce n'est pas une évolution du SEO : c'est un changement de paradigme complet sur la nature même de la visibilité en ligne.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6294478" y="4587577"/>
            <a:ext cx="5242092" cy="2462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 SEO reste la fondation</a:t>
            </a:r>
            <a:endParaRPr lang="en-US" sz="1550" dirty="0"/>
          </a:p>
        </p:txBody>
      </p:sp>
      <p:sp>
        <p:nvSpPr>
          <p:cNvPr id="17" name="Text 12"/>
          <p:cNvSpPr/>
          <p:nvPr/>
        </p:nvSpPr>
        <p:spPr>
          <a:xfrm>
            <a:off x="6294478" y="4984055"/>
            <a:ext cx="5242092" cy="12313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Google confirme que ses features IA (AI Overviews, AI Mode) reposent sur ses systèmes de ranking classiques — </a:t>
            </a:r>
            <a:r>
              <a:rPr lang="en-US" sz="1200" b="1" dirty="0">
                <a:solidFill>
                  <a:srgbClr val="C9C2C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pas de mécanique séparée</a:t>
            </a:r>
            <a:r>
              <a:rPr lang="en-US" sz="12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Beaucoup de "hacks GEO" sont inutiles pour Google : pas besoin de llms.txt, de découper son contenu en morceaux, ni de sur-investir les données structurées.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132780"/>
            <a:ext cx="1718823" cy="251420"/>
          </a:xfrm>
          <a:prstGeom prst="roundRect">
            <a:avLst>
              <a:gd name="adj" fmla="val 7894"/>
            </a:avLst>
          </a:prstGeom>
          <a:solidFill>
            <a:srgbClr val="33221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760691" y="1182390"/>
            <a:ext cx="2129975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CONTEXTE &amp; DONNÉES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45028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L'Ampleur du Basculement : Les Chiffres Qui Font Mal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297708"/>
            <a:ext cx="5330989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800M</a:t>
            </a:r>
            <a:endParaRPr lang="en-US" sz="4250" dirty="0"/>
          </a:p>
        </p:txBody>
      </p:sp>
      <p:sp>
        <p:nvSpPr>
          <p:cNvPr id="6" name="Text 4"/>
          <p:cNvSpPr/>
          <p:nvPr/>
        </p:nvSpPr>
        <p:spPr>
          <a:xfrm>
            <a:off x="661475" y="3050183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ChatGPT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1475" y="3407866"/>
            <a:ext cx="5330989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Utilisateurs hebdomadaires — 750M mensuels pour Gemini (Search Engine Land, 2026)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99132" y="2297708"/>
            <a:ext cx="5331089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25%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6199132" y="3050183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Recherches Google avec AIO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99132" y="3407866"/>
            <a:ext cx="533108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 2026 — 85 % sur les requêtes informationnelles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61475" y="4350445"/>
            <a:ext cx="5330989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+527%</a:t>
            </a:r>
            <a:endParaRPr lang="en-US" sz="4250" dirty="0"/>
          </a:p>
        </p:txBody>
      </p:sp>
      <p:sp>
        <p:nvSpPr>
          <p:cNvPr id="12" name="Text 10"/>
          <p:cNvSpPr/>
          <p:nvPr/>
        </p:nvSpPr>
        <p:spPr>
          <a:xfrm>
            <a:off x="661475" y="5102920"/>
            <a:ext cx="53309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Trafic référé 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1475" y="5460603"/>
            <a:ext cx="533098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 un an — le canal IA devient incontournable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199132" y="4350445"/>
            <a:ext cx="5331089" cy="545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31,3%</a:t>
            </a:r>
            <a:endParaRPr lang="en-US" sz="4250" dirty="0"/>
          </a:p>
        </p:txBody>
      </p:sp>
      <p:sp>
        <p:nvSpPr>
          <p:cNvPr id="15" name="Text 13"/>
          <p:cNvSpPr/>
          <p:nvPr/>
        </p:nvSpPr>
        <p:spPr>
          <a:xfrm>
            <a:off x="6199132" y="5102920"/>
            <a:ext cx="533108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Américains utilisant l'IA search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199132" y="5460603"/>
            <a:ext cx="533108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3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en 2026 (EMARKETER forecast)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69218"/>
            <a:ext cx="1078282" cy="243384"/>
          </a:xfrm>
          <a:prstGeom prst="roundRect">
            <a:avLst>
              <a:gd name="adj" fmla="val 7900"/>
            </a:avLst>
          </a:prstGeom>
          <a:solidFill>
            <a:srgbClr val="33221A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757516" y="617240"/>
            <a:ext cx="1495784" cy="147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E-COMMERCE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74613"/>
            <a:ext cx="10868745" cy="500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Impact E-Commerce : La Chute N'est Pas Une Fatalité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661475" y="1763216"/>
            <a:ext cx="5238917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État des lieux : qui est touché ?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661475" y="2168723"/>
            <a:ext cx="5238917" cy="2410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spcAft>
                <a:spcPts val="1050"/>
              </a:spcAft>
              <a:buNone/>
            </a:pPr>
            <a:r>
              <a:rPr lang="en-US" sz="1250" b="1" dirty="0">
                <a:solidFill>
                  <a:srgbClr val="C9C2C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45 % des sites e-commerce</a:t>
            </a:r>
            <a:r>
              <a:rPr lang="en-US" sz="1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suivis ont perdu plus de 12 % de trafic organique depuis le déploiement des AI Overviews en Europe (début 2025). Les secteurs les plus exposés : </a:t>
            </a:r>
            <a:r>
              <a:rPr lang="en-US" sz="1250" b="1" dirty="0">
                <a:solidFill>
                  <a:srgbClr val="C9C2C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high-tech, compléments alimentaires, mode</a:t>
            </a:r>
            <a:r>
              <a:rPr lang="en-US" sz="1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secteurs où les requêtes informationnelles d'avant-achat (comparatifs, avis, guides) sont massivement absorbées par l'IA.</a:t>
            </a:r>
            <a:endParaRPr lang="en-US" sz="1250" dirty="0"/>
          </a:p>
          <a:p>
            <a:pPr marL="0" indent="0" algn="l">
              <a:lnSpc>
                <a:spcPct val="131000"/>
              </a:lnSpc>
              <a:buNone/>
            </a:pPr>
            <a:r>
              <a:rPr lang="en-US" sz="1250" b="1" dirty="0">
                <a:solidFill>
                  <a:srgbClr val="C9C2C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34 % des clics mobile</a:t>
            </a:r>
            <a:r>
              <a:rPr lang="en-US" sz="1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sur les requêtes informationnelles sont captés par les AI Overviews (Sistrix, juin 2025). Sur mobile, le format plein écran de l'AIO écrase encore davantage la visibilité des résultats organiques.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61475" y="4734322"/>
            <a:ext cx="5238917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D8B6A4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La bonne nouvelle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61475" y="5139829"/>
            <a:ext cx="5238917" cy="10092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Google a </a:t>
            </a:r>
            <a:r>
              <a:rPr lang="en-US" sz="1250" b="1" dirty="0">
                <a:solidFill>
                  <a:srgbClr val="C9C2C0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volontairement réduit les AI Overviews sur les requêtes transactionnelles et shopping</a:t>
            </a:r>
            <a:r>
              <a:rPr lang="en-US" sz="125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— les intentions d'achat directes restent bien moins impactées. L'enjeu se situe principalement en haut de funnel (informationnel).</a:t>
            </a:r>
            <a:endParaRPr lang="en-US" sz="12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653" y="1782564"/>
            <a:ext cx="5238917" cy="377100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297653" y="5728097"/>
            <a:ext cx="5238917" cy="4036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000" dirty="0">
                <a:solidFill>
                  <a:srgbClr val="C9C2C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Impact estimé sur le trafic selon le type de requête. Ex. : "meilleur aspirateur balai" (info) vs "acheter Dyson V15" (transac) vs "Dyson promo" (marque).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2A9291-55AD-4DDC-8735-1BA5A1C98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64C40-A97C-EB40-2864-4BAE8DD11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542604"/>
            <a:ext cx="8686800" cy="1772793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wrap="square">
            <a:normAutofit fontScale="90000"/>
          </a:bodyPr>
          <a:lstStyle/>
          <a:p>
            <a:r>
              <a:rPr lang="fr-FR" sz="2600" dirty="0"/>
              <a:t>Tapez les mots clé importants pour votre entreprise dans AI </a:t>
            </a:r>
            <a:r>
              <a:rPr lang="fr-FR" sz="2600" dirty="0" err="1"/>
              <a:t>Overview</a:t>
            </a:r>
            <a:r>
              <a:rPr lang="fr-FR" sz="2600" dirty="0"/>
              <a:t>, dans </a:t>
            </a:r>
            <a:r>
              <a:rPr lang="fr-FR" sz="2600" dirty="0" err="1"/>
              <a:t>ChatGPT</a:t>
            </a:r>
            <a:r>
              <a:rPr lang="fr-FR" sz="2600" dirty="0"/>
              <a:t> ou autre IA ET ANALYSEZ LES SERP</a:t>
            </a:r>
            <a:br>
              <a:rPr lang="fr-FR" sz="2600" dirty="0"/>
            </a:br>
            <a:br>
              <a:rPr lang="fr-FR" sz="2600" dirty="0"/>
            </a:br>
            <a:r>
              <a:rPr lang="fr-FR" sz="2600" dirty="0"/>
              <a:t>Que concluez-vous ? </a:t>
            </a:r>
          </a:p>
        </p:txBody>
      </p:sp>
    </p:spTree>
    <p:extLst>
      <p:ext uri="{BB962C8B-B14F-4D97-AF65-F5344CB8AC3E}">
        <p14:creationId xmlns:p14="http://schemas.microsoft.com/office/powerpoint/2010/main" val="4556211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70103" y="615454"/>
            <a:ext cx="3012182" cy="3179663"/>
          </a:xfrm>
          <a:prstGeom prst="roundRect">
            <a:avLst>
              <a:gd name="adj" fmla="val 993"/>
            </a:avLst>
          </a:prstGeom>
          <a:solidFill>
            <a:srgbClr val="F3E8E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1"/>
          <p:cNvSpPr/>
          <p:nvPr/>
        </p:nvSpPr>
        <p:spPr>
          <a:xfrm>
            <a:off x="5469533" y="814884"/>
            <a:ext cx="598388" cy="598388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038" y="945753"/>
            <a:ext cx="269280" cy="3365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469533" y="1612702"/>
            <a:ext cx="2613323" cy="586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SEA : Publicité sur les moteurs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3"/>
          <p:cNvSpPr/>
          <p:nvPr/>
        </p:nvSpPr>
        <p:spPr>
          <a:xfrm>
            <a:off x="5469533" y="2318941"/>
            <a:ext cx="2613323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Achat d'espaces publicitaires sur les pages de résultats des moteurs de recherche comme Google Ads.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Shape 4"/>
          <p:cNvSpPr/>
          <p:nvPr/>
        </p:nvSpPr>
        <p:spPr>
          <a:xfrm>
            <a:off x="8481715" y="615454"/>
            <a:ext cx="3012182" cy="3179663"/>
          </a:xfrm>
          <a:prstGeom prst="roundRect">
            <a:avLst>
              <a:gd name="adj" fmla="val 993"/>
            </a:avLst>
          </a:prstGeom>
          <a:solidFill>
            <a:srgbClr val="F3E8E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5"/>
          <p:cNvSpPr/>
          <p:nvPr/>
        </p:nvSpPr>
        <p:spPr>
          <a:xfrm>
            <a:off x="8681144" y="814884"/>
            <a:ext cx="598388" cy="598388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5649" y="945753"/>
            <a:ext cx="269280" cy="3365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81145" y="1612702"/>
            <a:ext cx="242113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Paiement au clic (PPC)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7"/>
          <p:cNvSpPr/>
          <p:nvPr/>
        </p:nvSpPr>
        <p:spPr>
          <a:xfrm>
            <a:off x="8681144" y="2025650"/>
            <a:ext cx="2613323" cy="127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Vous payez uniquement quand un utilisateur clique sur votre annonce, optimisant ainsi votre budget.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5270104" y="3994547"/>
            <a:ext cx="6223794" cy="2247999"/>
          </a:xfrm>
          <a:prstGeom prst="roundRect">
            <a:avLst>
              <a:gd name="adj" fmla="val 1331"/>
            </a:avLst>
          </a:prstGeom>
          <a:solidFill>
            <a:srgbClr val="F3E8E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Shape 9"/>
          <p:cNvSpPr/>
          <p:nvPr/>
        </p:nvSpPr>
        <p:spPr>
          <a:xfrm>
            <a:off x="5469533" y="4193977"/>
            <a:ext cx="598388" cy="598388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4038" y="4324846"/>
            <a:ext cx="269280" cy="3365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469533" y="4991795"/>
            <a:ext cx="2346821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292"/>
              </a:lnSpc>
            </a:pPr>
            <a:r>
              <a:rPr lang="en-US" sz="1833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Résultats immédiats</a:t>
            </a:r>
            <a:endParaRPr lang="en-US" sz="183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1"/>
          <p:cNvSpPr/>
          <p:nvPr/>
        </p:nvSpPr>
        <p:spPr>
          <a:xfrm>
            <a:off x="5469533" y="5404744"/>
            <a:ext cx="5824934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500"/>
              </a:lnSpc>
            </a:pPr>
            <a:r>
              <a:rPr lang="en-US" sz="1542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Visibilité instantanée avec ciblage précis selon les mots-clés et intentions d'achat des utilisateurs.</a:t>
            </a:r>
            <a:endParaRPr lang="en-US" sz="1542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94295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04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2693" y="341015"/>
            <a:ext cx="6241455" cy="3636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/>
        </p:spPr>
        <p:txBody>
          <a:bodyPr wrap="none" lIns="0" tIns="0" rIns="0" bIns="0" rtlCol="0" anchor="t"/>
          <a:lstStyle/>
          <a:p>
            <a:pPr>
              <a:lnSpc>
                <a:spcPts val="2833"/>
              </a:lnSpc>
            </a:pPr>
            <a:r>
              <a:rPr lang="en-US" sz="20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Les piliers du marketing digital : POEM en action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32694" y="951905"/>
            <a:ext cx="11326614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Découvrez les plateformes clés qui façonnent la présence de marque sur le marché occidental, organisées selon le modèle POEM.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32693" y="1412280"/>
            <a:ext cx="1745457" cy="218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en-US" sz="1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Paid Media</a:t>
            </a:r>
            <a:endParaRPr lang="en-US" sz="1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93" y="1769368"/>
            <a:ext cx="309067" cy="3090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32693" y="2232919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Google Ads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32693" y="2538314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Publicité ciblée sur le réseau Google.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693" y="2983309"/>
            <a:ext cx="309067" cy="30906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2693" y="3446860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Facebook Ads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432693" y="3752255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Campagnes sur Facebook et Instagram.</a:t>
            </a:r>
            <a:endParaRPr lang="en-US" sz="1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693" y="4197251"/>
            <a:ext cx="309067" cy="3090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32693" y="4660801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LinkedIn Ads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432693" y="4966196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Publicité B2B sur LinkedIn.</a:t>
            </a:r>
            <a:endParaRPr lang="en-US" sz="14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693" y="5411192"/>
            <a:ext cx="309067" cy="30906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32693" y="5874743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YouTube Ads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432693" y="6180138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Annonces vidéo ciblées.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3346053" y="1412280"/>
            <a:ext cx="1745457" cy="218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en-US" sz="1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Owned Media</a:t>
            </a:r>
            <a:endParaRPr lang="en-US" sz="14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6053" y="1769368"/>
            <a:ext cx="309067" cy="30906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3346053" y="2232919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Site web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3346053" y="2538314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La vitrine digitale de votre marque.</a:t>
            </a:r>
            <a:endParaRPr lang="en-US" sz="14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6053" y="2983309"/>
            <a:ext cx="309067" cy="309067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3346053" y="3446860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Blog corporate</a:t>
            </a:r>
            <a:endParaRPr lang="en-US" sz="1400" dirty="0"/>
          </a:p>
        </p:txBody>
      </p:sp>
      <p:sp>
        <p:nvSpPr>
          <p:cNvPr id="23" name="Text 15"/>
          <p:cNvSpPr/>
          <p:nvPr/>
        </p:nvSpPr>
        <p:spPr>
          <a:xfrm>
            <a:off x="3346053" y="3752255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Contenu de valeur et expertise.</a:t>
            </a:r>
            <a:endParaRPr lang="en-US" sz="14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6053" y="4197251"/>
            <a:ext cx="309067" cy="309067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3346053" y="4660801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Newsletter</a:t>
            </a:r>
            <a:endParaRPr lang="en-US" sz="1400" dirty="0"/>
          </a:p>
        </p:txBody>
      </p:sp>
      <p:sp>
        <p:nvSpPr>
          <p:cNvPr id="26" name="Text 17"/>
          <p:cNvSpPr/>
          <p:nvPr/>
        </p:nvSpPr>
        <p:spPr>
          <a:xfrm>
            <a:off x="3346053" y="4966196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Communication directe avec l'audience.</a:t>
            </a:r>
            <a:endParaRPr lang="en-US" sz="140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6053" y="5411192"/>
            <a:ext cx="309067" cy="309067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3346053" y="5874743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Application mobile</a:t>
            </a:r>
            <a:endParaRPr lang="en-US" sz="1400" dirty="0"/>
          </a:p>
        </p:txBody>
      </p:sp>
      <p:sp>
        <p:nvSpPr>
          <p:cNvPr id="29" name="Text 19"/>
          <p:cNvSpPr/>
          <p:nvPr/>
        </p:nvSpPr>
        <p:spPr>
          <a:xfrm>
            <a:off x="3346053" y="6180138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Engagement client via mobile.</a:t>
            </a:r>
            <a:endParaRPr lang="en-US" sz="1400" dirty="0"/>
          </a:p>
        </p:txBody>
      </p:sp>
      <p:sp>
        <p:nvSpPr>
          <p:cNvPr id="30" name="Text 20"/>
          <p:cNvSpPr/>
          <p:nvPr/>
        </p:nvSpPr>
        <p:spPr>
          <a:xfrm>
            <a:off x="6259413" y="1412280"/>
            <a:ext cx="1745457" cy="218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en-US" sz="1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Earned Media</a:t>
            </a:r>
            <a:endParaRPr lang="en-US" sz="140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9413" y="1769368"/>
            <a:ext cx="309067" cy="309067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6259413" y="2232919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Mentions presse</a:t>
            </a:r>
            <a:endParaRPr lang="en-US" sz="1400" dirty="0"/>
          </a:p>
        </p:txBody>
      </p:sp>
      <p:sp>
        <p:nvSpPr>
          <p:cNvPr id="33" name="Text 22"/>
          <p:cNvSpPr/>
          <p:nvPr/>
        </p:nvSpPr>
        <p:spPr>
          <a:xfrm>
            <a:off x="6259413" y="2538314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Couverture médiatique gratuite.</a:t>
            </a:r>
            <a:endParaRPr lang="en-US" sz="140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9413" y="2983309"/>
            <a:ext cx="309067" cy="309067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6259413" y="3446860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Avis clients</a:t>
            </a:r>
            <a:endParaRPr lang="en-US" sz="1400" dirty="0"/>
          </a:p>
        </p:txBody>
      </p:sp>
      <p:sp>
        <p:nvSpPr>
          <p:cNvPr id="36" name="Text 24"/>
          <p:cNvSpPr/>
          <p:nvPr/>
        </p:nvSpPr>
        <p:spPr>
          <a:xfrm>
            <a:off x="6259413" y="3752255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Recommandations et témoignages.</a:t>
            </a:r>
            <a:endParaRPr lang="en-US" sz="1400" dirty="0"/>
          </a:p>
        </p:txBody>
      </p:sp>
      <p:pic>
        <p:nvPicPr>
          <p:cNvPr id="37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9413" y="4197251"/>
            <a:ext cx="309067" cy="309067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6259413" y="4660801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Partages organiques</a:t>
            </a:r>
            <a:endParaRPr lang="en-US" sz="1400" dirty="0"/>
          </a:p>
        </p:txBody>
      </p:sp>
      <p:sp>
        <p:nvSpPr>
          <p:cNvPr id="39" name="Text 26"/>
          <p:cNvSpPr/>
          <p:nvPr/>
        </p:nvSpPr>
        <p:spPr>
          <a:xfrm>
            <a:off x="6259413" y="4966196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Diffusion naturelle de contenu.</a:t>
            </a:r>
            <a:endParaRPr lang="en-US" sz="140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9413" y="5411192"/>
            <a:ext cx="309067" cy="309067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6259413" y="5874743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Bouche-à-oreille</a:t>
            </a:r>
            <a:endParaRPr lang="en-US" sz="1400" dirty="0"/>
          </a:p>
        </p:txBody>
      </p:sp>
      <p:sp>
        <p:nvSpPr>
          <p:cNvPr id="42" name="Text 28"/>
          <p:cNvSpPr/>
          <p:nvPr/>
        </p:nvSpPr>
        <p:spPr>
          <a:xfrm>
            <a:off x="6259413" y="6180138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Recommandations personnelles.</a:t>
            </a:r>
            <a:endParaRPr lang="en-US" sz="1400" dirty="0"/>
          </a:p>
        </p:txBody>
      </p:sp>
      <p:sp>
        <p:nvSpPr>
          <p:cNvPr id="43" name="Text 29"/>
          <p:cNvSpPr/>
          <p:nvPr/>
        </p:nvSpPr>
        <p:spPr>
          <a:xfrm>
            <a:off x="9172773" y="1412280"/>
            <a:ext cx="1745457" cy="2180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08"/>
              </a:lnSpc>
            </a:pPr>
            <a:r>
              <a:rPr lang="en-US" sz="14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Shared Media</a:t>
            </a:r>
            <a:endParaRPr lang="en-US" sz="1400" dirty="0"/>
          </a:p>
        </p:txBody>
      </p:sp>
      <p:pic>
        <p:nvPicPr>
          <p:cNvPr id="4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2773" y="1769368"/>
            <a:ext cx="309067" cy="309067"/>
          </a:xfrm>
          <a:prstGeom prst="rect">
            <a:avLst/>
          </a:prstGeom>
        </p:spPr>
      </p:pic>
      <p:sp>
        <p:nvSpPr>
          <p:cNvPr id="45" name="Text 30"/>
          <p:cNvSpPr/>
          <p:nvPr/>
        </p:nvSpPr>
        <p:spPr>
          <a:xfrm>
            <a:off x="9172773" y="2232919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Facebook</a:t>
            </a:r>
            <a:endParaRPr lang="en-US" sz="1400" dirty="0"/>
          </a:p>
        </p:txBody>
      </p:sp>
      <p:sp>
        <p:nvSpPr>
          <p:cNvPr id="46" name="Text 31"/>
          <p:cNvSpPr/>
          <p:nvPr/>
        </p:nvSpPr>
        <p:spPr>
          <a:xfrm>
            <a:off x="9172773" y="2538314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Engagement communautaire.</a:t>
            </a:r>
            <a:endParaRPr lang="en-US" sz="1400" dirty="0"/>
          </a:p>
        </p:txBody>
      </p:sp>
      <p:pic>
        <p:nvPicPr>
          <p:cNvPr id="47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72773" y="2983309"/>
            <a:ext cx="309067" cy="309067"/>
          </a:xfrm>
          <a:prstGeom prst="rect">
            <a:avLst/>
          </a:prstGeom>
        </p:spPr>
      </p:pic>
      <p:sp>
        <p:nvSpPr>
          <p:cNvPr id="48" name="Text 32"/>
          <p:cNvSpPr/>
          <p:nvPr/>
        </p:nvSpPr>
        <p:spPr>
          <a:xfrm>
            <a:off x="9172773" y="3446860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Instagram</a:t>
            </a:r>
            <a:endParaRPr lang="en-US" sz="1400" dirty="0"/>
          </a:p>
        </p:txBody>
      </p:sp>
      <p:sp>
        <p:nvSpPr>
          <p:cNvPr id="49" name="Text 33"/>
          <p:cNvSpPr/>
          <p:nvPr/>
        </p:nvSpPr>
        <p:spPr>
          <a:xfrm>
            <a:off x="9172773" y="3752255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Marketing visuel et stories.</a:t>
            </a:r>
            <a:endParaRPr lang="en-US" sz="1400" dirty="0"/>
          </a:p>
        </p:txBody>
      </p:sp>
      <p:pic>
        <p:nvPicPr>
          <p:cNvPr id="50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172773" y="4197251"/>
            <a:ext cx="309067" cy="309067"/>
          </a:xfrm>
          <a:prstGeom prst="rect">
            <a:avLst/>
          </a:prstGeom>
        </p:spPr>
      </p:pic>
      <p:sp>
        <p:nvSpPr>
          <p:cNvPr id="51" name="Text 34"/>
          <p:cNvSpPr/>
          <p:nvPr/>
        </p:nvSpPr>
        <p:spPr>
          <a:xfrm>
            <a:off x="9172773" y="4660801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LinkedIn</a:t>
            </a:r>
            <a:endParaRPr lang="en-US" sz="1400" dirty="0"/>
          </a:p>
        </p:txBody>
      </p:sp>
      <p:sp>
        <p:nvSpPr>
          <p:cNvPr id="52" name="Text 35"/>
          <p:cNvSpPr/>
          <p:nvPr/>
        </p:nvSpPr>
        <p:spPr>
          <a:xfrm>
            <a:off x="9172773" y="4966196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Réseautage professionnel.</a:t>
            </a:r>
            <a:endParaRPr lang="en-US" sz="1400" dirty="0"/>
          </a:p>
        </p:txBody>
      </p:sp>
      <p:pic>
        <p:nvPicPr>
          <p:cNvPr id="53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72773" y="5411192"/>
            <a:ext cx="309067" cy="309067"/>
          </a:xfrm>
          <a:prstGeom prst="rect">
            <a:avLst/>
          </a:prstGeom>
        </p:spPr>
      </p:pic>
      <p:sp>
        <p:nvSpPr>
          <p:cNvPr id="54" name="Text 36"/>
          <p:cNvSpPr/>
          <p:nvPr/>
        </p:nvSpPr>
        <p:spPr>
          <a:xfrm>
            <a:off x="9172773" y="5874743"/>
            <a:ext cx="1454547" cy="1817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417"/>
              </a:lnSpc>
            </a:pPr>
            <a:r>
              <a:rPr lang="en-US" sz="14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TikTok</a:t>
            </a:r>
            <a:endParaRPr lang="en-US" sz="1400" dirty="0"/>
          </a:p>
        </p:txBody>
      </p:sp>
      <p:sp>
        <p:nvSpPr>
          <p:cNvPr id="55" name="Text 37"/>
          <p:cNvSpPr/>
          <p:nvPr/>
        </p:nvSpPr>
        <p:spPr>
          <a:xfrm>
            <a:off x="9172773" y="6180138"/>
            <a:ext cx="2605385" cy="197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42"/>
              </a:lnSpc>
            </a:pPr>
            <a:r>
              <a:rPr lang="en-US" sz="14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Contenu vidéo court et viral.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1453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052" y="267099"/>
            <a:ext cx="5482122" cy="30043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txBody>
          <a:bodyPr wrap="non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20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Conquérir l'Asie : Le paysage numérique POEM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349052" y="766961"/>
            <a:ext cx="11493897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Le marché asiatique présente des spécificités uniques avec ses propres plateformes dominantes, essentielles pour une stratégie digitale réussie.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49052" y="1138337"/>
            <a:ext cx="1408113" cy="175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Paid Media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1554" y="1421408"/>
            <a:ext cx="224234" cy="259159"/>
          </a:xfrm>
          <a:prstGeom prst="roundRect">
            <a:avLst>
              <a:gd name="adj" fmla="val 20389"/>
            </a:avLst>
          </a:prstGeom>
          <a:solidFill>
            <a:srgbClr val="DFDFE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52" y="1426368"/>
            <a:ext cx="249337" cy="24933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9052" y="4152801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Baidu Ads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49052" y="4399161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Publicité ciblée sur le moteur de recherche Baidu.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052" y="4758134"/>
            <a:ext cx="249337" cy="24933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49052" y="5132090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WeChat Ads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349052" y="5378451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Campagnes intégrées à l'écosystème WeChat.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52" y="5737423"/>
            <a:ext cx="249337" cy="24933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49052" y="6111379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LINE Ads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349052" y="6357740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Annonces sur la messagerie LINE.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3289697" y="1138337"/>
            <a:ext cx="1408113" cy="175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Owned Media</a:t>
            </a:r>
            <a:endParaRPr lang="en-US" sz="12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697" y="1426368"/>
            <a:ext cx="249337" cy="249337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289697" y="1800324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Sites web (Baidu)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3289697" y="2046685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Présence digitale optimisée pour Baidu.</a:t>
            </a:r>
            <a:endParaRPr lang="en-US" sz="12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697" y="2405657"/>
            <a:ext cx="249337" cy="249337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3289697" y="2779613"/>
            <a:ext cx="1378545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Mini-programmes WeChat</a:t>
            </a:r>
            <a:endParaRPr lang="en-US" sz="1200" dirty="0"/>
          </a:p>
        </p:txBody>
      </p:sp>
      <p:sp>
        <p:nvSpPr>
          <p:cNvPr id="22" name="Text 14"/>
          <p:cNvSpPr/>
          <p:nvPr/>
        </p:nvSpPr>
        <p:spPr>
          <a:xfrm>
            <a:off x="3289697" y="3025974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Applications légères intégrées à WeChat.</a:t>
            </a:r>
            <a:endParaRPr lang="en-US" sz="12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9697" y="3384947"/>
            <a:ext cx="249337" cy="249337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3289697" y="3758903"/>
            <a:ext cx="1360785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Comptes officiels WeChat</a:t>
            </a:r>
            <a:endParaRPr lang="en-US" sz="1200" dirty="0"/>
          </a:p>
        </p:txBody>
      </p:sp>
      <p:sp>
        <p:nvSpPr>
          <p:cNvPr id="25" name="Text 16"/>
          <p:cNvSpPr/>
          <p:nvPr/>
        </p:nvSpPr>
        <p:spPr>
          <a:xfrm>
            <a:off x="3289697" y="4005263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Communication directe avec l'audience.</a:t>
            </a:r>
            <a:endParaRPr lang="en-US" sz="1200" dirty="0"/>
          </a:p>
        </p:txBody>
      </p:sp>
      <p:sp>
        <p:nvSpPr>
          <p:cNvPr id="26" name="Text 17"/>
          <p:cNvSpPr/>
          <p:nvPr/>
        </p:nvSpPr>
        <p:spPr>
          <a:xfrm>
            <a:off x="6230343" y="1138337"/>
            <a:ext cx="1408113" cy="175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Earned Media</a:t>
            </a:r>
            <a:endParaRPr lang="en-US" sz="1200" dirty="0"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342" y="1426368"/>
            <a:ext cx="249337" cy="249337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6230343" y="1800324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Mentions sur WeChat</a:t>
            </a:r>
            <a:endParaRPr lang="en-US" sz="1200" dirty="0"/>
          </a:p>
        </p:txBody>
      </p:sp>
      <p:sp>
        <p:nvSpPr>
          <p:cNvPr id="29" name="Text 19"/>
          <p:cNvSpPr/>
          <p:nvPr/>
        </p:nvSpPr>
        <p:spPr>
          <a:xfrm>
            <a:off x="6230343" y="2046685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Couverture et discussions organiques.</a:t>
            </a:r>
            <a:endParaRPr lang="en-US" sz="1200" dirty="0"/>
          </a:p>
        </p:txBody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342" y="2405657"/>
            <a:ext cx="249337" cy="249337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6230343" y="2779613"/>
            <a:ext cx="1420019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Avis clients (Tmall/Taobao)</a:t>
            </a:r>
            <a:endParaRPr lang="en-US" sz="1200" dirty="0"/>
          </a:p>
        </p:txBody>
      </p:sp>
      <p:sp>
        <p:nvSpPr>
          <p:cNvPr id="32" name="Text 21"/>
          <p:cNvSpPr/>
          <p:nvPr/>
        </p:nvSpPr>
        <p:spPr>
          <a:xfrm>
            <a:off x="6230343" y="3025974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Recommandations sur les plateformes e-commerce.</a:t>
            </a:r>
            <a:endParaRPr lang="en-US" sz="1200" dirty="0"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0342" y="3384947"/>
            <a:ext cx="249337" cy="249337"/>
          </a:xfrm>
          <a:prstGeom prst="rect">
            <a:avLst/>
          </a:prstGeom>
        </p:spPr>
      </p:pic>
      <p:sp>
        <p:nvSpPr>
          <p:cNvPr id="34" name="Text 22"/>
          <p:cNvSpPr/>
          <p:nvPr/>
        </p:nvSpPr>
        <p:spPr>
          <a:xfrm>
            <a:off x="6230343" y="3758903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Mentions KOL</a:t>
            </a:r>
            <a:endParaRPr lang="en-US" sz="1200" dirty="0"/>
          </a:p>
        </p:txBody>
      </p:sp>
      <p:sp>
        <p:nvSpPr>
          <p:cNvPr id="35" name="Text 23"/>
          <p:cNvSpPr/>
          <p:nvPr/>
        </p:nvSpPr>
        <p:spPr>
          <a:xfrm>
            <a:off x="6230343" y="4005263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Influenceurs clés d'opinion (Key Opinion Leaders).</a:t>
            </a:r>
            <a:endParaRPr lang="en-US" sz="1200" dirty="0"/>
          </a:p>
        </p:txBody>
      </p:sp>
      <p:sp>
        <p:nvSpPr>
          <p:cNvPr id="36" name="Text 24"/>
          <p:cNvSpPr/>
          <p:nvPr/>
        </p:nvSpPr>
        <p:spPr>
          <a:xfrm>
            <a:off x="9170988" y="1138337"/>
            <a:ext cx="1408113" cy="175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375"/>
              </a:lnSpc>
            </a:pPr>
            <a:r>
              <a:rPr lang="en-US" sz="1200" dirty="0">
                <a:solidFill>
                  <a:srgbClr val="1F1E1E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Shared Media</a:t>
            </a:r>
            <a:endParaRPr lang="en-US" sz="1200" dirty="0"/>
          </a:p>
        </p:txBody>
      </p:sp>
      <p:sp>
        <p:nvSpPr>
          <p:cNvPr id="37" name="Shape 25"/>
          <p:cNvSpPr/>
          <p:nvPr/>
        </p:nvSpPr>
        <p:spPr>
          <a:xfrm>
            <a:off x="9183490" y="1421408"/>
            <a:ext cx="224234" cy="259159"/>
          </a:xfrm>
          <a:prstGeom prst="roundRect">
            <a:avLst>
              <a:gd name="adj" fmla="val 20389"/>
            </a:avLst>
          </a:prstGeom>
          <a:solidFill>
            <a:srgbClr val="DFDFE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987" y="1426368"/>
            <a:ext cx="249337" cy="249337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9170988" y="1800324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WeChat</a:t>
            </a:r>
            <a:endParaRPr lang="en-US" sz="1200" dirty="0"/>
          </a:p>
        </p:txBody>
      </p:sp>
      <p:sp>
        <p:nvSpPr>
          <p:cNvPr id="40" name="Text 27"/>
          <p:cNvSpPr/>
          <p:nvPr/>
        </p:nvSpPr>
        <p:spPr>
          <a:xfrm>
            <a:off x="9170988" y="2046685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Réseau social et messagerie tout-en-un.</a:t>
            </a:r>
            <a:endParaRPr lang="en-US" sz="1200" dirty="0"/>
          </a:p>
        </p:txBody>
      </p:sp>
      <p:sp>
        <p:nvSpPr>
          <p:cNvPr id="41" name="Shape 28"/>
          <p:cNvSpPr/>
          <p:nvPr/>
        </p:nvSpPr>
        <p:spPr>
          <a:xfrm>
            <a:off x="9183490" y="2400697"/>
            <a:ext cx="224234" cy="259159"/>
          </a:xfrm>
          <a:prstGeom prst="roundRect">
            <a:avLst>
              <a:gd name="adj" fmla="val 20389"/>
            </a:avLst>
          </a:prstGeom>
          <a:solidFill>
            <a:srgbClr val="DFDFE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2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987" y="2405657"/>
            <a:ext cx="249337" cy="249337"/>
          </a:xfrm>
          <a:prstGeom prst="rect">
            <a:avLst/>
          </a:prstGeom>
        </p:spPr>
      </p:pic>
      <p:sp>
        <p:nvSpPr>
          <p:cNvPr id="44" name="Text 29"/>
          <p:cNvSpPr/>
          <p:nvPr/>
        </p:nvSpPr>
        <p:spPr>
          <a:xfrm>
            <a:off x="9170988" y="5132090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Douyin/TikTok</a:t>
            </a:r>
            <a:endParaRPr lang="en-US" sz="1200" dirty="0"/>
          </a:p>
        </p:txBody>
      </p:sp>
      <p:sp>
        <p:nvSpPr>
          <p:cNvPr id="45" name="Text 30"/>
          <p:cNvSpPr/>
          <p:nvPr/>
        </p:nvSpPr>
        <p:spPr>
          <a:xfrm>
            <a:off x="9170988" y="5378451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Contenu vidéo court et viral.</a:t>
            </a:r>
            <a:endParaRPr lang="en-US" sz="1200" dirty="0"/>
          </a:p>
        </p:txBody>
      </p:sp>
      <p:pic>
        <p:nvPicPr>
          <p:cNvPr id="46" name="Image 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0987" y="5737423"/>
            <a:ext cx="249337" cy="249337"/>
          </a:xfrm>
          <a:prstGeom prst="rect">
            <a:avLst/>
          </a:prstGeom>
        </p:spPr>
      </p:pic>
      <p:sp>
        <p:nvSpPr>
          <p:cNvPr id="47" name="Text 31"/>
          <p:cNvSpPr/>
          <p:nvPr/>
        </p:nvSpPr>
        <p:spPr>
          <a:xfrm>
            <a:off x="9170988" y="6111379"/>
            <a:ext cx="1173361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125"/>
              </a:lnSpc>
            </a:pPr>
            <a:r>
              <a:rPr lang="en-US" sz="1200" dirty="0">
                <a:solidFill>
                  <a:srgbClr val="3B3535"/>
                </a:solidFill>
                <a:latin typeface="Red Hat Text" pitchFamily="34" charset="0"/>
                <a:ea typeface="Red Hat Text" pitchFamily="34" charset="-122"/>
                <a:cs typeface="Red Hat Text" pitchFamily="34" charset="-120"/>
              </a:rPr>
              <a:t>LINE</a:t>
            </a:r>
            <a:endParaRPr lang="en-US" sz="1200" dirty="0"/>
          </a:p>
        </p:txBody>
      </p:sp>
      <p:sp>
        <p:nvSpPr>
          <p:cNvPr id="48" name="Text 32"/>
          <p:cNvSpPr/>
          <p:nvPr/>
        </p:nvSpPr>
        <p:spPr>
          <a:xfrm>
            <a:off x="9170988" y="6357740"/>
            <a:ext cx="2691011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50"/>
              </a:lnSpc>
            </a:pPr>
            <a:r>
              <a:rPr lang="en-US" sz="1200" dirty="0">
                <a:solidFill>
                  <a:srgbClr val="3B3535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Messagerie instantanée et réseau social.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36319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3812498" cy="1143000"/>
          </a:xfrm>
        </p:spPr>
        <p:txBody>
          <a:bodyPr/>
          <a:lstStyle/>
          <a:p>
            <a:r>
              <a:rPr lang="fr-FR" dirty="0"/>
              <a:t>LA REDOUTE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25770" y="846138"/>
            <a:ext cx="4780155" cy="17851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>
              <a:solidFill>
                <a:prstClr val="black"/>
              </a:solidFill>
              <a:latin typeface="Calibri"/>
            </a:endParaRPr>
          </a:p>
          <a:p>
            <a:pPr>
              <a:defRPr sz="2000" b="1">
                <a:solidFill>
                  <a:srgbClr val="0066CC"/>
                </a:solidFill>
              </a:defRPr>
            </a:pPr>
            <a:r>
              <a:rPr sz="2000" b="1" dirty="0">
                <a:solidFill>
                  <a:srgbClr val="0066CC"/>
                </a:solidFill>
                <a:latin typeface="Calibri"/>
              </a:rPr>
              <a:t>🔵 Paid Media</a:t>
            </a:r>
          </a:p>
          <a:p>
            <a:r>
              <a:rPr dirty="0">
                <a:solidFill>
                  <a:prstClr val="black"/>
                </a:solidFill>
                <a:latin typeface="Calibri"/>
              </a:rPr>
              <a:t>- </a:t>
            </a:r>
            <a:r>
              <a:rPr dirty="0" err="1">
                <a:solidFill>
                  <a:prstClr val="black"/>
                </a:solidFill>
                <a:latin typeface="Calibri"/>
              </a:rPr>
              <a:t>Campagnes</a:t>
            </a:r>
            <a:r>
              <a:rPr dirty="0">
                <a:solidFill>
                  <a:prstClr val="black"/>
                </a:solidFill>
                <a:latin typeface="Calibri"/>
              </a:rPr>
              <a:t> Google Ads sur 'canapé </a:t>
            </a:r>
            <a:r>
              <a:rPr dirty="0" err="1">
                <a:solidFill>
                  <a:prstClr val="black"/>
                </a:solidFill>
                <a:latin typeface="Calibri"/>
              </a:rPr>
              <a:t>scandinave</a:t>
            </a:r>
            <a:r>
              <a:rPr dirty="0">
                <a:solidFill>
                  <a:prstClr val="black"/>
                </a:solidFill>
                <a:latin typeface="Calibri"/>
              </a:rPr>
              <a:t>'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Google Shopping (</a:t>
            </a:r>
            <a:r>
              <a:rPr dirty="0" err="1">
                <a:solidFill>
                  <a:prstClr val="black"/>
                </a:solidFill>
                <a:latin typeface="Calibri"/>
              </a:rPr>
              <a:t>soldes</a:t>
            </a:r>
            <a:r>
              <a:rPr dirty="0">
                <a:solidFill>
                  <a:prstClr val="black"/>
                </a:solidFill>
                <a:latin typeface="Calibri"/>
              </a:rPr>
              <a:t> </a:t>
            </a:r>
            <a:r>
              <a:rPr dirty="0" err="1">
                <a:solidFill>
                  <a:prstClr val="black"/>
                </a:solidFill>
                <a:latin typeface="Calibri"/>
              </a:rPr>
              <a:t>linge</a:t>
            </a:r>
            <a:r>
              <a:rPr dirty="0">
                <a:solidFill>
                  <a:prstClr val="black"/>
                </a:solidFill>
                <a:latin typeface="Calibri"/>
              </a:rPr>
              <a:t> de </a:t>
            </a:r>
            <a:r>
              <a:rPr dirty="0" err="1">
                <a:solidFill>
                  <a:prstClr val="black"/>
                </a:solidFill>
                <a:latin typeface="Calibri"/>
              </a:rPr>
              <a:t>maison</a:t>
            </a:r>
            <a:r>
              <a:rPr dirty="0">
                <a:solidFill>
                  <a:prstClr val="black"/>
                </a:solidFill>
                <a:latin typeface="Calibri"/>
              </a:rPr>
              <a:t>)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Retargeting Display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</a:t>
            </a:r>
            <a:r>
              <a:rPr dirty="0" err="1">
                <a:solidFill>
                  <a:prstClr val="black"/>
                </a:solidFill>
                <a:latin typeface="Calibri"/>
              </a:rPr>
              <a:t>Campagnes</a:t>
            </a:r>
            <a:r>
              <a:rPr dirty="0">
                <a:solidFill>
                  <a:prstClr val="black"/>
                </a:solidFill>
                <a:latin typeface="Calibri"/>
              </a:rPr>
              <a:t> Facebook &amp; Instagram Ads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344" y="4670689"/>
            <a:ext cx="4559005" cy="17851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>
              <a:solidFill>
                <a:prstClr val="black"/>
              </a:solidFill>
              <a:latin typeface="Calibri"/>
            </a:endParaRPr>
          </a:p>
          <a:p>
            <a:pPr>
              <a:defRPr sz="2000" b="1">
                <a:solidFill>
                  <a:srgbClr val="009933"/>
                </a:solidFill>
              </a:defRPr>
            </a:pPr>
            <a:r>
              <a:rPr sz="2000" b="1" dirty="0">
                <a:solidFill>
                  <a:srgbClr val="009933"/>
                </a:solidFill>
                <a:latin typeface="Calibri"/>
              </a:rPr>
              <a:t>🟢 Owned Media</a:t>
            </a:r>
          </a:p>
          <a:p>
            <a:r>
              <a:rPr dirty="0">
                <a:solidFill>
                  <a:prstClr val="black"/>
                </a:solidFill>
                <a:latin typeface="Calibri"/>
              </a:rPr>
              <a:t>- Site laredoute.fr (SEO &amp; fiches </a:t>
            </a:r>
            <a:r>
              <a:rPr dirty="0" err="1">
                <a:solidFill>
                  <a:prstClr val="black"/>
                </a:solidFill>
                <a:latin typeface="Calibri"/>
              </a:rPr>
              <a:t>produits</a:t>
            </a:r>
            <a:r>
              <a:rPr dirty="0">
                <a:solidFill>
                  <a:prstClr val="black"/>
                </a:solidFill>
                <a:latin typeface="Calibri"/>
              </a:rPr>
              <a:t>)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Blog </a:t>
            </a:r>
            <a:r>
              <a:rPr dirty="0" err="1">
                <a:solidFill>
                  <a:prstClr val="black"/>
                </a:solidFill>
                <a:latin typeface="Calibri"/>
              </a:rPr>
              <a:t>déco</a:t>
            </a:r>
            <a:r>
              <a:rPr dirty="0">
                <a:solidFill>
                  <a:prstClr val="black"/>
                </a:solidFill>
                <a:latin typeface="Calibri"/>
              </a:rPr>
              <a:t> et </a:t>
            </a:r>
            <a:r>
              <a:rPr dirty="0" err="1">
                <a:solidFill>
                  <a:prstClr val="black"/>
                </a:solidFill>
                <a:latin typeface="Calibri"/>
              </a:rPr>
              <a:t>conseils</a:t>
            </a:r>
            <a:r>
              <a:rPr dirty="0">
                <a:solidFill>
                  <a:prstClr val="black"/>
                </a:solidFill>
                <a:latin typeface="Calibri"/>
              </a:rPr>
              <a:t> </a:t>
            </a:r>
            <a:r>
              <a:rPr dirty="0" err="1">
                <a:solidFill>
                  <a:prstClr val="black"/>
                </a:solidFill>
                <a:latin typeface="Calibri"/>
              </a:rPr>
              <a:t>maison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Pages </a:t>
            </a:r>
            <a:r>
              <a:rPr dirty="0" err="1">
                <a:solidFill>
                  <a:prstClr val="black"/>
                </a:solidFill>
                <a:latin typeface="Calibri"/>
              </a:rPr>
              <a:t>officielles</a:t>
            </a:r>
            <a:r>
              <a:rPr dirty="0">
                <a:solidFill>
                  <a:prstClr val="black"/>
                </a:solidFill>
                <a:latin typeface="Calibri"/>
              </a:rPr>
              <a:t> (Instagram, </a:t>
            </a:r>
            <a:r>
              <a:rPr dirty="0" err="1">
                <a:solidFill>
                  <a:prstClr val="black"/>
                </a:solidFill>
                <a:latin typeface="Calibri"/>
              </a:rPr>
              <a:t>TikTok</a:t>
            </a:r>
            <a:r>
              <a:rPr dirty="0">
                <a:solidFill>
                  <a:prstClr val="black"/>
                </a:solidFill>
                <a:latin typeface="Calibri"/>
              </a:rPr>
              <a:t>, Pinterest)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Application La </a:t>
            </a:r>
            <a:r>
              <a:rPr dirty="0" err="1">
                <a:solidFill>
                  <a:prstClr val="black"/>
                </a:solidFill>
                <a:latin typeface="Calibri"/>
              </a:rPr>
              <a:t>Redoute</a:t>
            </a:r>
            <a:endParaRPr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346" y="2619914"/>
            <a:ext cx="384097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>
              <a:solidFill>
                <a:prstClr val="black"/>
              </a:solidFill>
              <a:latin typeface="Calibri"/>
            </a:endParaRPr>
          </a:p>
          <a:p>
            <a:pPr>
              <a:defRPr sz="2000" b="1">
                <a:solidFill>
                  <a:srgbClr val="FF6600"/>
                </a:solidFill>
              </a:defRPr>
            </a:pPr>
            <a:r>
              <a:rPr sz="2000" b="1" dirty="0">
                <a:solidFill>
                  <a:srgbClr val="FF6600"/>
                </a:solidFill>
                <a:latin typeface="Calibri"/>
              </a:rPr>
              <a:t>🟠 Earned Media</a:t>
            </a:r>
          </a:p>
          <a:p>
            <a:r>
              <a:rPr dirty="0">
                <a:solidFill>
                  <a:prstClr val="black"/>
                </a:solidFill>
                <a:latin typeface="Calibri"/>
              </a:rPr>
              <a:t>- Avis </a:t>
            </a:r>
            <a:r>
              <a:rPr dirty="0" err="1">
                <a:solidFill>
                  <a:prstClr val="black"/>
                </a:solidFill>
                <a:latin typeface="Calibri"/>
              </a:rPr>
              <a:t>Trustpilot</a:t>
            </a:r>
            <a:r>
              <a:rPr dirty="0">
                <a:solidFill>
                  <a:prstClr val="black"/>
                </a:solidFill>
                <a:latin typeface="Calibri"/>
              </a:rPr>
              <a:t> et Google Reviews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Articles </a:t>
            </a:r>
            <a:r>
              <a:rPr dirty="0" err="1">
                <a:solidFill>
                  <a:prstClr val="black"/>
                </a:solidFill>
                <a:latin typeface="Calibri"/>
              </a:rPr>
              <a:t>presse</a:t>
            </a:r>
            <a:r>
              <a:rPr dirty="0">
                <a:solidFill>
                  <a:prstClr val="black"/>
                </a:solidFill>
                <a:latin typeface="Calibri"/>
              </a:rPr>
              <a:t> mode &amp; </a:t>
            </a:r>
            <a:r>
              <a:rPr dirty="0" err="1">
                <a:solidFill>
                  <a:prstClr val="black"/>
                </a:solidFill>
                <a:latin typeface="Calibri"/>
              </a:rPr>
              <a:t>déco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</a:t>
            </a:r>
            <a:r>
              <a:rPr dirty="0" err="1">
                <a:solidFill>
                  <a:prstClr val="black"/>
                </a:solidFill>
                <a:latin typeface="Calibri"/>
              </a:rPr>
              <a:t>Partages</a:t>
            </a:r>
            <a:r>
              <a:rPr dirty="0">
                <a:solidFill>
                  <a:prstClr val="black"/>
                </a:solidFill>
                <a:latin typeface="Calibri"/>
              </a:rPr>
              <a:t> </a:t>
            </a:r>
            <a:r>
              <a:rPr dirty="0" err="1">
                <a:solidFill>
                  <a:prstClr val="black"/>
                </a:solidFill>
                <a:latin typeface="Calibri"/>
              </a:rPr>
              <a:t>TikTok</a:t>
            </a:r>
            <a:r>
              <a:rPr dirty="0">
                <a:solidFill>
                  <a:prstClr val="black"/>
                </a:solidFill>
                <a:latin typeface="Calibri"/>
              </a:rPr>
              <a:t> avec #</a:t>
            </a:r>
            <a:r>
              <a:rPr dirty="0" err="1">
                <a:solidFill>
                  <a:prstClr val="black"/>
                </a:solidFill>
                <a:latin typeface="Calibri"/>
              </a:rPr>
              <a:t>LaRedoute</a:t>
            </a:r>
            <a:br>
              <a:rPr dirty="0">
                <a:solidFill>
                  <a:prstClr val="black"/>
                </a:solidFill>
                <a:latin typeface="Calibri"/>
              </a:rPr>
            </a:br>
            <a:r>
              <a:rPr dirty="0">
                <a:solidFill>
                  <a:prstClr val="black"/>
                </a:solidFill>
                <a:latin typeface="Calibri"/>
              </a:rPr>
              <a:t>- </a:t>
            </a:r>
            <a:r>
              <a:rPr dirty="0" err="1">
                <a:solidFill>
                  <a:prstClr val="black"/>
                </a:solidFill>
                <a:latin typeface="Calibri"/>
              </a:rPr>
              <a:t>Recommandations</a:t>
            </a:r>
            <a:r>
              <a:rPr dirty="0">
                <a:solidFill>
                  <a:prstClr val="black"/>
                </a:solidFill>
                <a:latin typeface="Calibri"/>
              </a:rPr>
              <a:t> </a:t>
            </a:r>
            <a:r>
              <a:rPr dirty="0" err="1">
                <a:solidFill>
                  <a:prstClr val="black"/>
                </a:solidFill>
                <a:latin typeface="Calibri"/>
              </a:rPr>
              <a:t>d’influenceurs</a:t>
            </a:r>
            <a:r>
              <a:rPr dirty="0">
                <a:solidFill>
                  <a:prstClr val="black"/>
                </a:solidFill>
                <a:latin typeface="Calibri"/>
              </a:rPr>
              <a:t> et clients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755" y="563499"/>
            <a:ext cx="5392050" cy="235038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755" y="3859430"/>
            <a:ext cx="6141750" cy="243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46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349264B-C79F-3ADB-9596-0F9BDE7FF907}"/>
              </a:ext>
            </a:extLst>
          </p:cNvPr>
          <p:cNvSpPr txBox="1"/>
          <p:nvPr/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>
                <a:latin typeface="+mj-lt"/>
                <a:ea typeface="+mj-ea"/>
                <a:cs typeface="+mj-cs"/>
              </a:rPr>
              <a:t>https://www.youtube.com/watch?v=cWlRVaLoy3M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2B0BEF-F1D2-5047-9216-2ED2ADA0F1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637"/>
          <a:stretch>
            <a:fillRect/>
          </a:stretch>
        </p:blipFill>
        <p:spPr>
          <a:xfrm>
            <a:off x="609600" y="1600201"/>
            <a:ext cx="109728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77401"/>
      </p:ext>
    </p:extLst>
  </p:cSld>
  <p:clrMapOvr>
    <a:masterClrMapping/>
  </p:clrMapOvr>
</p:sld>
</file>

<file path=ppt/theme/theme1.xml><?xml version="1.0" encoding="utf-8"?>
<a:theme xmlns:a="http://schemas.openxmlformats.org/drawingml/2006/main" name="Expédition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  <wetp:taskpane dockstate="right" visibility="0" width="350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91C694A8-46BC-49F3-8BD7-4E325B3DDBB4}">
  <we:reference id="wa200007130" version="1.0.0.1" store="fr-FR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576E149-4647-4CFE-BE10-EE1499D63376}">
  <we:reference id="WA200005566" version="3.0.0.3" store="Omex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0ED59B-F67D-4B99-A0A7-E5237FF58100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71af3243-3dd4-4a8d-8c0d-dd76da1f02a5"/>
    <ds:schemaRef ds:uri="http://schemas.microsoft.com/office/infopath/2007/PartnerControls"/>
    <ds:schemaRef ds:uri="16c05727-aa75-4e4a-9b5f-8a80a116589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2736BCB-6CE4-414B-B2BE-1DA087E521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17AD15-0DEB-4851-82A2-261C041346D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Conception financière</Template>
  <TotalTime>303</TotalTime>
  <Words>2113</Words>
  <Application>Microsoft Office PowerPoint</Application>
  <PresentationFormat>Grand écran</PresentationFormat>
  <Paragraphs>230</Paragraphs>
  <Slides>32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32</vt:i4>
      </vt:variant>
    </vt:vector>
  </HeadingPairs>
  <TitlesOfParts>
    <vt:vector size="43" baseType="lpstr">
      <vt:lpstr>Arial</vt:lpstr>
      <vt:lpstr>Calibri</vt:lpstr>
      <vt:lpstr>Gelasio</vt:lpstr>
      <vt:lpstr>Gelasio Bold</vt:lpstr>
      <vt:lpstr>Gill Sans MT</vt:lpstr>
      <vt:lpstr>Google Sans Text</vt:lpstr>
      <vt:lpstr>Red Hat Text</vt:lpstr>
      <vt:lpstr>Roboto Light</vt:lpstr>
      <vt:lpstr>Expédition</vt:lpstr>
      <vt:lpstr>Office Theme</vt:lpstr>
      <vt:lpstr>1_Office Theme</vt:lpstr>
      <vt:lpstr>BREVE HISTOIRE DU MARKETING DIGITAL</vt:lpstr>
      <vt:lpstr>LES DéBUTS D’INTERNET et son fonctionnement</vt:lpstr>
      <vt:lpstr>Que fait l’IA à Internet ? AI SLOP</vt:lpstr>
      <vt:lpstr>LES DEBUTS D’AMAZON</vt:lpstr>
      <vt:lpstr>Les débuts de google</vt:lpstr>
      <vt:lpstr>LES DéBUTS DE TIK TOK</vt:lpstr>
      <vt:lpstr>LES DéBUTS DE CDISCOUNT</vt:lpstr>
      <vt:lpstr>Vous avez besoin de connaître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People Also Ask</vt:lpstr>
      <vt:lpstr>UNIVERS SEMANTIQUE</vt:lpstr>
      <vt:lpstr>Présentation PowerPoint</vt:lpstr>
      <vt:lpstr>GOOGLE TRENDS</vt:lpstr>
      <vt:lpstr>Présentation PowerPoint</vt:lpstr>
      <vt:lpstr>Présentation PowerPoint</vt:lpstr>
      <vt:lpstr>Présentation PowerPoint</vt:lpstr>
      <vt:lpstr>Tapez les mots clé importants pour votre entreprise dans AI Overview, dans ChatGPT ou autre IA ET ANALYSEZ LES SERP  Que concluez-vous ? </vt:lpstr>
      <vt:lpstr>Présentation PowerPoint</vt:lpstr>
      <vt:lpstr>Présentation PowerPoint</vt:lpstr>
      <vt:lpstr>Présentation PowerPoint</vt:lpstr>
      <vt:lpstr>Présentation PowerPoint</vt:lpstr>
      <vt:lpstr>LA REDOUTE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Maria GUERIN</cp:lastModifiedBy>
  <cp:revision>1</cp:revision>
  <dcterms:created xsi:type="dcterms:W3CDTF">2025-09-15T14:09:27Z</dcterms:created>
  <dcterms:modified xsi:type="dcterms:W3CDTF">2026-09-25T09:55:29Z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