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 panose="020B0604020202020204" charset="0"/>
      <p:regular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3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1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3A7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02835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Problématiques QSE/QHSE : Formulation Académique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56616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Transformation des enjeux professionnels en questions de recherche pour l'excellence opérationnelle et la durabilité.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1165336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Conformité Réglementaire et Management des Risques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85499"/>
            <a:ext cx="4102060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Problématique Centrale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1091446" y="2804874"/>
            <a:ext cx="733436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"Dans quelle mesure l'évolution accélérée des réglementations QSE impacte-t-elle l'efficacité des systèmes de management intégrés dans les PME industrielles ?"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2804874"/>
            <a:ext cx="22860" cy="952619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3980736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Cette question fondamentale interroge l'adaptation des entreprises face à l'inflation normative contemporaine et ses répercussions sur les performances organisationnelles.</a:t>
            </a:r>
            <a:endParaRPr lang="en-US" sz="15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2110383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7864"/>
            <a:ext cx="792706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Questions de Recherche - Conformité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7477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9EBD2"/>
          </a:solidFill>
          <a:ln w="7620">
            <a:solidFill>
              <a:srgbClr val="DFD1B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68204" y="301198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38632" y="3042999"/>
            <a:ext cx="40461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Adaptation de la Veille Réglementaire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3472220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les entreprises adaptent-elles leur veille réglementaire face à l'inflation normative ? Analyse des processus d'intelligence réglementaire et de leur efficacité.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39144" y="297477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9EBD2"/>
          </a:solidFill>
          <a:ln w="7620">
            <a:solidFill>
              <a:srgbClr val="DFD1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13558" y="301198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083987" y="3042999"/>
            <a:ext cx="37092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Stratégies de Conformité Proactive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8083987" y="3472220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Quels sont les facteurs de succès d'une stratégie de conformité proactive ? Identification des leviers organisationnels et managériaux.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482167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9EBD2"/>
          </a:solidFill>
          <a:ln w="7620">
            <a:solidFill>
              <a:srgbClr val="DFD1B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204" y="485888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438632" y="4889897"/>
            <a:ext cx="30481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Intégration des Systèmes ISO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438632" y="5319117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L'intégration ISO 9001/14001/45001 améliore-t-elle réellement la performance réglementaire ? Évaluation de l'efficacité des systèmes intégrés.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39144" y="482167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9EBD2"/>
          </a:solidFill>
          <a:ln w="7620">
            <a:solidFill>
              <a:srgbClr val="DFD1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13558" y="485888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083987" y="48898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Impact Économique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083987" y="5319117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 est l'impact économique de la non-conformité vs l'investissement préventif ? Analyse coût-bénéfice des stratégies de conformité.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20891"/>
            <a:ext cx="89275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Approches Méthodologiques - Conformité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4238625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99768" y="4444603"/>
            <a:ext cx="31352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Étude Comparative Multi-cas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9768" y="4873823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Analyse approfondie de plusieurs entreprises pour identifier les meilleures pratiques et les facteurs de différenciation.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414379" y="4238625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20357" y="44446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Analyse Coût-Bénéfice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620357" y="4873823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Évaluation quantitative des investissements en conformité versus les coûts de la non-conformité.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5913239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99768" y="6119217"/>
            <a:ext cx="24876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Enquêtes Quantitatives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99768" y="6548438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Collecte de données statistiques sur les pratiques de conformité et leurs résultats.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414379" y="5913239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20357" y="6119217"/>
            <a:ext cx="28765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Modélisation des Processus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7620357" y="6548438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Cartographie et optimisation des processus de veille réglementaire et de mise en conformité.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6151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Transition Écologique et Performance Organisationnelle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199328"/>
            <a:ext cx="4102060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Problématique Centrale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577846" y="4216360"/>
            <a:ext cx="72587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"Comment les entreprises peuvent-elles concilier impératifs de rentabilité et transition vers l'économie circulaire ? Analyse des leviers de création de valeur durable."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280190" y="3993118"/>
            <a:ext cx="22860" cy="1399103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7" name="Text 4"/>
          <p:cNvSpPr/>
          <p:nvPr/>
        </p:nvSpPr>
        <p:spPr>
          <a:xfrm>
            <a:off x="6280190" y="561546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Cette interrogation explore les nouveaux modèles économiques émergents et leur capacité à générer simultanément performance financière et impact environnemental positif.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3856"/>
            <a:ext cx="49841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Enjeux de la Durabilité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1131094" y="2637234"/>
            <a:ext cx="36039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Modèles Économiques Circulaires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3066455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Quels modèles économiques émergent de l'économie circulaire industrielle ? Innovation dans les chaînes de valeur.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340769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766" y="3307854"/>
            <a:ext cx="296942" cy="371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263723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ROI Environnemental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5284" y="3066455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mesurer et optimiser le ROI des investissements environnementaux ? Nouveaux indicateurs de performance.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340769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6335" y="3307854"/>
            <a:ext cx="296942" cy="37111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5284" y="49097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Éco-conception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5284" y="5339001"/>
            <a:ext cx="394132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L'éco-conception modifie-t-elle fondamentalement les processus d'innovation ? Transformation des méthodes de développement.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340769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335" y="5567422"/>
            <a:ext cx="296942" cy="37111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254091" y="50686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Réglementation CSRD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793790" y="5497830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 impact de la réglementation CSRD sur les stratégies RSE des ETI ? Évolution des pratiques de reporting.</a:t>
            </a:r>
            <a:endParaRPr lang="en-US" sz="15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340769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6766" y="5567422"/>
            <a:ext cx="296942" cy="3711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514350"/>
            <a:ext cx="7549039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Culture Sécurité et Facteurs Humains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48070" y="1566148"/>
            <a:ext cx="3865840" cy="467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Problématique Centrale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028581" y="2244090"/>
            <a:ext cx="6058495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"Quels sont les déterminants psychosociaux de l'engagement sécurité des salariés et leur impact sur la réduction des accidents du travail ?"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48070" y="2244090"/>
            <a:ext cx="22860" cy="897612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6" name="Text 4"/>
          <p:cNvSpPr/>
          <p:nvPr/>
        </p:nvSpPr>
        <p:spPr>
          <a:xfrm>
            <a:off x="748070" y="3352086"/>
            <a:ext cx="6339007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Cette question examine les dimensions humaines et comportementales de la sécurité au travail, au-delà des aspects purement techniques.</a:t>
            </a:r>
            <a:endParaRPr lang="en-US" sz="14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944" y="1589603"/>
            <a:ext cx="6339007" cy="63390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9660"/>
            <a:ext cx="548413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Dimensions de la Sécurité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06573"/>
            <a:ext cx="992267" cy="14610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84415" y="2304931"/>
            <a:ext cx="330505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Leadership Transformationnel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984415" y="2734151"/>
            <a:ext cx="118521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le leadership transformationnel influence-t-il la culture sécurité ? Rôle des managers dans l'engagement des équipes.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567589"/>
            <a:ext cx="992267" cy="119074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84415" y="3765947"/>
            <a:ext cx="3237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Approches Comportementales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984415" y="4195167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efficacité comparative des approches comportementales vs techniques ? Analyse des stratégies de prévention.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758333"/>
            <a:ext cx="992267" cy="119074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84415" y="4956691"/>
            <a:ext cx="26102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Facteurs Générationnels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984415" y="5385911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facteurs générationnels modifient-ils la perception du risque professionnel ? Impact des différences intergénérationnelles.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949077"/>
            <a:ext cx="992267" cy="119074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84415" y="614743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Risques Psychosociaux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984415" y="6576655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prévenir efficacement les risques psychosociaux émergents ? Nouvelles approches de prévention.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3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0647" y="442913"/>
            <a:ext cx="6991588" cy="503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Excellence Opérationnelle et Innovation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130647" y="1187768"/>
            <a:ext cx="3329226" cy="40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386E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Problématique Centrale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372225" y="2013109"/>
            <a:ext cx="7613928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"Dans quelle mesure la digitalisation des processus qualité transforme-t-elle les pratiques managériales et la relation client dans l'industrie 4.0 ?"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130647" y="1832015"/>
            <a:ext cx="22860" cy="877491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7" name="Text 4"/>
          <p:cNvSpPr/>
          <p:nvPr/>
        </p:nvSpPr>
        <p:spPr>
          <a:xfrm>
            <a:off x="6130647" y="2890599"/>
            <a:ext cx="160973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Crimson Text Light" pitchFamily="34" charset="0"/>
                <a:ea typeface="Crimson Text Light" pitchFamily="34" charset="-122"/>
                <a:cs typeface="Crimson Text Light" pitchFamily="34" charset="-120"/>
              </a:rPr>
              <a:t>01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30647" y="3141345"/>
            <a:ext cx="7855506" cy="22860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9" name="Text 6"/>
          <p:cNvSpPr/>
          <p:nvPr/>
        </p:nvSpPr>
        <p:spPr>
          <a:xfrm>
            <a:off x="6130647" y="3267551"/>
            <a:ext cx="3012162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Intelligence Artificielle et Big Data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130647" y="3615690"/>
            <a:ext cx="7855506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l'IA et le Big Data redéfinissent-ils le management de la qualité ?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130647" y="4155043"/>
            <a:ext cx="160973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Crimson Text Light" pitchFamily="34" charset="0"/>
                <a:ea typeface="Crimson Text Light" pitchFamily="34" charset="-122"/>
                <a:cs typeface="Crimson Text Light" pitchFamily="34" charset="-120"/>
              </a:rPr>
              <a:t>02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30647" y="4405789"/>
            <a:ext cx="7855506" cy="22860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13" name="Text 10"/>
          <p:cNvSpPr/>
          <p:nvPr/>
        </p:nvSpPr>
        <p:spPr>
          <a:xfrm>
            <a:off x="6130647" y="4531995"/>
            <a:ext cx="201322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Nouveaux Indicateurs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130647" y="4880134"/>
            <a:ext cx="7855506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Quels nouveaux indicateurs de performance émergent de la transformation numérique ?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6130647" y="5419487"/>
            <a:ext cx="160973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Crimson Text Light" pitchFamily="34" charset="0"/>
                <a:ea typeface="Crimson Text Light" pitchFamily="34" charset="-122"/>
                <a:cs typeface="Crimson Text Light" pitchFamily="34" charset="-120"/>
              </a:rPr>
              <a:t>03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30647" y="5670233"/>
            <a:ext cx="7855506" cy="22860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17" name="Text 14"/>
          <p:cNvSpPr/>
          <p:nvPr/>
        </p:nvSpPr>
        <p:spPr>
          <a:xfrm>
            <a:off x="6130647" y="5796439"/>
            <a:ext cx="201322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Agilité vs Normes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6130647" y="6144578"/>
            <a:ext cx="7855506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L'agilité organisationnelle est-elle compatible avec les exigences normatives ?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6130647" y="6683931"/>
            <a:ext cx="160973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Crimson Text Light" pitchFamily="34" charset="0"/>
                <a:ea typeface="Crimson Text Light" pitchFamily="34" charset="-122"/>
                <a:cs typeface="Crimson Text Light" pitchFamily="34" charset="-120"/>
              </a:rPr>
              <a:t>04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130647" y="6934676"/>
            <a:ext cx="7855506" cy="22860"/>
          </a:xfrm>
          <a:prstGeom prst="rect">
            <a:avLst/>
          </a:prstGeom>
          <a:solidFill>
            <a:srgbClr val="E09D28"/>
          </a:solidFill>
          <a:ln/>
        </p:spPr>
      </p:sp>
      <p:sp>
        <p:nvSpPr>
          <p:cNvPr id="21" name="Text 18"/>
          <p:cNvSpPr/>
          <p:nvPr/>
        </p:nvSpPr>
        <p:spPr>
          <a:xfrm>
            <a:off x="6130647" y="7060883"/>
            <a:ext cx="232814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Satisfaction Client Digitale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6130647" y="7409021"/>
            <a:ext cx="7855506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Comment évolue la notion de satisfaction client à l'ère digitale ?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9974" y="1872139"/>
            <a:ext cx="743045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Critères de Validation Académique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889052"/>
            <a:ext cx="4215289" cy="1793796"/>
          </a:xfrm>
          <a:prstGeom prst="roundRect">
            <a:avLst>
              <a:gd name="adj" fmla="val 4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9768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Originalité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3524250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 nouvelle aux connaissances existantes dans le domaine QSE/QHSE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2889052"/>
            <a:ext cx="4215408" cy="1793796"/>
          </a:xfrm>
          <a:prstGeom prst="roundRect">
            <a:avLst>
              <a:gd name="adj" fmla="val 4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13415" y="3095030"/>
            <a:ext cx="26631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Rigueur Méthodologique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3524250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Protocole de recherche validé et reproductible selon les standards académiques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2889052"/>
            <a:ext cx="4215289" cy="1793796"/>
          </a:xfrm>
          <a:prstGeom prst="roundRect">
            <a:avLst>
              <a:gd name="adj" fmla="val 4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27181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Pertinence Théorique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352425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Ancrage dans les théories managériales et organisationnelles contemporaines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4881205"/>
            <a:ext cx="6422112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9768" y="508718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Impact Pratique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99768" y="5516404"/>
            <a:ext cx="6010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Applicabilité des résultats en contexte professionnel et industriel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14260" y="4881205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E09D28"/>
          </a:solidFill>
          <a:ln w="7620">
            <a:solidFill>
              <a:srgbClr val="C6830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20238" y="508718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Crimson Text Bold" pitchFamily="34" charset="0"/>
                <a:ea typeface="Crimson Text Bold" pitchFamily="34" charset="-122"/>
                <a:cs typeface="Crimson Text Bold" pitchFamily="34" charset="-120"/>
              </a:rPr>
              <a:t>Généralisation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7620238" y="551640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Transférabilité des conclusions à d'autres contextes organisationnels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638</Words>
  <Application>Microsoft Office PowerPoint</Application>
  <PresentationFormat>Personnalisé</PresentationFormat>
  <Paragraphs>90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Calibri</vt:lpstr>
      <vt:lpstr>Crimson Text Light</vt:lpstr>
      <vt:lpstr>Crimson Text Bold</vt:lpstr>
      <vt:lpstr>Inter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Maria</dc:creator>
  <cp:lastModifiedBy>GUERIN</cp:lastModifiedBy>
  <cp:revision>3</cp:revision>
  <dcterms:created xsi:type="dcterms:W3CDTF">2025-09-10T16:46:03Z</dcterms:created>
  <dcterms:modified xsi:type="dcterms:W3CDTF">2025-09-11T07:35:41Z</dcterms:modified>
</cp:coreProperties>
</file>