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4630400" cy="8229600"/>
  <p:notesSz cx="8229600" cy="14630400"/>
  <p:embeddedFontLst>
    <p:embeddedFont>
      <p:font typeface="Fira Sans"/>
      <p:regular r:id="rId13"/>
    </p:embeddedFont>
    <p:embeddedFont>
      <p:font typeface="Fira Sans"/>
      <p:regular r:id="rId14"/>
    </p:embeddedFont>
    <p:embeddedFont>
      <p:font typeface="Fira Sans"/>
      <p:regular r:id="rId15"/>
    </p:embeddedFont>
    <p:embeddedFont>
      <p:font typeface="Fira Sans"/>
      <p:regular r:id="rId16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3" Type="http://schemas.openxmlformats.org/officeDocument/2006/relationships/font" Target="fonts/font1.fntdata"/><Relationship Id="rId14" Type="http://schemas.openxmlformats.org/officeDocument/2006/relationships/font" Target="fonts/font2.fntdata"/><Relationship Id="rId15" Type="http://schemas.openxmlformats.org/officeDocument/2006/relationships/font" Target="fonts/font3.fntdata"/><Relationship Id="rId16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891790"/>
            <a:ext cx="7556421" cy="1255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000000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🥐</a:t>
            </a:r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 Le Mystère des Croissants Disparus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4226481"/>
            <a:ext cx="6464141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900"/>
              </a:lnSpc>
              <a:buNone/>
            </a:pPr>
            <a:r>
              <a:rPr lang="en-US" sz="310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Un exercice QSE pas comme les autres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793790" y="5020270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45381"/>
            <a:ext cx="9325570" cy="6353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000000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📋</a:t>
            </a:r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 LE CONTEXTE (100% véridique... ou pas)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177534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Vous êtes consultants QSE dans l'entreprise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"BriocheTech Industries"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, une PME de 150 salariés spécialisée dans la fabrication de robots pétrisseurs.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3110270"/>
            <a:ext cx="508194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Le problème urgent signalé par la DRH :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793790" y="3779996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Depuis 3 mois,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E58608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tous les vendredis matin, les croissants de la salle de pause disparaissent mystérieusement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avant 9h00.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4395192"/>
            <a:ext cx="328338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Conséquences observées :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793790" y="5064919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📉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Moral en berne le vendredi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5451872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😤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Tensions entre services (chacun accuse l'autre)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93790" y="5838825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🤬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Le DG menace de supprimer définitivement les viennoiseries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93790" y="6225778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💸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Coût : 847€ de croissants évaporés en 3 mois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93790" y="6766560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E46C0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Votre mission 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Construire un cadre théorique et un modèle conceptuel pour comprendre ce phénomène et proposer des solutions.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3776" y="470059"/>
            <a:ext cx="7777639" cy="534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35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PARTIE 1 : Brainstorming délirant (10 min)</a:t>
            </a:r>
            <a:endParaRPr lang="en-US" sz="3350" dirty="0"/>
          </a:p>
        </p:txBody>
      </p:sp>
      <p:sp>
        <p:nvSpPr>
          <p:cNvPr id="3" name="Text 1"/>
          <p:cNvSpPr/>
          <p:nvPr/>
        </p:nvSpPr>
        <p:spPr>
          <a:xfrm>
            <a:off x="683776" y="1072634"/>
            <a:ext cx="4569262" cy="427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50"/>
              </a:lnSpc>
              <a:buNone/>
            </a:pPr>
            <a:r>
              <a:rPr lang="en-US" sz="265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Hypothèses loufoques à classer</a:t>
            </a:r>
            <a:endParaRPr lang="en-US" sz="2650" dirty="0"/>
          </a:p>
        </p:txBody>
      </p:sp>
      <p:sp>
        <p:nvSpPr>
          <p:cNvPr id="4" name="Text 2"/>
          <p:cNvSpPr/>
          <p:nvPr/>
        </p:nvSpPr>
        <p:spPr>
          <a:xfrm>
            <a:off x="683776" y="1756410"/>
            <a:ext cx="13262848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Voici les hypothèses émises par différents services. Classez-les en :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83776" y="2222183"/>
            <a:ext cx="4306967" cy="898684"/>
          </a:xfrm>
          <a:prstGeom prst="roundRect">
            <a:avLst>
              <a:gd name="adj" fmla="val 7990"/>
            </a:avLst>
          </a:prstGeom>
          <a:solidFill>
            <a:srgbClr val="E58608"/>
          </a:solidFill>
          <a:ln w="7620">
            <a:solidFill>
              <a:srgbClr val="CB6C0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2251" y="2400657"/>
            <a:ext cx="2667953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✅</a:t>
            </a:r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 Scientifiquement testable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5161598" y="2222183"/>
            <a:ext cx="4307086" cy="898684"/>
          </a:xfrm>
          <a:prstGeom prst="roundRect">
            <a:avLst>
              <a:gd name="adj" fmla="val 7990"/>
            </a:avLst>
          </a:prstGeom>
          <a:solidFill>
            <a:srgbClr val="8092A6"/>
          </a:solidFill>
          <a:ln w="7620">
            <a:solidFill>
              <a:srgbClr val="66788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340072" y="2400657"/>
            <a:ext cx="3950137" cy="541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🤔</a:t>
            </a:r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 Potentiellement testable avec adaptation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9639538" y="2222183"/>
            <a:ext cx="4307086" cy="898684"/>
          </a:xfrm>
          <a:prstGeom prst="roundRect">
            <a:avLst>
              <a:gd name="adj" fmla="val 7990"/>
            </a:avLst>
          </a:prstGeom>
          <a:solidFill>
            <a:srgbClr val="B9C2CB"/>
          </a:solidFill>
          <a:ln w="7620">
            <a:solidFill>
              <a:srgbClr val="9FA8B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18013" y="2400657"/>
            <a:ext cx="2524006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❌</a:t>
            </a:r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 Complètement irréaliste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683776" y="3313152"/>
            <a:ext cx="13262848" cy="4459010"/>
          </a:xfrm>
          <a:prstGeom prst="roundRect">
            <a:avLst>
              <a:gd name="adj" fmla="val 161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91396" y="3320772"/>
            <a:ext cx="13247608" cy="49375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862489" y="3430905"/>
            <a:ext cx="979170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b="1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#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190988" y="3430905"/>
            <a:ext cx="7599164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b="1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Hypothèse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0139482" y="3430905"/>
            <a:ext cx="2032516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b="1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Classification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2521327" y="3430905"/>
            <a:ext cx="1246823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b="1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Justification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91396" y="3814524"/>
            <a:ext cx="13247608" cy="49375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862489" y="3924657"/>
            <a:ext cx="979170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1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2190988" y="3924657"/>
            <a:ext cx="7599164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"C'est le stagiaire qui les vole tous"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0139482" y="3924657"/>
            <a:ext cx="2032516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2521327" y="3924657"/>
            <a:ext cx="1246823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91396" y="4308277"/>
            <a:ext cx="13247608" cy="49375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862489" y="4418409"/>
            <a:ext cx="979170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2190988" y="4418409"/>
            <a:ext cx="7599164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"Les croissants s'évaporent à cause du chauffage trop fort"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0139482" y="4418409"/>
            <a:ext cx="2032516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2521327" y="4418409"/>
            <a:ext cx="1246823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691396" y="4802029"/>
            <a:ext cx="13247608" cy="49375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862489" y="4912162"/>
            <a:ext cx="979170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3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2190988" y="4912162"/>
            <a:ext cx="7599164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"C'est un phénomène de comportement opportuniste lié à l'anonymat"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10139482" y="4912162"/>
            <a:ext cx="2032516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12521327" y="4912162"/>
            <a:ext cx="1246823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691396" y="5295781"/>
            <a:ext cx="13247608" cy="49375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3" name="Text 31"/>
          <p:cNvSpPr/>
          <p:nvPr/>
        </p:nvSpPr>
        <p:spPr>
          <a:xfrm>
            <a:off x="862489" y="5405914"/>
            <a:ext cx="979170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4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2190988" y="5405914"/>
            <a:ext cx="7599164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"Les gens prennent plusieurs croissants car ils ont peur qu'il n'y en ait plus"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10139482" y="5405914"/>
            <a:ext cx="2032516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12521327" y="5405914"/>
            <a:ext cx="1246823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691396" y="5789533"/>
            <a:ext cx="13247608" cy="49375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862489" y="5899666"/>
            <a:ext cx="979170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5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2190988" y="5899666"/>
            <a:ext cx="7599164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"C'est un complot du service maintenance qui arrive à 7h"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10139482" y="5899666"/>
            <a:ext cx="2032516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1" name="Text 39"/>
          <p:cNvSpPr/>
          <p:nvPr/>
        </p:nvSpPr>
        <p:spPr>
          <a:xfrm>
            <a:off x="12521327" y="5899666"/>
            <a:ext cx="1246823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2" name="Shape 40"/>
          <p:cNvSpPr/>
          <p:nvPr/>
        </p:nvSpPr>
        <p:spPr>
          <a:xfrm>
            <a:off x="691396" y="6283285"/>
            <a:ext cx="13247608" cy="49375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43" name="Text 41"/>
          <p:cNvSpPr/>
          <p:nvPr/>
        </p:nvSpPr>
        <p:spPr>
          <a:xfrm>
            <a:off x="862489" y="6393418"/>
            <a:ext cx="979170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6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2190988" y="6393418"/>
            <a:ext cx="7599164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"Les fantômes de l'ancien patron, décédé en mangeant un croissant"</a:t>
            </a:r>
            <a:endParaRPr lang="en-US" sz="1300" dirty="0"/>
          </a:p>
        </p:txBody>
      </p:sp>
      <p:sp>
        <p:nvSpPr>
          <p:cNvPr id="45" name="Text 43"/>
          <p:cNvSpPr/>
          <p:nvPr/>
        </p:nvSpPr>
        <p:spPr>
          <a:xfrm>
            <a:off x="10139482" y="6393418"/>
            <a:ext cx="2032516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6" name="Text 44"/>
          <p:cNvSpPr/>
          <p:nvPr/>
        </p:nvSpPr>
        <p:spPr>
          <a:xfrm>
            <a:off x="12521327" y="6393418"/>
            <a:ext cx="1246823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7" name="Shape 45"/>
          <p:cNvSpPr/>
          <p:nvPr/>
        </p:nvSpPr>
        <p:spPr>
          <a:xfrm>
            <a:off x="691396" y="6777038"/>
            <a:ext cx="13247608" cy="49375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48" name="Text 46"/>
          <p:cNvSpPr/>
          <p:nvPr/>
        </p:nvSpPr>
        <p:spPr>
          <a:xfrm>
            <a:off x="862489" y="6887170"/>
            <a:ext cx="979170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7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2190988" y="6887170"/>
            <a:ext cx="7599164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"Manque de normes claires sur le nombre autorisé par personne"</a:t>
            </a:r>
            <a:endParaRPr lang="en-US" sz="1300" dirty="0"/>
          </a:p>
        </p:txBody>
      </p:sp>
      <p:sp>
        <p:nvSpPr>
          <p:cNvPr id="50" name="Text 48"/>
          <p:cNvSpPr/>
          <p:nvPr/>
        </p:nvSpPr>
        <p:spPr>
          <a:xfrm>
            <a:off x="10139482" y="6887170"/>
            <a:ext cx="2032516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1" name="Text 49"/>
          <p:cNvSpPr/>
          <p:nvPr/>
        </p:nvSpPr>
        <p:spPr>
          <a:xfrm>
            <a:off x="12521327" y="6887170"/>
            <a:ext cx="1246823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2" name="Shape 50"/>
          <p:cNvSpPr/>
          <p:nvPr/>
        </p:nvSpPr>
        <p:spPr>
          <a:xfrm>
            <a:off x="691396" y="7270790"/>
            <a:ext cx="13247608" cy="49375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3" name="Text 51"/>
          <p:cNvSpPr/>
          <p:nvPr/>
        </p:nvSpPr>
        <p:spPr>
          <a:xfrm>
            <a:off x="862489" y="7380923"/>
            <a:ext cx="979170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8</a:t>
            </a:r>
            <a:endParaRPr lang="en-US" sz="1300" dirty="0"/>
          </a:p>
        </p:txBody>
      </p:sp>
      <p:sp>
        <p:nvSpPr>
          <p:cNvPr id="54" name="Text 52"/>
          <p:cNvSpPr/>
          <p:nvPr/>
        </p:nvSpPr>
        <p:spPr>
          <a:xfrm>
            <a:off x="2190988" y="7380923"/>
            <a:ext cx="7599164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"Le service commercial les prend pour ses réunions clients"</a:t>
            </a:r>
            <a:endParaRPr lang="en-US" sz="1300" dirty="0"/>
          </a:p>
        </p:txBody>
      </p:sp>
      <p:sp>
        <p:nvSpPr>
          <p:cNvPr id="55" name="Text 53"/>
          <p:cNvSpPr/>
          <p:nvPr/>
        </p:nvSpPr>
        <p:spPr>
          <a:xfrm>
            <a:off x="10139482" y="7380923"/>
            <a:ext cx="2032516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6" name="Text 54"/>
          <p:cNvSpPr/>
          <p:nvPr/>
        </p:nvSpPr>
        <p:spPr>
          <a:xfrm>
            <a:off x="12521327" y="7380923"/>
            <a:ext cx="1246823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4010" y="573286"/>
            <a:ext cx="8556665" cy="510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0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PARTIE 2 : Construire le cadre théorique (15 min)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54010" y="1149548"/>
            <a:ext cx="7018615" cy="4087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255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Mission : Trouvez les VRAIES théories applicables !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654010" y="1803559"/>
            <a:ext cx="13322379" cy="261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Parmi ces théories (réelles), lesquelles s'appliquent à notre cas des croissants ?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54010" y="2310289"/>
            <a:ext cx="2452688" cy="306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Théories disponibles :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654010" y="2862143"/>
            <a:ext cx="6579394" cy="987743"/>
          </a:xfrm>
          <a:prstGeom prst="roundRect">
            <a:avLst>
              <a:gd name="adj" fmla="val 6953"/>
            </a:avLst>
          </a:prstGeom>
          <a:solidFill>
            <a:srgbClr val="FFFFFF"/>
          </a:solidFill>
          <a:ln w="22860">
            <a:solidFill>
              <a:srgbClr val="E3CFB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40343" y="3048476"/>
            <a:ext cx="4678561" cy="255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1. Théorie de la tragédie des communs (Hardin, 1968)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40343" y="3402092"/>
            <a:ext cx="6206728" cy="261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i="1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Quand une ressource commune n'est pas régulée, chacun la surexploite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396877" y="2862143"/>
            <a:ext cx="6579513" cy="987743"/>
          </a:xfrm>
          <a:prstGeom prst="roundRect">
            <a:avLst>
              <a:gd name="adj" fmla="val 6953"/>
            </a:avLst>
          </a:prstGeom>
          <a:solidFill>
            <a:srgbClr val="FFFFFF"/>
          </a:solidFill>
          <a:ln w="22860">
            <a:solidFill>
              <a:srgbClr val="E3CFB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583210" y="3048476"/>
            <a:ext cx="4406027" cy="255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2. Théorie du comportement planifié (Ajzen, 1991)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583210" y="3402092"/>
            <a:ext cx="6206847" cy="261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i="1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Les attitudes, normes sociales et contrôle perçu influencent les comportements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54010" y="4013359"/>
            <a:ext cx="6579394" cy="987743"/>
          </a:xfrm>
          <a:prstGeom prst="roundRect">
            <a:avLst>
              <a:gd name="adj" fmla="val 6953"/>
            </a:avLst>
          </a:prstGeom>
          <a:solidFill>
            <a:srgbClr val="FFFFFF"/>
          </a:solidFill>
          <a:ln w="22860">
            <a:solidFill>
              <a:srgbClr val="E3CFB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40343" y="4199692"/>
            <a:ext cx="5190173" cy="255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3. Théorie de la justice organisationnelle (Greenberg, 1987)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40343" y="4553307"/>
            <a:ext cx="6206728" cy="261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i="1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Perception d'équité dans la répartition des ressources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396877" y="4013359"/>
            <a:ext cx="6579513" cy="987743"/>
          </a:xfrm>
          <a:prstGeom prst="roundRect">
            <a:avLst>
              <a:gd name="adj" fmla="val 6953"/>
            </a:avLst>
          </a:prstGeom>
          <a:solidFill>
            <a:srgbClr val="FFFFFF"/>
          </a:solidFill>
          <a:ln w="22860">
            <a:solidFill>
              <a:srgbClr val="E3CFB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583210" y="4199692"/>
            <a:ext cx="4396978" cy="255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4. Théorie du chaos quantique (Schrödinger, 1935)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583210" y="4553307"/>
            <a:ext cx="6206847" cy="261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i="1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Le croissant est à la fois là et pas là tant qu'on n'ouvre pas la boîte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54010" y="5164574"/>
            <a:ext cx="6579394" cy="987743"/>
          </a:xfrm>
          <a:prstGeom prst="roundRect">
            <a:avLst>
              <a:gd name="adj" fmla="val 6953"/>
            </a:avLst>
          </a:prstGeom>
          <a:solidFill>
            <a:srgbClr val="FFFFFF"/>
          </a:solidFill>
          <a:ln w="22860">
            <a:solidFill>
              <a:srgbClr val="E3CFB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40343" y="5350907"/>
            <a:ext cx="6088380" cy="255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5. Théorie de la diffusion de la responsabilité (Darley &amp; Latané, 1968)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0343" y="5704523"/>
            <a:ext cx="6206728" cy="261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i="1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Plus il y a de monde, moins chacun se sent responsable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7396877" y="5164574"/>
            <a:ext cx="6579513" cy="987743"/>
          </a:xfrm>
          <a:prstGeom prst="roundRect">
            <a:avLst>
              <a:gd name="adj" fmla="val 6953"/>
            </a:avLst>
          </a:prstGeom>
          <a:solidFill>
            <a:srgbClr val="FFFFFF"/>
          </a:solidFill>
          <a:ln w="22860">
            <a:solidFill>
              <a:srgbClr val="E3CFB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583210" y="5350907"/>
            <a:ext cx="4776907" cy="255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6. Théorie de la gravitation universelle (Newton, 1687)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583210" y="5704523"/>
            <a:ext cx="6206847" cy="261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i="1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Les croissants tombent par terre, c'est tout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654010" y="6397585"/>
            <a:ext cx="2452688" cy="306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E58608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À vous de jouer :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654010" y="6949440"/>
            <a:ext cx="13322379" cy="261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a) Sélectionnez les 3 théories pertinentes (indice : évitez les théories physiques !)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654010" y="7394853"/>
            <a:ext cx="13322379" cy="261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b) Pour chaque théorie retenue, expliquez en 2 phrases comment elle s'applique aux croissants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7573" y="403860"/>
            <a:ext cx="6562130" cy="458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285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PARTIE 3 : Le modèle conceptuel (15 min)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587573" y="921544"/>
            <a:ext cx="2937867" cy="367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Identifiez les variables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87573" y="1347549"/>
            <a:ext cx="4430435" cy="275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E58608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Variable dépendante (ce qu'on veut expliquer) :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87573" y="1843207"/>
            <a:ext cx="13455253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Le nombre de croissants disparus par vendredi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587573" y="2129552"/>
            <a:ext cx="13455253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La satisfaction des salariés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87573" y="2415897"/>
            <a:ext cx="13455253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Le comportement de prise excessive de croissants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587573" y="2702242"/>
            <a:ext cx="13455253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La qualité des croissants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587573" y="3157538"/>
            <a:ext cx="3348752" cy="275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E46C0B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Variables indépendantes possibles :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587573" y="3653195"/>
            <a:ext cx="13455253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Cochez les 3-4 plus pertinentes :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587573" y="4185642"/>
            <a:ext cx="6548438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Heure d'arrivée au travail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87573" y="4471988"/>
            <a:ext cx="6548438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Clarté des règles de distribution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587573" y="4758333"/>
            <a:ext cx="6548438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Visibilité sociale (présence d'autres personnes)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87573" y="5044678"/>
            <a:ext cx="6548438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Couleur des murs de la salle de pause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87573" y="5331023"/>
            <a:ext cx="6548438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Perception d'équité de la distribution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502009" y="4185642"/>
            <a:ext cx="6548438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Nombre de réunions Teams dans la semaine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502009" y="4471988"/>
            <a:ext cx="6548438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Faim perçue le matin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7502009" y="4758333"/>
            <a:ext cx="6548438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Culture de partage dans l'équipe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7502009" y="5044678"/>
            <a:ext cx="6548438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Phase de la lune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7502009" y="5331023"/>
            <a:ext cx="6548438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Présence d'un système de surveillance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87573" y="5837634"/>
            <a:ext cx="2903220" cy="275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8092A6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Variable modératrice possible :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587573" y="6333292"/>
            <a:ext cx="13455253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Laquelle modère la relation entre "clarté des règles" et "comportement de prise" ?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587573" y="6733580"/>
            <a:ext cx="13455253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La taille des croissants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587573" y="7019925"/>
            <a:ext cx="13455253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Le degré de supervision managériale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587573" y="7306270"/>
            <a:ext cx="13455253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L'ancienneté dans l'entreprise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587573" y="7592616"/>
            <a:ext cx="13455253" cy="235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Le nombre de cafetières disponibles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09982"/>
            <a:ext cx="873454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PARTIE 4 : Dessinez votre modèle (5 min)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826895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Sur une feuille, dessinez le modèle conceptuel avec :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2367677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Rectangles pour les variables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2754630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Flèches avec signes (+) ou (-)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3141583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Effet modérateur en pointillés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3756779"/>
            <a:ext cx="837188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PARTIE 5 : Solutions concrètes (10 min)</a:t>
            </a:r>
            <a:endParaRPr lang="en-US" sz="3900" dirty="0"/>
          </a:p>
        </p:txBody>
      </p:sp>
      <p:sp>
        <p:nvSpPr>
          <p:cNvPr id="8" name="Text 6"/>
          <p:cNvSpPr/>
          <p:nvPr/>
        </p:nvSpPr>
        <p:spPr>
          <a:xfrm>
            <a:off x="793790" y="4456152"/>
            <a:ext cx="9281636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900"/>
              </a:lnSpc>
              <a:buNone/>
            </a:pPr>
            <a:r>
              <a:rPr lang="en-US" sz="3100" dirty="0">
                <a:solidFill>
                  <a:srgbClr val="1E487D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Basées sur votre modèle, proposez 3 interventions QSE</a:t>
            </a:r>
            <a:endParaRPr lang="en-US" sz="3100" dirty="0"/>
          </a:p>
        </p:txBody>
      </p:sp>
      <p:sp>
        <p:nvSpPr>
          <p:cNvPr id="9" name="Text 7"/>
          <p:cNvSpPr/>
          <p:nvPr/>
        </p:nvSpPr>
        <p:spPr>
          <a:xfrm>
            <a:off x="793790" y="5031581"/>
            <a:ext cx="482667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E58608"/>
                </a:solidFill>
                <a:latin typeface="PT Sans Semi Bold" pitchFamily="34" charset="0"/>
                <a:ea typeface="PT Sans Semi Bold" pitchFamily="34" charset="-122"/>
                <a:cs typeface="PT Sans Semi Bold" pitchFamily="34" charset="-120"/>
              </a:rPr>
              <a:t>Interventions interdites (trop faciles) :</a:t>
            </a:r>
            <a:endParaRPr lang="en-US" sz="2300" dirty="0"/>
          </a:p>
        </p:txBody>
      </p:sp>
      <p:sp>
        <p:nvSpPr>
          <p:cNvPr id="10" name="Shape 8"/>
          <p:cNvSpPr/>
          <p:nvPr/>
        </p:nvSpPr>
        <p:spPr>
          <a:xfrm>
            <a:off x="793790" y="5701308"/>
            <a:ext cx="6422231" cy="759976"/>
          </a:xfrm>
          <a:prstGeom prst="roundRect">
            <a:avLst>
              <a:gd name="adj" fmla="val 14438"/>
            </a:avLst>
          </a:prstGeom>
          <a:solidFill>
            <a:srgbClr val="FFFFFF"/>
          </a:solidFill>
          <a:ln w="22860">
            <a:solidFill>
              <a:srgbClr val="E3CFB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0930" y="5701308"/>
            <a:ext cx="91440" cy="759976"/>
          </a:xfrm>
          <a:prstGeom prst="roundRect">
            <a:avLst>
              <a:gd name="adj" fmla="val 91163"/>
            </a:avLst>
          </a:prstGeom>
          <a:solidFill>
            <a:srgbClr val="E58608"/>
          </a:solidFill>
          <a:ln/>
        </p:spPr>
      </p:sp>
      <p:sp>
        <p:nvSpPr>
          <p:cNvPr id="12" name="Text 10"/>
          <p:cNvSpPr/>
          <p:nvPr/>
        </p:nvSpPr>
        <p:spPr>
          <a:xfrm>
            <a:off x="1083588" y="5922526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❌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Supprimer les croissants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414379" y="5701308"/>
            <a:ext cx="6422231" cy="759976"/>
          </a:xfrm>
          <a:prstGeom prst="roundRect">
            <a:avLst>
              <a:gd name="adj" fmla="val 14438"/>
            </a:avLst>
          </a:prstGeom>
          <a:solidFill>
            <a:srgbClr val="FFFFFF"/>
          </a:solidFill>
          <a:ln w="22860">
            <a:solidFill>
              <a:srgbClr val="E3CFB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91519" y="5701308"/>
            <a:ext cx="91440" cy="759976"/>
          </a:xfrm>
          <a:prstGeom prst="roundRect">
            <a:avLst>
              <a:gd name="adj" fmla="val 91163"/>
            </a:avLst>
          </a:prstGeom>
          <a:solidFill>
            <a:srgbClr val="E58608"/>
          </a:solidFill>
          <a:ln/>
        </p:spPr>
      </p:sp>
      <p:sp>
        <p:nvSpPr>
          <p:cNvPr id="15" name="Text 13"/>
          <p:cNvSpPr/>
          <p:nvPr/>
        </p:nvSpPr>
        <p:spPr>
          <a:xfrm>
            <a:off x="7704177" y="5922526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❌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Virer tous les employés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93790" y="6659642"/>
            <a:ext cx="6422231" cy="759976"/>
          </a:xfrm>
          <a:prstGeom prst="roundRect">
            <a:avLst>
              <a:gd name="adj" fmla="val 14438"/>
            </a:avLst>
          </a:prstGeom>
          <a:solidFill>
            <a:srgbClr val="FFFFFF"/>
          </a:solidFill>
          <a:ln w="22860">
            <a:solidFill>
              <a:srgbClr val="E3CFB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0930" y="6659642"/>
            <a:ext cx="91440" cy="759976"/>
          </a:xfrm>
          <a:prstGeom prst="roundRect">
            <a:avLst>
              <a:gd name="adj" fmla="val 91163"/>
            </a:avLst>
          </a:prstGeom>
          <a:solidFill>
            <a:srgbClr val="E58608"/>
          </a:solidFill>
          <a:ln/>
        </p:spPr>
      </p:sp>
      <p:sp>
        <p:nvSpPr>
          <p:cNvPr id="18" name="Text 16"/>
          <p:cNvSpPr/>
          <p:nvPr/>
        </p:nvSpPr>
        <p:spPr>
          <a:xfrm>
            <a:off x="1083588" y="6880860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❌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Mettre des croissants en plastique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7414379" y="6659642"/>
            <a:ext cx="6422231" cy="759976"/>
          </a:xfrm>
          <a:prstGeom prst="roundRect">
            <a:avLst>
              <a:gd name="adj" fmla="val 14438"/>
            </a:avLst>
          </a:prstGeom>
          <a:solidFill>
            <a:srgbClr val="FFFFFF"/>
          </a:solidFill>
          <a:ln w="22860">
            <a:solidFill>
              <a:srgbClr val="E3CFB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91519" y="6659642"/>
            <a:ext cx="91440" cy="759976"/>
          </a:xfrm>
          <a:prstGeom prst="roundRect">
            <a:avLst>
              <a:gd name="adj" fmla="val 91163"/>
            </a:avLst>
          </a:prstGeom>
          <a:solidFill>
            <a:srgbClr val="E58608"/>
          </a:solidFill>
          <a:ln/>
        </p:spPr>
      </p:sp>
      <p:sp>
        <p:nvSpPr>
          <p:cNvPr id="21" name="Text 19"/>
          <p:cNvSpPr/>
          <p:nvPr/>
        </p:nvSpPr>
        <p:spPr>
          <a:xfrm>
            <a:off x="7704177" y="6880860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❌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1E487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Installer des pièges à souris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2025-10-10T16:23:58Z</dcterms:created>
  <dcterms:modified xsi:type="dcterms:W3CDTF">2025-10-10T16:23:58Z</dcterms:modified>
</cp:coreProperties>
</file>