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4.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6.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7.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doi.org/10.1234/rfgr.2023.456" TargetMode="External"/><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9.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3258979"/>
            <a:ext cx="6699290" cy="620078"/>
          </a:xfrm>
          <a:prstGeom prst="rect">
            <a:avLst/>
          </a:prstGeom>
          <a:noFill/>
          <a:ln/>
        </p:spPr>
        <p:txBody>
          <a:bodyPr wrap="none" lIns="0" tIns="0" rIns="0" bIns="0" rtlCol="0" anchor="t"/>
          <a:lstStyle/>
          <a:p>
            <a:pPr algn="l" indent="0" marL="0">
              <a:lnSpc>
                <a:spcPts val="4850"/>
              </a:lnSpc>
              <a:buNone/>
            </a:pPr>
            <a:r>
              <a:rPr lang="en-US" sz="3900" b="1" dirty="0">
                <a:solidFill>
                  <a:srgbClr val="000000"/>
                </a:solidFill>
                <a:latin typeface="Inter Bold" pitchFamily="34" charset="0"/>
                <a:ea typeface="Inter Bold" pitchFamily="34" charset="-122"/>
                <a:cs typeface="Inter Bold" pitchFamily="34" charset="-120"/>
              </a:rPr>
              <a:t>Guide : Revue de Littérature</a:t>
            </a:r>
            <a:endParaRPr lang="en-US" sz="3900" dirty="0"/>
          </a:p>
        </p:txBody>
      </p:sp>
      <p:sp>
        <p:nvSpPr>
          <p:cNvPr id="4" name="Text 1"/>
          <p:cNvSpPr/>
          <p:nvPr/>
        </p:nvSpPr>
        <p:spPr>
          <a:xfrm>
            <a:off x="6280190" y="4176713"/>
            <a:ext cx="7556421" cy="793909"/>
          </a:xfrm>
          <a:prstGeom prst="rect">
            <a:avLst/>
          </a:prstGeom>
          <a:noFill/>
          <a:ln/>
        </p:spPr>
        <p:txBody>
          <a:bodyPr wrap="square" lIns="0" tIns="0" rIns="0" bIns="0" rtlCol="0" anchor="t"/>
          <a:lstStyle/>
          <a:p>
            <a:pPr algn="ctr" indent="0" marL="0">
              <a:lnSpc>
                <a:spcPts val="3100"/>
              </a:lnSpc>
              <a:buNone/>
            </a:pPr>
            <a:r>
              <a:rPr lang="en-US" sz="1950" dirty="0">
                <a:solidFill>
                  <a:srgbClr val="272525"/>
                </a:solidFill>
                <a:latin typeface="Inter" pitchFamily="34" charset="0"/>
                <a:ea typeface="Inter" pitchFamily="34" charset="-122"/>
                <a:cs typeface="Inter" pitchFamily="34" charset="-120"/>
              </a:rPr>
              <a:t>Master QSE – Méthode illustrée pour une revue de littérature efficace et structurée.</a:t>
            </a:r>
            <a:endParaRPr lang="en-US" sz="1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254091"/>
            <a:ext cx="7479268"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Qu'est-ce qu'une revue de littérature ?</a:t>
            </a:r>
            <a:endParaRPr lang="en-US" sz="3100" dirty="0"/>
          </a:p>
        </p:txBody>
      </p:sp>
      <p:sp>
        <p:nvSpPr>
          <p:cNvPr id="4" name="Text 1"/>
          <p:cNvSpPr/>
          <p:nvPr/>
        </p:nvSpPr>
        <p:spPr>
          <a:xfrm>
            <a:off x="6280190" y="2973467"/>
            <a:ext cx="7556421" cy="1587818"/>
          </a:xfrm>
          <a:prstGeom prst="rect">
            <a:avLst/>
          </a:prstGeom>
          <a:noFill/>
          <a:ln/>
        </p:spPr>
        <p:txBody>
          <a:bodyPr wrap="square" lIns="0" tIns="0" rIns="0" bIns="0" rtlCol="0" anchor="t"/>
          <a:lstStyle/>
          <a:p>
            <a:pPr algn="l" indent="0" marL="0">
              <a:lnSpc>
                <a:spcPts val="3100"/>
              </a:lnSpc>
              <a:buNone/>
            </a:pPr>
            <a:r>
              <a:rPr lang="en-US" sz="1950" dirty="0">
                <a:solidFill>
                  <a:srgbClr val="272525"/>
                </a:solidFill>
                <a:latin typeface="Inter" pitchFamily="34" charset="0"/>
                <a:ea typeface="Inter" pitchFamily="34" charset="-122"/>
                <a:cs typeface="Inter" pitchFamily="34" charset="-120"/>
              </a:rPr>
              <a:t>Avant de bâtir votre mémoire, il est essentiel d’explorer le terrain des connaissances existantes. La revue de la littérature permet d’identifier les travaux antérieurs, de choisir un cadre théorique solide et de comprendre l’état de l’art dans votre domaine.</a:t>
            </a:r>
            <a:endParaRPr lang="en-US" sz="1950" dirty="0"/>
          </a:p>
        </p:txBody>
      </p:sp>
      <p:sp>
        <p:nvSpPr>
          <p:cNvPr id="5" name="Text 2"/>
          <p:cNvSpPr/>
          <p:nvPr/>
        </p:nvSpPr>
        <p:spPr>
          <a:xfrm>
            <a:off x="6280190" y="4784527"/>
            <a:ext cx="7556421" cy="1190863"/>
          </a:xfrm>
          <a:prstGeom prst="rect">
            <a:avLst/>
          </a:prstGeom>
          <a:noFill/>
          <a:ln/>
        </p:spPr>
        <p:txBody>
          <a:bodyPr wrap="square" lIns="0" tIns="0" rIns="0" bIns="0" rtlCol="0" anchor="t"/>
          <a:lstStyle/>
          <a:p>
            <a:pPr algn="l" indent="0" marL="0">
              <a:lnSpc>
                <a:spcPts val="3100"/>
              </a:lnSpc>
              <a:buNone/>
            </a:pPr>
            <a:r>
              <a:rPr lang="en-US" sz="1950" b="1" dirty="0">
                <a:solidFill>
                  <a:srgbClr val="272525"/>
                </a:solidFill>
                <a:latin typeface="Inter" pitchFamily="34" charset="0"/>
                <a:ea typeface="Inter" pitchFamily="34" charset="-122"/>
                <a:cs typeface="Inter" pitchFamily="34" charset="-120"/>
              </a:rPr>
              <a:t>Métaphore de la construction :</a:t>
            </a:r>
            <a:pPr algn="l" indent="0" marL="0">
              <a:lnSpc>
                <a:spcPts val="3100"/>
              </a:lnSpc>
              <a:buNone/>
            </a:pPr>
            <a:r>
              <a:rPr lang="en-US" sz="1950" dirty="0">
                <a:solidFill>
                  <a:srgbClr val="272525"/>
                </a:solidFill>
                <a:latin typeface="Inter" pitchFamily="34" charset="0"/>
                <a:ea typeface="Inter" pitchFamily="34" charset="-122"/>
                <a:cs typeface="Inter" pitchFamily="34" charset="-120"/>
              </a:rPr>
              <a:t> Étudier le terrain (état des connaissances), voir ce qui existe déjà (travaux antérieurs), choisir les bonnes fondations (cadre théorique).</a:t>
            </a:r>
            <a:endParaRPr lang="en-US" sz="1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616750"/>
            <a:ext cx="11509058"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Pourquoi la revue de littérature est-elle essentielle en QSE ?</a:t>
            </a:r>
            <a:endParaRPr lang="en-US" sz="3100" dirty="0"/>
          </a:p>
        </p:txBody>
      </p:sp>
      <p:sp>
        <p:nvSpPr>
          <p:cNvPr id="3" name="Shape 1"/>
          <p:cNvSpPr/>
          <p:nvPr/>
        </p:nvSpPr>
        <p:spPr>
          <a:xfrm>
            <a:off x="793790" y="2509718"/>
            <a:ext cx="6422231" cy="1952387"/>
          </a:xfrm>
          <a:prstGeom prst="roundRect">
            <a:avLst>
              <a:gd name="adj" fmla="val 4270"/>
            </a:avLst>
          </a:prstGeom>
          <a:solidFill>
            <a:srgbClr val="DADBF1"/>
          </a:solidFill>
          <a:ln w="7620">
            <a:solidFill>
              <a:srgbClr val="C0C1D7"/>
            </a:solidFill>
            <a:prstDash val="solid"/>
          </a:ln>
        </p:spPr>
      </p:sp>
      <p:sp>
        <p:nvSpPr>
          <p:cNvPr id="4" name="Shape 2"/>
          <p:cNvSpPr/>
          <p:nvPr/>
        </p:nvSpPr>
        <p:spPr>
          <a:xfrm>
            <a:off x="999768" y="2715697"/>
            <a:ext cx="595313" cy="595313"/>
          </a:xfrm>
          <a:prstGeom prst="roundRect">
            <a:avLst>
              <a:gd name="adj" fmla="val 15358451"/>
            </a:avLst>
          </a:prstGeom>
          <a:solidFill>
            <a:srgbClr val="4950BC"/>
          </a:solidFill>
          <a:ln/>
        </p:spPr>
      </p:sp>
      <p:pic>
        <p:nvPicPr>
          <p:cNvPr id="5" name="Image 0" descr="preencoded.png">    </p:cNvPr>
          <p:cNvPicPr>
            <a:picLocks noChangeAspect="1"/>
          </p:cNvPicPr>
          <p:nvPr/>
        </p:nvPicPr>
        <p:blipFill>
          <a:blip r:embed="rId1"/>
          <a:stretch>
            <a:fillRect/>
          </a:stretch>
        </p:blipFill>
        <p:spPr>
          <a:xfrm>
            <a:off x="1163479" y="2845832"/>
            <a:ext cx="267891" cy="334923"/>
          </a:xfrm>
          <a:prstGeom prst="rect">
            <a:avLst/>
          </a:prstGeom>
        </p:spPr>
      </p:pic>
      <p:sp>
        <p:nvSpPr>
          <p:cNvPr id="6" name="Text 3"/>
          <p:cNvSpPr/>
          <p:nvPr/>
        </p:nvSpPr>
        <p:spPr>
          <a:xfrm>
            <a:off x="999768" y="3509367"/>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Légitimer</a:t>
            </a:r>
            <a:endParaRPr lang="en-US" sz="1950" dirty="0"/>
          </a:p>
        </p:txBody>
      </p:sp>
      <p:sp>
        <p:nvSpPr>
          <p:cNvPr id="7" name="Text 4"/>
          <p:cNvSpPr/>
          <p:nvPr/>
        </p:nvSpPr>
        <p:spPr>
          <a:xfrm>
            <a:off x="999768" y="3938588"/>
            <a:ext cx="6010275"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Montrer que votre sujet mérite d’être étudié.</a:t>
            </a:r>
            <a:endParaRPr lang="en-US" sz="1550" dirty="0"/>
          </a:p>
        </p:txBody>
      </p:sp>
      <p:sp>
        <p:nvSpPr>
          <p:cNvPr id="8" name="Shape 5"/>
          <p:cNvSpPr/>
          <p:nvPr/>
        </p:nvSpPr>
        <p:spPr>
          <a:xfrm>
            <a:off x="7414379" y="2509718"/>
            <a:ext cx="6422231" cy="1952387"/>
          </a:xfrm>
          <a:prstGeom prst="roundRect">
            <a:avLst>
              <a:gd name="adj" fmla="val 4270"/>
            </a:avLst>
          </a:prstGeom>
          <a:solidFill>
            <a:srgbClr val="DADBF1"/>
          </a:solidFill>
          <a:ln w="7620">
            <a:solidFill>
              <a:srgbClr val="C0C1D7"/>
            </a:solidFill>
            <a:prstDash val="solid"/>
          </a:ln>
        </p:spPr>
      </p:sp>
      <p:sp>
        <p:nvSpPr>
          <p:cNvPr id="9" name="Shape 6"/>
          <p:cNvSpPr/>
          <p:nvPr/>
        </p:nvSpPr>
        <p:spPr>
          <a:xfrm>
            <a:off x="7620357" y="2715697"/>
            <a:ext cx="595313" cy="595313"/>
          </a:xfrm>
          <a:prstGeom prst="roundRect">
            <a:avLst>
              <a:gd name="adj" fmla="val 15358451"/>
            </a:avLst>
          </a:prstGeom>
          <a:solidFill>
            <a:srgbClr val="4950BC"/>
          </a:solidFill>
          <a:ln/>
        </p:spPr>
      </p:sp>
      <p:pic>
        <p:nvPicPr>
          <p:cNvPr id="10" name="Image 1" descr="preencoded.png">    </p:cNvPr>
          <p:cNvPicPr>
            <a:picLocks noChangeAspect="1"/>
          </p:cNvPicPr>
          <p:nvPr/>
        </p:nvPicPr>
        <p:blipFill>
          <a:blip r:embed="rId2"/>
          <a:stretch>
            <a:fillRect/>
          </a:stretch>
        </p:blipFill>
        <p:spPr>
          <a:xfrm>
            <a:off x="7784068" y="2845832"/>
            <a:ext cx="267891" cy="334923"/>
          </a:xfrm>
          <a:prstGeom prst="rect">
            <a:avLst/>
          </a:prstGeom>
        </p:spPr>
      </p:pic>
      <p:sp>
        <p:nvSpPr>
          <p:cNvPr id="11" name="Text 7"/>
          <p:cNvSpPr/>
          <p:nvPr/>
        </p:nvSpPr>
        <p:spPr>
          <a:xfrm>
            <a:off x="7620357" y="3509367"/>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Ancrer</a:t>
            </a:r>
            <a:endParaRPr lang="en-US" sz="1950" dirty="0"/>
          </a:p>
        </p:txBody>
      </p:sp>
      <p:sp>
        <p:nvSpPr>
          <p:cNvPr id="12" name="Text 8"/>
          <p:cNvSpPr/>
          <p:nvPr/>
        </p:nvSpPr>
        <p:spPr>
          <a:xfrm>
            <a:off x="7620357" y="3938588"/>
            <a:ext cx="6010275"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Positionner scientifiquement votre recherche.</a:t>
            </a:r>
            <a:endParaRPr lang="en-US" sz="1550" dirty="0"/>
          </a:p>
        </p:txBody>
      </p:sp>
      <p:sp>
        <p:nvSpPr>
          <p:cNvPr id="13" name="Shape 9"/>
          <p:cNvSpPr/>
          <p:nvPr/>
        </p:nvSpPr>
        <p:spPr>
          <a:xfrm>
            <a:off x="793790" y="4660463"/>
            <a:ext cx="6422231" cy="1952387"/>
          </a:xfrm>
          <a:prstGeom prst="roundRect">
            <a:avLst>
              <a:gd name="adj" fmla="val 4270"/>
            </a:avLst>
          </a:prstGeom>
          <a:solidFill>
            <a:srgbClr val="DADBF1"/>
          </a:solidFill>
          <a:ln w="7620">
            <a:solidFill>
              <a:srgbClr val="C0C1D7"/>
            </a:solidFill>
            <a:prstDash val="solid"/>
          </a:ln>
        </p:spPr>
      </p:sp>
      <p:sp>
        <p:nvSpPr>
          <p:cNvPr id="14" name="Shape 10"/>
          <p:cNvSpPr/>
          <p:nvPr/>
        </p:nvSpPr>
        <p:spPr>
          <a:xfrm>
            <a:off x="999768" y="4866442"/>
            <a:ext cx="595313" cy="595313"/>
          </a:xfrm>
          <a:prstGeom prst="roundRect">
            <a:avLst>
              <a:gd name="adj" fmla="val 15358451"/>
            </a:avLst>
          </a:prstGeom>
          <a:solidFill>
            <a:srgbClr val="4950BC"/>
          </a:solidFill>
          <a:ln/>
        </p:spPr>
      </p:sp>
      <p:pic>
        <p:nvPicPr>
          <p:cNvPr id="15" name="Image 2" descr="preencoded.png">    </p:cNvPr>
          <p:cNvPicPr>
            <a:picLocks noChangeAspect="1"/>
          </p:cNvPicPr>
          <p:nvPr/>
        </p:nvPicPr>
        <p:blipFill>
          <a:blip r:embed="rId3"/>
          <a:stretch>
            <a:fillRect/>
          </a:stretch>
        </p:blipFill>
        <p:spPr>
          <a:xfrm>
            <a:off x="1163479" y="4996577"/>
            <a:ext cx="267891" cy="334923"/>
          </a:xfrm>
          <a:prstGeom prst="rect">
            <a:avLst/>
          </a:prstGeom>
        </p:spPr>
      </p:pic>
      <p:sp>
        <p:nvSpPr>
          <p:cNvPr id="16" name="Text 11"/>
          <p:cNvSpPr/>
          <p:nvPr/>
        </p:nvSpPr>
        <p:spPr>
          <a:xfrm>
            <a:off x="999768" y="5660112"/>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Orienter</a:t>
            </a:r>
            <a:endParaRPr lang="en-US" sz="1950" dirty="0"/>
          </a:p>
        </p:txBody>
      </p:sp>
      <p:sp>
        <p:nvSpPr>
          <p:cNvPr id="17" name="Text 12"/>
          <p:cNvSpPr/>
          <p:nvPr/>
        </p:nvSpPr>
        <p:spPr>
          <a:xfrm>
            <a:off x="999768" y="6089333"/>
            <a:ext cx="6010275"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Guider votre méthodologie.</a:t>
            </a:r>
            <a:endParaRPr lang="en-US" sz="1550" dirty="0"/>
          </a:p>
        </p:txBody>
      </p:sp>
      <p:sp>
        <p:nvSpPr>
          <p:cNvPr id="18" name="Shape 13"/>
          <p:cNvSpPr/>
          <p:nvPr/>
        </p:nvSpPr>
        <p:spPr>
          <a:xfrm>
            <a:off x="7414379" y="4660463"/>
            <a:ext cx="6422231" cy="1952387"/>
          </a:xfrm>
          <a:prstGeom prst="roundRect">
            <a:avLst>
              <a:gd name="adj" fmla="val 4270"/>
            </a:avLst>
          </a:prstGeom>
          <a:solidFill>
            <a:srgbClr val="DADBF1"/>
          </a:solidFill>
          <a:ln w="7620">
            <a:solidFill>
              <a:srgbClr val="C0C1D7"/>
            </a:solidFill>
            <a:prstDash val="solid"/>
          </a:ln>
        </p:spPr>
      </p:sp>
      <p:sp>
        <p:nvSpPr>
          <p:cNvPr id="19" name="Shape 14"/>
          <p:cNvSpPr/>
          <p:nvPr/>
        </p:nvSpPr>
        <p:spPr>
          <a:xfrm>
            <a:off x="7620357" y="4866442"/>
            <a:ext cx="595313" cy="595313"/>
          </a:xfrm>
          <a:prstGeom prst="roundRect">
            <a:avLst>
              <a:gd name="adj" fmla="val 15358451"/>
            </a:avLst>
          </a:prstGeom>
          <a:solidFill>
            <a:srgbClr val="4950BC"/>
          </a:solidFill>
          <a:ln/>
        </p:spPr>
      </p:sp>
      <p:pic>
        <p:nvPicPr>
          <p:cNvPr id="20" name="Image 3" descr="preencoded.png">    </p:cNvPr>
          <p:cNvPicPr>
            <a:picLocks noChangeAspect="1"/>
          </p:cNvPicPr>
          <p:nvPr/>
        </p:nvPicPr>
        <p:blipFill>
          <a:blip r:embed="rId4"/>
          <a:stretch>
            <a:fillRect/>
          </a:stretch>
        </p:blipFill>
        <p:spPr>
          <a:xfrm>
            <a:off x="7784068" y="4996577"/>
            <a:ext cx="267891" cy="334923"/>
          </a:xfrm>
          <a:prstGeom prst="rect">
            <a:avLst/>
          </a:prstGeom>
        </p:spPr>
      </p:pic>
      <p:sp>
        <p:nvSpPr>
          <p:cNvPr id="21" name="Text 15"/>
          <p:cNvSpPr/>
          <p:nvPr/>
        </p:nvSpPr>
        <p:spPr>
          <a:xfrm>
            <a:off x="7620357" y="5660112"/>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Construire</a:t>
            </a:r>
            <a:endParaRPr lang="en-US" sz="1950" dirty="0"/>
          </a:p>
        </p:txBody>
      </p:sp>
      <p:sp>
        <p:nvSpPr>
          <p:cNvPr id="22" name="Text 16"/>
          <p:cNvSpPr/>
          <p:nvPr/>
        </p:nvSpPr>
        <p:spPr>
          <a:xfrm>
            <a:off x="7620357" y="6089333"/>
            <a:ext cx="6010275"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Établir votre cadre théorique.</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608886"/>
            <a:ext cx="4085987"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Méthode en 4 étapes</a:t>
            </a:r>
            <a:endParaRPr lang="en-US" sz="3100" dirty="0"/>
          </a:p>
        </p:txBody>
      </p:sp>
      <p:pic>
        <p:nvPicPr>
          <p:cNvPr id="3" name="Image 0" descr="preencoded.png">    </p:cNvPr>
          <p:cNvPicPr>
            <a:picLocks noChangeAspect="1"/>
          </p:cNvPicPr>
          <p:nvPr/>
        </p:nvPicPr>
        <p:blipFill>
          <a:blip r:embed="rId1"/>
          <a:stretch>
            <a:fillRect/>
          </a:stretch>
        </p:blipFill>
        <p:spPr>
          <a:xfrm>
            <a:off x="847487" y="1501854"/>
            <a:ext cx="12935307" cy="5577959"/>
          </a:xfrm>
          <a:prstGeom prst="rect">
            <a:avLst/>
          </a:prstGeom>
        </p:spPr>
      </p:pic>
      <p:sp>
        <p:nvSpPr>
          <p:cNvPr id="4" name="Text 1"/>
          <p:cNvSpPr/>
          <p:nvPr/>
        </p:nvSpPr>
        <p:spPr>
          <a:xfrm>
            <a:off x="1717942" y="6022024"/>
            <a:ext cx="2934563" cy="366820"/>
          </a:xfrm>
          <a:prstGeom prst="rect">
            <a:avLst/>
          </a:prstGeom>
          <a:noFill/>
          <a:ln/>
        </p:spPr>
        <p:txBody>
          <a:bodyPr wrap="none" lIns="0" tIns="0" rIns="0" bIns="0" rtlCol="0" anchor="t"/>
          <a:lstStyle/>
          <a:p>
            <a:pPr algn="l" indent="0" marL="0">
              <a:lnSpc>
                <a:spcPts val="1650"/>
              </a:lnSpc>
              <a:buNone/>
            </a:pPr>
            <a:r>
              <a:rPr lang="en-US" sz="1350" b="1" dirty="0">
                <a:solidFill>
                  <a:srgbClr val="FFFFFF"/>
                </a:solidFill>
                <a:latin typeface="Inter Bold" pitchFamily="34" charset="0"/>
                <a:ea typeface="Inter Bold" pitchFamily="34" charset="-122"/>
                <a:cs typeface="Inter Bold" pitchFamily="34" charset="-120"/>
              </a:rPr>
              <a:t>Synthèse</a:t>
            </a:r>
            <a:endParaRPr lang="en-US" sz="1350" dirty="0"/>
          </a:p>
        </p:txBody>
      </p:sp>
      <p:sp>
        <p:nvSpPr>
          <p:cNvPr id="5" name="Text 2"/>
          <p:cNvSpPr/>
          <p:nvPr/>
        </p:nvSpPr>
        <p:spPr>
          <a:xfrm>
            <a:off x="1717942" y="4730816"/>
            <a:ext cx="2934563" cy="366820"/>
          </a:xfrm>
          <a:prstGeom prst="rect">
            <a:avLst/>
          </a:prstGeom>
          <a:noFill/>
          <a:ln/>
        </p:spPr>
        <p:txBody>
          <a:bodyPr wrap="none" lIns="0" tIns="0" rIns="0" bIns="0" rtlCol="0" anchor="t"/>
          <a:lstStyle/>
          <a:p>
            <a:pPr algn="l" indent="0" marL="0">
              <a:lnSpc>
                <a:spcPts val="1650"/>
              </a:lnSpc>
              <a:buNone/>
            </a:pPr>
            <a:r>
              <a:rPr lang="en-US" sz="1350" b="1" dirty="0">
                <a:solidFill>
                  <a:srgbClr val="FFFFFF"/>
                </a:solidFill>
                <a:latin typeface="Inter Bold" pitchFamily="34" charset="0"/>
                <a:ea typeface="Inter Bold" pitchFamily="34" charset="-122"/>
                <a:cs typeface="Inter Bold" pitchFamily="34" charset="-120"/>
              </a:rPr>
              <a:t>Sélection</a:t>
            </a:r>
            <a:endParaRPr lang="en-US" sz="1350" dirty="0"/>
          </a:p>
        </p:txBody>
      </p:sp>
      <p:sp>
        <p:nvSpPr>
          <p:cNvPr id="6" name="Text 3"/>
          <p:cNvSpPr/>
          <p:nvPr/>
        </p:nvSpPr>
        <p:spPr>
          <a:xfrm>
            <a:off x="1717942" y="3452651"/>
            <a:ext cx="2934563" cy="366820"/>
          </a:xfrm>
          <a:prstGeom prst="rect">
            <a:avLst/>
          </a:prstGeom>
          <a:noFill/>
          <a:ln/>
        </p:spPr>
        <p:txBody>
          <a:bodyPr wrap="none" lIns="0" tIns="0" rIns="0" bIns="0" rtlCol="0" anchor="t"/>
          <a:lstStyle/>
          <a:p>
            <a:pPr algn="l" indent="0" marL="0">
              <a:lnSpc>
                <a:spcPts val="1650"/>
              </a:lnSpc>
              <a:buNone/>
            </a:pPr>
            <a:r>
              <a:rPr lang="en-US" sz="1350" b="1" dirty="0">
                <a:solidFill>
                  <a:srgbClr val="FFFFFF"/>
                </a:solidFill>
                <a:latin typeface="Inter Bold" pitchFamily="34" charset="0"/>
                <a:ea typeface="Inter Bold" pitchFamily="34" charset="-122"/>
                <a:cs typeface="Inter Bold" pitchFamily="34" charset="-120"/>
              </a:rPr>
              <a:t>Collecte</a:t>
            </a:r>
            <a:endParaRPr lang="en-US" sz="1350" dirty="0"/>
          </a:p>
        </p:txBody>
      </p:sp>
      <p:sp>
        <p:nvSpPr>
          <p:cNvPr id="7" name="Text 4"/>
          <p:cNvSpPr/>
          <p:nvPr/>
        </p:nvSpPr>
        <p:spPr>
          <a:xfrm>
            <a:off x="1717942" y="2161444"/>
            <a:ext cx="2934563" cy="366820"/>
          </a:xfrm>
          <a:prstGeom prst="rect">
            <a:avLst/>
          </a:prstGeom>
          <a:noFill/>
          <a:ln/>
        </p:spPr>
        <p:txBody>
          <a:bodyPr wrap="none" lIns="0" tIns="0" rIns="0" bIns="0" rtlCol="0" anchor="t"/>
          <a:lstStyle/>
          <a:p>
            <a:pPr algn="l" indent="0" marL="0">
              <a:lnSpc>
                <a:spcPts val="1650"/>
              </a:lnSpc>
              <a:buNone/>
            </a:pPr>
            <a:r>
              <a:rPr lang="en-US" sz="1350" b="1" dirty="0">
                <a:solidFill>
                  <a:srgbClr val="FFFFFF"/>
                </a:solidFill>
                <a:latin typeface="Inter Bold" pitchFamily="34" charset="0"/>
                <a:ea typeface="Inter Bold" pitchFamily="34" charset="-122"/>
                <a:cs typeface="Inter Bold" pitchFamily="34" charset="-120"/>
              </a:rPr>
              <a:t>Stratégie</a:t>
            </a:r>
            <a:endParaRPr lang="en-US" sz="1350" dirty="0"/>
          </a:p>
        </p:txBody>
      </p:sp>
      <p:sp>
        <p:nvSpPr>
          <p:cNvPr id="8" name="Text 5"/>
          <p:cNvSpPr/>
          <p:nvPr/>
        </p:nvSpPr>
        <p:spPr>
          <a:xfrm>
            <a:off x="793790" y="7303056"/>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Suivez une progression logique : de la définition de la stratégie à la synthèse finale, chaque étape structure votre démarche.</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562219"/>
            <a:ext cx="7501414"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Outils recommandés pour la recherche</a:t>
            </a:r>
            <a:endParaRPr lang="en-US" sz="3100" dirty="0"/>
          </a:p>
        </p:txBody>
      </p:sp>
      <p:pic>
        <p:nvPicPr>
          <p:cNvPr id="3" name="Image 0" descr="preencoded.png">    </p:cNvPr>
          <p:cNvPicPr>
            <a:picLocks noChangeAspect="1"/>
          </p:cNvPicPr>
          <p:nvPr/>
        </p:nvPicPr>
        <p:blipFill>
          <a:blip r:embed="rId1"/>
          <a:stretch>
            <a:fillRect/>
          </a:stretch>
        </p:blipFill>
        <p:spPr>
          <a:xfrm>
            <a:off x="793790" y="2455188"/>
            <a:ext cx="595313" cy="595313"/>
          </a:xfrm>
          <a:prstGeom prst="rect">
            <a:avLst/>
          </a:prstGeom>
        </p:spPr>
      </p:pic>
      <p:sp>
        <p:nvSpPr>
          <p:cNvPr id="4" name="Text 1"/>
          <p:cNvSpPr/>
          <p:nvPr/>
        </p:nvSpPr>
        <p:spPr>
          <a:xfrm>
            <a:off x="793790" y="3298508"/>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Google Scholar</a:t>
            </a:r>
            <a:endParaRPr lang="en-US" sz="1950" dirty="0"/>
          </a:p>
        </p:txBody>
      </p:sp>
      <p:sp>
        <p:nvSpPr>
          <p:cNvPr id="5" name="Text 2"/>
          <p:cNvSpPr/>
          <p:nvPr/>
        </p:nvSpPr>
        <p:spPr>
          <a:xfrm>
            <a:off x="793790" y="3727728"/>
            <a:ext cx="4182189"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Pour trouver des articles scientifiques récents et pertinents.</a:t>
            </a:r>
            <a:endParaRPr lang="en-US" sz="1550" dirty="0"/>
          </a:p>
        </p:txBody>
      </p:sp>
      <p:pic>
        <p:nvPicPr>
          <p:cNvPr id="6" name="Image 1" descr="preencoded.png">    </p:cNvPr>
          <p:cNvPicPr>
            <a:picLocks noChangeAspect="1"/>
          </p:cNvPicPr>
          <p:nvPr/>
        </p:nvPicPr>
        <p:blipFill>
          <a:blip r:embed="rId2"/>
          <a:stretch>
            <a:fillRect/>
          </a:stretch>
        </p:blipFill>
        <p:spPr>
          <a:xfrm>
            <a:off x="5223986" y="2455188"/>
            <a:ext cx="595313" cy="595313"/>
          </a:xfrm>
          <a:prstGeom prst="rect">
            <a:avLst/>
          </a:prstGeom>
        </p:spPr>
      </p:pic>
      <p:sp>
        <p:nvSpPr>
          <p:cNvPr id="7" name="Text 3"/>
          <p:cNvSpPr/>
          <p:nvPr/>
        </p:nvSpPr>
        <p:spPr>
          <a:xfrm>
            <a:off x="5223986" y="3298508"/>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Cairn.info</a:t>
            </a:r>
            <a:endParaRPr lang="en-US" sz="1950" dirty="0"/>
          </a:p>
        </p:txBody>
      </p:sp>
      <p:sp>
        <p:nvSpPr>
          <p:cNvPr id="8" name="Text 4"/>
          <p:cNvSpPr/>
          <p:nvPr/>
        </p:nvSpPr>
        <p:spPr>
          <a:xfrm>
            <a:off x="5223986" y="3727728"/>
            <a:ext cx="4182308"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Accès à des revues francophones spécialisées.</a:t>
            </a:r>
            <a:endParaRPr lang="en-US" sz="1550" dirty="0"/>
          </a:p>
        </p:txBody>
      </p:sp>
      <p:pic>
        <p:nvPicPr>
          <p:cNvPr id="9" name="Image 2" descr="preencoded.png">    </p:cNvPr>
          <p:cNvPicPr>
            <a:picLocks noChangeAspect="1"/>
          </p:cNvPicPr>
          <p:nvPr/>
        </p:nvPicPr>
        <p:blipFill>
          <a:blip r:embed="rId3"/>
          <a:stretch>
            <a:fillRect/>
          </a:stretch>
        </p:blipFill>
        <p:spPr>
          <a:xfrm>
            <a:off x="9654302" y="2455188"/>
            <a:ext cx="595313" cy="595313"/>
          </a:xfrm>
          <a:prstGeom prst="rect">
            <a:avLst/>
          </a:prstGeom>
        </p:spPr>
      </p:pic>
      <p:sp>
        <p:nvSpPr>
          <p:cNvPr id="10" name="Text 5"/>
          <p:cNvSpPr/>
          <p:nvPr/>
        </p:nvSpPr>
        <p:spPr>
          <a:xfrm>
            <a:off x="9654302" y="3298508"/>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ScienceDirect</a:t>
            </a:r>
            <a:endParaRPr lang="en-US" sz="1950" dirty="0"/>
          </a:p>
        </p:txBody>
      </p:sp>
      <p:sp>
        <p:nvSpPr>
          <p:cNvPr id="11" name="Text 6"/>
          <p:cNvSpPr/>
          <p:nvPr/>
        </p:nvSpPr>
        <p:spPr>
          <a:xfrm>
            <a:off x="9654302" y="3727728"/>
            <a:ext cx="4182308"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Base de données internationale pour la recherche scientifique.</a:t>
            </a:r>
            <a:endParaRPr lang="en-US" sz="1550" dirty="0"/>
          </a:p>
        </p:txBody>
      </p:sp>
      <p:pic>
        <p:nvPicPr>
          <p:cNvPr id="12" name="Image 3" descr="preencoded.png">    </p:cNvPr>
          <p:cNvPicPr>
            <a:picLocks noChangeAspect="1"/>
          </p:cNvPicPr>
          <p:nvPr/>
        </p:nvPicPr>
        <p:blipFill>
          <a:blip r:embed="rId4"/>
          <a:stretch>
            <a:fillRect/>
          </a:stretch>
        </p:blipFill>
        <p:spPr>
          <a:xfrm>
            <a:off x="793790" y="4759643"/>
            <a:ext cx="595313" cy="595313"/>
          </a:xfrm>
          <a:prstGeom prst="rect">
            <a:avLst/>
          </a:prstGeom>
        </p:spPr>
      </p:pic>
      <p:sp>
        <p:nvSpPr>
          <p:cNvPr id="13" name="Text 7"/>
          <p:cNvSpPr/>
          <p:nvPr/>
        </p:nvSpPr>
        <p:spPr>
          <a:xfrm>
            <a:off x="793790" y="5602962"/>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Zotero &amp; Mendeley</a:t>
            </a:r>
            <a:endParaRPr lang="en-US" sz="1950" dirty="0"/>
          </a:p>
        </p:txBody>
      </p:sp>
      <p:sp>
        <p:nvSpPr>
          <p:cNvPr id="14" name="Text 8"/>
          <p:cNvSpPr/>
          <p:nvPr/>
        </p:nvSpPr>
        <p:spPr>
          <a:xfrm>
            <a:off x="793790" y="6032183"/>
            <a:ext cx="4182189"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Gestion et organisation des références bibliographiques.</a:t>
            </a:r>
            <a:endParaRPr lang="en-US" sz="1550" dirty="0"/>
          </a:p>
        </p:txBody>
      </p:sp>
      <p:pic>
        <p:nvPicPr>
          <p:cNvPr id="15" name="Image 4" descr="preencoded.png">    </p:cNvPr>
          <p:cNvPicPr>
            <a:picLocks noChangeAspect="1"/>
          </p:cNvPicPr>
          <p:nvPr/>
        </p:nvPicPr>
        <p:blipFill>
          <a:blip r:embed="rId5"/>
          <a:stretch>
            <a:fillRect/>
          </a:stretch>
        </p:blipFill>
        <p:spPr>
          <a:xfrm>
            <a:off x="5223986" y="4759643"/>
            <a:ext cx="595313" cy="595313"/>
          </a:xfrm>
          <a:prstGeom prst="rect">
            <a:avLst/>
          </a:prstGeom>
        </p:spPr>
      </p:pic>
      <p:sp>
        <p:nvSpPr>
          <p:cNvPr id="16" name="Text 9"/>
          <p:cNvSpPr/>
          <p:nvPr/>
        </p:nvSpPr>
        <p:spPr>
          <a:xfrm>
            <a:off x="5223986" y="5602962"/>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HAL</a:t>
            </a:r>
            <a:endParaRPr lang="en-US" sz="1950" dirty="0"/>
          </a:p>
        </p:txBody>
      </p:sp>
      <p:sp>
        <p:nvSpPr>
          <p:cNvPr id="17" name="Text 10"/>
          <p:cNvSpPr/>
          <p:nvPr/>
        </p:nvSpPr>
        <p:spPr>
          <a:xfrm>
            <a:off x="5223986" y="6032183"/>
            <a:ext cx="4182308"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Plateforme d’archives ouvertes pour les publications académiques françaises.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489829"/>
            <a:ext cx="8249483"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Reconnaître une bonne revue de littérature</a:t>
            </a:r>
            <a:endParaRPr lang="en-US" sz="3100" dirty="0"/>
          </a:p>
        </p:txBody>
      </p:sp>
      <p:sp>
        <p:nvSpPr>
          <p:cNvPr id="3" name="Shape 1"/>
          <p:cNvSpPr/>
          <p:nvPr/>
        </p:nvSpPr>
        <p:spPr>
          <a:xfrm>
            <a:off x="793790" y="2680454"/>
            <a:ext cx="6422231" cy="1781651"/>
          </a:xfrm>
          <a:prstGeom prst="roundRect">
            <a:avLst>
              <a:gd name="adj" fmla="val 6159"/>
            </a:avLst>
          </a:prstGeom>
          <a:solidFill>
            <a:srgbClr val="FFFFFF"/>
          </a:solidFill>
          <a:ln/>
        </p:spPr>
      </p:sp>
      <p:sp>
        <p:nvSpPr>
          <p:cNvPr id="4" name="Shape 2"/>
          <p:cNvSpPr/>
          <p:nvPr/>
        </p:nvSpPr>
        <p:spPr>
          <a:xfrm>
            <a:off x="793790" y="2657594"/>
            <a:ext cx="6422231" cy="91440"/>
          </a:xfrm>
          <a:prstGeom prst="roundRect">
            <a:avLst>
              <a:gd name="adj" fmla="val 91163"/>
            </a:avLst>
          </a:prstGeom>
          <a:solidFill>
            <a:srgbClr val="4950BC"/>
          </a:solidFill>
          <a:ln/>
        </p:spPr>
      </p:sp>
      <p:sp>
        <p:nvSpPr>
          <p:cNvPr id="5" name="Shape 3"/>
          <p:cNvSpPr/>
          <p:nvPr/>
        </p:nvSpPr>
        <p:spPr>
          <a:xfrm>
            <a:off x="3707249" y="2382798"/>
            <a:ext cx="595313" cy="595313"/>
          </a:xfrm>
          <a:prstGeom prst="roundRect">
            <a:avLst>
              <a:gd name="adj" fmla="val 153600"/>
            </a:avLst>
          </a:prstGeom>
          <a:solidFill>
            <a:srgbClr val="4950BC"/>
          </a:solidFill>
          <a:ln/>
        </p:spPr>
      </p:sp>
      <p:pic>
        <p:nvPicPr>
          <p:cNvPr id="6" name="Image 0" descr="preencoded.png">    </p:cNvPr>
          <p:cNvPicPr>
            <a:picLocks noChangeAspect="1"/>
          </p:cNvPicPr>
          <p:nvPr/>
        </p:nvPicPr>
        <p:blipFill>
          <a:blip r:embed="rId1"/>
          <a:stretch>
            <a:fillRect/>
          </a:stretch>
        </p:blipFill>
        <p:spPr>
          <a:xfrm>
            <a:off x="3885843" y="2531626"/>
            <a:ext cx="238125" cy="297656"/>
          </a:xfrm>
          <a:prstGeom prst="rect">
            <a:avLst/>
          </a:prstGeom>
        </p:spPr>
      </p:pic>
      <p:sp>
        <p:nvSpPr>
          <p:cNvPr id="7" name="Text 4"/>
          <p:cNvSpPr/>
          <p:nvPr/>
        </p:nvSpPr>
        <p:spPr>
          <a:xfrm>
            <a:off x="1015008" y="3176588"/>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Exhaustivité</a:t>
            </a:r>
            <a:endParaRPr lang="en-US" sz="1950" dirty="0"/>
          </a:p>
        </p:txBody>
      </p:sp>
      <p:sp>
        <p:nvSpPr>
          <p:cNvPr id="8" name="Text 5"/>
          <p:cNvSpPr/>
          <p:nvPr/>
        </p:nvSpPr>
        <p:spPr>
          <a:xfrm>
            <a:off x="1015008" y="3605808"/>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Couvre tous les aspects, inclut des références récentes et fondamentales (10 minimum).</a:t>
            </a:r>
            <a:endParaRPr lang="en-US" sz="1550" dirty="0"/>
          </a:p>
        </p:txBody>
      </p:sp>
      <p:sp>
        <p:nvSpPr>
          <p:cNvPr id="9" name="Shape 6"/>
          <p:cNvSpPr/>
          <p:nvPr/>
        </p:nvSpPr>
        <p:spPr>
          <a:xfrm>
            <a:off x="7414379" y="2680454"/>
            <a:ext cx="6422231" cy="1781651"/>
          </a:xfrm>
          <a:prstGeom prst="roundRect">
            <a:avLst>
              <a:gd name="adj" fmla="val 6159"/>
            </a:avLst>
          </a:prstGeom>
          <a:solidFill>
            <a:srgbClr val="FFFFFF"/>
          </a:solidFill>
          <a:ln/>
        </p:spPr>
      </p:sp>
      <p:sp>
        <p:nvSpPr>
          <p:cNvPr id="10" name="Shape 7"/>
          <p:cNvSpPr/>
          <p:nvPr/>
        </p:nvSpPr>
        <p:spPr>
          <a:xfrm>
            <a:off x="7414379" y="2657594"/>
            <a:ext cx="6422231" cy="91440"/>
          </a:xfrm>
          <a:prstGeom prst="roundRect">
            <a:avLst>
              <a:gd name="adj" fmla="val 91163"/>
            </a:avLst>
          </a:prstGeom>
          <a:solidFill>
            <a:srgbClr val="4950BC"/>
          </a:solidFill>
          <a:ln/>
        </p:spPr>
      </p:sp>
      <p:sp>
        <p:nvSpPr>
          <p:cNvPr id="11" name="Shape 8"/>
          <p:cNvSpPr/>
          <p:nvPr/>
        </p:nvSpPr>
        <p:spPr>
          <a:xfrm>
            <a:off x="10327838" y="2382798"/>
            <a:ext cx="595313" cy="595313"/>
          </a:xfrm>
          <a:prstGeom prst="roundRect">
            <a:avLst>
              <a:gd name="adj" fmla="val 153600"/>
            </a:avLst>
          </a:prstGeom>
          <a:solidFill>
            <a:srgbClr val="4950BC"/>
          </a:solidFill>
          <a:ln/>
        </p:spPr>
      </p:sp>
      <p:pic>
        <p:nvPicPr>
          <p:cNvPr id="12" name="Image 1" descr="preencoded.png">    </p:cNvPr>
          <p:cNvPicPr>
            <a:picLocks noChangeAspect="1"/>
          </p:cNvPicPr>
          <p:nvPr/>
        </p:nvPicPr>
        <p:blipFill>
          <a:blip r:embed="rId2"/>
          <a:stretch>
            <a:fillRect/>
          </a:stretch>
        </p:blipFill>
        <p:spPr>
          <a:xfrm>
            <a:off x="10506432" y="2531626"/>
            <a:ext cx="238125" cy="297656"/>
          </a:xfrm>
          <a:prstGeom prst="rect">
            <a:avLst/>
          </a:prstGeom>
        </p:spPr>
      </p:pic>
      <p:sp>
        <p:nvSpPr>
          <p:cNvPr id="13" name="Text 9"/>
          <p:cNvSpPr/>
          <p:nvPr/>
        </p:nvSpPr>
        <p:spPr>
          <a:xfrm>
            <a:off x="7635597" y="3176588"/>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Objectivité</a:t>
            </a:r>
            <a:endParaRPr lang="en-US" sz="1950" dirty="0"/>
          </a:p>
        </p:txBody>
      </p:sp>
      <p:sp>
        <p:nvSpPr>
          <p:cNvPr id="14" name="Text 10"/>
          <p:cNvSpPr/>
          <p:nvPr/>
        </p:nvSpPr>
        <p:spPr>
          <a:xfrm>
            <a:off x="7635597" y="3605808"/>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Présente différents points de vue, critique constructive, sans parti pris.</a:t>
            </a:r>
            <a:endParaRPr lang="en-US" sz="1550" dirty="0"/>
          </a:p>
        </p:txBody>
      </p:sp>
      <p:sp>
        <p:nvSpPr>
          <p:cNvPr id="15" name="Shape 11"/>
          <p:cNvSpPr/>
          <p:nvPr/>
        </p:nvSpPr>
        <p:spPr>
          <a:xfrm>
            <a:off x="793790" y="4958120"/>
            <a:ext cx="6422231" cy="1781651"/>
          </a:xfrm>
          <a:prstGeom prst="roundRect">
            <a:avLst>
              <a:gd name="adj" fmla="val 6159"/>
            </a:avLst>
          </a:prstGeom>
          <a:solidFill>
            <a:srgbClr val="FFFFFF"/>
          </a:solidFill>
          <a:ln/>
        </p:spPr>
      </p:sp>
      <p:sp>
        <p:nvSpPr>
          <p:cNvPr id="16" name="Shape 12"/>
          <p:cNvSpPr/>
          <p:nvPr/>
        </p:nvSpPr>
        <p:spPr>
          <a:xfrm>
            <a:off x="793790" y="4935260"/>
            <a:ext cx="6422231" cy="91440"/>
          </a:xfrm>
          <a:prstGeom prst="roundRect">
            <a:avLst>
              <a:gd name="adj" fmla="val 91163"/>
            </a:avLst>
          </a:prstGeom>
          <a:solidFill>
            <a:srgbClr val="4950BC"/>
          </a:solidFill>
          <a:ln/>
        </p:spPr>
      </p:sp>
      <p:sp>
        <p:nvSpPr>
          <p:cNvPr id="17" name="Shape 13"/>
          <p:cNvSpPr/>
          <p:nvPr/>
        </p:nvSpPr>
        <p:spPr>
          <a:xfrm>
            <a:off x="3707249" y="4660463"/>
            <a:ext cx="595313" cy="595313"/>
          </a:xfrm>
          <a:prstGeom prst="roundRect">
            <a:avLst>
              <a:gd name="adj" fmla="val 153600"/>
            </a:avLst>
          </a:prstGeom>
          <a:solidFill>
            <a:srgbClr val="4950BC"/>
          </a:solidFill>
          <a:ln/>
        </p:spPr>
      </p:sp>
      <p:pic>
        <p:nvPicPr>
          <p:cNvPr id="18" name="Image 2" descr="preencoded.png">    </p:cNvPr>
          <p:cNvPicPr>
            <a:picLocks noChangeAspect="1"/>
          </p:cNvPicPr>
          <p:nvPr/>
        </p:nvPicPr>
        <p:blipFill>
          <a:blip r:embed="rId3"/>
          <a:stretch>
            <a:fillRect/>
          </a:stretch>
        </p:blipFill>
        <p:spPr>
          <a:xfrm>
            <a:off x="3885843" y="4809292"/>
            <a:ext cx="238125" cy="297656"/>
          </a:xfrm>
          <a:prstGeom prst="rect">
            <a:avLst/>
          </a:prstGeom>
        </p:spPr>
      </p:pic>
      <p:sp>
        <p:nvSpPr>
          <p:cNvPr id="19" name="Text 14"/>
          <p:cNvSpPr/>
          <p:nvPr/>
        </p:nvSpPr>
        <p:spPr>
          <a:xfrm>
            <a:off x="1015008" y="5454253"/>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Pertinence</a:t>
            </a:r>
            <a:endParaRPr lang="en-US" sz="1950" dirty="0"/>
          </a:p>
        </p:txBody>
      </p:sp>
      <p:sp>
        <p:nvSpPr>
          <p:cNvPr id="20" name="Text 15"/>
          <p:cNvSpPr/>
          <p:nvPr/>
        </p:nvSpPr>
        <p:spPr>
          <a:xfrm>
            <a:off x="1015008" y="5883473"/>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Lien direct avec la problématique QSE et l’actualité réglementaire.</a:t>
            </a:r>
            <a:endParaRPr lang="en-US" sz="1550" dirty="0"/>
          </a:p>
        </p:txBody>
      </p:sp>
      <p:sp>
        <p:nvSpPr>
          <p:cNvPr id="21" name="Shape 16"/>
          <p:cNvSpPr/>
          <p:nvPr/>
        </p:nvSpPr>
        <p:spPr>
          <a:xfrm>
            <a:off x="7414379" y="4958120"/>
            <a:ext cx="6422231" cy="1781651"/>
          </a:xfrm>
          <a:prstGeom prst="roundRect">
            <a:avLst>
              <a:gd name="adj" fmla="val 6159"/>
            </a:avLst>
          </a:prstGeom>
          <a:solidFill>
            <a:srgbClr val="FFFFFF"/>
          </a:solidFill>
          <a:ln/>
        </p:spPr>
      </p:sp>
      <p:sp>
        <p:nvSpPr>
          <p:cNvPr id="22" name="Shape 17"/>
          <p:cNvSpPr/>
          <p:nvPr/>
        </p:nvSpPr>
        <p:spPr>
          <a:xfrm>
            <a:off x="7414379" y="4935260"/>
            <a:ext cx="6422231" cy="91440"/>
          </a:xfrm>
          <a:prstGeom prst="roundRect">
            <a:avLst>
              <a:gd name="adj" fmla="val 91163"/>
            </a:avLst>
          </a:prstGeom>
          <a:solidFill>
            <a:srgbClr val="4950BC"/>
          </a:solidFill>
          <a:ln/>
        </p:spPr>
      </p:sp>
      <p:sp>
        <p:nvSpPr>
          <p:cNvPr id="23" name="Shape 18"/>
          <p:cNvSpPr/>
          <p:nvPr/>
        </p:nvSpPr>
        <p:spPr>
          <a:xfrm>
            <a:off x="10327838" y="4660463"/>
            <a:ext cx="595313" cy="595313"/>
          </a:xfrm>
          <a:prstGeom prst="roundRect">
            <a:avLst>
              <a:gd name="adj" fmla="val 153600"/>
            </a:avLst>
          </a:prstGeom>
          <a:solidFill>
            <a:srgbClr val="4950BC"/>
          </a:solidFill>
          <a:ln/>
        </p:spPr>
      </p:sp>
      <p:pic>
        <p:nvPicPr>
          <p:cNvPr id="24" name="Image 3" descr="preencoded.png">    </p:cNvPr>
          <p:cNvPicPr>
            <a:picLocks noChangeAspect="1"/>
          </p:cNvPicPr>
          <p:nvPr/>
        </p:nvPicPr>
        <p:blipFill>
          <a:blip r:embed="rId4"/>
          <a:stretch>
            <a:fillRect/>
          </a:stretch>
        </p:blipFill>
        <p:spPr>
          <a:xfrm>
            <a:off x="10506432" y="4809292"/>
            <a:ext cx="238125" cy="297656"/>
          </a:xfrm>
          <a:prstGeom prst="rect">
            <a:avLst/>
          </a:prstGeom>
        </p:spPr>
      </p:pic>
      <p:sp>
        <p:nvSpPr>
          <p:cNvPr id="25" name="Text 19"/>
          <p:cNvSpPr/>
          <p:nvPr/>
        </p:nvSpPr>
        <p:spPr>
          <a:xfrm>
            <a:off x="7635597" y="5454253"/>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Structure</a:t>
            </a:r>
            <a:endParaRPr lang="en-US" sz="1950" dirty="0"/>
          </a:p>
        </p:txBody>
      </p:sp>
      <p:sp>
        <p:nvSpPr>
          <p:cNvPr id="26" name="Text 20"/>
          <p:cNvSpPr/>
          <p:nvPr/>
        </p:nvSpPr>
        <p:spPr>
          <a:xfrm>
            <a:off x="7635597" y="5883473"/>
            <a:ext cx="5979795"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Progression logique, transitions fluides, synthèse claire.</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56047" y="519708"/>
            <a:ext cx="4650224" cy="472440"/>
          </a:xfrm>
          <a:prstGeom prst="rect">
            <a:avLst/>
          </a:prstGeom>
          <a:noFill/>
          <a:ln/>
        </p:spPr>
        <p:txBody>
          <a:bodyPr wrap="none" lIns="0" tIns="0" rIns="0" bIns="0" rtlCol="0" anchor="t"/>
          <a:lstStyle/>
          <a:p>
            <a:pPr algn="l" indent="0" marL="0">
              <a:lnSpc>
                <a:spcPts val="3700"/>
              </a:lnSpc>
              <a:buNone/>
            </a:pPr>
            <a:r>
              <a:rPr lang="en-US" sz="2950" b="1" dirty="0">
                <a:solidFill>
                  <a:srgbClr val="000000"/>
                </a:solidFill>
                <a:latin typeface="Inter Bold" pitchFamily="34" charset="0"/>
                <a:ea typeface="Inter Bold" pitchFamily="34" charset="-122"/>
                <a:cs typeface="Inter Bold" pitchFamily="34" charset="-120"/>
              </a:rPr>
              <a:t>Signaux d’alarme à éviter</a:t>
            </a:r>
            <a:endParaRPr lang="en-US" sz="2950" dirty="0"/>
          </a:p>
        </p:txBody>
      </p:sp>
      <p:pic>
        <p:nvPicPr>
          <p:cNvPr id="3" name="Image 0" descr="preencoded.png">    </p:cNvPr>
          <p:cNvPicPr>
            <a:picLocks noChangeAspect="1"/>
          </p:cNvPicPr>
          <p:nvPr/>
        </p:nvPicPr>
        <p:blipFill>
          <a:blip r:embed="rId1"/>
          <a:stretch>
            <a:fillRect/>
          </a:stretch>
        </p:blipFill>
        <p:spPr>
          <a:xfrm>
            <a:off x="763667" y="1493044"/>
            <a:ext cx="4266843" cy="2268260"/>
          </a:xfrm>
          <a:prstGeom prst="rect">
            <a:avLst/>
          </a:prstGeom>
        </p:spPr>
      </p:pic>
      <p:pic>
        <p:nvPicPr>
          <p:cNvPr id="4" name="Image 1" descr="preencoded.png">    </p:cNvPr>
          <p:cNvPicPr>
            <a:picLocks noChangeAspect="1"/>
          </p:cNvPicPr>
          <p:nvPr/>
        </p:nvPicPr>
        <p:blipFill>
          <a:blip r:embed="rId2"/>
          <a:stretch>
            <a:fillRect/>
          </a:stretch>
        </p:blipFill>
        <p:spPr>
          <a:xfrm>
            <a:off x="5181719" y="1493044"/>
            <a:ext cx="4266843" cy="2268260"/>
          </a:xfrm>
          <a:prstGeom prst="rect">
            <a:avLst/>
          </a:prstGeom>
        </p:spPr>
      </p:pic>
      <p:pic>
        <p:nvPicPr>
          <p:cNvPr id="5" name="Image 2" descr="preencoded.png">    </p:cNvPr>
          <p:cNvPicPr>
            <a:picLocks noChangeAspect="1"/>
          </p:cNvPicPr>
          <p:nvPr/>
        </p:nvPicPr>
        <p:blipFill>
          <a:blip r:embed="rId3"/>
          <a:stretch>
            <a:fillRect/>
          </a:stretch>
        </p:blipFill>
        <p:spPr>
          <a:xfrm>
            <a:off x="9599771" y="1493044"/>
            <a:ext cx="4266843" cy="2268260"/>
          </a:xfrm>
          <a:prstGeom prst="rect">
            <a:avLst/>
          </a:prstGeom>
        </p:spPr>
      </p:pic>
      <p:pic>
        <p:nvPicPr>
          <p:cNvPr id="6" name="Image 3" descr="preencoded.png">    </p:cNvPr>
          <p:cNvPicPr>
            <a:picLocks noChangeAspect="1"/>
          </p:cNvPicPr>
          <p:nvPr/>
        </p:nvPicPr>
        <p:blipFill>
          <a:blip r:embed="rId4"/>
          <a:stretch>
            <a:fillRect/>
          </a:stretch>
        </p:blipFill>
        <p:spPr>
          <a:xfrm>
            <a:off x="763667" y="3912513"/>
            <a:ext cx="13103066" cy="2268260"/>
          </a:xfrm>
          <a:prstGeom prst="rect">
            <a:avLst/>
          </a:prstGeom>
        </p:spPr>
      </p:pic>
      <p:sp>
        <p:nvSpPr>
          <p:cNvPr id="7" name="Text 1"/>
          <p:cNvSpPr/>
          <p:nvPr/>
        </p:nvSpPr>
        <p:spPr>
          <a:xfrm>
            <a:off x="756047" y="6303645"/>
            <a:ext cx="13118306" cy="302419"/>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272525"/>
                </a:solidFill>
                <a:latin typeface="Inter" pitchFamily="34" charset="0"/>
                <a:ea typeface="Inter" pitchFamily="34" charset="-122"/>
                <a:cs typeface="Inter" pitchFamily="34" charset="-120"/>
              </a:rPr>
              <a:t>Trop de sources anciennes (&gt;15 ans)</a:t>
            </a:r>
            <a:endParaRPr lang="en-US" sz="1450" dirty="0"/>
          </a:p>
        </p:txBody>
      </p:sp>
      <p:sp>
        <p:nvSpPr>
          <p:cNvPr id="8" name="Text 2"/>
          <p:cNvSpPr/>
          <p:nvPr/>
        </p:nvSpPr>
        <p:spPr>
          <a:xfrm>
            <a:off x="756047" y="6672143"/>
            <a:ext cx="13118306" cy="302419"/>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272525"/>
                </a:solidFill>
                <a:latin typeface="Inter" pitchFamily="34" charset="0"/>
                <a:ea typeface="Inter" pitchFamily="34" charset="-122"/>
                <a:cs typeface="Inter" pitchFamily="34" charset="-120"/>
              </a:rPr>
              <a:t>Absence de sources primaires</a:t>
            </a:r>
            <a:endParaRPr lang="en-US" sz="1450" dirty="0"/>
          </a:p>
        </p:txBody>
      </p:sp>
      <p:sp>
        <p:nvSpPr>
          <p:cNvPr id="9" name="Text 3"/>
          <p:cNvSpPr/>
          <p:nvPr/>
        </p:nvSpPr>
        <p:spPr>
          <a:xfrm>
            <a:off x="756047" y="7040642"/>
            <a:ext cx="13118306" cy="302419"/>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272525"/>
                </a:solidFill>
                <a:latin typeface="Inter" pitchFamily="34" charset="0"/>
                <a:ea typeface="Inter" pitchFamily="34" charset="-122"/>
                <a:cs typeface="Inter" pitchFamily="34" charset="-120"/>
              </a:rPr>
              <a:t>Pas de critique des travaux</a:t>
            </a:r>
            <a:endParaRPr lang="en-US" sz="1450" dirty="0"/>
          </a:p>
        </p:txBody>
      </p:sp>
      <p:sp>
        <p:nvSpPr>
          <p:cNvPr id="10" name="Text 4"/>
          <p:cNvSpPr/>
          <p:nvPr/>
        </p:nvSpPr>
        <p:spPr>
          <a:xfrm>
            <a:off x="756047" y="7409140"/>
            <a:ext cx="13118306" cy="302419"/>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272525"/>
                </a:solidFill>
                <a:latin typeface="Inter" pitchFamily="34" charset="0"/>
                <a:ea typeface="Inter" pitchFamily="34" charset="-122"/>
                <a:cs typeface="Inter" pitchFamily="34" charset="-120"/>
              </a:rPr>
              <a:t>Structure uniquement chronologique</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1647" y="544235"/>
            <a:ext cx="5140166" cy="494824"/>
          </a:xfrm>
          <a:prstGeom prst="rect">
            <a:avLst/>
          </a:prstGeom>
          <a:noFill/>
          <a:ln/>
        </p:spPr>
        <p:txBody>
          <a:bodyPr wrap="none" lIns="0" tIns="0" rIns="0" bIns="0" rtlCol="0" anchor="t"/>
          <a:lstStyle/>
          <a:p>
            <a:pPr algn="l" indent="0" marL="0">
              <a:lnSpc>
                <a:spcPts val="3850"/>
              </a:lnSpc>
              <a:buNone/>
            </a:pPr>
            <a:r>
              <a:rPr lang="en-US" sz="3100" b="1" dirty="0">
                <a:solidFill>
                  <a:srgbClr val="000000"/>
                </a:solidFill>
                <a:latin typeface="Inter Bold" pitchFamily="34" charset="0"/>
                <a:ea typeface="Inter Bold" pitchFamily="34" charset="-122"/>
                <a:cs typeface="Inter Bold" pitchFamily="34" charset="-120"/>
              </a:rPr>
              <a:t>Normes APA : Guide visuel</a:t>
            </a:r>
            <a:endParaRPr lang="en-US" sz="3100" dirty="0"/>
          </a:p>
        </p:txBody>
      </p:sp>
      <p:sp>
        <p:nvSpPr>
          <p:cNvPr id="3" name="Text 1"/>
          <p:cNvSpPr/>
          <p:nvPr/>
        </p:nvSpPr>
        <p:spPr>
          <a:xfrm>
            <a:off x="791647" y="1459587"/>
            <a:ext cx="2474000" cy="309205"/>
          </a:xfrm>
          <a:prstGeom prst="rect">
            <a:avLst/>
          </a:prstGeom>
          <a:noFill/>
          <a:ln/>
        </p:spPr>
        <p:txBody>
          <a:bodyPr wrap="none" lIns="0" tIns="0" rIns="0" bIns="0" rtlCol="0" anchor="t"/>
          <a:lstStyle/>
          <a:p>
            <a:pPr algn="l" indent="0" marL="0">
              <a:lnSpc>
                <a:spcPts val="2400"/>
              </a:lnSpc>
              <a:buNone/>
            </a:pPr>
            <a:r>
              <a:rPr lang="en-US" sz="1900" b="1" dirty="0">
                <a:solidFill>
                  <a:srgbClr val="000000"/>
                </a:solidFill>
                <a:latin typeface="Inter Bold" pitchFamily="34" charset="0"/>
                <a:ea typeface="Inter Bold" pitchFamily="34" charset="-122"/>
                <a:cs typeface="Inter Bold" pitchFamily="34" charset="-120"/>
              </a:rPr>
              <a:t>Dans le texte</a:t>
            </a:r>
            <a:endParaRPr lang="en-US" sz="1900" dirty="0"/>
          </a:p>
        </p:txBody>
      </p:sp>
      <p:sp>
        <p:nvSpPr>
          <p:cNvPr id="4" name="Text 2"/>
          <p:cNvSpPr/>
          <p:nvPr/>
        </p:nvSpPr>
        <p:spPr>
          <a:xfrm>
            <a:off x="791647" y="1966674"/>
            <a:ext cx="7635002" cy="633174"/>
          </a:xfrm>
          <a:prstGeom prst="rect">
            <a:avLst/>
          </a:prstGeom>
          <a:noFill/>
          <a:ln/>
        </p:spPr>
        <p:txBody>
          <a:bodyPr wrap="square" lIns="0" tIns="0" rIns="0" bIns="0" rtlCol="0" anchor="t"/>
          <a:lstStyle/>
          <a:p>
            <a:pPr algn="l" marL="342900" indent="-342900">
              <a:lnSpc>
                <a:spcPts val="2450"/>
              </a:lnSpc>
              <a:buSzPct val="100000"/>
              <a:buChar char="•"/>
            </a:pPr>
            <a:r>
              <a:rPr lang="en-US" sz="1550" b="1" dirty="0">
                <a:solidFill>
                  <a:srgbClr val="272525"/>
                </a:solidFill>
                <a:latin typeface="Inter" pitchFamily="34" charset="0"/>
                <a:ea typeface="Inter" pitchFamily="34" charset="-122"/>
                <a:cs typeface="Inter" pitchFamily="34" charset="-120"/>
              </a:rPr>
              <a:t>Citation directe courte :</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Selon Martin (2023), "la gestion des risques nécessite une approche systémique" (p. 45).</a:t>
            </a:r>
            <a:endParaRPr lang="en-US" sz="1550" dirty="0"/>
          </a:p>
        </p:txBody>
      </p:sp>
      <p:sp>
        <p:nvSpPr>
          <p:cNvPr id="5" name="Text 3"/>
          <p:cNvSpPr/>
          <p:nvPr/>
        </p:nvSpPr>
        <p:spPr>
          <a:xfrm>
            <a:off x="791647" y="2669024"/>
            <a:ext cx="7635002" cy="633174"/>
          </a:xfrm>
          <a:prstGeom prst="rect">
            <a:avLst/>
          </a:prstGeom>
          <a:noFill/>
          <a:ln/>
        </p:spPr>
        <p:txBody>
          <a:bodyPr wrap="square" lIns="0" tIns="0" rIns="0" bIns="0" rtlCol="0" anchor="t"/>
          <a:lstStyle/>
          <a:p>
            <a:pPr algn="l" marL="342900" indent="-342900">
              <a:lnSpc>
                <a:spcPts val="2450"/>
              </a:lnSpc>
              <a:buSzPct val="100000"/>
              <a:buChar char="•"/>
            </a:pPr>
            <a:r>
              <a:rPr lang="en-US" sz="1550" b="1" dirty="0">
                <a:solidFill>
                  <a:srgbClr val="272525"/>
                </a:solidFill>
                <a:latin typeface="Inter" pitchFamily="34" charset="0"/>
                <a:ea typeface="Inter" pitchFamily="34" charset="-122"/>
                <a:cs typeface="Inter" pitchFamily="34" charset="-120"/>
              </a:rPr>
              <a:t>Paraphrase :</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L’approche par les risques constitue le fondement de la norme ISO 45001 (Dupont, 2022).</a:t>
            </a:r>
            <a:endParaRPr lang="en-US" sz="1550" dirty="0"/>
          </a:p>
        </p:txBody>
      </p:sp>
      <p:sp>
        <p:nvSpPr>
          <p:cNvPr id="6" name="Text 4"/>
          <p:cNvSpPr/>
          <p:nvPr/>
        </p:nvSpPr>
        <p:spPr>
          <a:xfrm>
            <a:off x="791647" y="3500080"/>
            <a:ext cx="2474000" cy="309205"/>
          </a:xfrm>
          <a:prstGeom prst="rect">
            <a:avLst/>
          </a:prstGeom>
          <a:noFill/>
          <a:ln/>
        </p:spPr>
        <p:txBody>
          <a:bodyPr wrap="none" lIns="0" tIns="0" rIns="0" bIns="0" rtlCol="0" anchor="t"/>
          <a:lstStyle/>
          <a:p>
            <a:pPr algn="l" indent="0" marL="0">
              <a:lnSpc>
                <a:spcPts val="2400"/>
              </a:lnSpc>
              <a:buNone/>
            </a:pPr>
            <a:r>
              <a:rPr lang="en-US" sz="1900" b="1" dirty="0">
                <a:solidFill>
                  <a:srgbClr val="000000"/>
                </a:solidFill>
                <a:latin typeface="Inter Bold" pitchFamily="34" charset="0"/>
                <a:ea typeface="Inter Bold" pitchFamily="34" charset="-122"/>
                <a:cs typeface="Inter Bold" pitchFamily="34" charset="-120"/>
              </a:rPr>
              <a:t>En bibliographie</a:t>
            </a:r>
            <a:endParaRPr lang="en-US" sz="1900" dirty="0"/>
          </a:p>
        </p:txBody>
      </p:sp>
      <p:sp>
        <p:nvSpPr>
          <p:cNvPr id="7" name="Text 5"/>
          <p:cNvSpPr/>
          <p:nvPr/>
        </p:nvSpPr>
        <p:spPr>
          <a:xfrm>
            <a:off x="791647" y="4007168"/>
            <a:ext cx="7635002" cy="949762"/>
          </a:xfrm>
          <a:prstGeom prst="rect">
            <a:avLst/>
          </a:prstGeom>
          <a:noFill/>
          <a:ln/>
        </p:spPr>
        <p:txBody>
          <a:bodyPr wrap="square" lIns="0" tIns="0" rIns="0" bIns="0" rtlCol="0" anchor="t"/>
          <a:lstStyle/>
          <a:p>
            <a:pPr algn="l" marL="342900" indent="-342900">
              <a:lnSpc>
                <a:spcPts val="2450"/>
              </a:lnSpc>
              <a:buSzPct val="100000"/>
              <a:buChar char="•"/>
            </a:pPr>
            <a:r>
              <a:rPr lang="en-US" sz="1550" b="1" dirty="0">
                <a:solidFill>
                  <a:srgbClr val="272525"/>
                </a:solidFill>
                <a:latin typeface="Inter" pitchFamily="34" charset="0"/>
                <a:ea typeface="Inter" pitchFamily="34" charset="-122"/>
                <a:cs typeface="Inter" pitchFamily="34" charset="-120"/>
              </a:rPr>
              <a:t>Article de revue :</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Martin, P. (2023). Gestion intégrée QSE : enjeux et perspectives. </a:t>
            </a:r>
            <a:pPr algn="l" indent="0" marL="0">
              <a:lnSpc>
                <a:spcPts val="2450"/>
              </a:lnSpc>
              <a:buNone/>
            </a:pPr>
            <a:r>
              <a:rPr lang="en-US" sz="1550" i="1" dirty="0">
                <a:solidFill>
                  <a:srgbClr val="272525"/>
                </a:solidFill>
                <a:latin typeface="Inter" pitchFamily="34" charset="0"/>
                <a:ea typeface="Inter" pitchFamily="34" charset="-122"/>
                <a:cs typeface="Inter" pitchFamily="34" charset="-120"/>
              </a:rPr>
              <a:t>Revue Française de Gestion des Risques</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45(2), 123-145. </a:t>
            </a:r>
            <a:pPr algn="l" indent="0" marL="0">
              <a:lnSpc>
                <a:spcPts val="2450"/>
              </a:lnSpc>
              <a:buNone/>
            </a:pPr>
            <a:r>
              <a:rPr lang="en-US" sz="1550" u="sng" dirty="0">
                <a:solidFill>
                  <a:srgbClr val="4950BC"/>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https://doi.org/10.1234/rfgr.2023.456</a:t>
            </a:r>
            <a:endParaRPr lang="en-US" sz="1550" dirty="0"/>
          </a:p>
        </p:txBody>
      </p:sp>
      <p:sp>
        <p:nvSpPr>
          <p:cNvPr id="8" name="Text 6"/>
          <p:cNvSpPr/>
          <p:nvPr/>
        </p:nvSpPr>
        <p:spPr>
          <a:xfrm>
            <a:off x="791647" y="5026104"/>
            <a:ext cx="7635002" cy="633174"/>
          </a:xfrm>
          <a:prstGeom prst="rect">
            <a:avLst/>
          </a:prstGeom>
          <a:noFill/>
          <a:ln/>
        </p:spPr>
        <p:txBody>
          <a:bodyPr wrap="square" lIns="0" tIns="0" rIns="0" bIns="0" rtlCol="0" anchor="t"/>
          <a:lstStyle/>
          <a:p>
            <a:pPr algn="l" marL="342900" indent="-342900">
              <a:lnSpc>
                <a:spcPts val="2450"/>
              </a:lnSpc>
              <a:buSzPct val="100000"/>
              <a:buChar char="•"/>
            </a:pPr>
            <a:r>
              <a:rPr lang="en-US" sz="1550" b="1" dirty="0">
                <a:solidFill>
                  <a:srgbClr val="272525"/>
                </a:solidFill>
                <a:latin typeface="Inter" pitchFamily="34" charset="0"/>
                <a:ea typeface="Inter" pitchFamily="34" charset="-122"/>
                <a:cs typeface="Inter" pitchFamily="34" charset="-120"/>
              </a:rPr>
              <a:t>Livre :</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Dupont, M. (2022). </a:t>
            </a:r>
            <a:pPr algn="l" indent="0" marL="0">
              <a:lnSpc>
                <a:spcPts val="2450"/>
              </a:lnSpc>
              <a:buNone/>
            </a:pPr>
            <a:r>
              <a:rPr lang="en-US" sz="1550" i="1" dirty="0">
                <a:solidFill>
                  <a:srgbClr val="272525"/>
                </a:solidFill>
                <a:latin typeface="Inter" pitchFamily="34" charset="0"/>
                <a:ea typeface="Inter" pitchFamily="34" charset="-122"/>
                <a:cs typeface="Inter" pitchFamily="34" charset="-120"/>
              </a:rPr>
              <a:t>Management de la qualité et sécurité industrielle</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(3ᵉ éd.). Dunod.</a:t>
            </a:r>
            <a:endParaRPr lang="en-US" sz="1550" dirty="0"/>
          </a:p>
        </p:txBody>
      </p:sp>
      <p:sp>
        <p:nvSpPr>
          <p:cNvPr id="9" name="Text 7"/>
          <p:cNvSpPr/>
          <p:nvPr/>
        </p:nvSpPr>
        <p:spPr>
          <a:xfrm>
            <a:off x="791647" y="5728454"/>
            <a:ext cx="7635002" cy="949762"/>
          </a:xfrm>
          <a:prstGeom prst="rect">
            <a:avLst/>
          </a:prstGeom>
          <a:noFill/>
          <a:ln/>
        </p:spPr>
        <p:txBody>
          <a:bodyPr wrap="square" lIns="0" tIns="0" rIns="0" bIns="0" rtlCol="0" anchor="t"/>
          <a:lstStyle/>
          <a:p>
            <a:pPr algn="l" marL="342900" indent="-342900">
              <a:lnSpc>
                <a:spcPts val="2450"/>
              </a:lnSpc>
              <a:buSzPct val="100000"/>
              <a:buChar char="•"/>
            </a:pPr>
            <a:r>
              <a:rPr lang="en-US" sz="1550" b="1" dirty="0">
                <a:solidFill>
                  <a:srgbClr val="272525"/>
                </a:solidFill>
                <a:latin typeface="Inter" pitchFamily="34" charset="0"/>
                <a:ea typeface="Inter" pitchFamily="34" charset="-122"/>
                <a:cs typeface="Inter" pitchFamily="34" charset="-120"/>
              </a:rPr>
              <a:t>Norme ISO :</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Organisation internationale de normalisation. (2018). </a:t>
            </a:r>
            <a:pPr algn="l" indent="0" marL="0">
              <a:lnSpc>
                <a:spcPts val="2450"/>
              </a:lnSpc>
              <a:buNone/>
            </a:pPr>
            <a:r>
              <a:rPr lang="en-US" sz="1550" i="1" dirty="0">
                <a:solidFill>
                  <a:srgbClr val="272525"/>
                </a:solidFill>
                <a:latin typeface="Inter" pitchFamily="34" charset="0"/>
                <a:ea typeface="Inter" pitchFamily="34" charset="-122"/>
                <a:cs typeface="Inter" pitchFamily="34" charset="-120"/>
              </a:rPr>
              <a:t>ISO 45001:2018 - Systèmes de management de la santé et de la sécurité au travail</a:t>
            </a:r>
            <a:pPr algn="l" indent="0" marL="0">
              <a:lnSpc>
                <a:spcPts val="2450"/>
              </a:lnSpc>
              <a:buNone/>
            </a:pPr>
            <a:r>
              <a:rPr lang="en-US" sz="1550" dirty="0">
                <a:solidFill>
                  <a:srgbClr val="272525"/>
                </a:solidFill>
                <a:latin typeface="Inter" pitchFamily="34" charset="0"/>
                <a:ea typeface="Inter" pitchFamily="34" charset="-122"/>
                <a:cs typeface="Inter" pitchFamily="34" charset="-120"/>
              </a:rPr>
              <a:t>. ISO.</a:t>
            </a:r>
            <a:endParaRPr lang="en-US" sz="1550" dirty="0"/>
          </a:p>
        </p:txBody>
      </p:sp>
      <p:pic>
        <p:nvPicPr>
          <p:cNvPr id="10" name="Image 0" descr="preencoded.png">    </p:cNvPr>
          <p:cNvPicPr>
            <a:picLocks noChangeAspect="1"/>
          </p:cNvPicPr>
          <p:nvPr/>
        </p:nvPicPr>
        <p:blipFill>
          <a:blip r:embed="rId2"/>
          <a:stretch>
            <a:fillRect/>
          </a:stretch>
        </p:blipFill>
        <p:spPr>
          <a:xfrm>
            <a:off x="8917186" y="1484352"/>
            <a:ext cx="4929068" cy="4929068"/>
          </a:xfrm>
          <a:prstGeom prst="rect">
            <a:avLst/>
          </a:prstGeom>
        </p:spPr>
      </p:pic>
      <p:sp>
        <p:nvSpPr>
          <p:cNvPr id="11" name="Shape 8"/>
          <p:cNvSpPr/>
          <p:nvPr/>
        </p:nvSpPr>
        <p:spPr>
          <a:xfrm>
            <a:off x="8917186" y="6636068"/>
            <a:ext cx="4929068" cy="840938"/>
          </a:xfrm>
          <a:prstGeom prst="roundRect">
            <a:avLst>
              <a:gd name="adj" fmla="val 9885"/>
            </a:avLst>
          </a:prstGeom>
          <a:solidFill>
            <a:srgbClr val="B6D6FC"/>
          </a:solidFill>
          <a:ln/>
        </p:spPr>
      </p:sp>
      <p:pic>
        <p:nvPicPr>
          <p:cNvPr id="12" name="Image 1" descr="preencoded.png">    </p:cNvPr>
          <p:cNvPicPr>
            <a:picLocks noChangeAspect="1"/>
          </p:cNvPicPr>
          <p:nvPr/>
        </p:nvPicPr>
        <p:blipFill>
          <a:blip r:embed="rId3"/>
          <a:stretch>
            <a:fillRect/>
          </a:stretch>
        </p:blipFill>
        <p:spPr>
          <a:xfrm>
            <a:off x="9115068" y="6938724"/>
            <a:ext cx="247293" cy="197882"/>
          </a:xfrm>
          <a:prstGeom prst="rect">
            <a:avLst/>
          </a:prstGeom>
        </p:spPr>
      </p:pic>
      <p:sp>
        <p:nvSpPr>
          <p:cNvPr id="13" name="Text 9"/>
          <p:cNvSpPr/>
          <p:nvPr/>
        </p:nvSpPr>
        <p:spPr>
          <a:xfrm>
            <a:off x="9560243" y="6883360"/>
            <a:ext cx="4088130" cy="316587"/>
          </a:xfrm>
          <a:prstGeom prst="rect">
            <a:avLst/>
          </a:prstGeom>
          <a:noFill/>
          <a:ln/>
        </p:spPr>
        <p:txBody>
          <a:bodyPr wrap="none" lIns="0" tIns="0" rIns="0" bIns="0" rtlCol="0" anchor="t"/>
          <a:lstStyle/>
          <a:p>
            <a:pPr algn="l" indent="0" marL="0">
              <a:lnSpc>
                <a:spcPts val="2450"/>
              </a:lnSpc>
              <a:buNone/>
            </a:pPr>
            <a:r>
              <a:rPr lang="en-US" sz="1550" dirty="0">
                <a:solidFill>
                  <a:srgbClr val="000000"/>
                </a:solidFill>
                <a:latin typeface="Inter" pitchFamily="34" charset="0"/>
                <a:ea typeface="Inter" pitchFamily="34" charset="-122"/>
                <a:cs typeface="Inter" pitchFamily="34" charset="-120"/>
              </a:rPr>
              <a:t>QUALITE DE VOTRE MEMOIRE</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371124"/>
            <a:ext cx="7114223"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Plan d’action : Checklist par semaine</a:t>
            </a:r>
            <a:endParaRPr lang="en-US" sz="3100" dirty="0"/>
          </a:p>
        </p:txBody>
      </p:sp>
      <p:sp>
        <p:nvSpPr>
          <p:cNvPr id="4" name="Shape 1"/>
          <p:cNvSpPr/>
          <p:nvPr/>
        </p:nvSpPr>
        <p:spPr>
          <a:xfrm>
            <a:off x="6503432" y="2090499"/>
            <a:ext cx="22860" cy="4767977"/>
          </a:xfrm>
          <a:prstGeom prst="roundRect">
            <a:avLst>
              <a:gd name="adj" fmla="val 364651"/>
            </a:avLst>
          </a:prstGeom>
          <a:solidFill>
            <a:srgbClr val="C0C1D7"/>
          </a:solidFill>
          <a:ln/>
        </p:spPr>
      </p:sp>
      <p:sp>
        <p:nvSpPr>
          <p:cNvPr id="5" name="Shape 2"/>
          <p:cNvSpPr/>
          <p:nvPr/>
        </p:nvSpPr>
        <p:spPr>
          <a:xfrm>
            <a:off x="6703814" y="2302312"/>
            <a:ext cx="595313" cy="22860"/>
          </a:xfrm>
          <a:prstGeom prst="roundRect">
            <a:avLst>
              <a:gd name="adj" fmla="val 364651"/>
            </a:avLst>
          </a:prstGeom>
          <a:solidFill>
            <a:srgbClr val="C0C1D7"/>
          </a:solidFill>
          <a:ln/>
        </p:spPr>
      </p:sp>
      <p:sp>
        <p:nvSpPr>
          <p:cNvPr id="6" name="Shape 3"/>
          <p:cNvSpPr/>
          <p:nvPr/>
        </p:nvSpPr>
        <p:spPr>
          <a:xfrm>
            <a:off x="6280190" y="2090499"/>
            <a:ext cx="446484" cy="446484"/>
          </a:xfrm>
          <a:prstGeom prst="roundRect">
            <a:avLst>
              <a:gd name="adj" fmla="val 18670"/>
            </a:avLst>
          </a:prstGeom>
          <a:solidFill>
            <a:srgbClr val="DADBF1"/>
          </a:solidFill>
          <a:ln w="7620">
            <a:solidFill>
              <a:srgbClr val="C0C1D7"/>
            </a:solidFill>
            <a:prstDash val="solid"/>
          </a:ln>
        </p:spPr>
      </p:sp>
      <p:sp>
        <p:nvSpPr>
          <p:cNvPr id="7" name="Text 4"/>
          <p:cNvSpPr/>
          <p:nvPr/>
        </p:nvSpPr>
        <p:spPr>
          <a:xfrm>
            <a:off x="6354604" y="2127706"/>
            <a:ext cx="297656" cy="372070"/>
          </a:xfrm>
          <a:prstGeom prst="rect">
            <a:avLst/>
          </a:prstGeom>
          <a:noFill/>
          <a:ln/>
        </p:spPr>
        <p:txBody>
          <a:bodyPr wrap="none" lIns="0" tIns="0" rIns="0" bIns="0" rtlCol="0" anchor="t"/>
          <a:lstStyle/>
          <a:p>
            <a:pPr algn="ctr" indent="0" marL="0">
              <a:lnSpc>
                <a:spcPts val="2300"/>
              </a:lnSpc>
              <a:buNone/>
            </a:pPr>
            <a:r>
              <a:rPr lang="en-US" sz="2300" b="1" dirty="0">
                <a:solidFill>
                  <a:srgbClr val="272525"/>
                </a:solidFill>
                <a:latin typeface="Inter Bold" pitchFamily="34" charset="0"/>
                <a:ea typeface="Inter Bold" pitchFamily="34" charset="-122"/>
                <a:cs typeface="Inter Bold" pitchFamily="34" charset="-120"/>
              </a:rPr>
              <a:t>1</a:t>
            </a:r>
            <a:endParaRPr lang="en-US" sz="2300" dirty="0"/>
          </a:p>
        </p:txBody>
      </p:sp>
      <p:sp>
        <p:nvSpPr>
          <p:cNvPr id="8" name="Text 5"/>
          <p:cNvSpPr/>
          <p:nvPr/>
        </p:nvSpPr>
        <p:spPr>
          <a:xfrm>
            <a:off x="7495818" y="2158722"/>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Semaine 1-2</a:t>
            </a:r>
            <a:endParaRPr lang="en-US" sz="1950" dirty="0"/>
          </a:p>
        </p:txBody>
      </p:sp>
      <p:sp>
        <p:nvSpPr>
          <p:cNvPr id="9" name="Text 6"/>
          <p:cNvSpPr/>
          <p:nvPr/>
        </p:nvSpPr>
        <p:spPr>
          <a:xfrm>
            <a:off x="7495818" y="2587943"/>
            <a:ext cx="6340793"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Définir mots-clés, identifier bases de données, installer Zotero.</a:t>
            </a:r>
            <a:endParaRPr lang="en-US" sz="1550" dirty="0"/>
          </a:p>
        </p:txBody>
      </p:sp>
      <p:sp>
        <p:nvSpPr>
          <p:cNvPr id="10" name="Shape 7"/>
          <p:cNvSpPr/>
          <p:nvPr/>
        </p:nvSpPr>
        <p:spPr>
          <a:xfrm>
            <a:off x="6703814" y="3514130"/>
            <a:ext cx="595313" cy="22860"/>
          </a:xfrm>
          <a:prstGeom prst="roundRect">
            <a:avLst>
              <a:gd name="adj" fmla="val 364651"/>
            </a:avLst>
          </a:prstGeom>
          <a:solidFill>
            <a:srgbClr val="C0C1D7"/>
          </a:solidFill>
          <a:ln/>
        </p:spPr>
      </p:sp>
      <p:sp>
        <p:nvSpPr>
          <p:cNvPr id="11" name="Shape 8"/>
          <p:cNvSpPr/>
          <p:nvPr/>
        </p:nvSpPr>
        <p:spPr>
          <a:xfrm>
            <a:off x="6280190" y="3302318"/>
            <a:ext cx="446484" cy="446484"/>
          </a:xfrm>
          <a:prstGeom prst="roundRect">
            <a:avLst>
              <a:gd name="adj" fmla="val 18670"/>
            </a:avLst>
          </a:prstGeom>
          <a:solidFill>
            <a:srgbClr val="DADBF1"/>
          </a:solidFill>
          <a:ln w="7620">
            <a:solidFill>
              <a:srgbClr val="C0C1D7"/>
            </a:solidFill>
            <a:prstDash val="solid"/>
          </a:ln>
        </p:spPr>
      </p:sp>
      <p:sp>
        <p:nvSpPr>
          <p:cNvPr id="12" name="Text 9"/>
          <p:cNvSpPr/>
          <p:nvPr/>
        </p:nvSpPr>
        <p:spPr>
          <a:xfrm>
            <a:off x="6354604" y="3339525"/>
            <a:ext cx="297656" cy="372070"/>
          </a:xfrm>
          <a:prstGeom prst="rect">
            <a:avLst/>
          </a:prstGeom>
          <a:noFill/>
          <a:ln/>
        </p:spPr>
        <p:txBody>
          <a:bodyPr wrap="none" lIns="0" tIns="0" rIns="0" bIns="0" rtlCol="0" anchor="t"/>
          <a:lstStyle/>
          <a:p>
            <a:pPr algn="ctr" indent="0" marL="0">
              <a:lnSpc>
                <a:spcPts val="2300"/>
              </a:lnSpc>
              <a:buNone/>
            </a:pPr>
            <a:r>
              <a:rPr lang="en-US" sz="2300" b="1" dirty="0">
                <a:solidFill>
                  <a:srgbClr val="272525"/>
                </a:solidFill>
                <a:latin typeface="Inter Bold" pitchFamily="34" charset="0"/>
                <a:ea typeface="Inter Bold" pitchFamily="34" charset="-122"/>
                <a:cs typeface="Inter Bold" pitchFamily="34" charset="-120"/>
              </a:rPr>
              <a:t>2</a:t>
            </a:r>
            <a:endParaRPr lang="en-US" sz="2300" dirty="0"/>
          </a:p>
        </p:txBody>
      </p:sp>
      <p:sp>
        <p:nvSpPr>
          <p:cNvPr id="13" name="Text 10"/>
          <p:cNvSpPr/>
          <p:nvPr/>
        </p:nvSpPr>
        <p:spPr>
          <a:xfrm>
            <a:off x="7495818" y="337054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Semaine 3-4</a:t>
            </a:r>
            <a:endParaRPr lang="en-US" sz="1950" dirty="0"/>
          </a:p>
        </p:txBody>
      </p:sp>
      <p:sp>
        <p:nvSpPr>
          <p:cNvPr id="14" name="Text 11"/>
          <p:cNvSpPr/>
          <p:nvPr/>
        </p:nvSpPr>
        <p:spPr>
          <a:xfrm>
            <a:off x="7495818" y="3799761"/>
            <a:ext cx="6340793"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Collecter  sources, première sélection, lecture des résumés.</a:t>
            </a:r>
            <a:endParaRPr lang="en-US" sz="1550" dirty="0"/>
          </a:p>
        </p:txBody>
      </p:sp>
      <p:sp>
        <p:nvSpPr>
          <p:cNvPr id="15" name="Shape 12"/>
          <p:cNvSpPr/>
          <p:nvPr/>
        </p:nvSpPr>
        <p:spPr>
          <a:xfrm>
            <a:off x="6703814" y="4725948"/>
            <a:ext cx="595313" cy="22860"/>
          </a:xfrm>
          <a:prstGeom prst="roundRect">
            <a:avLst>
              <a:gd name="adj" fmla="val 364651"/>
            </a:avLst>
          </a:prstGeom>
          <a:solidFill>
            <a:srgbClr val="C0C1D7"/>
          </a:solidFill>
          <a:ln/>
        </p:spPr>
      </p:sp>
      <p:sp>
        <p:nvSpPr>
          <p:cNvPr id="16" name="Shape 13"/>
          <p:cNvSpPr/>
          <p:nvPr/>
        </p:nvSpPr>
        <p:spPr>
          <a:xfrm>
            <a:off x="6280190" y="4514136"/>
            <a:ext cx="446484" cy="446484"/>
          </a:xfrm>
          <a:prstGeom prst="roundRect">
            <a:avLst>
              <a:gd name="adj" fmla="val 18670"/>
            </a:avLst>
          </a:prstGeom>
          <a:solidFill>
            <a:srgbClr val="DADBF1"/>
          </a:solidFill>
          <a:ln w="7620">
            <a:solidFill>
              <a:srgbClr val="C0C1D7"/>
            </a:solidFill>
            <a:prstDash val="solid"/>
          </a:ln>
        </p:spPr>
      </p:sp>
      <p:sp>
        <p:nvSpPr>
          <p:cNvPr id="17" name="Text 14"/>
          <p:cNvSpPr/>
          <p:nvPr/>
        </p:nvSpPr>
        <p:spPr>
          <a:xfrm>
            <a:off x="6354604" y="4551343"/>
            <a:ext cx="297656" cy="372070"/>
          </a:xfrm>
          <a:prstGeom prst="rect">
            <a:avLst/>
          </a:prstGeom>
          <a:noFill/>
          <a:ln/>
        </p:spPr>
        <p:txBody>
          <a:bodyPr wrap="none" lIns="0" tIns="0" rIns="0" bIns="0" rtlCol="0" anchor="t"/>
          <a:lstStyle/>
          <a:p>
            <a:pPr algn="ctr" indent="0" marL="0">
              <a:lnSpc>
                <a:spcPts val="2300"/>
              </a:lnSpc>
              <a:buNone/>
            </a:pPr>
            <a:r>
              <a:rPr lang="en-US" sz="2300" b="1" dirty="0">
                <a:solidFill>
                  <a:srgbClr val="272525"/>
                </a:solidFill>
                <a:latin typeface="Inter Bold" pitchFamily="34" charset="0"/>
                <a:ea typeface="Inter Bold" pitchFamily="34" charset="-122"/>
                <a:cs typeface="Inter Bold" pitchFamily="34" charset="-120"/>
              </a:rPr>
              <a:t>3</a:t>
            </a:r>
            <a:endParaRPr lang="en-US" sz="2300" dirty="0"/>
          </a:p>
        </p:txBody>
      </p:sp>
      <p:sp>
        <p:nvSpPr>
          <p:cNvPr id="18" name="Text 15"/>
          <p:cNvSpPr/>
          <p:nvPr/>
        </p:nvSpPr>
        <p:spPr>
          <a:xfrm>
            <a:off x="7495818" y="4582358"/>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Semaine 5-6</a:t>
            </a:r>
            <a:endParaRPr lang="en-US" sz="1950" dirty="0"/>
          </a:p>
        </p:txBody>
      </p:sp>
      <p:sp>
        <p:nvSpPr>
          <p:cNvPr id="19" name="Text 16"/>
          <p:cNvSpPr/>
          <p:nvPr/>
        </p:nvSpPr>
        <p:spPr>
          <a:xfrm>
            <a:off x="7495818" y="5011579"/>
            <a:ext cx="6340793"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Lecture approfondie, fiches de lecture, classification thématique.</a:t>
            </a:r>
            <a:endParaRPr lang="en-US" sz="1550" dirty="0"/>
          </a:p>
        </p:txBody>
      </p:sp>
      <p:sp>
        <p:nvSpPr>
          <p:cNvPr id="20" name="Shape 17"/>
          <p:cNvSpPr/>
          <p:nvPr/>
        </p:nvSpPr>
        <p:spPr>
          <a:xfrm>
            <a:off x="6703814" y="5937766"/>
            <a:ext cx="595313" cy="22860"/>
          </a:xfrm>
          <a:prstGeom prst="roundRect">
            <a:avLst>
              <a:gd name="adj" fmla="val 364651"/>
            </a:avLst>
          </a:prstGeom>
          <a:solidFill>
            <a:srgbClr val="C0C1D7"/>
          </a:solidFill>
          <a:ln/>
        </p:spPr>
      </p:sp>
      <p:sp>
        <p:nvSpPr>
          <p:cNvPr id="21" name="Shape 18"/>
          <p:cNvSpPr/>
          <p:nvPr/>
        </p:nvSpPr>
        <p:spPr>
          <a:xfrm>
            <a:off x="6280190" y="5725954"/>
            <a:ext cx="446484" cy="446484"/>
          </a:xfrm>
          <a:prstGeom prst="roundRect">
            <a:avLst>
              <a:gd name="adj" fmla="val 18670"/>
            </a:avLst>
          </a:prstGeom>
          <a:solidFill>
            <a:srgbClr val="DADBF1"/>
          </a:solidFill>
          <a:ln w="7620">
            <a:solidFill>
              <a:srgbClr val="C0C1D7"/>
            </a:solidFill>
            <a:prstDash val="solid"/>
          </a:ln>
        </p:spPr>
      </p:sp>
      <p:sp>
        <p:nvSpPr>
          <p:cNvPr id="22" name="Text 19"/>
          <p:cNvSpPr/>
          <p:nvPr/>
        </p:nvSpPr>
        <p:spPr>
          <a:xfrm>
            <a:off x="6354604" y="5763161"/>
            <a:ext cx="297656" cy="372070"/>
          </a:xfrm>
          <a:prstGeom prst="rect">
            <a:avLst/>
          </a:prstGeom>
          <a:noFill/>
          <a:ln/>
        </p:spPr>
        <p:txBody>
          <a:bodyPr wrap="none" lIns="0" tIns="0" rIns="0" bIns="0" rtlCol="0" anchor="t"/>
          <a:lstStyle/>
          <a:p>
            <a:pPr algn="ctr" indent="0" marL="0">
              <a:lnSpc>
                <a:spcPts val="2300"/>
              </a:lnSpc>
              <a:buNone/>
            </a:pPr>
            <a:r>
              <a:rPr lang="en-US" sz="2300" b="1" dirty="0">
                <a:solidFill>
                  <a:srgbClr val="272525"/>
                </a:solidFill>
                <a:latin typeface="Inter Bold" pitchFamily="34" charset="0"/>
                <a:ea typeface="Inter Bold" pitchFamily="34" charset="-122"/>
                <a:cs typeface="Inter Bold" pitchFamily="34" charset="-120"/>
              </a:rPr>
              <a:t>4</a:t>
            </a:r>
            <a:endParaRPr lang="en-US" sz="2300" dirty="0"/>
          </a:p>
        </p:txBody>
      </p:sp>
      <p:sp>
        <p:nvSpPr>
          <p:cNvPr id="23" name="Text 20"/>
          <p:cNvSpPr/>
          <p:nvPr/>
        </p:nvSpPr>
        <p:spPr>
          <a:xfrm>
            <a:off x="7495818" y="5794177"/>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Semaine 7-8</a:t>
            </a:r>
            <a:endParaRPr lang="en-US" sz="1950" dirty="0"/>
          </a:p>
        </p:txBody>
      </p:sp>
      <p:sp>
        <p:nvSpPr>
          <p:cNvPr id="24" name="Text 21"/>
          <p:cNvSpPr/>
          <p:nvPr/>
        </p:nvSpPr>
        <p:spPr>
          <a:xfrm>
            <a:off x="7495818" y="6223397"/>
            <a:ext cx="6340793"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Rédaction par thème, synthèses partielles, vérification des citations.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909286"/>
            <a:ext cx="7319843" cy="496133"/>
          </a:xfrm>
          <a:prstGeom prst="rect">
            <a:avLst/>
          </a:prstGeom>
          <a:noFill/>
          <a:ln/>
        </p:spPr>
        <p:txBody>
          <a:bodyPr wrap="none" lIns="0" tIns="0" rIns="0" bIns="0" rtlCol="0" anchor="t"/>
          <a:lstStyle/>
          <a:p>
            <a:pPr algn="l" indent="0" marL="0">
              <a:lnSpc>
                <a:spcPts val="3900"/>
              </a:lnSpc>
              <a:buNone/>
            </a:pPr>
            <a:r>
              <a:rPr lang="en-US" sz="3100" b="1" dirty="0">
                <a:solidFill>
                  <a:srgbClr val="000000"/>
                </a:solidFill>
                <a:latin typeface="Inter Bold" pitchFamily="34" charset="0"/>
                <a:ea typeface="Inter Bold" pitchFamily="34" charset="-122"/>
                <a:cs typeface="Inter Bold" pitchFamily="34" charset="-120"/>
              </a:rPr>
              <a:t>Conseils finaux &amp; timing recommandé</a:t>
            </a:r>
            <a:endParaRPr lang="en-US" sz="3100" dirty="0"/>
          </a:p>
        </p:txBody>
      </p:sp>
      <p:sp>
        <p:nvSpPr>
          <p:cNvPr id="4" name="Shape 1"/>
          <p:cNvSpPr/>
          <p:nvPr/>
        </p:nvSpPr>
        <p:spPr>
          <a:xfrm>
            <a:off x="6280190" y="2628662"/>
            <a:ext cx="3679031" cy="1476256"/>
          </a:xfrm>
          <a:prstGeom prst="roundRect">
            <a:avLst>
              <a:gd name="adj" fmla="val 32267"/>
            </a:avLst>
          </a:prstGeom>
          <a:solidFill>
            <a:srgbClr val="DADBF1"/>
          </a:solidFill>
          <a:ln w="7620">
            <a:solidFill>
              <a:srgbClr val="C0C1D7"/>
            </a:solidFill>
            <a:prstDash val="solid"/>
          </a:ln>
        </p:spPr>
      </p:sp>
      <p:sp>
        <p:nvSpPr>
          <p:cNvPr id="5" name="Text 2"/>
          <p:cNvSpPr/>
          <p:nvPr/>
        </p:nvSpPr>
        <p:spPr>
          <a:xfrm>
            <a:off x="6486168" y="283464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Durée</a:t>
            </a:r>
            <a:endParaRPr lang="en-US" sz="1950" dirty="0"/>
          </a:p>
        </p:txBody>
      </p:sp>
      <p:sp>
        <p:nvSpPr>
          <p:cNvPr id="6" name="Text 3"/>
          <p:cNvSpPr/>
          <p:nvPr/>
        </p:nvSpPr>
        <p:spPr>
          <a:xfrm>
            <a:off x="6486168" y="3263860"/>
            <a:ext cx="3267075"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2 mois minimum pour une revue solide.</a:t>
            </a:r>
            <a:endParaRPr lang="en-US" sz="1550" dirty="0"/>
          </a:p>
        </p:txBody>
      </p:sp>
      <p:sp>
        <p:nvSpPr>
          <p:cNvPr id="7" name="Shape 4"/>
          <p:cNvSpPr/>
          <p:nvPr/>
        </p:nvSpPr>
        <p:spPr>
          <a:xfrm>
            <a:off x="10157579" y="2628662"/>
            <a:ext cx="3679031" cy="1476256"/>
          </a:xfrm>
          <a:prstGeom prst="roundRect">
            <a:avLst>
              <a:gd name="adj" fmla="val 32267"/>
            </a:avLst>
          </a:prstGeom>
          <a:solidFill>
            <a:srgbClr val="DADBF1"/>
          </a:solidFill>
          <a:ln w="7620">
            <a:solidFill>
              <a:srgbClr val="C0C1D7"/>
            </a:solidFill>
            <a:prstDash val="solid"/>
          </a:ln>
        </p:spPr>
      </p:sp>
      <p:sp>
        <p:nvSpPr>
          <p:cNvPr id="8" name="Text 5"/>
          <p:cNvSpPr/>
          <p:nvPr/>
        </p:nvSpPr>
        <p:spPr>
          <a:xfrm>
            <a:off x="10363557" y="283464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Volume</a:t>
            </a:r>
            <a:endParaRPr lang="en-US" sz="1950" dirty="0"/>
          </a:p>
        </p:txBody>
      </p:sp>
      <p:sp>
        <p:nvSpPr>
          <p:cNvPr id="9" name="Text 6"/>
          <p:cNvSpPr/>
          <p:nvPr/>
        </p:nvSpPr>
        <p:spPr>
          <a:xfrm>
            <a:off x="10363557" y="3263860"/>
            <a:ext cx="3267075"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20-30 pages pour un mémoire de Master QSE.</a:t>
            </a:r>
            <a:endParaRPr lang="en-US" sz="1550" dirty="0"/>
          </a:p>
        </p:txBody>
      </p:sp>
      <p:sp>
        <p:nvSpPr>
          <p:cNvPr id="10" name="Shape 7"/>
          <p:cNvSpPr/>
          <p:nvPr/>
        </p:nvSpPr>
        <p:spPr>
          <a:xfrm>
            <a:off x="6280190" y="4303276"/>
            <a:ext cx="7556421" cy="1158716"/>
          </a:xfrm>
          <a:prstGeom prst="roundRect">
            <a:avLst>
              <a:gd name="adj" fmla="val 41109"/>
            </a:avLst>
          </a:prstGeom>
          <a:solidFill>
            <a:srgbClr val="DADBF1"/>
          </a:solidFill>
          <a:ln w="7620">
            <a:solidFill>
              <a:srgbClr val="C0C1D7"/>
            </a:solidFill>
            <a:prstDash val="solid"/>
          </a:ln>
        </p:spPr>
      </p:sp>
      <p:sp>
        <p:nvSpPr>
          <p:cNvPr id="11" name="Text 8"/>
          <p:cNvSpPr/>
          <p:nvPr/>
        </p:nvSpPr>
        <p:spPr>
          <a:xfrm>
            <a:off x="6486168" y="4509254"/>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Révision continue</a:t>
            </a:r>
            <a:endParaRPr lang="en-US" sz="1950" dirty="0"/>
          </a:p>
        </p:txBody>
      </p:sp>
      <p:sp>
        <p:nvSpPr>
          <p:cNvPr id="12" name="Text 9"/>
          <p:cNvSpPr/>
          <p:nvPr/>
        </p:nvSpPr>
        <p:spPr>
          <a:xfrm>
            <a:off x="6486168" y="4938474"/>
            <a:ext cx="7144464" cy="317540"/>
          </a:xfrm>
          <a:prstGeom prst="rect">
            <a:avLst/>
          </a:prstGeom>
          <a:noFill/>
          <a:ln/>
        </p:spPr>
        <p:txBody>
          <a:bodyPr wrap="non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Relire et ajuster tout au long du mémoire.</a:t>
            </a:r>
            <a:endParaRPr lang="en-US" sz="1550" dirty="0"/>
          </a:p>
        </p:txBody>
      </p:sp>
      <p:sp>
        <p:nvSpPr>
          <p:cNvPr id="13" name="Text 10"/>
          <p:cNvSpPr/>
          <p:nvPr/>
        </p:nvSpPr>
        <p:spPr>
          <a:xfrm>
            <a:off x="6280190" y="5685234"/>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Une revue de littérature bien menée est la clé d’un mémoire QSE réussi. Bonne rédaction !</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2025-09-10T17:03:02Z</dcterms:created>
  <dcterms:modified xsi:type="dcterms:W3CDTF">2025-09-10T17:03:02Z</dcterms:modified>
</cp:coreProperties>
</file>