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1789" r:id="rId2"/>
    <p:sldId id="1823" r:id="rId3"/>
    <p:sldId id="1827" r:id="rId4"/>
    <p:sldId id="1790" r:id="rId5"/>
    <p:sldId id="1819" r:id="rId6"/>
    <p:sldId id="1821" r:id="rId7"/>
    <p:sldId id="1796" r:id="rId8"/>
    <p:sldId id="1797" r:id="rId9"/>
    <p:sldId id="1798" r:id="rId10"/>
    <p:sldId id="1800" r:id="rId11"/>
    <p:sldId id="1822" r:id="rId12"/>
    <p:sldId id="1799" r:id="rId13"/>
    <p:sldId id="1795" r:id="rId14"/>
    <p:sldId id="1802" r:id="rId15"/>
    <p:sldId id="1813" r:id="rId16"/>
    <p:sldId id="1803" r:id="rId17"/>
    <p:sldId id="1818" r:id="rId18"/>
    <p:sldId id="1801" r:id="rId19"/>
    <p:sldId id="1805" r:id="rId20"/>
    <p:sldId id="1807" r:id="rId21"/>
    <p:sldId id="1804" r:id="rId22"/>
    <p:sldId id="1806" r:id="rId23"/>
    <p:sldId id="1808" r:id="rId24"/>
    <p:sldId id="1809" r:id="rId25"/>
    <p:sldId id="1810" r:id="rId26"/>
    <p:sldId id="1826" r:id="rId27"/>
    <p:sldId id="1811" r:id="rId28"/>
    <p:sldId id="1812" r:id="rId29"/>
    <p:sldId id="1820" r:id="rId30"/>
    <p:sldId id="1835" r:id="rId31"/>
    <p:sldId id="1836" r:id="rId32"/>
    <p:sldId id="1814" r:id="rId33"/>
    <p:sldId id="1815" r:id="rId34"/>
    <p:sldId id="1794" r:id="rId35"/>
    <p:sldId id="1788" r:id="rId36"/>
    <p:sldId id="1828" r:id="rId37"/>
    <p:sldId id="1829" r:id="rId38"/>
    <p:sldId id="1830" r:id="rId39"/>
    <p:sldId id="1831" r:id="rId40"/>
    <p:sldId id="1832" r:id="rId41"/>
    <p:sldId id="1833" r:id="rId42"/>
    <p:sldId id="1834" r:id="rId43"/>
  </p:sldIdLst>
  <p:sldSz cx="9144000" cy="6858000" type="screen4x3"/>
  <p:notesSz cx="9866313" cy="67357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>
          <p15:clr>
            <a:srgbClr val="A4A3A4"/>
          </p15:clr>
        </p15:guide>
        <p15:guide id="2" pos="31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flores" initials="lf" lastIdx="2" clrIdx="0">
    <p:extLst>
      <p:ext uri="{19B8F6BF-5375-455C-9EA6-DF929625EA0E}">
        <p15:presenceInfo xmlns:p15="http://schemas.microsoft.com/office/powerpoint/2012/main" userId="43cf693efc4f8bd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8B"/>
    <a:srgbClr val="745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38" autoAdjust="0"/>
  </p:normalViewPr>
  <p:slideViewPr>
    <p:cSldViewPr>
      <p:cViewPr varScale="1">
        <p:scale>
          <a:sx n="68" d="100"/>
          <a:sy n="68" d="100"/>
        </p:scale>
        <p:origin x="130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7691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1077" y="36"/>
      </p:cViewPr>
      <p:guideLst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14B7D5-9985-4C56-A2FE-BD02D671A2D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DA7C59A-79AB-422F-8E68-F313DC92E767}">
      <dgm:prSet phldrT="[Texte]"/>
      <dgm:spPr/>
      <dgm:t>
        <a:bodyPr/>
        <a:lstStyle/>
        <a:p>
          <a:r>
            <a:rPr lang="fr-FR" dirty="0" smtClean="0"/>
            <a:t>Gouvernance</a:t>
          </a:r>
          <a:endParaRPr lang="fr-FR" dirty="0"/>
        </a:p>
      </dgm:t>
    </dgm:pt>
    <dgm:pt modelId="{80CA0842-DAA4-406D-8537-33F94417E512}" type="parTrans" cxnId="{F0850DA7-B833-4065-B1BE-E1498FFDD460}">
      <dgm:prSet/>
      <dgm:spPr/>
      <dgm:t>
        <a:bodyPr/>
        <a:lstStyle/>
        <a:p>
          <a:endParaRPr lang="fr-FR"/>
        </a:p>
      </dgm:t>
    </dgm:pt>
    <dgm:pt modelId="{2772D759-03D1-46C7-A1AA-57929EBF4974}" type="sibTrans" cxnId="{F0850DA7-B833-4065-B1BE-E1498FFDD460}">
      <dgm:prSet/>
      <dgm:spPr/>
      <dgm:t>
        <a:bodyPr/>
        <a:lstStyle/>
        <a:p>
          <a:endParaRPr lang="fr-FR"/>
        </a:p>
      </dgm:t>
    </dgm:pt>
    <dgm:pt modelId="{88E1858E-542F-421F-9593-DA851EEFCBCB}">
      <dgm:prSet phldrT="[Texte]"/>
      <dgm:spPr/>
      <dgm:t>
        <a:bodyPr/>
        <a:lstStyle/>
        <a:p>
          <a:r>
            <a:rPr lang="fr-FR" dirty="0" err="1" smtClean="0"/>
            <a:t>Cables</a:t>
          </a:r>
          <a:r>
            <a:rPr lang="fr-FR" dirty="0" smtClean="0"/>
            <a:t> sous-marin</a:t>
          </a:r>
          <a:endParaRPr lang="fr-FR" dirty="0"/>
        </a:p>
      </dgm:t>
    </dgm:pt>
    <dgm:pt modelId="{83544C43-AA5D-43E2-B360-0FADEF434DFB}" type="parTrans" cxnId="{8C636633-AE9D-4544-B179-E1C11729A10F}">
      <dgm:prSet/>
      <dgm:spPr/>
      <dgm:t>
        <a:bodyPr/>
        <a:lstStyle/>
        <a:p>
          <a:endParaRPr lang="fr-FR"/>
        </a:p>
      </dgm:t>
    </dgm:pt>
    <dgm:pt modelId="{2A3B9524-D47B-4CD3-948C-905A943764BB}" type="sibTrans" cxnId="{8C636633-AE9D-4544-B179-E1C11729A10F}">
      <dgm:prSet/>
      <dgm:spPr/>
      <dgm:t>
        <a:bodyPr/>
        <a:lstStyle/>
        <a:p>
          <a:endParaRPr lang="fr-FR"/>
        </a:p>
      </dgm:t>
    </dgm:pt>
    <dgm:pt modelId="{AFEE6617-BC3F-4A82-96FC-7E9F09C8BD0E}">
      <dgm:prSet phldrT="[Texte]"/>
      <dgm:spPr/>
      <dgm:t>
        <a:bodyPr/>
        <a:lstStyle/>
        <a:p>
          <a:r>
            <a:rPr lang="fr-FR" dirty="0" smtClean="0"/>
            <a:t>Attaques par déni de service</a:t>
          </a:r>
          <a:endParaRPr lang="fr-FR" dirty="0"/>
        </a:p>
      </dgm:t>
    </dgm:pt>
    <dgm:pt modelId="{D829B2C5-9B44-408F-B423-FDE73F70C57D}" type="parTrans" cxnId="{C14C4DF1-E94D-4842-8E46-E2B194632C82}">
      <dgm:prSet/>
      <dgm:spPr/>
      <dgm:t>
        <a:bodyPr/>
        <a:lstStyle/>
        <a:p>
          <a:endParaRPr lang="fr-FR"/>
        </a:p>
      </dgm:t>
    </dgm:pt>
    <dgm:pt modelId="{8196D884-7B0B-4FB6-85D2-42661EE86BAF}" type="sibTrans" cxnId="{C14C4DF1-E94D-4842-8E46-E2B194632C82}">
      <dgm:prSet/>
      <dgm:spPr/>
      <dgm:t>
        <a:bodyPr/>
        <a:lstStyle/>
        <a:p>
          <a:endParaRPr lang="fr-FR"/>
        </a:p>
      </dgm:t>
    </dgm:pt>
    <dgm:pt modelId="{125C43A4-BC55-4EE6-8E9D-7AAC48484C63}">
      <dgm:prSet phldrT="[Texte]"/>
      <dgm:spPr/>
      <dgm:t>
        <a:bodyPr/>
        <a:lstStyle/>
        <a:p>
          <a:r>
            <a:rPr lang="fr-FR" dirty="0" smtClean="0"/>
            <a:t>Censures </a:t>
          </a:r>
          <a:r>
            <a:rPr lang="fr-FR" dirty="0" err="1" smtClean="0"/>
            <a:t>gvt</a:t>
          </a:r>
          <a:endParaRPr lang="fr-FR" dirty="0"/>
        </a:p>
      </dgm:t>
    </dgm:pt>
    <dgm:pt modelId="{A6CE57BA-3635-4A64-A5CD-65BECF307A8D}" type="parTrans" cxnId="{C6B76D96-601C-42B0-A0CA-1534EF9D864E}">
      <dgm:prSet/>
      <dgm:spPr/>
      <dgm:t>
        <a:bodyPr/>
        <a:lstStyle/>
        <a:p>
          <a:endParaRPr lang="fr-FR"/>
        </a:p>
      </dgm:t>
    </dgm:pt>
    <dgm:pt modelId="{F3C0AAC7-0AC4-4298-A1AB-357B79C16E93}" type="sibTrans" cxnId="{C6B76D96-601C-42B0-A0CA-1534EF9D864E}">
      <dgm:prSet/>
      <dgm:spPr/>
      <dgm:t>
        <a:bodyPr/>
        <a:lstStyle/>
        <a:p>
          <a:endParaRPr lang="fr-FR"/>
        </a:p>
      </dgm:t>
    </dgm:pt>
    <dgm:pt modelId="{7519D79F-1364-450B-9DE5-56950E777912}">
      <dgm:prSet phldrT="[Texte]"/>
      <dgm:spPr/>
      <dgm:t>
        <a:bodyPr/>
        <a:lstStyle/>
        <a:p>
          <a:r>
            <a:rPr lang="fr-FR" dirty="0" smtClean="0"/>
            <a:t>Vols de câbles ADSL…</a:t>
          </a:r>
          <a:endParaRPr lang="fr-FR" dirty="0"/>
        </a:p>
      </dgm:t>
    </dgm:pt>
    <dgm:pt modelId="{4CC08606-E43D-47C5-9B2D-BC57587DB6DB}" type="parTrans" cxnId="{1EF476A2-28BD-451B-A7BD-BAE8CBBB7446}">
      <dgm:prSet/>
      <dgm:spPr/>
      <dgm:t>
        <a:bodyPr/>
        <a:lstStyle/>
        <a:p>
          <a:endParaRPr lang="fr-FR"/>
        </a:p>
      </dgm:t>
    </dgm:pt>
    <dgm:pt modelId="{18F80769-5912-48A0-B57B-964DDA3DB945}" type="sibTrans" cxnId="{1EF476A2-28BD-451B-A7BD-BAE8CBBB7446}">
      <dgm:prSet/>
      <dgm:spPr/>
      <dgm:t>
        <a:bodyPr/>
        <a:lstStyle/>
        <a:p>
          <a:endParaRPr lang="fr-FR"/>
        </a:p>
      </dgm:t>
    </dgm:pt>
    <dgm:pt modelId="{30EA6CC0-C645-46A9-BC74-B7E497C15327}" type="pres">
      <dgm:prSet presAssocID="{3114B7D5-9985-4C56-A2FE-BD02D671A2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63CACEE-09E4-46AF-8FCA-00908CAF03D9}" type="pres">
      <dgm:prSet presAssocID="{FDA7C59A-79AB-422F-8E68-F313DC92E76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1480E3-AFB4-45FD-9A23-C7D639460EFB}" type="pres">
      <dgm:prSet presAssocID="{2772D759-03D1-46C7-A1AA-57929EBF4974}" presName="sibTrans" presStyleCnt="0"/>
      <dgm:spPr/>
    </dgm:pt>
    <dgm:pt modelId="{86465807-290D-4922-9564-480611236D58}" type="pres">
      <dgm:prSet presAssocID="{88E1858E-542F-421F-9593-DA851EEFCBC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C39DF2-2EE0-437E-8CA2-5810EC92A987}" type="pres">
      <dgm:prSet presAssocID="{2A3B9524-D47B-4CD3-948C-905A943764BB}" presName="sibTrans" presStyleCnt="0"/>
      <dgm:spPr/>
    </dgm:pt>
    <dgm:pt modelId="{7C0D2D74-FA24-43A8-B198-767DD5267243}" type="pres">
      <dgm:prSet presAssocID="{AFEE6617-BC3F-4A82-96FC-7E9F09C8BD0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00BEBE-8F07-4713-8495-2E87C7CC71D2}" type="pres">
      <dgm:prSet presAssocID="{8196D884-7B0B-4FB6-85D2-42661EE86BAF}" presName="sibTrans" presStyleCnt="0"/>
      <dgm:spPr/>
    </dgm:pt>
    <dgm:pt modelId="{76BFD8DD-2E0D-47D7-9B65-BA801657E807}" type="pres">
      <dgm:prSet presAssocID="{125C43A4-BC55-4EE6-8E9D-7AAC48484C6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A0A11C-030A-421C-AF43-4382AD7ECA31}" type="pres">
      <dgm:prSet presAssocID="{F3C0AAC7-0AC4-4298-A1AB-357B79C16E93}" presName="sibTrans" presStyleCnt="0"/>
      <dgm:spPr/>
    </dgm:pt>
    <dgm:pt modelId="{47909DC2-A104-4042-8D33-1F8FF0323CDA}" type="pres">
      <dgm:prSet presAssocID="{7519D79F-1364-450B-9DE5-56950E77791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0850DA7-B833-4065-B1BE-E1498FFDD460}" srcId="{3114B7D5-9985-4C56-A2FE-BD02D671A2D9}" destId="{FDA7C59A-79AB-422F-8E68-F313DC92E767}" srcOrd="0" destOrd="0" parTransId="{80CA0842-DAA4-406D-8537-33F94417E512}" sibTransId="{2772D759-03D1-46C7-A1AA-57929EBF4974}"/>
    <dgm:cxn modelId="{A3747329-8CD7-4216-A77B-9976DEF51B1A}" type="presOf" srcId="{7519D79F-1364-450B-9DE5-56950E777912}" destId="{47909DC2-A104-4042-8D33-1F8FF0323CDA}" srcOrd="0" destOrd="0" presId="urn:microsoft.com/office/officeart/2005/8/layout/default"/>
    <dgm:cxn modelId="{C14C4DF1-E94D-4842-8E46-E2B194632C82}" srcId="{3114B7D5-9985-4C56-A2FE-BD02D671A2D9}" destId="{AFEE6617-BC3F-4A82-96FC-7E9F09C8BD0E}" srcOrd="2" destOrd="0" parTransId="{D829B2C5-9B44-408F-B423-FDE73F70C57D}" sibTransId="{8196D884-7B0B-4FB6-85D2-42661EE86BAF}"/>
    <dgm:cxn modelId="{F92D6AE8-084B-4E7F-8BB7-AA8FCF5D37AF}" type="presOf" srcId="{FDA7C59A-79AB-422F-8E68-F313DC92E767}" destId="{363CACEE-09E4-46AF-8FCA-00908CAF03D9}" srcOrd="0" destOrd="0" presId="urn:microsoft.com/office/officeart/2005/8/layout/default"/>
    <dgm:cxn modelId="{EB7A1D85-8688-4F3C-AA4F-823A76356452}" type="presOf" srcId="{88E1858E-542F-421F-9593-DA851EEFCBCB}" destId="{86465807-290D-4922-9564-480611236D58}" srcOrd="0" destOrd="0" presId="urn:microsoft.com/office/officeart/2005/8/layout/default"/>
    <dgm:cxn modelId="{1EF476A2-28BD-451B-A7BD-BAE8CBBB7446}" srcId="{3114B7D5-9985-4C56-A2FE-BD02D671A2D9}" destId="{7519D79F-1364-450B-9DE5-56950E777912}" srcOrd="4" destOrd="0" parTransId="{4CC08606-E43D-47C5-9B2D-BC57587DB6DB}" sibTransId="{18F80769-5912-48A0-B57B-964DDA3DB945}"/>
    <dgm:cxn modelId="{92755E05-1270-438A-80BA-6863C33808DB}" type="presOf" srcId="{AFEE6617-BC3F-4A82-96FC-7E9F09C8BD0E}" destId="{7C0D2D74-FA24-43A8-B198-767DD5267243}" srcOrd="0" destOrd="0" presId="urn:microsoft.com/office/officeart/2005/8/layout/default"/>
    <dgm:cxn modelId="{1B4FE853-7175-4D20-9FAC-8651D711639D}" type="presOf" srcId="{125C43A4-BC55-4EE6-8E9D-7AAC48484C63}" destId="{76BFD8DD-2E0D-47D7-9B65-BA801657E807}" srcOrd="0" destOrd="0" presId="urn:microsoft.com/office/officeart/2005/8/layout/default"/>
    <dgm:cxn modelId="{20C6CEC6-A386-4EA8-B799-D2487ED035FB}" type="presOf" srcId="{3114B7D5-9985-4C56-A2FE-BD02D671A2D9}" destId="{30EA6CC0-C645-46A9-BC74-B7E497C15327}" srcOrd="0" destOrd="0" presId="urn:microsoft.com/office/officeart/2005/8/layout/default"/>
    <dgm:cxn modelId="{8C636633-AE9D-4544-B179-E1C11729A10F}" srcId="{3114B7D5-9985-4C56-A2FE-BD02D671A2D9}" destId="{88E1858E-542F-421F-9593-DA851EEFCBCB}" srcOrd="1" destOrd="0" parTransId="{83544C43-AA5D-43E2-B360-0FADEF434DFB}" sibTransId="{2A3B9524-D47B-4CD3-948C-905A943764BB}"/>
    <dgm:cxn modelId="{C6B76D96-601C-42B0-A0CA-1534EF9D864E}" srcId="{3114B7D5-9985-4C56-A2FE-BD02D671A2D9}" destId="{125C43A4-BC55-4EE6-8E9D-7AAC48484C63}" srcOrd="3" destOrd="0" parTransId="{A6CE57BA-3635-4A64-A5CD-65BECF307A8D}" sibTransId="{F3C0AAC7-0AC4-4298-A1AB-357B79C16E93}"/>
    <dgm:cxn modelId="{F73A3F7B-C0FC-48E3-9358-34EFC5EC2D1C}" type="presParOf" srcId="{30EA6CC0-C645-46A9-BC74-B7E497C15327}" destId="{363CACEE-09E4-46AF-8FCA-00908CAF03D9}" srcOrd="0" destOrd="0" presId="urn:microsoft.com/office/officeart/2005/8/layout/default"/>
    <dgm:cxn modelId="{F40BA658-866A-4D27-9017-48D484EBD193}" type="presParOf" srcId="{30EA6CC0-C645-46A9-BC74-B7E497C15327}" destId="{D61480E3-AFB4-45FD-9A23-C7D639460EFB}" srcOrd="1" destOrd="0" presId="urn:microsoft.com/office/officeart/2005/8/layout/default"/>
    <dgm:cxn modelId="{9791E464-24CD-48CE-8393-B08F0C58261F}" type="presParOf" srcId="{30EA6CC0-C645-46A9-BC74-B7E497C15327}" destId="{86465807-290D-4922-9564-480611236D58}" srcOrd="2" destOrd="0" presId="urn:microsoft.com/office/officeart/2005/8/layout/default"/>
    <dgm:cxn modelId="{43709D7A-D937-4FD1-9D1D-5F0DA5166DA6}" type="presParOf" srcId="{30EA6CC0-C645-46A9-BC74-B7E497C15327}" destId="{93C39DF2-2EE0-437E-8CA2-5810EC92A987}" srcOrd="3" destOrd="0" presId="urn:microsoft.com/office/officeart/2005/8/layout/default"/>
    <dgm:cxn modelId="{EFC2EC66-3D3F-4FA9-8855-3C41BB280994}" type="presParOf" srcId="{30EA6CC0-C645-46A9-BC74-B7E497C15327}" destId="{7C0D2D74-FA24-43A8-B198-767DD5267243}" srcOrd="4" destOrd="0" presId="urn:microsoft.com/office/officeart/2005/8/layout/default"/>
    <dgm:cxn modelId="{FB704140-E9AE-4458-8DF1-19C14AD79B7E}" type="presParOf" srcId="{30EA6CC0-C645-46A9-BC74-B7E497C15327}" destId="{ED00BEBE-8F07-4713-8495-2E87C7CC71D2}" srcOrd="5" destOrd="0" presId="urn:microsoft.com/office/officeart/2005/8/layout/default"/>
    <dgm:cxn modelId="{82DECB09-EC3C-40E7-846A-A2FB3E2BECCB}" type="presParOf" srcId="{30EA6CC0-C645-46A9-BC74-B7E497C15327}" destId="{76BFD8DD-2E0D-47D7-9B65-BA801657E807}" srcOrd="6" destOrd="0" presId="urn:microsoft.com/office/officeart/2005/8/layout/default"/>
    <dgm:cxn modelId="{CFAC416E-825D-4B96-89CD-C4746A7E5907}" type="presParOf" srcId="{30EA6CC0-C645-46A9-BC74-B7E497C15327}" destId="{A6A0A11C-030A-421C-AF43-4382AD7ECA31}" srcOrd="7" destOrd="0" presId="urn:microsoft.com/office/officeart/2005/8/layout/default"/>
    <dgm:cxn modelId="{F6480979-4ACE-4586-A622-7B4C43948980}" type="presParOf" srcId="{30EA6CC0-C645-46A9-BC74-B7E497C15327}" destId="{47909DC2-A104-4042-8D33-1F8FF0323CD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3F2BFE-4541-4507-B156-BF970603AC1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BD338EDD-9C94-42AD-8A09-967E466359FB}">
      <dgm:prSet phldrT="[Texte]"/>
      <dgm:spPr/>
      <dgm:t>
        <a:bodyPr/>
        <a:lstStyle/>
        <a:p>
          <a:r>
            <a:rPr lang="fr-FR" dirty="0" err="1" smtClean="0"/>
            <a:t>Martech</a:t>
          </a:r>
          <a:r>
            <a:rPr lang="fr-FR" dirty="0" smtClean="0"/>
            <a:t>, 8000 outils </a:t>
          </a:r>
          <a:endParaRPr lang="fr-FR" dirty="0"/>
        </a:p>
      </dgm:t>
    </dgm:pt>
    <dgm:pt modelId="{B847FD42-9C58-42BF-B8E7-84381F1ECC68}" type="parTrans" cxnId="{90929A19-3FDD-4A23-8EA4-B7FA766841B9}">
      <dgm:prSet/>
      <dgm:spPr/>
      <dgm:t>
        <a:bodyPr/>
        <a:lstStyle/>
        <a:p>
          <a:endParaRPr lang="fr-FR"/>
        </a:p>
      </dgm:t>
    </dgm:pt>
    <dgm:pt modelId="{39E64D19-38C0-49D8-9FFC-E93D73882172}" type="sibTrans" cxnId="{90929A19-3FDD-4A23-8EA4-B7FA766841B9}">
      <dgm:prSet/>
      <dgm:spPr/>
      <dgm:t>
        <a:bodyPr/>
        <a:lstStyle/>
        <a:p>
          <a:endParaRPr lang="fr-FR"/>
        </a:p>
      </dgm:t>
    </dgm:pt>
    <dgm:pt modelId="{23607C87-58AD-416C-8962-A34B899F66D2}">
      <dgm:prSet phldrT="[Texte]"/>
      <dgm:spPr/>
      <dgm:t>
        <a:bodyPr/>
        <a:lstStyle/>
        <a:p>
          <a:r>
            <a:rPr lang="fr-FR" dirty="0" smtClean="0"/>
            <a:t>Startups mondiales</a:t>
          </a:r>
        </a:p>
        <a:p>
          <a:r>
            <a:rPr lang="fr-FR" dirty="0" smtClean="0"/>
            <a:t>-45% investissements</a:t>
          </a:r>
          <a:endParaRPr lang="fr-FR" dirty="0"/>
        </a:p>
      </dgm:t>
    </dgm:pt>
    <dgm:pt modelId="{92ECCA21-6840-4A81-BF12-9917C4A44E25}" type="parTrans" cxnId="{EE793ADC-3454-44A7-97EE-988DD61EF788}">
      <dgm:prSet/>
      <dgm:spPr/>
      <dgm:t>
        <a:bodyPr/>
        <a:lstStyle/>
        <a:p>
          <a:endParaRPr lang="fr-FR"/>
        </a:p>
      </dgm:t>
    </dgm:pt>
    <dgm:pt modelId="{58E0AC9E-C565-4A0D-926C-32B5F32E0013}" type="sibTrans" cxnId="{EE793ADC-3454-44A7-97EE-988DD61EF788}">
      <dgm:prSet/>
      <dgm:spPr/>
      <dgm:t>
        <a:bodyPr/>
        <a:lstStyle/>
        <a:p>
          <a:endParaRPr lang="fr-FR"/>
        </a:p>
      </dgm:t>
    </dgm:pt>
    <dgm:pt modelId="{4948465D-DDEF-47E0-BEDD-08348DF8AFC7}">
      <dgm:prSet phldrT="[Texte]"/>
      <dgm:spPr/>
      <dgm:t>
        <a:bodyPr/>
        <a:lstStyle/>
        <a:p>
          <a:r>
            <a:rPr lang="fr-FR" dirty="0" smtClean="0"/>
            <a:t>4% émissions carbone</a:t>
          </a:r>
          <a:endParaRPr lang="fr-FR" dirty="0"/>
        </a:p>
      </dgm:t>
    </dgm:pt>
    <dgm:pt modelId="{181190E3-5D92-44DC-B27C-7EDAA3CECB9F}" type="parTrans" cxnId="{8DD9FF63-F77E-4C8C-AECF-4A12C8B9F8B0}">
      <dgm:prSet/>
      <dgm:spPr/>
      <dgm:t>
        <a:bodyPr/>
        <a:lstStyle/>
        <a:p>
          <a:endParaRPr lang="fr-FR"/>
        </a:p>
      </dgm:t>
    </dgm:pt>
    <dgm:pt modelId="{9C8C2ED4-545A-4D04-A3F4-8E5CB55F82EC}" type="sibTrans" cxnId="{8DD9FF63-F77E-4C8C-AECF-4A12C8B9F8B0}">
      <dgm:prSet/>
      <dgm:spPr/>
      <dgm:t>
        <a:bodyPr/>
        <a:lstStyle/>
        <a:p>
          <a:endParaRPr lang="fr-FR"/>
        </a:p>
      </dgm:t>
    </dgm:pt>
    <dgm:pt modelId="{9089BE65-4F10-4503-B5A1-F7DAFEBF0FC7}">
      <dgm:prSet phldrT="[Texte]"/>
      <dgm:spPr/>
      <dgm:t>
        <a:bodyPr/>
        <a:lstStyle/>
        <a:p>
          <a:r>
            <a:rPr lang="fr-FR" dirty="0" err="1" smtClean="0"/>
            <a:t>IoT</a:t>
          </a:r>
          <a:endParaRPr lang="fr-FR" dirty="0" smtClean="0"/>
        </a:p>
        <a:p>
          <a:r>
            <a:rPr lang="fr-FR" dirty="0" smtClean="0"/>
            <a:t>25 milliards d’objets connectés</a:t>
          </a:r>
          <a:endParaRPr lang="fr-FR" dirty="0"/>
        </a:p>
      </dgm:t>
    </dgm:pt>
    <dgm:pt modelId="{8297E57A-415C-4669-83D8-0261FCE0A430}" type="parTrans" cxnId="{7F228142-ED78-4C4C-93AD-520FEBE9C277}">
      <dgm:prSet/>
      <dgm:spPr/>
      <dgm:t>
        <a:bodyPr/>
        <a:lstStyle/>
        <a:p>
          <a:endParaRPr lang="fr-FR"/>
        </a:p>
      </dgm:t>
    </dgm:pt>
    <dgm:pt modelId="{A439DA96-A1CE-4947-9F4E-C5DD23D02D98}" type="sibTrans" cxnId="{7F228142-ED78-4C4C-93AD-520FEBE9C277}">
      <dgm:prSet/>
      <dgm:spPr/>
      <dgm:t>
        <a:bodyPr/>
        <a:lstStyle/>
        <a:p>
          <a:endParaRPr lang="fr-FR"/>
        </a:p>
      </dgm:t>
    </dgm:pt>
    <dgm:pt modelId="{1969BA6E-2B6F-4658-8272-180D4CDC3BBF}" type="pres">
      <dgm:prSet presAssocID="{A63F2BFE-4541-4507-B156-BF970603AC1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5E30D87-D6B7-47B4-8113-CD451AB46406}" type="pres">
      <dgm:prSet presAssocID="{BD338EDD-9C94-42AD-8A09-967E466359F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175F5CC-43B2-4BDC-BCDB-1158DB30580A}" type="pres">
      <dgm:prSet presAssocID="{39E64D19-38C0-49D8-9FFC-E93D73882172}" presName="sibTrans" presStyleCnt="0"/>
      <dgm:spPr/>
    </dgm:pt>
    <dgm:pt modelId="{3A51B4FD-A9F9-481F-B678-443270CADBD0}" type="pres">
      <dgm:prSet presAssocID="{23607C87-58AD-416C-8962-A34B899F66D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66EA72-F616-40A5-9E0D-D576ABC908E5}" type="pres">
      <dgm:prSet presAssocID="{58E0AC9E-C565-4A0D-926C-32B5F32E0013}" presName="sibTrans" presStyleCnt="0"/>
      <dgm:spPr/>
    </dgm:pt>
    <dgm:pt modelId="{336A0291-057D-4E55-B10C-F6DFC5925414}" type="pres">
      <dgm:prSet presAssocID="{4948465D-DDEF-47E0-BEDD-08348DF8AFC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42102F-5F24-4903-993D-E79A629FEF60}" type="pres">
      <dgm:prSet presAssocID="{9C8C2ED4-545A-4D04-A3F4-8E5CB55F82EC}" presName="sibTrans" presStyleCnt="0"/>
      <dgm:spPr/>
    </dgm:pt>
    <dgm:pt modelId="{E0B542B3-1023-4860-9A11-C95F371FAB85}" type="pres">
      <dgm:prSet presAssocID="{9089BE65-4F10-4503-B5A1-F7DAFEBF0FC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E793ADC-3454-44A7-97EE-988DD61EF788}" srcId="{A63F2BFE-4541-4507-B156-BF970603AC19}" destId="{23607C87-58AD-416C-8962-A34B899F66D2}" srcOrd="1" destOrd="0" parTransId="{92ECCA21-6840-4A81-BF12-9917C4A44E25}" sibTransId="{58E0AC9E-C565-4A0D-926C-32B5F32E0013}"/>
    <dgm:cxn modelId="{96AC151C-9E6D-4518-97A7-F6B857E08352}" type="presOf" srcId="{9089BE65-4F10-4503-B5A1-F7DAFEBF0FC7}" destId="{E0B542B3-1023-4860-9A11-C95F371FAB85}" srcOrd="0" destOrd="0" presId="urn:microsoft.com/office/officeart/2005/8/layout/default"/>
    <dgm:cxn modelId="{04D715FD-EFC8-4160-9CFD-B57B97FE5FD9}" type="presOf" srcId="{23607C87-58AD-416C-8962-A34B899F66D2}" destId="{3A51B4FD-A9F9-481F-B678-443270CADBD0}" srcOrd="0" destOrd="0" presId="urn:microsoft.com/office/officeart/2005/8/layout/default"/>
    <dgm:cxn modelId="{BC109220-9B6F-4ED5-9A77-1DD8DA04F230}" type="presOf" srcId="{4948465D-DDEF-47E0-BEDD-08348DF8AFC7}" destId="{336A0291-057D-4E55-B10C-F6DFC5925414}" srcOrd="0" destOrd="0" presId="urn:microsoft.com/office/officeart/2005/8/layout/default"/>
    <dgm:cxn modelId="{A48535E1-4229-4DA0-904A-3A8EBB2B32C0}" type="presOf" srcId="{A63F2BFE-4541-4507-B156-BF970603AC19}" destId="{1969BA6E-2B6F-4658-8272-180D4CDC3BBF}" srcOrd="0" destOrd="0" presId="urn:microsoft.com/office/officeart/2005/8/layout/default"/>
    <dgm:cxn modelId="{1E5E13CA-B061-4B05-9732-655066641E47}" type="presOf" srcId="{BD338EDD-9C94-42AD-8A09-967E466359FB}" destId="{25E30D87-D6B7-47B4-8113-CD451AB46406}" srcOrd="0" destOrd="0" presId="urn:microsoft.com/office/officeart/2005/8/layout/default"/>
    <dgm:cxn modelId="{90929A19-3FDD-4A23-8EA4-B7FA766841B9}" srcId="{A63F2BFE-4541-4507-B156-BF970603AC19}" destId="{BD338EDD-9C94-42AD-8A09-967E466359FB}" srcOrd="0" destOrd="0" parTransId="{B847FD42-9C58-42BF-B8E7-84381F1ECC68}" sibTransId="{39E64D19-38C0-49D8-9FFC-E93D73882172}"/>
    <dgm:cxn modelId="{8DD9FF63-F77E-4C8C-AECF-4A12C8B9F8B0}" srcId="{A63F2BFE-4541-4507-B156-BF970603AC19}" destId="{4948465D-DDEF-47E0-BEDD-08348DF8AFC7}" srcOrd="2" destOrd="0" parTransId="{181190E3-5D92-44DC-B27C-7EDAA3CECB9F}" sibTransId="{9C8C2ED4-545A-4D04-A3F4-8E5CB55F82EC}"/>
    <dgm:cxn modelId="{7F228142-ED78-4C4C-93AD-520FEBE9C277}" srcId="{A63F2BFE-4541-4507-B156-BF970603AC19}" destId="{9089BE65-4F10-4503-B5A1-F7DAFEBF0FC7}" srcOrd="3" destOrd="0" parTransId="{8297E57A-415C-4669-83D8-0261FCE0A430}" sibTransId="{A439DA96-A1CE-4947-9F4E-C5DD23D02D98}"/>
    <dgm:cxn modelId="{3C0D80E8-FBAA-410A-BCBB-3D20E44E44E3}" type="presParOf" srcId="{1969BA6E-2B6F-4658-8272-180D4CDC3BBF}" destId="{25E30D87-D6B7-47B4-8113-CD451AB46406}" srcOrd="0" destOrd="0" presId="urn:microsoft.com/office/officeart/2005/8/layout/default"/>
    <dgm:cxn modelId="{CD18B887-0EF4-4D9E-864F-0B2AF104000C}" type="presParOf" srcId="{1969BA6E-2B6F-4658-8272-180D4CDC3BBF}" destId="{0175F5CC-43B2-4BDC-BCDB-1158DB30580A}" srcOrd="1" destOrd="0" presId="urn:microsoft.com/office/officeart/2005/8/layout/default"/>
    <dgm:cxn modelId="{72F11748-D684-43A6-92E8-1BB1E2B0AF76}" type="presParOf" srcId="{1969BA6E-2B6F-4658-8272-180D4CDC3BBF}" destId="{3A51B4FD-A9F9-481F-B678-443270CADBD0}" srcOrd="2" destOrd="0" presId="urn:microsoft.com/office/officeart/2005/8/layout/default"/>
    <dgm:cxn modelId="{A2FBECB9-3383-4079-BE2E-2C9F6A1B8DCB}" type="presParOf" srcId="{1969BA6E-2B6F-4658-8272-180D4CDC3BBF}" destId="{F966EA72-F616-40A5-9E0D-D576ABC908E5}" srcOrd="3" destOrd="0" presId="urn:microsoft.com/office/officeart/2005/8/layout/default"/>
    <dgm:cxn modelId="{15FC1C4A-6858-4199-BD33-6393D7EB1595}" type="presParOf" srcId="{1969BA6E-2B6F-4658-8272-180D4CDC3BBF}" destId="{336A0291-057D-4E55-B10C-F6DFC5925414}" srcOrd="4" destOrd="0" presId="urn:microsoft.com/office/officeart/2005/8/layout/default"/>
    <dgm:cxn modelId="{2D1A10F2-0147-40EE-AC45-E85D875B1C6B}" type="presParOf" srcId="{1969BA6E-2B6F-4658-8272-180D4CDC3BBF}" destId="{C142102F-5F24-4903-993D-E79A629FEF60}" srcOrd="5" destOrd="0" presId="urn:microsoft.com/office/officeart/2005/8/layout/default"/>
    <dgm:cxn modelId="{908CC3B5-7720-4418-9F58-C9D19B3A1BF8}" type="presParOf" srcId="{1969BA6E-2B6F-4658-8272-180D4CDC3BBF}" destId="{E0B542B3-1023-4860-9A11-C95F371FAB8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4AC9B2-488D-43E9-A1AC-F45D24773A97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29D2950-67FF-47C1-B1FD-BA51D0099B6A}">
      <dgm:prSet phldrT="[Texte]"/>
      <dgm:spPr/>
      <dgm:t>
        <a:bodyPr/>
        <a:lstStyle/>
        <a:p>
          <a:r>
            <a:rPr lang="fr-FR" dirty="0" smtClean="0"/>
            <a:t>13 milliards investissements publicitaires</a:t>
          </a:r>
          <a:endParaRPr lang="fr-FR" dirty="0"/>
        </a:p>
      </dgm:t>
    </dgm:pt>
    <dgm:pt modelId="{6328F284-745A-4F9E-ADFE-A2F860E49F58}" type="parTrans" cxnId="{18CEEBAA-E7D2-428E-AEB2-6ECDA9978135}">
      <dgm:prSet/>
      <dgm:spPr/>
      <dgm:t>
        <a:bodyPr/>
        <a:lstStyle/>
        <a:p>
          <a:endParaRPr lang="fr-FR"/>
        </a:p>
      </dgm:t>
    </dgm:pt>
    <dgm:pt modelId="{B26EC557-1281-4910-8482-E10B81A5A86D}" type="sibTrans" cxnId="{18CEEBAA-E7D2-428E-AEB2-6ECDA9978135}">
      <dgm:prSet/>
      <dgm:spPr/>
      <dgm:t>
        <a:bodyPr/>
        <a:lstStyle/>
        <a:p>
          <a:endParaRPr lang="fr-FR"/>
        </a:p>
      </dgm:t>
    </dgm:pt>
    <dgm:pt modelId="{26A880BE-C7C4-43E8-9705-B027AE1D5D56}">
      <dgm:prSet phldrT="[Texte]"/>
      <dgm:spPr/>
      <dgm:t>
        <a:bodyPr/>
        <a:lstStyle/>
        <a:p>
          <a:r>
            <a:rPr lang="fr-FR" dirty="0" smtClean="0"/>
            <a:t>6 milliards de gain</a:t>
          </a:r>
          <a:endParaRPr lang="fr-FR" dirty="0"/>
        </a:p>
      </dgm:t>
    </dgm:pt>
    <dgm:pt modelId="{DF5665F0-2029-4655-9C6A-792AE8661B84}" type="parTrans" cxnId="{6A860694-E31C-4430-9E4D-CB7552843779}">
      <dgm:prSet/>
      <dgm:spPr/>
      <dgm:t>
        <a:bodyPr/>
        <a:lstStyle/>
        <a:p>
          <a:endParaRPr lang="fr-FR"/>
        </a:p>
      </dgm:t>
    </dgm:pt>
    <dgm:pt modelId="{A3A0B3DA-D311-4CF4-8B23-6D9D6AF2C837}" type="sibTrans" cxnId="{6A860694-E31C-4430-9E4D-CB7552843779}">
      <dgm:prSet/>
      <dgm:spPr/>
      <dgm:t>
        <a:bodyPr/>
        <a:lstStyle/>
        <a:p>
          <a:endParaRPr lang="fr-FR"/>
        </a:p>
      </dgm:t>
    </dgm:pt>
    <dgm:pt modelId="{C422F5DC-F391-4B29-9A46-9D474C66DFFE}" type="pres">
      <dgm:prSet presAssocID="{0D4AC9B2-488D-43E9-A1AC-F45D24773A9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FD2834D-4FFA-4046-9261-B900FD24243F}" type="pres">
      <dgm:prSet presAssocID="{0D4AC9B2-488D-43E9-A1AC-F45D24773A97}" presName="divider" presStyleLbl="fgShp" presStyleIdx="0" presStyleCnt="1"/>
      <dgm:spPr/>
    </dgm:pt>
    <dgm:pt modelId="{9C023DA6-2DAB-49FD-B488-D8F3CE959236}" type="pres">
      <dgm:prSet presAssocID="{329D2950-67FF-47C1-B1FD-BA51D0099B6A}" presName="downArrow" presStyleLbl="node1" presStyleIdx="0" presStyleCnt="2"/>
      <dgm:spPr/>
    </dgm:pt>
    <dgm:pt modelId="{2ADE2F1D-DE1B-4A21-B39C-76A2D725A24E}" type="pres">
      <dgm:prSet presAssocID="{329D2950-67FF-47C1-B1FD-BA51D0099B6A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94E1D0-66C8-45DF-9175-12C1C181E27D}" type="pres">
      <dgm:prSet presAssocID="{26A880BE-C7C4-43E8-9705-B027AE1D5D56}" presName="upArrow" presStyleLbl="node1" presStyleIdx="1" presStyleCnt="2"/>
      <dgm:spPr/>
    </dgm:pt>
    <dgm:pt modelId="{3E8EE4B9-0A0A-4F82-80F5-595CBF95F7CD}" type="pres">
      <dgm:prSet presAssocID="{26A880BE-C7C4-43E8-9705-B027AE1D5D56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A860694-E31C-4430-9E4D-CB7552843779}" srcId="{0D4AC9B2-488D-43E9-A1AC-F45D24773A97}" destId="{26A880BE-C7C4-43E8-9705-B027AE1D5D56}" srcOrd="1" destOrd="0" parTransId="{DF5665F0-2029-4655-9C6A-792AE8661B84}" sibTransId="{A3A0B3DA-D311-4CF4-8B23-6D9D6AF2C837}"/>
    <dgm:cxn modelId="{C7D9B3D4-53DC-42B5-B617-E6B48E07E505}" type="presOf" srcId="{329D2950-67FF-47C1-B1FD-BA51D0099B6A}" destId="{2ADE2F1D-DE1B-4A21-B39C-76A2D725A24E}" srcOrd="0" destOrd="0" presId="urn:microsoft.com/office/officeart/2005/8/layout/arrow3"/>
    <dgm:cxn modelId="{20502841-5E8A-4097-917C-7F25ADBF3694}" type="presOf" srcId="{26A880BE-C7C4-43E8-9705-B027AE1D5D56}" destId="{3E8EE4B9-0A0A-4F82-80F5-595CBF95F7CD}" srcOrd="0" destOrd="0" presId="urn:microsoft.com/office/officeart/2005/8/layout/arrow3"/>
    <dgm:cxn modelId="{E7B5E213-A5A5-4EC7-A129-712AA44F6BBA}" type="presOf" srcId="{0D4AC9B2-488D-43E9-A1AC-F45D24773A97}" destId="{C422F5DC-F391-4B29-9A46-9D474C66DFFE}" srcOrd="0" destOrd="0" presId="urn:microsoft.com/office/officeart/2005/8/layout/arrow3"/>
    <dgm:cxn modelId="{18CEEBAA-E7D2-428E-AEB2-6ECDA9978135}" srcId="{0D4AC9B2-488D-43E9-A1AC-F45D24773A97}" destId="{329D2950-67FF-47C1-B1FD-BA51D0099B6A}" srcOrd="0" destOrd="0" parTransId="{6328F284-745A-4F9E-ADFE-A2F860E49F58}" sibTransId="{B26EC557-1281-4910-8482-E10B81A5A86D}"/>
    <dgm:cxn modelId="{BAC3AA23-426B-4AB2-A91D-A78F92BD79F1}" type="presParOf" srcId="{C422F5DC-F391-4B29-9A46-9D474C66DFFE}" destId="{FFD2834D-4FFA-4046-9261-B900FD24243F}" srcOrd="0" destOrd="0" presId="urn:microsoft.com/office/officeart/2005/8/layout/arrow3"/>
    <dgm:cxn modelId="{C62A6A46-30AD-466D-AD34-8C0DBEE499F6}" type="presParOf" srcId="{C422F5DC-F391-4B29-9A46-9D474C66DFFE}" destId="{9C023DA6-2DAB-49FD-B488-D8F3CE959236}" srcOrd="1" destOrd="0" presId="urn:microsoft.com/office/officeart/2005/8/layout/arrow3"/>
    <dgm:cxn modelId="{3A6AF75C-EE1C-4DE4-B848-F4754BF17076}" type="presParOf" srcId="{C422F5DC-F391-4B29-9A46-9D474C66DFFE}" destId="{2ADE2F1D-DE1B-4A21-B39C-76A2D725A24E}" srcOrd="2" destOrd="0" presId="urn:microsoft.com/office/officeart/2005/8/layout/arrow3"/>
    <dgm:cxn modelId="{76D29FBD-7879-4B44-8E13-53C9E463C667}" type="presParOf" srcId="{C422F5DC-F391-4B29-9A46-9D474C66DFFE}" destId="{BE94E1D0-66C8-45DF-9175-12C1C181E27D}" srcOrd="3" destOrd="0" presId="urn:microsoft.com/office/officeart/2005/8/layout/arrow3"/>
    <dgm:cxn modelId="{13122A08-5198-47B7-8B84-EFF99AE5E81A}" type="presParOf" srcId="{C422F5DC-F391-4B29-9A46-9D474C66DFFE}" destId="{3E8EE4B9-0A0A-4F82-80F5-595CBF95F7CD}" srcOrd="4" destOrd="0" presId="urn:microsoft.com/office/officeart/2005/8/layout/arrow3"/>
  </dgm:cxnLst>
  <dgm:bg>
    <a:solidFill>
      <a:srgbClr val="FF00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D84D2B-0FEC-41EE-AEB3-B06FDFBE573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3CB96B52-75FD-47EC-A2A7-D3E8E1064D0F}">
      <dgm:prSet phldrT="[Texte]"/>
      <dgm:spPr/>
      <dgm:t>
        <a:bodyPr/>
        <a:lstStyle/>
        <a:p>
          <a:r>
            <a:rPr lang="fr-FR" dirty="0" smtClean="0"/>
            <a:t>Captation de la valeur (produits star)</a:t>
          </a:r>
          <a:endParaRPr lang="fr-FR" dirty="0"/>
        </a:p>
      </dgm:t>
    </dgm:pt>
    <dgm:pt modelId="{8114F6D3-1D42-46D0-90B3-D3073E5CAB39}" type="parTrans" cxnId="{3B648A03-C860-4A39-A2C0-79FF7AF9604C}">
      <dgm:prSet/>
      <dgm:spPr/>
      <dgm:t>
        <a:bodyPr/>
        <a:lstStyle/>
        <a:p>
          <a:endParaRPr lang="fr-FR"/>
        </a:p>
      </dgm:t>
    </dgm:pt>
    <dgm:pt modelId="{D8C220AB-9F4F-4D9E-8B4E-F6902BABA2C5}" type="sibTrans" cxnId="{3B648A03-C860-4A39-A2C0-79FF7AF9604C}">
      <dgm:prSet/>
      <dgm:spPr/>
      <dgm:t>
        <a:bodyPr/>
        <a:lstStyle/>
        <a:p>
          <a:endParaRPr lang="fr-FR"/>
        </a:p>
      </dgm:t>
    </dgm:pt>
    <dgm:pt modelId="{C4AEE3A7-0E0B-477D-BCE2-DDCA61F1E1AF}">
      <dgm:prSet phldrT="[Texte]"/>
      <dgm:spPr/>
      <dgm:t>
        <a:bodyPr/>
        <a:lstStyle/>
        <a:p>
          <a:r>
            <a:rPr lang="fr-FR" dirty="0" smtClean="0"/>
            <a:t>Accès à sa base de données clients</a:t>
          </a:r>
          <a:endParaRPr lang="fr-FR" dirty="0"/>
        </a:p>
      </dgm:t>
    </dgm:pt>
    <dgm:pt modelId="{D1D1D6DD-F61D-46E9-B303-16A89E61F992}" type="parTrans" cxnId="{0C6EC92C-823E-44EF-8440-1481417DFD7D}">
      <dgm:prSet/>
      <dgm:spPr/>
      <dgm:t>
        <a:bodyPr/>
        <a:lstStyle/>
        <a:p>
          <a:endParaRPr lang="fr-FR"/>
        </a:p>
      </dgm:t>
    </dgm:pt>
    <dgm:pt modelId="{A19159E4-F056-4122-BC23-54D4CB58BACC}" type="sibTrans" cxnId="{0C6EC92C-823E-44EF-8440-1481417DFD7D}">
      <dgm:prSet/>
      <dgm:spPr/>
      <dgm:t>
        <a:bodyPr/>
        <a:lstStyle/>
        <a:p>
          <a:endParaRPr lang="fr-FR"/>
        </a:p>
      </dgm:t>
    </dgm:pt>
    <dgm:pt modelId="{7744EDEF-5020-4654-978A-27731D3C27A7}">
      <dgm:prSet phldrT="[Texte]"/>
      <dgm:spPr/>
      <dgm:t>
        <a:bodyPr/>
        <a:lstStyle/>
        <a:p>
          <a:r>
            <a:rPr lang="fr-FR" dirty="0" smtClean="0"/>
            <a:t>Transmission de son entreprise</a:t>
          </a:r>
          <a:endParaRPr lang="fr-FR" dirty="0"/>
        </a:p>
      </dgm:t>
    </dgm:pt>
    <dgm:pt modelId="{19AD3E7F-DAE5-489C-AA58-6A18A8BEA615}" type="parTrans" cxnId="{D2CD0C92-D824-4D26-8D3E-09C234DCCA99}">
      <dgm:prSet/>
      <dgm:spPr/>
      <dgm:t>
        <a:bodyPr/>
        <a:lstStyle/>
        <a:p>
          <a:endParaRPr lang="fr-FR"/>
        </a:p>
      </dgm:t>
    </dgm:pt>
    <dgm:pt modelId="{0D5EE450-560E-437F-95C6-625CFAD4E86A}" type="sibTrans" cxnId="{D2CD0C92-D824-4D26-8D3E-09C234DCCA99}">
      <dgm:prSet/>
      <dgm:spPr/>
      <dgm:t>
        <a:bodyPr/>
        <a:lstStyle/>
        <a:p>
          <a:endParaRPr lang="fr-FR"/>
        </a:p>
      </dgm:t>
    </dgm:pt>
    <dgm:pt modelId="{608B329E-E0C9-444E-9E19-4C2D66DCC0FB}">
      <dgm:prSet phldrT="[Texte]"/>
      <dgm:spPr/>
      <dgm:t>
        <a:bodyPr/>
        <a:lstStyle/>
        <a:p>
          <a:r>
            <a:rPr lang="fr-FR" dirty="0" smtClean="0"/>
            <a:t>Contrefaçon</a:t>
          </a:r>
        </a:p>
        <a:p>
          <a:r>
            <a:rPr lang="fr-FR" dirty="0" smtClean="0"/>
            <a:t>Faux avis client</a:t>
          </a:r>
          <a:endParaRPr lang="fr-FR" dirty="0"/>
        </a:p>
      </dgm:t>
    </dgm:pt>
    <dgm:pt modelId="{89B60AFB-8E2D-4FC3-A364-55A1BFB8C1F2}" type="parTrans" cxnId="{56D51E61-9315-4B4F-A860-DF78F431AE4D}">
      <dgm:prSet/>
      <dgm:spPr/>
      <dgm:t>
        <a:bodyPr/>
        <a:lstStyle/>
        <a:p>
          <a:endParaRPr lang="fr-FR"/>
        </a:p>
      </dgm:t>
    </dgm:pt>
    <dgm:pt modelId="{F77A848A-6322-463C-935C-535A623DF09E}" type="sibTrans" cxnId="{56D51E61-9315-4B4F-A860-DF78F431AE4D}">
      <dgm:prSet/>
      <dgm:spPr/>
      <dgm:t>
        <a:bodyPr/>
        <a:lstStyle/>
        <a:p>
          <a:endParaRPr lang="fr-FR"/>
        </a:p>
      </dgm:t>
    </dgm:pt>
    <dgm:pt modelId="{921A8E86-1380-42DA-9378-9977B087F5F2}">
      <dgm:prSet phldrT="[Texte]"/>
      <dgm:spPr/>
      <dgm:t>
        <a:bodyPr/>
        <a:lstStyle/>
        <a:p>
          <a:r>
            <a:rPr lang="fr-FR" dirty="0" smtClean="0"/>
            <a:t>Suspension arbitraire de comptes</a:t>
          </a:r>
          <a:endParaRPr lang="fr-FR" dirty="0"/>
        </a:p>
      </dgm:t>
    </dgm:pt>
    <dgm:pt modelId="{2A699499-69AC-440D-8654-575F44B7DFF8}" type="parTrans" cxnId="{ADE32189-0CBA-45F3-AA40-BDB9BD8574CA}">
      <dgm:prSet/>
      <dgm:spPr/>
      <dgm:t>
        <a:bodyPr/>
        <a:lstStyle/>
        <a:p>
          <a:endParaRPr lang="fr-FR"/>
        </a:p>
      </dgm:t>
    </dgm:pt>
    <dgm:pt modelId="{6624D7D4-07D0-4843-939A-4D0B06C7D0C7}" type="sibTrans" cxnId="{ADE32189-0CBA-45F3-AA40-BDB9BD8574CA}">
      <dgm:prSet/>
      <dgm:spPr/>
      <dgm:t>
        <a:bodyPr/>
        <a:lstStyle/>
        <a:p>
          <a:endParaRPr lang="fr-FR"/>
        </a:p>
      </dgm:t>
    </dgm:pt>
    <dgm:pt modelId="{8BD201E1-FFFB-4412-9DFC-F6BA59D93536}">
      <dgm:prSet/>
      <dgm:spPr/>
      <dgm:t>
        <a:bodyPr/>
        <a:lstStyle/>
        <a:p>
          <a:r>
            <a:rPr lang="fr-FR" dirty="0" smtClean="0"/>
            <a:t>Pratiques anti-concurrentiel</a:t>
          </a:r>
          <a:endParaRPr lang="fr-FR" dirty="0"/>
        </a:p>
      </dgm:t>
    </dgm:pt>
    <dgm:pt modelId="{3B274D02-895B-424F-A497-C9395887C759}" type="parTrans" cxnId="{6D5408B3-E070-4D55-A055-08D08F155E77}">
      <dgm:prSet/>
      <dgm:spPr/>
    </dgm:pt>
    <dgm:pt modelId="{7E860499-883D-4AD8-9723-CC2B9CA67C8C}" type="sibTrans" cxnId="{6D5408B3-E070-4D55-A055-08D08F155E77}">
      <dgm:prSet/>
      <dgm:spPr/>
    </dgm:pt>
    <dgm:pt modelId="{453E3633-3571-493A-9454-D460F7A9758A}" type="pres">
      <dgm:prSet presAssocID="{1AD84D2B-0FEC-41EE-AEB3-B06FDFBE573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B7B17DE-72B6-4004-A22F-CD3A7FAC12A0}" type="pres">
      <dgm:prSet presAssocID="{3CB96B52-75FD-47EC-A2A7-D3E8E1064D0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399E8A-0D58-4A70-8D97-F46B2EB42D7C}" type="pres">
      <dgm:prSet presAssocID="{D8C220AB-9F4F-4D9E-8B4E-F6902BABA2C5}" presName="sibTrans" presStyleCnt="0"/>
      <dgm:spPr/>
    </dgm:pt>
    <dgm:pt modelId="{0EB18E80-AE87-4843-943D-A97E773A3A46}" type="pres">
      <dgm:prSet presAssocID="{C4AEE3A7-0E0B-477D-BCE2-DDCA61F1E1A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72DE49-5A67-49E0-BF8F-6C1AD8072509}" type="pres">
      <dgm:prSet presAssocID="{A19159E4-F056-4122-BC23-54D4CB58BACC}" presName="sibTrans" presStyleCnt="0"/>
      <dgm:spPr/>
    </dgm:pt>
    <dgm:pt modelId="{8B794347-EC58-437D-9F84-A6095ED376A8}" type="pres">
      <dgm:prSet presAssocID="{7744EDEF-5020-4654-978A-27731D3C27A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B4DFE2-188F-47A4-A13A-0207918D0A78}" type="pres">
      <dgm:prSet presAssocID="{0D5EE450-560E-437F-95C6-625CFAD4E86A}" presName="sibTrans" presStyleCnt="0"/>
      <dgm:spPr/>
    </dgm:pt>
    <dgm:pt modelId="{DFF24DAA-0BC7-4C35-97E8-9559F1FB9368}" type="pres">
      <dgm:prSet presAssocID="{608B329E-E0C9-444E-9E19-4C2D66DCC0F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BC7479-7FC7-4C8A-84E3-4A69597B6D57}" type="pres">
      <dgm:prSet presAssocID="{F77A848A-6322-463C-935C-535A623DF09E}" presName="sibTrans" presStyleCnt="0"/>
      <dgm:spPr/>
    </dgm:pt>
    <dgm:pt modelId="{7950E7B2-D0A6-465A-B150-DDBC2F4920E3}" type="pres">
      <dgm:prSet presAssocID="{8BD201E1-FFFB-4412-9DFC-F6BA59D9353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14F11C-7754-4424-A6F3-1FE1A31CBEAC}" type="pres">
      <dgm:prSet presAssocID="{7E860499-883D-4AD8-9723-CC2B9CA67C8C}" presName="sibTrans" presStyleCnt="0"/>
      <dgm:spPr/>
    </dgm:pt>
    <dgm:pt modelId="{A5A4D09D-FA94-42F1-BF9D-C3F18FFC3F41}" type="pres">
      <dgm:prSet presAssocID="{921A8E86-1380-42DA-9378-9977B087F5F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B1B25B3-BF42-499A-B344-247D1B37E8BA}" type="presOf" srcId="{7744EDEF-5020-4654-978A-27731D3C27A7}" destId="{8B794347-EC58-437D-9F84-A6095ED376A8}" srcOrd="0" destOrd="0" presId="urn:microsoft.com/office/officeart/2005/8/layout/default"/>
    <dgm:cxn modelId="{1D24374D-736D-42F9-940F-5651AD163E39}" type="presOf" srcId="{608B329E-E0C9-444E-9E19-4C2D66DCC0FB}" destId="{DFF24DAA-0BC7-4C35-97E8-9559F1FB9368}" srcOrd="0" destOrd="0" presId="urn:microsoft.com/office/officeart/2005/8/layout/default"/>
    <dgm:cxn modelId="{95AF66C1-3E89-4CF7-BA08-E19969049EF9}" type="presOf" srcId="{921A8E86-1380-42DA-9378-9977B087F5F2}" destId="{A5A4D09D-FA94-42F1-BF9D-C3F18FFC3F41}" srcOrd="0" destOrd="0" presId="urn:microsoft.com/office/officeart/2005/8/layout/default"/>
    <dgm:cxn modelId="{6D5408B3-E070-4D55-A055-08D08F155E77}" srcId="{1AD84D2B-0FEC-41EE-AEB3-B06FDFBE5734}" destId="{8BD201E1-FFFB-4412-9DFC-F6BA59D93536}" srcOrd="4" destOrd="0" parTransId="{3B274D02-895B-424F-A497-C9395887C759}" sibTransId="{7E860499-883D-4AD8-9723-CC2B9CA67C8C}"/>
    <dgm:cxn modelId="{B540720F-7866-4E76-A2C0-4B02AD592D9A}" type="presOf" srcId="{3CB96B52-75FD-47EC-A2A7-D3E8E1064D0F}" destId="{DB7B17DE-72B6-4004-A22F-CD3A7FAC12A0}" srcOrd="0" destOrd="0" presId="urn:microsoft.com/office/officeart/2005/8/layout/default"/>
    <dgm:cxn modelId="{F8FBB0E5-6FA7-4A99-BCA4-EEE31949703E}" type="presOf" srcId="{1AD84D2B-0FEC-41EE-AEB3-B06FDFBE5734}" destId="{453E3633-3571-493A-9454-D460F7A9758A}" srcOrd="0" destOrd="0" presId="urn:microsoft.com/office/officeart/2005/8/layout/default"/>
    <dgm:cxn modelId="{CB6A30C6-10DA-49CB-B6BD-6457B5C699B1}" type="presOf" srcId="{C4AEE3A7-0E0B-477D-BCE2-DDCA61F1E1AF}" destId="{0EB18E80-AE87-4843-943D-A97E773A3A46}" srcOrd="0" destOrd="0" presId="urn:microsoft.com/office/officeart/2005/8/layout/default"/>
    <dgm:cxn modelId="{ADE32189-0CBA-45F3-AA40-BDB9BD8574CA}" srcId="{1AD84D2B-0FEC-41EE-AEB3-B06FDFBE5734}" destId="{921A8E86-1380-42DA-9378-9977B087F5F2}" srcOrd="5" destOrd="0" parTransId="{2A699499-69AC-440D-8654-575F44B7DFF8}" sibTransId="{6624D7D4-07D0-4843-939A-4D0B06C7D0C7}"/>
    <dgm:cxn modelId="{56D51E61-9315-4B4F-A860-DF78F431AE4D}" srcId="{1AD84D2B-0FEC-41EE-AEB3-B06FDFBE5734}" destId="{608B329E-E0C9-444E-9E19-4C2D66DCC0FB}" srcOrd="3" destOrd="0" parTransId="{89B60AFB-8E2D-4FC3-A364-55A1BFB8C1F2}" sibTransId="{F77A848A-6322-463C-935C-535A623DF09E}"/>
    <dgm:cxn modelId="{0C6EC92C-823E-44EF-8440-1481417DFD7D}" srcId="{1AD84D2B-0FEC-41EE-AEB3-B06FDFBE5734}" destId="{C4AEE3A7-0E0B-477D-BCE2-DDCA61F1E1AF}" srcOrd="1" destOrd="0" parTransId="{D1D1D6DD-F61D-46E9-B303-16A89E61F992}" sibTransId="{A19159E4-F056-4122-BC23-54D4CB58BACC}"/>
    <dgm:cxn modelId="{32A2B53F-3861-48DA-AF86-9749FF463D77}" type="presOf" srcId="{8BD201E1-FFFB-4412-9DFC-F6BA59D93536}" destId="{7950E7B2-D0A6-465A-B150-DDBC2F4920E3}" srcOrd="0" destOrd="0" presId="urn:microsoft.com/office/officeart/2005/8/layout/default"/>
    <dgm:cxn modelId="{D2CD0C92-D824-4D26-8D3E-09C234DCCA99}" srcId="{1AD84D2B-0FEC-41EE-AEB3-B06FDFBE5734}" destId="{7744EDEF-5020-4654-978A-27731D3C27A7}" srcOrd="2" destOrd="0" parTransId="{19AD3E7F-DAE5-489C-AA58-6A18A8BEA615}" sibTransId="{0D5EE450-560E-437F-95C6-625CFAD4E86A}"/>
    <dgm:cxn modelId="{3B648A03-C860-4A39-A2C0-79FF7AF9604C}" srcId="{1AD84D2B-0FEC-41EE-AEB3-B06FDFBE5734}" destId="{3CB96B52-75FD-47EC-A2A7-D3E8E1064D0F}" srcOrd="0" destOrd="0" parTransId="{8114F6D3-1D42-46D0-90B3-D3073E5CAB39}" sibTransId="{D8C220AB-9F4F-4D9E-8B4E-F6902BABA2C5}"/>
    <dgm:cxn modelId="{D52CBF03-0DDA-4460-909E-3D90DB1004B6}" type="presParOf" srcId="{453E3633-3571-493A-9454-D460F7A9758A}" destId="{DB7B17DE-72B6-4004-A22F-CD3A7FAC12A0}" srcOrd="0" destOrd="0" presId="urn:microsoft.com/office/officeart/2005/8/layout/default"/>
    <dgm:cxn modelId="{F5454D6F-5F4B-4181-9113-A622E3DEF846}" type="presParOf" srcId="{453E3633-3571-493A-9454-D460F7A9758A}" destId="{2A399E8A-0D58-4A70-8D97-F46B2EB42D7C}" srcOrd="1" destOrd="0" presId="urn:microsoft.com/office/officeart/2005/8/layout/default"/>
    <dgm:cxn modelId="{BA211994-70DC-476A-96CA-9C539F4F456A}" type="presParOf" srcId="{453E3633-3571-493A-9454-D460F7A9758A}" destId="{0EB18E80-AE87-4843-943D-A97E773A3A46}" srcOrd="2" destOrd="0" presId="urn:microsoft.com/office/officeart/2005/8/layout/default"/>
    <dgm:cxn modelId="{6FB5F115-67F8-4367-9F40-113EA1746DF2}" type="presParOf" srcId="{453E3633-3571-493A-9454-D460F7A9758A}" destId="{0872DE49-5A67-49E0-BF8F-6C1AD8072509}" srcOrd="3" destOrd="0" presId="urn:microsoft.com/office/officeart/2005/8/layout/default"/>
    <dgm:cxn modelId="{0DAE1BC3-5D6F-47BE-810D-24E7B88CCEBA}" type="presParOf" srcId="{453E3633-3571-493A-9454-D460F7A9758A}" destId="{8B794347-EC58-437D-9F84-A6095ED376A8}" srcOrd="4" destOrd="0" presId="urn:microsoft.com/office/officeart/2005/8/layout/default"/>
    <dgm:cxn modelId="{89222E44-7A83-4F8F-9477-611DE5DE5F99}" type="presParOf" srcId="{453E3633-3571-493A-9454-D460F7A9758A}" destId="{24B4DFE2-188F-47A4-A13A-0207918D0A78}" srcOrd="5" destOrd="0" presId="urn:microsoft.com/office/officeart/2005/8/layout/default"/>
    <dgm:cxn modelId="{FF685A15-2716-470A-9E31-CBF5A028038B}" type="presParOf" srcId="{453E3633-3571-493A-9454-D460F7A9758A}" destId="{DFF24DAA-0BC7-4C35-97E8-9559F1FB9368}" srcOrd="6" destOrd="0" presId="urn:microsoft.com/office/officeart/2005/8/layout/default"/>
    <dgm:cxn modelId="{100A70F3-C194-4030-839C-96AE7AC36589}" type="presParOf" srcId="{453E3633-3571-493A-9454-D460F7A9758A}" destId="{CBBC7479-7FC7-4C8A-84E3-4A69597B6D57}" srcOrd="7" destOrd="0" presId="urn:microsoft.com/office/officeart/2005/8/layout/default"/>
    <dgm:cxn modelId="{40F5D0B4-71F8-41B7-88AF-769FF94A2351}" type="presParOf" srcId="{453E3633-3571-493A-9454-D460F7A9758A}" destId="{7950E7B2-D0A6-465A-B150-DDBC2F4920E3}" srcOrd="8" destOrd="0" presId="urn:microsoft.com/office/officeart/2005/8/layout/default"/>
    <dgm:cxn modelId="{88595FE1-6909-47AD-AA1A-FE1EFBBB8D70}" type="presParOf" srcId="{453E3633-3571-493A-9454-D460F7A9758A}" destId="{8014F11C-7754-4424-A6F3-1FE1A31CBEAC}" srcOrd="9" destOrd="0" presId="urn:microsoft.com/office/officeart/2005/8/layout/default"/>
    <dgm:cxn modelId="{AE73B809-E053-4B91-8131-2C95CA216AF5}" type="presParOf" srcId="{453E3633-3571-493A-9454-D460F7A9758A}" destId="{A5A4D09D-FA94-42F1-BF9D-C3F18FFC3F4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26EBE7-C9B0-41D5-A5EE-B618E45AA64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FD6C153-A8F4-4357-92F2-0A076F642055}">
      <dgm:prSet phldrT="[Texte]"/>
      <dgm:spPr/>
      <dgm:t>
        <a:bodyPr/>
        <a:lstStyle/>
        <a:p>
          <a:r>
            <a:rPr lang="fr-FR" dirty="0" smtClean="0"/>
            <a:t>Réseaux sociaux ?</a:t>
          </a:r>
          <a:endParaRPr lang="fr-FR" dirty="0"/>
        </a:p>
      </dgm:t>
    </dgm:pt>
    <dgm:pt modelId="{7FDAC341-EA23-4F56-BE5A-E601F70DF62A}" type="parTrans" cxnId="{47DEEC1A-DD11-470C-BE5C-E9C696D1AE67}">
      <dgm:prSet/>
      <dgm:spPr/>
      <dgm:t>
        <a:bodyPr/>
        <a:lstStyle/>
        <a:p>
          <a:endParaRPr lang="fr-FR"/>
        </a:p>
      </dgm:t>
    </dgm:pt>
    <dgm:pt modelId="{A6FBD556-0CAB-4AFD-8CB6-95072D3DFAD3}" type="sibTrans" cxnId="{47DEEC1A-DD11-470C-BE5C-E9C696D1AE67}">
      <dgm:prSet/>
      <dgm:spPr/>
      <dgm:t>
        <a:bodyPr/>
        <a:lstStyle/>
        <a:p>
          <a:endParaRPr lang="fr-FR"/>
        </a:p>
      </dgm:t>
    </dgm:pt>
    <dgm:pt modelId="{452CEF64-48C3-4D21-AC46-B29CD88E941A}">
      <dgm:prSet phldrT="[Texte]"/>
      <dgm:spPr/>
      <dgm:t>
        <a:bodyPr/>
        <a:lstStyle/>
        <a:p>
          <a:r>
            <a:rPr lang="fr-FR" dirty="0" smtClean="0"/>
            <a:t>SEO ? (made for </a:t>
          </a:r>
          <a:r>
            <a:rPr lang="fr-FR" dirty="0" err="1" smtClean="0"/>
            <a:t>adsense</a:t>
          </a:r>
          <a:r>
            <a:rPr lang="fr-FR" dirty="0" smtClean="0"/>
            <a:t>)</a:t>
          </a:r>
          <a:endParaRPr lang="fr-FR" dirty="0"/>
        </a:p>
      </dgm:t>
    </dgm:pt>
    <dgm:pt modelId="{97EE73A2-069F-4C39-8193-868F514AA6AA}" type="parTrans" cxnId="{B9CDF279-A60E-4BB6-BA90-955938215BAF}">
      <dgm:prSet/>
      <dgm:spPr/>
      <dgm:t>
        <a:bodyPr/>
        <a:lstStyle/>
        <a:p>
          <a:endParaRPr lang="fr-FR"/>
        </a:p>
      </dgm:t>
    </dgm:pt>
    <dgm:pt modelId="{61717B06-521E-4259-95FE-E0837649E61F}" type="sibTrans" cxnId="{B9CDF279-A60E-4BB6-BA90-955938215BAF}">
      <dgm:prSet/>
      <dgm:spPr/>
      <dgm:t>
        <a:bodyPr/>
        <a:lstStyle/>
        <a:p>
          <a:endParaRPr lang="fr-FR"/>
        </a:p>
      </dgm:t>
    </dgm:pt>
    <dgm:pt modelId="{F6AC9353-2D84-417B-A6C9-57F189BAFB80}">
      <dgm:prSet phldrT="[Texte]"/>
      <dgm:spPr/>
      <dgm:t>
        <a:bodyPr/>
        <a:lstStyle/>
        <a:p>
          <a:r>
            <a:rPr lang="fr-FR" dirty="0" smtClean="0"/>
            <a:t>Presse en ligne ? </a:t>
          </a:r>
          <a:endParaRPr lang="fr-FR" dirty="0"/>
        </a:p>
      </dgm:t>
    </dgm:pt>
    <dgm:pt modelId="{7FB759FD-F5BC-40C9-BC36-447E11CA30A7}" type="parTrans" cxnId="{9546FB36-5155-41FA-AC75-C1ECDC3B8674}">
      <dgm:prSet/>
      <dgm:spPr/>
      <dgm:t>
        <a:bodyPr/>
        <a:lstStyle/>
        <a:p>
          <a:endParaRPr lang="fr-FR"/>
        </a:p>
      </dgm:t>
    </dgm:pt>
    <dgm:pt modelId="{85DBA895-D0E1-412F-9611-F42218F1C996}" type="sibTrans" cxnId="{9546FB36-5155-41FA-AC75-C1ECDC3B8674}">
      <dgm:prSet/>
      <dgm:spPr/>
      <dgm:t>
        <a:bodyPr/>
        <a:lstStyle/>
        <a:p>
          <a:endParaRPr lang="fr-FR"/>
        </a:p>
      </dgm:t>
    </dgm:pt>
    <dgm:pt modelId="{C76673A7-BA4F-4F22-89B8-46C8E043B7D2}">
      <dgm:prSet phldrT="[Texte]"/>
      <dgm:spPr/>
      <dgm:t>
        <a:bodyPr/>
        <a:lstStyle/>
        <a:p>
          <a:r>
            <a:rPr lang="fr-FR" dirty="0" smtClean="0"/>
            <a:t>Créateurs ? </a:t>
          </a:r>
        </a:p>
        <a:p>
          <a:r>
            <a:rPr lang="fr-FR" dirty="0" smtClean="0"/>
            <a:t>Agences (IA)</a:t>
          </a:r>
        </a:p>
        <a:p>
          <a:r>
            <a:rPr lang="fr-FR" dirty="0" smtClean="0"/>
            <a:t>Influenceurs</a:t>
          </a:r>
          <a:endParaRPr lang="fr-FR" dirty="0"/>
        </a:p>
      </dgm:t>
    </dgm:pt>
    <dgm:pt modelId="{D4FCD239-8BD4-46D7-A2BA-ACB55D488AC8}" type="parTrans" cxnId="{BE0A0BF2-F90C-4BAF-BFC8-1178EE13B108}">
      <dgm:prSet/>
      <dgm:spPr/>
      <dgm:t>
        <a:bodyPr/>
        <a:lstStyle/>
        <a:p>
          <a:endParaRPr lang="fr-FR"/>
        </a:p>
      </dgm:t>
    </dgm:pt>
    <dgm:pt modelId="{D5B81245-8344-476C-9044-EEA39E0AC9DA}" type="sibTrans" cxnId="{BE0A0BF2-F90C-4BAF-BFC8-1178EE13B108}">
      <dgm:prSet/>
      <dgm:spPr/>
      <dgm:t>
        <a:bodyPr/>
        <a:lstStyle/>
        <a:p>
          <a:endParaRPr lang="fr-FR"/>
        </a:p>
      </dgm:t>
    </dgm:pt>
    <dgm:pt modelId="{C1ED4329-35B0-4C58-8835-1974668F53B3}">
      <dgm:prSet phldrT="[Texte]"/>
      <dgm:spPr/>
      <dgm:t>
        <a:bodyPr/>
        <a:lstStyle/>
        <a:p>
          <a:r>
            <a:rPr lang="fr-FR" dirty="0" smtClean="0"/>
            <a:t>Législation ? </a:t>
          </a:r>
          <a:endParaRPr lang="fr-FR" dirty="0"/>
        </a:p>
      </dgm:t>
    </dgm:pt>
    <dgm:pt modelId="{12781AB1-FC33-48C5-B742-A553F5C07624}" type="parTrans" cxnId="{5CB40C4D-E843-4675-A000-6B5D98DDDA3B}">
      <dgm:prSet/>
      <dgm:spPr/>
      <dgm:t>
        <a:bodyPr/>
        <a:lstStyle/>
        <a:p>
          <a:endParaRPr lang="fr-FR"/>
        </a:p>
      </dgm:t>
    </dgm:pt>
    <dgm:pt modelId="{BDF8F306-946D-4821-B465-A712632CDE38}" type="sibTrans" cxnId="{5CB40C4D-E843-4675-A000-6B5D98DDDA3B}">
      <dgm:prSet/>
      <dgm:spPr/>
      <dgm:t>
        <a:bodyPr/>
        <a:lstStyle/>
        <a:p>
          <a:endParaRPr lang="fr-FR"/>
        </a:p>
      </dgm:t>
    </dgm:pt>
    <dgm:pt modelId="{0F9FAC40-2762-47D2-A9E7-623F12E6F687}" type="pres">
      <dgm:prSet presAssocID="{C526EBE7-C9B0-41D5-A5EE-B618E45AA64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3621E26-EFF7-40ED-ACFB-5F83673D3AAC}" type="pres">
      <dgm:prSet presAssocID="{FFD6C153-A8F4-4357-92F2-0A076F64205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4313CA-784A-4889-A811-F22ECEE52ED7}" type="pres">
      <dgm:prSet presAssocID="{A6FBD556-0CAB-4AFD-8CB6-95072D3DFAD3}" presName="sibTrans" presStyleCnt="0"/>
      <dgm:spPr/>
    </dgm:pt>
    <dgm:pt modelId="{D109B369-20CC-42B5-8FE4-802B0A3CA40D}" type="pres">
      <dgm:prSet presAssocID="{452CEF64-48C3-4D21-AC46-B29CD88E941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22F2F4-E1B8-4EED-9325-9DE5A1A991A9}" type="pres">
      <dgm:prSet presAssocID="{61717B06-521E-4259-95FE-E0837649E61F}" presName="sibTrans" presStyleCnt="0"/>
      <dgm:spPr/>
    </dgm:pt>
    <dgm:pt modelId="{9E2D6BB1-00F8-4A0A-9CD4-677456C9EE2D}" type="pres">
      <dgm:prSet presAssocID="{F6AC9353-2D84-417B-A6C9-57F189BAFB8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27D69C0-4C39-48C9-A332-3D3569FB86A6}" type="pres">
      <dgm:prSet presAssocID="{85DBA895-D0E1-412F-9611-F42218F1C996}" presName="sibTrans" presStyleCnt="0"/>
      <dgm:spPr/>
    </dgm:pt>
    <dgm:pt modelId="{AB757F45-2A83-4A68-94F1-8E3B18A73532}" type="pres">
      <dgm:prSet presAssocID="{C76673A7-BA4F-4F22-89B8-46C8E043B7D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109019-96A4-48B6-89C6-AC4A973F5941}" type="pres">
      <dgm:prSet presAssocID="{D5B81245-8344-476C-9044-EEA39E0AC9DA}" presName="sibTrans" presStyleCnt="0"/>
      <dgm:spPr/>
    </dgm:pt>
    <dgm:pt modelId="{0E997B03-FC16-419E-B496-5FC78B484A37}" type="pres">
      <dgm:prSet presAssocID="{C1ED4329-35B0-4C58-8835-1974668F53B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E0A0BF2-F90C-4BAF-BFC8-1178EE13B108}" srcId="{C526EBE7-C9B0-41D5-A5EE-B618E45AA642}" destId="{C76673A7-BA4F-4F22-89B8-46C8E043B7D2}" srcOrd="3" destOrd="0" parTransId="{D4FCD239-8BD4-46D7-A2BA-ACB55D488AC8}" sibTransId="{D5B81245-8344-476C-9044-EEA39E0AC9DA}"/>
    <dgm:cxn modelId="{5CB40C4D-E843-4675-A000-6B5D98DDDA3B}" srcId="{C526EBE7-C9B0-41D5-A5EE-B618E45AA642}" destId="{C1ED4329-35B0-4C58-8835-1974668F53B3}" srcOrd="4" destOrd="0" parTransId="{12781AB1-FC33-48C5-B742-A553F5C07624}" sibTransId="{BDF8F306-946D-4821-B465-A712632CDE38}"/>
    <dgm:cxn modelId="{B4C24224-DEAE-491C-B4AA-4BBBB3B5271E}" type="presOf" srcId="{C76673A7-BA4F-4F22-89B8-46C8E043B7D2}" destId="{AB757F45-2A83-4A68-94F1-8E3B18A73532}" srcOrd="0" destOrd="0" presId="urn:microsoft.com/office/officeart/2005/8/layout/default"/>
    <dgm:cxn modelId="{8BAB5A14-6232-4DE8-B732-FD66BAF83D93}" type="presOf" srcId="{FFD6C153-A8F4-4357-92F2-0A076F642055}" destId="{83621E26-EFF7-40ED-ACFB-5F83673D3AAC}" srcOrd="0" destOrd="0" presId="urn:microsoft.com/office/officeart/2005/8/layout/default"/>
    <dgm:cxn modelId="{47DEEC1A-DD11-470C-BE5C-E9C696D1AE67}" srcId="{C526EBE7-C9B0-41D5-A5EE-B618E45AA642}" destId="{FFD6C153-A8F4-4357-92F2-0A076F642055}" srcOrd="0" destOrd="0" parTransId="{7FDAC341-EA23-4F56-BE5A-E601F70DF62A}" sibTransId="{A6FBD556-0CAB-4AFD-8CB6-95072D3DFAD3}"/>
    <dgm:cxn modelId="{9546FB36-5155-41FA-AC75-C1ECDC3B8674}" srcId="{C526EBE7-C9B0-41D5-A5EE-B618E45AA642}" destId="{F6AC9353-2D84-417B-A6C9-57F189BAFB80}" srcOrd="2" destOrd="0" parTransId="{7FB759FD-F5BC-40C9-BC36-447E11CA30A7}" sibTransId="{85DBA895-D0E1-412F-9611-F42218F1C996}"/>
    <dgm:cxn modelId="{A7398E1A-F399-4276-B9CD-E2F5D64411E7}" type="presOf" srcId="{C1ED4329-35B0-4C58-8835-1974668F53B3}" destId="{0E997B03-FC16-419E-B496-5FC78B484A37}" srcOrd="0" destOrd="0" presId="urn:microsoft.com/office/officeart/2005/8/layout/default"/>
    <dgm:cxn modelId="{32F9AC41-8340-41FF-8669-62F400595296}" type="presOf" srcId="{C526EBE7-C9B0-41D5-A5EE-B618E45AA642}" destId="{0F9FAC40-2762-47D2-A9E7-623F12E6F687}" srcOrd="0" destOrd="0" presId="urn:microsoft.com/office/officeart/2005/8/layout/default"/>
    <dgm:cxn modelId="{B9CDF279-A60E-4BB6-BA90-955938215BAF}" srcId="{C526EBE7-C9B0-41D5-A5EE-B618E45AA642}" destId="{452CEF64-48C3-4D21-AC46-B29CD88E941A}" srcOrd="1" destOrd="0" parTransId="{97EE73A2-069F-4C39-8193-868F514AA6AA}" sibTransId="{61717B06-521E-4259-95FE-E0837649E61F}"/>
    <dgm:cxn modelId="{F4C8DF4A-E044-49C4-B2AB-83CF5C739B6C}" type="presOf" srcId="{452CEF64-48C3-4D21-AC46-B29CD88E941A}" destId="{D109B369-20CC-42B5-8FE4-802B0A3CA40D}" srcOrd="0" destOrd="0" presId="urn:microsoft.com/office/officeart/2005/8/layout/default"/>
    <dgm:cxn modelId="{96146BFA-6988-4F78-A929-5D989003A20A}" type="presOf" srcId="{F6AC9353-2D84-417B-A6C9-57F189BAFB80}" destId="{9E2D6BB1-00F8-4A0A-9CD4-677456C9EE2D}" srcOrd="0" destOrd="0" presId="urn:microsoft.com/office/officeart/2005/8/layout/default"/>
    <dgm:cxn modelId="{01B83A00-5EC9-419D-9639-FC34661DDAC3}" type="presParOf" srcId="{0F9FAC40-2762-47D2-A9E7-623F12E6F687}" destId="{83621E26-EFF7-40ED-ACFB-5F83673D3AAC}" srcOrd="0" destOrd="0" presId="urn:microsoft.com/office/officeart/2005/8/layout/default"/>
    <dgm:cxn modelId="{8F0F17D9-CD95-4478-99AA-A8CC5186A84D}" type="presParOf" srcId="{0F9FAC40-2762-47D2-A9E7-623F12E6F687}" destId="{944313CA-784A-4889-A811-F22ECEE52ED7}" srcOrd="1" destOrd="0" presId="urn:microsoft.com/office/officeart/2005/8/layout/default"/>
    <dgm:cxn modelId="{F7D4798E-C8D5-460D-BDE5-3BB582A2EB3A}" type="presParOf" srcId="{0F9FAC40-2762-47D2-A9E7-623F12E6F687}" destId="{D109B369-20CC-42B5-8FE4-802B0A3CA40D}" srcOrd="2" destOrd="0" presId="urn:microsoft.com/office/officeart/2005/8/layout/default"/>
    <dgm:cxn modelId="{E57AFE77-8EEC-47F8-8409-434F42680AFF}" type="presParOf" srcId="{0F9FAC40-2762-47D2-A9E7-623F12E6F687}" destId="{C022F2F4-E1B8-4EED-9325-9DE5A1A991A9}" srcOrd="3" destOrd="0" presId="urn:microsoft.com/office/officeart/2005/8/layout/default"/>
    <dgm:cxn modelId="{B34A48B6-3747-456C-8F03-73977F061271}" type="presParOf" srcId="{0F9FAC40-2762-47D2-A9E7-623F12E6F687}" destId="{9E2D6BB1-00F8-4A0A-9CD4-677456C9EE2D}" srcOrd="4" destOrd="0" presId="urn:microsoft.com/office/officeart/2005/8/layout/default"/>
    <dgm:cxn modelId="{AB684256-8163-406F-A273-DAB88A032E66}" type="presParOf" srcId="{0F9FAC40-2762-47D2-A9E7-623F12E6F687}" destId="{627D69C0-4C39-48C9-A332-3D3569FB86A6}" srcOrd="5" destOrd="0" presId="urn:microsoft.com/office/officeart/2005/8/layout/default"/>
    <dgm:cxn modelId="{5943F3A8-A8E1-4900-ABDD-66FC3383C77F}" type="presParOf" srcId="{0F9FAC40-2762-47D2-A9E7-623F12E6F687}" destId="{AB757F45-2A83-4A68-94F1-8E3B18A73532}" srcOrd="6" destOrd="0" presId="urn:microsoft.com/office/officeart/2005/8/layout/default"/>
    <dgm:cxn modelId="{4EB70E02-707A-4632-8E6D-AF1DE3D9F7C3}" type="presParOf" srcId="{0F9FAC40-2762-47D2-A9E7-623F12E6F687}" destId="{80109019-96A4-48B6-89C6-AC4A973F5941}" srcOrd="7" destOrd="0" presId="urn:microsoft.com/office/officeart/2005/8/layout/default"/>
    <dgm:cxn modelId="{021098A5-C2BA-496C-83CA-423C574EFDD3}" type="presParOf" srcId="{0F9FAC40-2762-47D2-A9E7-623F12E6F687}" destId="{0E997B03-FC16-419E-B496-5FC78B484A3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CACEE-09E4-46AF-8FCA-00908CAF03D9}">
      <dsp:nvSpPr>
        <dsp:cNvPr id="0" name=""/>
        <dsp:cNvSpPr/>
      </dsp:nvSpPr>
      <dsp:spPr>
        <a:xfrm>
          <a:off x="163818" y="1959"/>
          <a:ext cx="1764195" cy="10585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Gouvernance</a:t>
          </a:r>
          <a:endParaRPr lang="fr-FR" sz="2100" kern="1200" dirty="0"/>
        </a:p>
      </dsp:txBody>
      <dsp:txXfrm>
        <a:off x="163818" y="1959"/>
        <a:ext cx="1764195" cy="1058517"/>
      </dsp:txXfrm>
    </dsp:sp>
    <dsp:sp modelId="{86465807-290D-4922-9564-480611236D58}">
      <dsp:nvSpPr>
        <dsp:cNvPr id="0" name=""/>
        <dsp:cNvSpPr/>
      </dsp:nvSpPr>
      <dsp:spPr>
        <a:xfrm>
          <a:off x="2104433" y="1959"/>
          <a:ext cx="1764195" cy="10585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Cables</a:t>
          </a:r>
          <a:r>
            <a:rPr lang="fr-FR" sz="2100" kern="1200" dirty="0" smtClean="0"/>
            <a:t> sous-marin</a:t>
          </a:r>
          <a:endParaRPr lang="fr-FR" sz="2100" kern="1200" dirty="0"/>
        </a:p>
      </dsp:txBody>
      <dsp:txXfrm>
        <a:off x="2104433" y="1959"/>
        <a:ext cx="1764195" cy="1058517"/>
      </dsp:txXfrm>
    </dsp:sp>
    <dsp:sp modelId="{7C0D2D74-FA24-43A8-B198-767DD5267243}">
      <dsp:nvSpPr>
        <dsp:cNvPr id="0" name=""/>
        <dsp:cNvSpPr/>
      </dsp:nvSpPr>
      <dsp:spPr>
        <a:xfrm>
          <a:off x="163818" y="1236897"/>
          <a:ext cx="1764195" cy="105851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Attaques par déni de service</a:t>
          </a:r>
          <a:endParaRPr lang="fr-FR" sz="2100" kern="1200" dirty="0"/>
        </a:p>
      </dsp:txBody>
      <dsp:txXfrm>
        <a:off x="163818" y="1236897"/>
        <a:ext cx="1764195" cy="1058517"/>
      </dsp:txXfrm>
    </dsp:sp>
    <dsp:sp modelId="{76BFD8DD-2E0D-47D7-9B65-BA801657E807}">
      <dsp:nvSpPr>
        <dsp:cNvPr id="0" name=""/>
        <dsp:cNvSpPr/>
      </dsp:nvSpPr>
      <dsp:spPr>
        <a:xfrm>
          <a:off x="2104433" y="1236897"/>
          <a:ext cx="1764195" cy="10585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Censures </a:t>
          </a:r>
          <a:r>
            <a:rPr lang="fr-FR" sz="2100" kern="1200" dirty="0" err="1" smtClean="0"/>
            <a:t>gvt</a:t>
          </a:r>
          <a:endParaRPr lang="fr-FR" sz="2100" kern="1200" dirty="0"/>
        </a:p>
      </dsp:txBody>
      <dsp:txXfrm>
        <a:off x="2104433" y="1236897"/>
        <a:ext cx="1764195" cy="1058517"/>
      </dsp:txXfrm>
    </dsp:sp>
    <dsp:sp modelId="{47909DC2-A104-4042-8D33-1F8FF0323CDA}">
      <dsp:nvSpPr>
        <dsp:cNvPr id="0" name=""/>
        <dsp:cNvSpPr/>
      </dsp:nvSpPr>
      <dsp:spPr>
        <a:xfrm>
          <a:off x="1134126" y="2471834"/>
          <a:ext cx="1764195" cy="105851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Vols de câbles ADSL…</a:t>
          </a:r>
          <a:endParaRPr lang="fr-FR" sz="2100" kern="1200" dirty="0"/>
        </a:p>
      </dsp:txBody>
      <dsp:txXfrm>
        <a:off x="1134126" y="2471834"/>
        <a:ext cx="1764195" cy="1058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30D87-D6B7-47B4-8113-CD451AB46406}">
      <dsp:nvSpPr>
        <dsp:cNvPr id="0" name=""/>
        <dsp:cNvSpPr/>
      </dsp:nvSpPr>
      <dsp:spPr>
        <a:xfrm>
          <a:off x="433" y="932822"/>
          <a:ext cx="1691042" cy="10146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Martech</a:t>
          </a:r>
          <a:r>
            <a:rPr lang="fr-FR" sz="1500" kern="1200" dirty="0" smtClean="0"/>
            <a:t>, 8000 outils </a:t>
          </a:r>
          <a:endParaRPr lang="fr-FR" sz="1500" kern="1200" dirty="0"/>
        </a:p>
      </dsp:txBody>
      <dsp:txXfrm>
        <a:off x="433" y="932822"/>
        <a:ext cx="1691042" cy="1014625"/>
      </dsp:txXfrm>
    </dsp:sp>
    <dsp:sp modelId="{3A51B4FD-A9F9-481F-B678-443270CADBD0}">
      <dsp:nvSpPr>
        <dsp:cNvPr id="0" name=""/>
        <dsp:cNvSpPr/>
      </dsp:nvSpPr>
      <dsp:spPr>
        <a:xfrm>
          <a:off x="1860580" y="932822"/>
          <a:ext cx="1691042" cy="10146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Startups mondiales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-45% investissements</a:t>
          </a:r>
          <a:endParaRPr lang="fr-FR" sz="1500" kern="1200" dirty="0"/>
        </a:p>
      </dsp:txBody>
      <dsp:txXfrm>
        <a:off x="1860580" y="932822"/>
        <a:ext cx="1691042" cy="1014625"/>
      </dsp:txXfrm>
    </dsp:sp>
    <dsp:sp modelId="{336A0291-057D-4E55-B10C-F6DFC5925414}">
      <dsp:nvSpPr>
        <dsp:cNvPr id="0" name=""/>
        <dsp:cNvSpPr/>
      </dsp:nvSpPr>
      <dsp:spPr>
        <a:xfrm>
          <a:off x="433" y="2116552"/>
          <a:ext cx="1691042" cy="10146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4% émissions carbone</a:t>
          </a:r>
          <a:endParaRPr lang="fr-FR" sz="1500" kern="1200" dirty="0"/>
        </a:p>
      </dsp:txBody>
      <dsp:txXfrm>
        <a:off x="433" y="2116552"/>
        <a:ext cx="1691042" cy="1014625"/>
      </dsp:txXfrm>
    </dsp:sp>
    <dsp:sp modelId="{E0B542B3-1023-4860-9A11-C95F371FAB85}">
      <dsp:nvSpPr>
        <dsp:cNvPr id="0" name=""/>
        <dsp:cNvSpPr/>
      </dsp:nvSpPr>
      <dsp:spPr>
        <a:xfrm>
          <a:off x="1860580" y="2116552"/>
          <a:ext cx="1691042" cy="10146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IoT</a:t>
          </a:r>
          <a:endParaRPr lang="fr-FR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25 milliards d’objets connectés</a:t>
          </a:r>
          <a:endParaRPr lang="fr-FR" sz="1500" kern="1200" dirty="0"/>
        </a:p>
      </dsp:txBody>
      <dsp:txXfrm>
        <a:off x="1860580" y="2116552"/>
        <a:ext cx="1691042" cy="1014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2834D-4FFA-4046-9261-B900FD24243F}">
      <dsp:nvSpPr>
        <dsp:cNvPr id="0" name=""/>
        <dsp:cNvSpPr/>
      </dsp:nvSpPr>
      <dsp:spPr>
        <a:xfrm rot="21300000">
          <a:off x="18706" y="1262139"/>
          <a:ext cx="6058586" cy="69379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23DA6-2DAB-49FD-B488-D8F3CE959236}">
      <dsp:nvSpPr>
        <dsp:cNvPr id="0" name=""/>
        <dsp:cNvSpPr/>
      </dsp:nvSpPr>
      <dsp:spPr>
        <a:xfrm>
          <a:off x="731520" y="160903"/>
          <a:ext cx="1828800" cy="1287231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E2F1D-DE1B-4A21-B39C-76A2D725A24E}">
      <dsp:nvSpPr>
        <dsp:cNvPr id="0" name=""/>
        <dsp:cNvSpPr/>
      </dsp:nvSpPr>
      <dsp:spPr>
        <a:xfrm>
          <a:off x="3230880" y="0"/>
          <a:ext cx="1950720" cy="1351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13 milliards investissements publicitaires</a:t>
          </a:r>
          <a:endParaRPr lang="fr-FR" sz="2000" kern="1200" dirty="0"/>
        </a:p>
      </dsp:txBody>
      <dsp:txXfrm>
        <a:off x="3230880" y="0"/>
        <a:ext cx="1950720" cy="1351593"/>
      </dsp:txXfrm>
    </dsp:sp>
    <dsp:sp modelId="{BE94E1D0-66C8-45DF-9175-12C1C181E27D}">
      <dsp:nvSpPr>
        <dsp:cNvPr id="0" name=""/>
        <dsp:cNvSpPr/>
      </dsp:nvSpPr>
      <dsp:spPr>
        <a:xfrm>
          <a:off x="3535680" y="1769943"/>
          <a:ext cx="1828800" cy="1287231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EE4B9-0A0A-4F82-80F5-595CBF95F7CD}">
      <dsp:nvSpPr>
        <dsp:cNvPr id="0" name=""/>
        <dsp:cNvSpPr/>
      </dsp:nvSpPr>
      <dsp:spPr>
        <a:xfrm>
          <a:off x="914400" y="1866485"/>
          <a:ext cx="1950720" cy="1351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6 milliards de gain</a:t>
          </a:r>
          <a:endParaRPr lang="fr-FR" sz="2000" kern="1200" dirty="0"/>
        </a:p>
      </dsp:txBody>
      <dsp:txXfrm>
        <a:off x="914400" y="1866485"/>
        <a:ext cx="1950720" cy="13515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B17DE-72B6-4004-A22F-CD3A7FAC12A0}">
      <dsp:nvSpPr>
        <dsp:cNvPr id="0" name=""/>
        <dsp:cNvSpPr/>
      </dsp:nvSpPr>
      <dsp:spPr>
        <a:xfrm>
          <a:off x="0" y="320178"/>
          <a:ext cx="2295254" cy="13771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Captation de la valeur (produits star)</a:t>
          </a:r>
          <a:endParaRPr lang="fr-FR" sz="2600" kern="1200" dirty="0"/>
        </a:p>
      </dsp:txBody>
      <dsp:txXfrm>
        <a:off x="0" y="320178"/>
        <a:ext cx="2295254" cy="1377153"/>
      </dsp:txXfrm>
    </dsp:sp>
    <dsp:sp modelId="{0EB18E80-AE87-4843-943D-A97E773A3A46}">
      <dsp:nvSpPr>
        <dsp:cNvPr id="0" name=""/>
        <dsp:cNvSpPr/>
      </dsp:nvSpPr>
      <dsp:spPr>
        <a:xfrm>
          <a:off x="2524780" y="320178"/>
          <a:ext cx="2295254" cy="137715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Accès à sa base de données clients</a:t>
          </a:r>
          <a:endParaRPr lang="fr-FR" sz="2600" kern="1200" dirty="0"/>
        </a:p>
      </dsp:txBody>
      <dsp:txXfrm>
        <a:off x="2524780" y="320178"/>
        <a:ext cx="2295254" cy="1377153"/>
      </dsp:txXfrm>
    </dsp:sp>
    <dsp:sp modelId="{8B794347-EC58-437D-9F84-A6095ED376A8}">
      <dsp:nvSpPr>
        <dsp:cNvPr id="0" name=""/>
        <dsp:cNvSpPr/>
      </dsp:nvSpPr>
      <dsp:spPr>
        <a:xfrm>
          <a:off x="5049561" y="320178"/>
          <a:ext cx="2295254" cy="137715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Transmission de son entreprise</a:t>
          </a:r>
          <a:endParaRPr lang="fr-FR" sz="2600" kern="1200" dirty="0"/>
        </a:p>
      </dsp:txBody>
      <dsp:txXfrm>
        <a:off x="5049561" y="320178"/>
        <a:ext cx="2295254" cy="1377153"/>
      </dsp:txXfrm>
    </dsp:sp>
    <dsp:sp modelId="{DFF24DAA-0BC7-4C35-97E8-9559F1FB9368}">
      <dsp:nvSpPr>
        <dsp:cNvPr id="0" name=""/>
        <dsp:cNvSpPr/>
      </dsp:nvSpPr>
      <dsp:spPr>
        <a:xfrm>
          <a:off x="0" y="1926856"/>
          <a:ext cx="2295254" cy="137715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Contrefaçon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Faux avis client</a:t>
          </a:r>
          <a:endParaRPr lang="fr-FR" sz="2600" kern="1200" dirty="0"/>
        </a:p>
      </dsp:txBody>
      <dsp:txXfrm>
        <a:off x="0" y="1926856"/>
        <a:ext cx="2295254" cy="1377153"/>
      </dsp:txXfrm>
    </dsp:sp>
    <dsp:sp modelId="{7950E7B2-D0A6-465A-B150-DDBC2F4920E3}">
      <dsp:nvSpPr>
        <dsp:cNvPr id="0" name=""/>
        <dsp:cNvSpPr/>
      </dsp:nvSpPr>
      <dsp:spPr>
        <a:xfrm>
          <a:off x="2524780" y="1926856"/>
          <a:ext cx="2295254" cy="13771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Pratiques anti-concurrentiel</a:t>
          </a:r>
          <a:endParaRPr lang="fr-FR" sz="2600" kern="1200" dirty="0"/>
        </a:p>
      </dsp:txBody>
      <dsp:txXfrm>
        <a:off x="2524780" y="1926856"/>
        <a:ext cx="2295254" cy="1377153"/>
      </dsp:txXfrm>
    </dsp:sp>
    <dsp:sp modelId="{A5A4D09D-FA94-42F1-BF9D-C3F18FFC3F41}">
      <dsp:nvSpPr>
        <dsp:cNvPr id="0" name=""/>
        <dsp:cNvSpPr/>
      </dsp:nvSpPr>
      <dsp:spPr>
        <a:xfrm>
          <a:off x="5049561" y="1926856"/>
          <a:ext cx="2295254" cy="13771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Suspension arbitraire de comptes</a:t>
          </a:r>
          <a:endParaRPr lang="fr-FR" sz="2600" kern="1200" dirty="0"/>
        </a:p>
      </dsp:txBody>
      <dsp:txXfrm>
        <a:off x="5049561" y="1926856"/>
        <a:ext cx="2295254" cy="13771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21E26-EFF7-40ED-ACFB-5F83673D3AAC}">
      <dsp:nvSpPr>
        <dsp:cNvPr id="0" name=""/>
        <dsp:cNvSpPr/>
      </dsp:nvSpPr>
      <dsp:spPr>
        <a:xfrm>
          <a:off x="0" y="109673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Réseaux sociaux ?</a:t>
          </a:r>
          <a:endParaRPr lang="fr-FR" sz="1800" kern="1200" dirty="0"/>
        </a:p>
      </dsp:txBody>
      <dsp:txXfrm>
        <a:off x="0" y="109673"/>
        <a:ext cx="1904999" cy="1143000"/>
      </dsp:txXfrm>
    </dsp:sp>
    <dsp:sp modelId="{D109B369-20CC-42B5-8FE4-802B0A3CA40D}">
      <dsp:nvSpPr>
        <dsp:cNvPr id="0" name=""/>
        <dsp:cNvSpPr/>
      </dsp:nvSpPr>
      <dsp:spPr>
        <a:xfrm>
          <a:off x="2095500" y="109673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SEO ? (made for </a:t>
          </a:r>
          <a:r>
            <a:rPr lang="fr-FR" sz="1800" kern="1200" dirty="0" err="1" smtClean="0"/>
            <a:t>adsense</a:t>
          </a:r>
          <a:r>
            <a:rPr lang="fr-FR" sz="1800" kern="1200" dirty="0" smtClean="0"/>
            <a:t>)</a:t>
          </a:r>
          <a:endParaRPr lang="fr-FR" sz="1800" kern="1200" dirty="0"/>
        </a:p>
      </dsp:txBody>
      <dsp:txXfrm>
        <a:off x="2095500" y="109673"/>
        <a:ext cx="1904999" cy="1143000"/>
      </dsp:txXfrm>
    </dsp:sp>
    <dsp:sp modelId="{9E2D6BB1-00F8-4A0A-9CD4-677456C9EE2D}">
      <dsp:nvSpPr>
        <dsp:cNvPr id="0" name=""/>
        <dsp:cNvSpPr/>
      </dsp:nvSpPr>
      <dsp:spPr>
        <a:xfrm>
          <a:off x="4191000" y="109673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Presse en ligne ? </a:t>
          </a:r>
          <a:endParaRPr lang="fr-FR" sz="1800" kern="1200" dirty="0"/>
        </a:p>
      </dsp:txBody>
      <dsp:txXfrm>
        <a:off x="4191000" y="109673"/>
        <a:ext cx="1904999" cy="1143000"/>
      </dsp:txXfrm>
    </dsp:sp>
    <dsp:sp modelId="{AB757F45-2A83-4A68-94F1-8E3B18A73532}">
      <dsp:nvSpPr>
        <dsp:cNvPr id="0" name=""/>
        <dsp:cNvSpPr/>
      </dsp:nvSpPr>
      <dsp:spPr>
        <a:xfrm>
          <a:off x="1047750" y="1443174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Créateurs ?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Agences (IA)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Influenceurs</a:t>
          </a:r>
          <a:endParaRPr lang="fr-FR" sz="1800" kern="1200" dirty="0"/>
        </a:p>
      </dsp:txBody>
      <dsp:txXfrm>
        <a:off x="1047750" y="1443174"/>
        <a:ext cx="1904999" cy="1143000"/>
      </dsp:txXfrm>
    </dsp:sp>
    <dsp:sp modelId="{0E997B03-FC16-419E-B496-5FC78B484A37}">
      <dsp:nvSpPr>
        <dsp:cNvPr id="0" name=""/>
        <dsp:cNvSpPr/>
      </dsp:nvSpPr>
      <dsp:spPr>
        <a:xfrm>
          <a:off x="3143250" y="1443173"/>
          <a:ext cx="1904999" cy="1143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Législation ? </a:t>
          </a:r>
          <a:endParaRPr lang="fr-FR" sz="1800" kern="1200" dirty="0"/>
        </a:p>
      </dsp:txBody>
      <dsp:txXfrm>
        <a:off x="3143250" y="1443173"/>
        <a:ext cx="1904999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588627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52A80-9CC1-4D38-BB3D-317590C31E96}" type="datetimeFigureOut">
              <a:rPr lang="fr-FR" smtClean="0"/>
              <a:pPr/>
              <a:t>28/02/2024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94D0E-8D15-453F-9E36-227EB9C285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2470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693BA-F994-4CA3-AEAF-913C6816A605}" type="datetimeFigureOut">
              <a:rPr lang="fr-FR" smtClean="0"/>
              <a:pPr/>
              <a:t>28/02/2024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48025" y="504825"/>
            <a:ext cx="337026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C8CE9-5BC2-45F6-B9B6-584B7E30D66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5406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 userDrawn="1">
            <p:ph idx="13"/>
          </p:nvPr>
        </p:nvSpPr>
        <p:spPr>
          <a:xfrm>
            <a:off x="755576" y="1268760"/>
            <a:ext cx="7931224" cy="4857403"/>
          </a:xfrm>
        </p:spPr>
        <p:txBody>
          <a:bodyPr>
            <a:normAutofit/>
          </a:bodyPr>
          <a:lstStyle/>
          <a:p>
            <a:pPr marL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2000" dirty="0">
                <a:latin typeface="Century Gothic" pitchFamily="34" charset="0"/>
              </a:rPr>
              <a:t>Texte</a:t>
            </a:r>
          </a:p>
          <a:p>
            <a:pPr algn="just">
              <a:buNone/>
            </a:pPr>
            <a:endParaRPr lang="fr-FR" sz="2000" dirty="0">
              <a:latin typeface="Century Gothic" pitchFamily="34" charset="0"/>
            </a:endParaRPr>
          </a:p>
        </p:txBody>
      </p:sp>
      <p:sp>
        <p:nvSpPr>
          <p:cNvPr id="14" name="Titre 1"/>
          <p:cNvSpPr txBox="1">
            <a:spLocks/>
          </p:cNvSpPr>
          <p:nvPr userDrawn="1"/>
        </p:nvSpPr>
        <p:spPr>
          <a:xfrm>
            <a:off x="539552" y="274638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5C8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itre 1"/>
          <p:cNvSpPr txBox="1">
            <a:spLocks/>
          </p:cNvSpPr>
          <p:nvPr userDrawn="1"/>
        </p:nvSpPr>
        <p:spPr>
          <a:xfrm>
            <a:off x="691952" y="427038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5C8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5200562"/>
            <a:ext cx="523875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8052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03386" y="274638"/>
            <a:ext cx="79834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389"/>
            <a:ext cx="523875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0" y="3212976"/>
            <a:ext cx="539552" cy="50405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9"/>
          <p:cNvSpPr txBox="1">
            <a:spLocks noChangeArrowheads="1"/>
          </p:cNvSpPr>
          <p:nvPr userDrawn="1"/>
        </p:nvSpPr>
        <p:spPr bwMode="auto">
          <a:xfrm>
            <a:off x="0" y="3284538"/>
            <a:ext cx="7033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BE6175-CB0B-471A-8016-830D7335609A}" type="slidenum"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9" r:id="rId8"/>
    <p:sldLayoutId id="2147483663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b="1" i="0" kern="1200" cap="all" baseline="0">
          <a:solidFill>
            <a:srgbClr val="005C8B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16632"/>
            <a:ext cx="4084073" cy="6309073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611560" y="620688"/>
            <a:ext cx="3744416" cy="2304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MARIA MERCANTI-GUERIN</a:t>
            </a:r>
          </a:p>
          <a:p>
            <a:pPr algn="ctr"/>
            <a:r>
              <a:rPr lang="fr-FR" dirty="0" smtClean="0"/>
              <a:t>MAITRE DE CONFERENCES</a:t>
            </a:r>
          </a:p>
          <a:p>
            <a:pPr algn="ctr"/>
            <a:r>
              <a:rPr lang="fr-FR" dirty="0" smtClean="0"/>
              <a:t>IAE DE PARIS</a:t>
            </a:r>
          </a:p>
          <a:p>
            <a:pPr algn="ctr"/>
            <a:endParaRPr lang="fr-FR" dirty="0"/>
          </a:p>
          <a:p>
            <a:pPr algn="ctr"/>
            <a:r>
              <a:rPr lang="fr-FR" dirty="0" smtClean="0"/>
              <a:t>PUBLICITE</a:t>
            </a:r>
          </a:p>
          <a:p>
            <a:pPr algn="ctr"/>
            <a:r>
              <a:rPr lang="fr-FR" dirty="0" smtClean="0"/>
              <a:t>MARKETING DIGITAL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27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32656"/>
            <a:ext cx="4434277" cy="5764560"/>
          </a:xfrm>
          <a:prstGeom prst="rect">
            <a:avLst/>
          </a:prstGeom>
        </p:spPr>
      </p:pic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237478812"/>
              </p:ext>
            </p:extLst>
          </p:nvPr>
        </p:nvGraphicFramePr>
        <p:xfrm>
          <a:off x="611560" y="1772816"/>
          <a:ext cx="4032448" cy="353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906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02704"/>
            <a:ext cx="4655840" cy="6052592"/>
          </a:xfrm>
          <a:prstGeom prst="rect">
            <a:avLst/>
          </a:prstGeom>
        </p:spPr>
      </p:pic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739709439"/>
              </p:ext>
            </p:extLst>
          </p:nvPr>
        </p:nvGraphicFramePr>
        <p:xfrm>
          <a:off x="899592" y="1397000"/>
          <a:ext cx="35520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471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Décalages, déséquilibres et plafond de verres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72816"/>
            <a:ext cx="7869558" cy="4583534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0" y="348393"/>
            <a:ext cx="703386" cy="5760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75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Google, Amazon, META EN 2023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7544" y="1417638"/>
            <a:ext cx="4572000" cy="147732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fr-FR" dirty="0"/>
              <a:t>Le poids du trio Google-Amazon-Meta : il représente 68 % du marché, contre 66 % en 2022. « La part des acteurs européens est quant à elle en légère diminution, passant de 23 à 22 % »</a:t>
            </a:r>
          </a:p>
        </p:txBody>
      </p:sp>
      <p:pic>
        <p:nvPicPr>
          <p:cNvPr id="5" name="Image 4" descr="Google Chrome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96" y="3212976"/>
            <a:ext cx="2564904" cy="2564904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467544" y="5777880"/>
            <a:ext cx="3024336" cy="74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</a:t>
            </a:r>
            <a:r>
              <a:rPr lang="en-US" sz="1400" dirty="0" smtClean="0"/>
              <a:t>dvertising </a:t>
            </a:r>
            <a:r>
              <a:rPr lang="en-US" sz="1400" dirty="0"/>
              <a:t>revenue represented nearly 78% of Google's (Alphabet) overall revenues for 2023.</a:t>
            </a:r>
            <a:endParaRPr lang="fr-FR" sz="1400" dirty="0"/>
          </a:p>
        </p:txBody>
      </p:sp>
      <p:pic>
        <p:nvPicPr>
          <p:cNvPr id="8" name="Image 7" descr="List of mergers and acquisitions by Meta Platforms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119365"/>
            <a:ext cx="2664296" cy="8477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11960" y="4232538"/>
            <a:ext cx="4572000" cy="17543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fr-FR" dirty="0"/>
              <a:t>Une récente étude qui a analysé plus de 43 millions de publications des 20 000 plus grandes marques sur Facebook a découvert que toutes les pages souffraient d’une réduction de plus de 50 % de l’engagement</a:t>
            </a:r>
            <a:r>
              <a:rPr lang="fr-FR" dirty="0" smtClean="0"/>
              <a:t>. (IBS)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50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0" y="32229"/>
            <a:ext cx="9107680" cy="6722771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275856" y="5733256"/>
            <a:ext cx="280831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MOINS DEPENDANT DE LA PUB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672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93" y="1391488"/>
            <a:ext cx="8280920" cy="5403981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aller plus loin ?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90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Alors que l’on consomme de moins en moins sur les applis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56792"/>
            <a:ext cx="8147247" cy="46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9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MEME TIK TOK n’est pas rentable pour un annonceur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838200" y="1578670"/>
            <a:ext cx="4572000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 smtClean="0"/>
              <a:t>Les </a:t>
            </a:r>
            <a:r>
              <a:rPr lang="fr-FR" dirty="0"/>
              <a:t>utilisateurs dépensent environ 6 milliards de $ sur ce réseau  par an. En 2022, </a:t>
            </a:r>
            <a:r>
              <a:rPr lang="fr-FR" dirty="0" err="1"/>
              <a:t>TikTok</a:t>
            </a:r>
            <a:r>
              <a:rPr lang="fr-FR" dirty="0"/>
              <a:t> a généré 13 milliards de $ de revenus </a:t>
            </a:r>
            <a:r>
              <a:rPr lang="fr-FR" dirty="0" smtClean="0"/>
              <a:t>publicitaires. </a:t>
            </a:r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2470023001"/>
              </p:ext>
            </p:extLst>
          </p:nvPr>
        </p:nvGraphicFramePr>
        <p:xfrm>
          <a:off x="1647092" y="3140967"/>
          <a:ext cx="6096000" cy="3218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e 4"/>
          <p:cNvSpPr/>
          <p:nvPr/>
        </p:nvSpPr>
        <p:spPr>
          <a:xfrm>
            <a:off x="0" y="420401"/>
            <a:ext cx="703386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681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L’arbre qui cache la forêt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41675" y="4512491"/>
            <a:ext cx="4572000" cy="175432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/>
              <a:t>Pourquoi </a:t>
            </a:r>
            <a:r>
              <a:rPr lang="fr-FR" dirty="0" err="1"/>
              <a:t>Bytedance</a:t>
            </a:r>
            <a:r>
              <a:rPr lang="fr-FR" dirty="0"/>
              <a:t>, la maison-mère de </a:t>
            </a:r>
            <a:r>
              <a:rPr lang="fr-FR" dirty="0" err="1"/>
              <a:t>TikTok</a:t>
            </a:r>
            <a:r>
              <a:rPr lang="fr-FR" dirty="0"/>
              <a:t> enchaîne-t-elle les pertes ? Rien que sur les premiers mois 2022, la perte s’élève à 4,7 milliards de $. En 2023, le licenciement de plusieurs milliers d’employés </a:t>
            </a:r>
            <a:r>
              <a:rPr lang="fr-FR" dirty="0" smtClean="0"/>
              <a:t>a été acté. La tendance se renforce en 2024.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8599">
            <a:off x="4144110" y="1124744"/>
            <a:ext cx="4536504" cy="4032448"/>
          </a:xfrm>
          <a:prstGeom prst="wedgeEllipseCallou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0" y="1501544"/>
            <a:ext cx="3122712" cy="163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0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5144169" cy="666936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4932040" y="908720"/>
            <a:ext cx="352839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TiKTok</a:t>
            </a:r>
            <a:r>
              <a:rPr lang="fr-FR" dirty="0" smtClean="0"/>
              <a:t>, 130 millions d’influenceurs !!!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940152" y="3861048"/>
            <a:ext cx="2808312" cy="266429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 Occident</a:t>
            </a:r>
          </a:p>
          <a:p>
            <a:pPr algn="ctr"/>
            <a:r>
              <a:rPr lang="fr-FR" dirty="0" smtClean="0"/>
              <a:t>10 000 vues par mois</a:t>
            </a:r>
          </a:p>
          <a:p>
            <a:pPr algn="ctr"/>
            <a:r>
              <a:rPr lang="fr-FR" dirty="0" smtClean="0"/>
              <a:t>20 euros par jour</a:t>
            </a:r>
          </a:p>
          <a:p>
            <a:pPr algn="ctr"/>
            <a:r>
              <a:rPr lang="fr-FR" dirty="0" smtClean="0"/>
              <a:t>- 10% des blogueurs génèrent des revenus (Google </a:t>
            </a:r>
            <a:r>
              <a:rPr lang="fr-FR" dirty="0" err="1" smtClean="0"/>
              <a:t>Adsense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73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Alors, comment </a:t>
            </a:r>
            <a:r>
              <a:rPr lang="fr-FR" dirty="0" err="1" smtClean="0"/>
              <a:t>tik</a:t>
            </a:r>
            <a:r>
              <a:rPr lang="fr-FR" dirty="0" smtClean="0"/>
              <a:t> </a:t>
            </a:r>
            <a:r>
              <a:rPr lang="fr-FR" dirty="0" err="1" smtClean="0"/>
              <a:t>tok</a:t>
            </a:r>
            <a:r>
              <a:rPr lang="fr-FR" dirty="0" smtClean="0"/>
              <a:t> se vend –il au marche ? Rentrons dans la magouille des chiffres….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Copyright</a:t>
            </a:r>
          </a:p>
          <a:p>
            <a:r>
              <a:rPr lang="fr-FR" smtClean="0"/>
              <a:t>www.LaurentFlores.com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39551" y="1417638"/>
            <a:ext cx="8147247" cy="2031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b="1" dirty="0"/>
              <a:t>DPM (</a:t>
            </a:r>
            <a:r>
              <a:rPr lang="fr-FR" b="1" dirty="0" err="1"/>
              <a:t>incremental</a:t>
            </a:r>
            <a:r>
              <a:rPr lang="fr-FR" b="1" dirty="0"/>
              <a:t> dollar per 1000 impressions)</a:t>
            </a:r>
            <a:r>
              <a:rPr lang="fr-FR" dirty="0"/>
              <a:t>, un ratio permettant de calculer les ventes incrémentales en fonction de l’exposition publicitaire est moins bon qu’en TV</a:t>
            </a:r>
            <a:r>
              <a:rPr lang="fr-FR" dirty="0" smtClean="0"/>
              <a:t>.</a:t>
            </a:r>
          </a:p>
          <a:p>
            <a:r>
              <a:rPr lang="fr-FR" dirty="0" smtClean="0"/>
              <a:t>Il </a:t>
            </a:r>
            <a:r>
              <a:rPr lang="fr-FR" dirty="0"/>
              <a:t>s’élèverait à 15,4 $ contre 16,8$ mais </a:t>
            </a:r>
            <a:r>
              <a:rPr lang="fr-FR" dirty="0" err="1"/>
              <a:t>TikTok</a:t>
            </a:r>
            <a:r>
              <a:rPr lang="fr-FR" dirty="0"/>
              <a:t> rétorque que ces 15,4$ sont obtenus en exposant le consommateur en moyenne 5 fois pour 13 fois en </a:t>
            </a:r>
            <a:r>
              <a:rPr lang="fr-FR" dirty="0" smtClean="0"/>
              <a:t>TV. </a:t>
            </a:r>
          </a:p>
          <a:p>
            <a:r>
              <a:rPr lang="fr-FR" dirty="0" smtClean="0"/>
              <a:t> Les marques étudiées </a:t>
            </a:r>
            <a:r>
              <a:rPr lang="fr-FR" dirty="0"/>
              <a:t>sont au nombre de 11 dans les secteurs de la beauté, de l’alimentaire, de la boisson ce qui paraît statistiquement peu représentatif . </a:t>
            </a:r>
            <a:r>
              <a:rPr lang="fr-FR" dirty="0" smtClean="0"/>
              <a:t> NIELSEN !!! 11 campagnes (beauté, boisson)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75" y="3595347"/>
            <a:ext cx="7391287" cy="3305636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7380312" y="3861048"/>
            <a:ext cx="1306487" cy="24953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ROAS</a:t>
            </a:r>
          </a:p>
          <a:p>
            <a:pPr algn="ctr"/>
            <a:r>
              <a:rPr lang="fr-FR" dirty="0" smtClean="0"/>
              <a:t>Court-terme</a:t>
            </a:r>
          </a:p>
          <a:p>
            <a:pPr algn="ctr"/>
            <a:r>
              <a:rPr lang="fr-FR" dirty="0" smtClean="0"/>
              <a:t>Volume de clients</a:t>
            </a:r>
          </a:p>
          <a:p>
            <a:pPr algn="ctr"/>
            <a:r>
              <a:rPr lang="fr-FR" dirty="0" smtClean="0"/>
              <a:t>Parcours client</a:t>
            </a:r>
          </a:p>
        </p:txBody>
      </p:sp>
    </p:spTree>
    <p:extLst>
      <p:ext uri="{BB962C8B-B14F-4D97-AF65-F5344CB8AC3E}">
        <p14:creationId xmlns:p14="http://schemas.microsoft.com/office/powerpoint/2010/main" val="21155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 PENSER QUE LE CONSOMMATEUR lit le Web…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04864"/>
            <a:ext cx="5544616" cy="45166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980728"/>
            <a:ext cx="3607296" cy="2433956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107504" y="476672"/>
            <a:ext cx="595882" cy="504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69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 clique sur la publicité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556792"/>
            <a:ext cx="6846449" cy="42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 COMMENTE, AIME, PARTAGE…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Copyright</a:t>
            </a:r>
          </a:p>
          <a:p>
            <a:r>
              <a:rPr lang="fr-FR" smtClean="0"/>
              <a:t>www.LaurentFlores.com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86" y="1417638"/>
            <a:ext cx="8779502" cy="539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597172"/>
            <a:ext cx="5001072" cy="500107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Voire même accepte les cookies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Copyright</a:t>
            </a:r>
          </a:p>
          <a:p>
            <a:r>
              <a:rPr lang="fr-FR" smtClean="0"/>
              <a:t>www.LaurentFlores.com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95536" y="1124744"/>
            <a:ext cx="4572000" cy="20313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dirty="0"/>
              <a:t>76% des visiteurs ignorent la bannière de consentement. Cette « non réponse » de l’internaute vaut refus pour le législateur. 12% ferment tout simplement la bannière. 11% acceptent tous les cookies. 0,5% se plongent dans les paramètres pour n’en accepter qu’une partie . 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95536" y="3316240"/>
            <a:ext cx="457200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Source : Advance </a:t>
            </a:r>
            <a:r>
              <a:rPr lang="fr-FR" dirty="0" err="1" smtClean="0"/>
              <a:t>Metrics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71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3386" y="404664"/>
            <a:ext cx="7983413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erreur stratégique ou comment ne pas être là où est le consommateur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6" y="2060848"/>
            <a:ext cx="7613030" cy="294099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3" name="Ellipse 2"/>
          <p:cNvSpPr/>
          <p:nvPr/>
        </p:nvSpPr>
        <p:spPr>
          <a:xfrm>
            <a:off x="179512" y="548680"/>
            <a:ext cx="523874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36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PENSER EGALEMENT QUE LE CONSOMMATEUR VOIT LA PUBLICITE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17638"/>
            <a:ext cx="4578896" cy="3481869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539552" y="5157192"/>
            <a:ext cx="44644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Source : </a:t>
            </a:r>
            <a:r>
              <a:rPr lang="fr-FR" dirty="0" err="1" smtClean="0"/>
              <a:t>emarketer</a:t>
            </a:r>
            <a:r>
              <a:rPr lang="fr-FR" dirty="0" smtClean="0"/>
              <a:t> 2023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611560" y="5805264"/>
            <a:ext cx="2512640" cy="551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France : 37%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342" y="1556792"/>
            <a:ext cx="3517457" cy="1800232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436096" y="3357024"/>
            <a:ext cx="3250703" cy="432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Source : </a:t>
            </a:r>
            <a:r>
              <a:rPr lang="fr-FR" dirty="0" err="1" smtClean="0"/>
              <a:t>exploding</a:t>
            </a:r>
            <a:r>
              <a:rPr lang="fr-FR" dirty="0" smtClean="0"/>
              <a:t> topics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059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 de problème, LES BOTS S’en chargent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95536" y="2204864"/>
            <a:ext cx="4572000" cy="286232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/>
              <a:t>L’institut </a:t>
            </a:r>
            <a:r>
              <a:rPr lang="fr-FR" dirty="0" err="1"/>
              <a:t>Pew</a:t>
            </a:r>
            <a:r>
              <a:rPr lang="fr-FR" dirty="0"/>
              <a:t> </a:t>
            </a:r>
            <a:r>
              <a:rPr lang="fr-FR" dirty="0" err="1"/>
              <a:t>Research</a:t>
            </a:r>
            <a:r>
              <a:rPr lang="fr-FR" dirty="0"/>
              <a:t> Center a analysé 1,2 millions de tweets et mis en place un « </a:t>
            </a:r>
            <a:r>
              <a:rPr lang="fr-FR" dirty="0" err="1"/>
              <a:t>botometer</a:t>
            </a:r>
            <a:r>
              <a:rPr lang="fr-FR" dirty="0"/>
              <a:t> » capable d’établir une distinction entre un bot et un humain .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66</a:t>
            </a:r>
            <a:r>
              <a:rPr lang="fr-FR" dirty="0"/>
              <a:t>% des tweets provenaient de robots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90</a:t>
            </a:r>
            <a:r>
              <a:rPr lang="fr-FR" dirty="0"/>
              <a:t>% des tweets de l’industrie du sexe sont émis par des robots, 76% des tweets sportifs, 73% des tweets vantant les mérites d’un produit…La part de tweets politiques émis par des bots est de 57%.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313948"/>
            <a:ext cx="3774577" cy="540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2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2696"/>
            <a:ext cx="8784975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2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 web DEVIENT LE LIEU LE MOINS FREQUENTABLE DE LA PLANETE…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11560" y="1417638"/>
            <a:ext cx="4572000" cy="452431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/>
              <a:t>Google déclare qu’en 2022, il a dû </a:t>
            </a:r>
            <a:r>
              <a:rPr lang="fr-FR" b="1" dirty="0">
                <a:solidFill>
                  <a:srgbClr val="FF0000"/>
                </a:solidFill>
              </a:rPr>
              <a:t>bloquer 5.2 milliards de publicités posant problème contre 4.3 en 2021</a:t>
            </a:r>
            <a:r>
              <a:rPr lang="fr-FR" dirty="0"/>
              <a:t>.  Il a suspendu 6.7 millions d’annonceurs frauduleux. Ces blocages ont concerné </a:t>
            </a:r>
            <a:r>
              <a:rPr lang="fr-FR" b="1" dirty="0">
                <a:solidFill>
                  <a:srgbClr val="FF0000"/>
                </a:solidFill>
              </a:rPr>
              <a:t>1.57 milliards de publicités jamais délivrées et 143.000 sites Internet qui n’ont jamais pu les recevoir</a:t>
            </a:r>
            <a:r>
              <a:rPr lang="fr-FR" dirty="0"/>
              <a:t>. Cela a touché 63.000 sites de plus qu’en 2021. Parmi les publicités bloquées, Google a stoppé plus </a:t>
            </a:r>
            <a:r>
              <a:rPr lang="fr-FR" b="1" dirty="0">
                <a:solidFill>
                  <a:srgbClr val="FF0000"/>
                </a:solidFill>
              </a:rPr>
              <a:t>d’un milliard de publicités à caractère pornographique et 110 millions promouvant le commerce des armes.</a:t>
            </a:r>
            <a:r>
              <a:rPr lang="fr-FR" dirty="0"/>
              <a:t> 11.5 millions présentent des problèmes de droit d’auteur. 35 millions concernent l’industrie du tabac et 30 millions, les jeux en ligne. 2.6 millions de publicités sont des communications électorales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491880" y="5733256"/>
            <a:ext cx="144016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417638"/>
            <a:ext cx="3528391" cy="4459634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6649" y="404664"/>
            <a:ext cx="806896" cy="5097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3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AUSSI LE PLUS SOUMIS A L’inflation…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59" y="1340768"/>
            <a:ext cx="8334282" cy="493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Car conquérir des clients devient plus difficile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00808"/>
            <a:ext cx="8075239" cy="48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aussi plus cher…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Copyright</a:t>
            </a:r>
          </a:p>
          <a:p>
            <a:r>
              <a:rPr lang="fr-FR" smtClean="0"/>
              <a:t>www.LaurentFlores.com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84" y="1615282"/>
            <a:ext cx="8246188" cy="51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5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AVEC DES STRATEGIES DE CIBLAGE DE PLUS EN PLUS Compliquées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40" y="1590254"/>
            <a:ext cx="8905244" cy="4766096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208240" y="476672"/>
            <a:ext cx="495146" cy="432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9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8"/>
            <a:ext cx="8342215" cy="3432005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539552" y="5013176"/>
            <a:ext cx="446449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Migration automatique (autoritaire)</a:t>
            </a:r>
          </a:p>
          <a:p>
            <a:pPr algn="ctr"/>
            <a:r>
              <a:rPr lang="fr-FR" dirty="0" smtClean="0"/>
              <a:t>Données utilisateurs – Cohorte</a:t>
            </a:r>
          </a:p>
          <a:p>
            <a:pPr algn="ctr"/>
            <a:r>
              <a:rPr lang="fr-FR" dirty="0" smtClean="0"/>
              <a:t>Plan de </a:t>
            </a:r>
            <a:r>
              <a:rPr lang="fr-FR" dirty="0" err="1" smtClean="0"/>
              <a:t>taggage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5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DES LEVIERS PROMETTEURS QUI NE TIENNENT PAS LEUR PROMESSE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358121"/>
            <a:ext cx="6782932" cy="3955577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23528" y="5313698"/>
            <a:ext cx="8363270" cy="1407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revenu publicitaire total estimé pour l'industrie de la presse américaine en 2020 était de 9,6 milliards de dollars. Ce chiffre était en baisse de 25 % par rapport à 2019. Le revenu total estimé des abonnements était de 11,1 milliards de dollars, contre 11,0 milliards de dollars en </a:t>
            </a:r>
            <a:r>
              <a:rPr lang="fr-FR" dirty="0" smtClean="0"/>
              <a:t>2019. Progression très lente et baisse du revenu moyen par lecteur (23 dollars)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107504" y="404664"/>
            <a:ext cx="595882" cy="504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619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 par exemple LE RETAIL MEDIA ou le programmatique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838200" y="1417638"/>
            <a:ext cx="4572000" cy="258532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/>
              <a:t>Les répondants britanniques (41 %) et européens (21 %) trouvent la performance du </a:t>
            </a:r>
            <a:r>
              <a:rPr lang="fr-FR" dirty="0" err="1"/>
              <a:t>Retail</a:t>
            </a:r>
            <a:r>
              <a:rPr lang="fr-FR" dirty="0"/>
              <a:t> Media décevante. En France, 37 % citent la sécurité des données et leur partage qui pose un problème de dépendance par rapport aux vendeurs d’espace publicitaire. En Allemagne, 20 % considèrent la portée de l'audience et les limitations des canaux comme un aspect négatif du </a:t>
            </a:r>
            <a:r>
              <a:rPr lang="fr-FR" dirty="0" err="1"/>
              <a:t>Retail</a:t>
            </a:r>
            <a:r>
              <a:rPr lang="fr-FR" dirty="0"/>
              <a:t> Media. 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4149080"/>
            <a:ext cx="4572000" cy="147732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dirty="0"/>
              <a:t>Les publicités sous-performent parfois compte tenu des prix parfois élevés, et de nombreux annonceurs perçoivent un manque de lien évident entre les dépenses dans le </a:t>
            </a:r>
            <a:r>
              <a:rPr lang="fr-FR" dirty="0" err="1"/>
              <a:t>Retail</a:t>
            </a:r>
            <a:r>
              <a:rPr lang="fr-FR" dirty="0"/>
              <a:t> Media et les ventes réelles.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5760546"/>
            <a:ext cx="4572000" cy="46166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fr-FR" sz="1200" dirty="0"/>
              <a:t>https://www.cbnews.fr/etudes/image-retail-media-beaux-jours-devant-lui-malgre-quelques-freins-75982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823" y="1417638"/>
            <a:ext cx="3332658" cy="4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56" y="980728"/>
            <a:ext cx="8307288" cy="46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5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43" y="980728"/>
            <a:ext cx="8748464" cy="478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8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mazon | Orange Amazon Icon. Amazon music streaming service … | Flick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48680"/>
            <a:ext cx="3048000" cy="1600200"/>
          </a:xfrm>
          <a:prstGeom prst="rect">
            <a:avLst/>
          </a:prstGeom>
        </p:spPr>
      </p:pic>
      <p:graphicFrame>
        <p:nvGraphicFramePr>
          <p:cNvPr id="3" name="Diagramme 2"/>
          <p:cNvGraphicFramePr/>
          <p:nvPr/>
        </p:nvGraphicFramePr>
        <p:xfrm>
          <a:off x="323528" y="2636912"/>
          <a:ext cx="7344816" cy="3624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à coins arrondis 3"/>
          <p:cNvSpPr/>
          <p:nvPr/>
        </p:nvSpPr>
        <p:spPr>
          <a:xfrm>
            <a:off x="611560" y="548680"/>
            <a:ext cx="3096344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Pour chaque tranche de 100 dollars de CA réalisés par les vendeurs, Amazon prélève 34 $ de frais contre 19 $ en 2014.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23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Alors, que va devenir le WEB ?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7792808" cy="3499176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0" y="292122"/>
            <a:ext cx="703386" cy="5760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5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 PEUT ÊTRE TOUT CELA EN MEME TEMPS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6" y="1417638"/>
            <a:ext cx="7947423" cy="445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48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internets</a:t>
            </a:r>
            <a:r>
              <a:rPr lang="fr-FR" dirty="0" smtClean="0"/>
              <a:t> fragmentes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Copyright</a:t>
            </a:r>
          </a:p>
          <a:p>
            <a:r>
              <a:rPr lang="fr-FR" smtClean="0"/>
              <a:t>www.LaurentFlores.com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52" y="1191042"/>
            <a:ext cx="2126332" cy="269595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743" y="548680"/>
            <a:ext cx="2543530" cy="265784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438" y="3480568"/>
            <a:ext cx="2526835" cy="261021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218" y="3498451"/>
            <a:ext cx="1924319" cy="285789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640" y="1290051"/>
            <a:ext cx="1886213" cy="272453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430" y="4120281"/>
            <a:ext cx="1981477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57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F04EA-98D5-DAA7-B7EB-8005216F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!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8377" r="27422" b="8323"/>
          <a:stretch/>
        </p:blipFill>
        <p:spPr>
          <a:xfrm>
            <a:off x="3131840" y="1772816"/>
            <a:ext cx="2808312" cy="404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69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Quel avenir ?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85800" y="3244306"/>
            <a:ext cx="448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https://mariamercantiguerin.com/web-crash/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430292552"/>
              </p:ext>
            </p:extLst>
          </p:nvPr>
        </p:nvGraphicFramePr>
        <p:xfrm>
          <a:off x="1979712" y="3861048"/>
          <a:ext cx="6096000" cy="269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636" y="352615"/>
            <a:ext cx="2598564" cy="33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32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48680"/>
            <a:ext cx="4477375" cy="258163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112976"/>
            <a:ext cx="5183258" cy="31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07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4486901" cy="612068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6021288"/>
            <a:ext cx="4610743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52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76672"/>
            <a:ext cx="4763165" cy="59046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99978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575" y="699706"/>
            <a:ext cx="4648849" cy="5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15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332656"/>
            <a:ext cx="5256584" cy="6192688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179512" y="5517232"/>
            <a:ext cx="151216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For </a:t>
            </a:r>
            <a:r>
              <a:rPr lang="fr-FR" dirty="0" err="1" smtClean="0"/>
              <a:t>Your</a:t>
            </a:r>
            <a:r>
              <a:rPr lang="fr-FR" dirty="0" smtClean="0"/>
              <a:t> Page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70204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3136"/>
            <a:ext cx="5382376" cy="67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80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82943</TotalTime>
  <Words>1111</Words>
  <Application>Microsoft Office PowerPoint</Application>
  <PresentationFormat>Affichage à l'écran (4:3)</PresentationFormat>
  <Paragraphs>114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Century Gothic</vt:lpstr>
      <vt:lpstr>Thème Office</vt:lpstr>
      <vt:lpstr>Présentation PowerPoint</vt:lpstr>
      <vt:lpstr>Présentation PowerPoint</vt:lpstr>
      <vt:lpstr>Présentation PowerPoint</vt:lpstr>
      <vt:lpstr>Décalages, déséquilibres et plafond de verres</vt:lpstr>
      <vt:lpstr>Google, Amazon, META EN 2023</vt:lpstr>
      <vt:lpstr>Présentation PowerPoint</vt:lpstr>
      <vt:lpstr>Comment aller plus loin ? </vt:lpstr>
      <vt:lpstr>Alors que l’on consomme de moins en moins sur les applis</vt:lpstr>
      <vt:lpstr>MEME TIK TOK n’est pas rentable pour un annonceur</vt:lpstr>
      <vt:lpstr>L’arbre qui cache la forêt</vt:lpstr>
      <vt:lpstr>Présentation PowerPoint</vt:lpstr>
      <vt:lpstr>Alors, comment tik tok se vend –il au marche ? Rentrons dans la magouille des chiffres….</vt:lpstr>
      <vt:lpstr>Ou PENSER QUE LE CONSOMMATEUR lit le Web…</vt:lpstr>
      <vt:lpstr>Ou clique sur la publicité</vt:lpstr>
      <vt:lpstr>OU COMMENTE, AIME, PARTAGE…</vt:lpstr>
      <vt:lpstr>Voire même accepte les cookies</vt:lpstr>
      <vt:lpstr>erreur stratégique ou comment ne pas être là où est le consommateur</vt:lpstr>
      <vt:lpstr>PENSER EGALEMENT QUE LE CONSOMMATEUR VOIT LA PUBLICITE</vt:lpstr>
      <vt:lpstr>Pas de problème, LES BOTS S’en chargent</vt:lpstr>
      <vt:lpstr>Présentation PowerPoint</vt:lpstr>
      <vt:lpstr>Et Le web DEVIENT LE LIEU LE MOINS FREQUENTABLE DE LA PLANETE…</vt:lpstr>
      <vt:lpstr>ET AUSSI LE PLUS SOUMIS A L’inflation…</vt:lpstr>
      <vt:lpstr>Car conquérir des clients devient plus difficile</vt:lpstr>
      <vt:lpstr>Et aussi plus cher…</vt:lpstr>
      <vt:lpstr>AVEC DES STRATEGIES DE CIBLAGE DE PLUS EN PLUS Compliquées</vt:lpstr>
      <vt:lpstr>Présentation PowerPoint</vt:lpstr>
      <vt:lpstr>ET DES LEVIERS PROMETTEURS QUI NE TIENNENT PAS LEUR PROMESSE</vt:lpstr>
      <vt:lpstr>Comme par exemple LE RETAIL MEDIA ou le programmatique</vt:lpstr>
      <vt:lpstr>Présentation PowerPoint</vt:lpstr>
      <vt:lpstr>Présentation PowerPoint</vt:lpstr>
      <vt:lpstr>Présentation PowerPoint</vt:lpstr>
      <vt:lpstr>Alors, que va devenir le WEB ? </vt:lpstr>
      <vt:lpstr>OU PEUT ÊTRE TOUT CELA EN MEME TEMPS</vt:lpstr>
      <vt:lpstr>Les internets fragmentes</vt:lpstr>
      <vt:lpstr>Merci !</vt:lpstr>
      <vt:lpstr>Quel avenir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</dc:title>
  <dc:creator>MAGGY</dc:creator>
  <cp:lastModifiedBy>ANONYME</cp:lastModifiedBy>
  <cp:revision>820</cp:revision>
  <cp:lastPrinted>2013-01-20T17:10:32Z</cp:lastPrinted>
  <dcterms:created xsi:type="dcterms:W3CDTF">2016-08-19T08:48:22Z</dcterms:created>
  <dcterms:modified xsi:type="dcterms:W3CDTF">2024-02-28T19:44:19Z</dcterms:modified>
</cp:coreProperties>
</file>