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4630400" cy="8229600"/>
  <p:notesSz cx="8229600" cy="14630400"/>
  <p:embeddedFontLst>
    <p:embeddedFont>
      <p:font typeface="Barlow Medium"/>
      <p:regular r:id="rId27"/>
    </p:embeddedFont>
    <p:embeddedFont>
      <p:font typeface="Barlow Medium"/>
      <p:regular r:id="rId28"/>
    </p:embeddedFont>
    <p:embeddedFont>
      <p:font typeface="Barlow Medium"/>
      <p:regular r:id="rId29"/>
    </p:embeddedFont>
    <p:embeddedFont>
      <p:font typeface="Barlow Medium"/>
      <p:regular r:id="rId30"/>
    </p:embeddedFont>
    <p:embeddedFont>
      <p:font typeface="Barlow"/>
      <p:regular r:id="rId31"/>
    </p:embeddedFont>
    <p:embeddedFont>
      <p:font typeface="Barlow"/>
      <p:regular r:id="rId32"/>
    </p:embeddedFont>
    <p:embeddedFont>
      <p:font typeface="Barlow"/>
      <p:regular r:id="rId33"/>
    </p:embeddedFont>
    <p:embeddedFont>
      <p:font typeface="Barlow"/>
      <p:regular r:id="rId3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27" Type="http://schemas.openxmlformats.org/officeDocument/2006/relationships/font" Target="fonts/font1.fntdata"/><Relationship Id="rId28" Type="http://schemas.openxmlformats.org/officeDocument/2006/relationships/font" Target="fonts/font2.fntdata"/><Relationship Id="rId29" Type="http://schemas.openxmlformats.org/officeDocument/2006/relationships/font" Target="fonts/font3.fntdata"/><Relationship Id="rId30" Type="http://schemas.openxmlformats.org/officeDocument/2006/relationships/font" Target="fonts/font4.fntdata"/><Relationship Id="rId31" Type="http://schemas.openxmlformats.org/officeDocument/2006/relationships/font" Target="fonts/font5.fntdata"/><Relationship Id="rId32" Type="http://schemas.openxmlformats.org/officeDocument/2006/relationships/font" Target="fonts/font6.fntdata"/><Relationship Id="rId33" Type="http://schemas.openxmlformats.org/officeDocument/2006/relationships/font" Target="fonts/font7.fntdata"/><Relationship Id="rId34"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015-1.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1016-1.png"/><Relationship Id="rId2"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1017-1.png"/><Relationship Id="rId2"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1018-1.png"/><Relationship Id="rId2"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1019-1.png"/><Relationship Id="rId2"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1020-1.png"/><Relationship Id="rId2"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1021-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3.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5.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6.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7.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slideLayout" Target="../slideLayouts/slideLayout8.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0.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4.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slideLayout" Target="../slideLayouts/slideLayout15.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6.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8.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0.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21.xml"/><Relationship Id="rId6"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78907" y="1098709"/>
            <a:ext cx="7586186" cy="1854518"/>
          </a:xfrm>
          <a:prstGeom prst="rect">
            <a:avLst/>
          </a:prstGeom>
          <a:noFill/>
          <a:ln/>
        </p:spPr>
        <p:txBody>
          <a:bodyPr wrap="square" lIns="0" tIns="0" rIns="0" bIns="0" rtlCol="0" anchor="t"/>
          <a:lstStyle/>
          <a:p>
            <a:pPr algn="l" indent="0" marL="0">
              <a:lnSpc>
                <a:spcPts val="4850"/>
              </a:lnSpc>
              <a:buNone/>
            </a:pPr>
            <a:r>
              <a:rPr lang="en-US" sz="3850" dirty="0">
                <a:solidFill>
                  <a:srgbClr val="FFFFFF"/>
                </a:solidFill>
                <a:latin typeface="Barlow Medium" pitchFamily="34" charset="0"/>
                <a:ea typeface="Barlow Medium" pitchFamily="34" charset="-122"/>
                <a:cs typeface="Barlow Medium" pitchFamily="34" charset="-120"/>
              </a:rPr>
              <a:t>Politiques et Recommandations concernant l'IA Générative dans la Publication Scientifique</a:t>
            </a:r>
            <a:endParaRPr lang="en-US" sz="3850" dirty="0"/>
          </a:p>
        </p:txBody>
      </p:sp>
      <p:sp>
        <p:nvSpPr>
          <p:cNvPr id="4" name="Text 1"/>
          <p:cNvSpPr/>
          <p:nvPr/>
        </p:nvSpPr>
        <p:spPr>
          <a:xfrm>
            <a:off x="778907" y="3287077"/>
            <a:ext cx="7586186" cy="3203972"/>
          </a:xfrm>
          <a:prstGeom prst="rect">
            <a:avLst/>
          </a:prstGeom>
          <a:noFill/>
          <a:ln/>
        </p:spPr>
        <p:txBody>
          <a:bodyPr wrap="square" lIns="0" tIns="0" rIns="0" bIns="0" rtlCol="0" anchor="t"/>
          <a:lstStyle/>
          <a:p>
            <a:pPr algn="l" indent="0" marL="0">
              <a:lnSpc>
                <a:spcPts val="2800"/>
              </a:lnSpc>
              <a:buNone/>
            </a:pPr>
            <a:r>
              <a:rPr lang="en-US" sz="1750" dirty="0">
                <a:solidFill>
                  <a:srgbClr val="E5E0DF"/>
                </a:solidFill>
                <a:latin typeface="Barlow" pitchFamily="34" charset="0"/>
                <a:ea typeface="Barlow" pitchFamily="34" charset="-122"/>
                <a:cs typeface="Barlow" pitchFamily="34" charset="-120"/>
              </a:rPr>
              <a:t>L'émergence rapide de l'intelligence artificielle générative (IAG), notamment les grands modèles linguistiques (LLM) comme ChatGPT, a conduit les principaux éditeurs scientifiques et les associations professionnelles à élaborer des politiques et des directives concernant son utilisation dans le processus de publication. Ce document présente une analyse des politiques et recommandations des principaux éditeurs scientifiques (Elsevier, Springer Nature, Taylor &amp; Francis, Wiley, Emerald) et de l'association STM concernant l'utilisation de l'intelligence artificielle générative (IAG) dans le processus de publication scientifique.</a:t>
            </a:r>
            <a:endParaRPr lang="en-US" sz="1750" dirty="0"/>
          </a:p>
        </p:txBody>
      </p:sp>
      <p:sp>
        <p:nvSpPr>
          <p:cNvPr id="5" name="Shape 2"/>
          <p:cNvSpPr/>
          <p:nvPr/>
        </p:nvSpPr>
        <p:spPr>
          <a:xfrm>
            <a:off x="778907" y="6758107"/>
            <a:ext cx="355997" cy="355997"/>
          </a:xfrm>
          <a:prstGeom prst="roundRect">
            <a:avLst>
              <a:gd name="adj" fmla="val 25683041"/>
            </a:avLst>
          </a:prstGeom>
          <a:noFill/>
          <a:ln w="7620">
            <a:solidFill>
              <a:srgbClr val="3C3838"/>
            </a:solidFill>
            <a:prstDash val="solid"/>
          </a:ln>
        </p:spPr>
      </p:sp>
      <p:pic>
        <p:nvPicPr>
          <p:cNvPr id="6" name="Image 1" descr="preencoded.png">    </p:cNvPr>
          <p:cNvPicPr>
            <a:picLocks noChangeAspect="1"/>
          </p:cNvPicPr>
          <p:nvPr/>
        </p:nvPicPr>
        <p:blipFill>
          <a:blip r:embed="rId2"/>
          <a:stretch>
            <a:fillRect/>
          </a:stretch>
        </p:blipFill>
        <p:spPr>
          <a:xfrm>
            <a:off x="786527" y="6765727"/>
            <a:ext cx="340757" cy="340757"/>
          </a:xfrm>
          <a:prstGeom prst="rect">
            <a:avLst/>
          </a:prstGeom>
        </p:spPr>
      </p:pic>
      <p:sp>
        <p:nvSpPr>
          <p:cNvPr id="7" name="Text 3"/>
          <p:cNvSpPr/>
          <p:nvPr/>
        </p:nvSpPr>
        <p:spPr>
          <a:xfrm>
            <a:off x="1246108" y="6741438"/>
            <a:ext cx="3187660" cy="389453"/>
          </a:xfrm>
          <a:prstGeom prst="rect">
            <a:avLst/>
          </a:prstGeom>
          <a:noFill/>
          <a:ln/>
        </p:spPr>
        <p:txBody>
          <a:bodyPr wrap="none" lIns="0" tIns="0" rIns="0" bIns="0" rtlCol="0" anchor="t"/>
          <a:lstStyle/>
          <a:p>
            <a:pPr algn="l" indent="0" marL="0">
              <a:lnSpc>
                <a:spcPts val="3050"/>
              </a:lnSpc>
              <a:buNone/>
            </a:pPr>
            <a:r>
              <a:rPr lang="en-US" sz="2150" b="1" dirty="0">
                <a:solidFill>
                  <a:srgbClr val="E5E0DF"/>
                </a:solidFill>
                <a:latin typeface="Barlow Bold" pitchFamily="34" charset="0"/>
                <a:ea typeface="Barlow Bold" pitchFamily="34" charset="-122"/>
                <a:cs typeface="Barlow Bold" pitchFamily="34" charset="-120"/>
              </a:rPr>
              <a:t>par Maria Mercanti-Guérin</a:t>
            </a:r>
            <a:endParaRPr lang="en-US" sz="2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64037" y="993934"/>
            <a:ext cx="5486400" cy="685800"/>
          </a:xfrm>
          <a:prstGeom prst="rect">
            <a:avLst/>
          </a:prstGeom>
          <a:noFill/>
          <a:ln/>
        </p:spPr>
        <p:txBody>
          <a:bodyPr wrap="none" lIns="0" tIns="0" rIns="0" bIns="0" rtlCol="0" anchor="t"/>
          <a:lstStyle/>
          <a:p>
            <a:pPr algn="l" indent="0" marL="0">
              <a:lnSpc>
                <a:spcPts val="5400"/>
              </a:lnSpc>
              <a:buNone/>
            </a:pPr>
            <a:r>
              <a:rPr lang="en-US" sz="4300" dirty="0">
                <a:solidFill>
                  <a:srgbClr val="FFFFFF"/>
                </a:solidFill>
                <a:latin typeface="Barlow Medium" pitchFamily="34" charset="0"/>
                <a:ea typeface="Barlow Medium" pitchFamily="34" charset="-122"/>
                <a:cs typeface="Barlow Medium" pitchFamily="34" charset="-120"/>
              </a:rPr>
              <a:t>Synthèse Générale</a:t>
            </a:r>
            <a:endParaRPr lang="en-US" sz="4300" dirty="0"/>
          </a:p>
        </p:txBody>
      </p:sp>
      <p:sp>
        <p:nvSpPr>
          <p:cNvPr id="3" name="Shape 1"/>
          <p:cNvSpPr/>
          <p:nvPr/>
        </p:nvSpPr>
        <p:spPr>
          <a:xfrm>
            <a:off x="864037" y="2451140"/>
            <a:ext cx="555427" cy="555427"/>
          </a:xfrm>
          <a:prstGeom prst="roundRect">
            <a:avLst>
              <a:gd name="adj" fmla="val 18669"/>
            </a:avLst>
          </a:prstGeom>
          <a:solidFill>
            <a:srgbClr val="790709"/>
          </a:solidFill>
          <a:ln w="15240">
            <a:solidFill>
              <a:srgbClr val="922022"/>
            </a:solidFill>
            <a:prstDash val="solid"/>
          </a:ln>
        </p:spPr>
      </p:sp>
      <p:pic>
        <p:nvPicPr>
          <p:cNvPr id="4" name="Image 0" descr="preencoded.png">    </p:cNvPr>
          <p:cNvPicPr>
            <a:picLocks noChangeAspect="1"/>
          </p:cNvPicPr>
          <p:nvPr/>
        </p:nvPicPr>
        <p:blipFill>
          <a:blip r:embed="rId1"/>
          <a:stretch>
            <a:fillRect/>
          </a:stretch>
        </p:blipFill>
        <p:spPr>
          <a:xfrm>
            <a:off x="977146" y="2564249"/>
            <a:ext cx="329089" cy="329089"/>
          </a:xfrm>
          <a:prstGeom prst="rect">
            <a:avLst/>
          </a:prstGeom>
        </p:spPr>
      </p:pic>
      <p:sp>
        <p:nvSpPr>
          <p:cNvPr id="5" name="Text 2"/>
          <p:cNvSpPr/>
          <p:nvPr/>
        </p:nvSpPr>
        <p:spPr>
          <a:xfrm>
            <a:off x="1666280" y="2451140"/>
            <a:ext cx="3333988" cy="685800"/>
          </a:xfrm>
          <a:prstGeom prst="rect">
            <a:avLst/>
          </a:prstGeom>
          <a:noFill/>
          <a:ln/>
        </p:spPr>
        <p:txBody>
          <a:bodyPr wrap="square" lIns="0" tIns="0" rIns="0" bIns="0" rtlCol="0" anchor="t"/>
          <a:lstStyle/>
          <a:p>
            <a:pPr algn="l" indent="0" marL="0">
              <a:lnSpc>
                <a:spcPts val="2700"/>
              </a:lnSpc>
              <a:buNone/>
            </a:pPr>
            <a:r>
              <a:rPr lang="en-US" sz="2150" dirty="0">
                <a:solidFill>
                  <a:srgbClr val="E5E0DF"/>
                </a:solidFill>
                <a:latin typeface="Barlow Medium" pitchFamily="34" charset="0"/>
                <a:ea typeface="Barlow Medium" pitchFamily="34" charset="-122"/>
                <a:cs typeface="Barlow Medium" pitchFamily="34" charset="-120"/>
              </a:rPr>
              <a:t>Responsabilité Humaine Primordiale</a:t>
            </a:r>
            <a:endParaRPr lang="en-US" sz="2150" dirty="0"/>
          </a:p>
        </p:txBody>
      </p:sp>
      <p:sp>
        <p:nvSpPr>
          <p:cNvPr id="6" name="Text 3"/>
          <p:cNvSpPr/>
          <p:nvPr/>
        </p:nvSpPr>
        <p:spPr>
          <a:xfrm>
            <a:off x="1666280" y="3285053"/>
            <a:ext cx="3333988" cy="3950494"/>
          </a:xfrm>
          <a:prstGeom prst="rect">
            <a:avLst/>
          </a:prstGeom>
          <a:noFill/>
          <a:ln/>
        </p:spPr>
        <p:txBody>
          <a:bodyPr wrap="square" lIns="0" tIns="0" rIns="0" bIns="0" rtlCol="0" anchor="t"/>
          <a:lstStyle/>
          <a:p>
            <a:pPr algn="l" indent="0" marL="0">
              <a:lnSpc>
                <a:spcPts val="3100"/>
              </a:lnSpc>
              <a:buNone/>
            </a:pPr>
            <a:r>
              <a:rPr lang="en-US" sz="1900" dirty="0">
                <a:solidFill>
                  <a:srgbClr val="E5E0DF"/>
                </a:solidFill>
                <a:latin typeface="Barlow" pitchFamily="34" charset="0"/>
                <a:ea typeface="Barlow" pitchFamily="34" charset="-122"/>
                <a:cs typeface="Barlow" pitchFamily="34" charset="-120"/>
              </a:rPr>
              <a:t>Les auteurs, les évaluateurs et les rédacteurs conservent l'entière responsabilité du contenu, de l'intégrité et de l'originalité des travaux soumis et publiés. L'IAG est considérée comme un outil et non comme un substitut à la pensée critique et au jugement humain.</a:t>
            </a:r>
            <a:endParaRPr lang="en-US" sz="1900" dirty="0"/>
          </a:p>
        </p:txBody>
      </p:sp>
      <p:sp>
        <p:nvSpPr>
          <p:cNvPr id="7" name="Shape 4"/>
          <p:cNvSpPr/>
          <p:nvPr/>
        </p:nvSpPr>
        <p:spPr>
          <a:xfrm>
            <a:off x="5247084" y="2451140"/>
            <a:ext cx="555427" cy="555427"/>
          </a:xfrm>
          <a:prstGeom prst="roundRect">
            <a:avLst>
              <a:gd name="adj" fmla="val 18669"/>
            </a:avLst>
          </a:prstGeom>
          <a:solidFill>
            <a:srgbClr val="790709"/>
          </a:solidFill>
          <a:ln w="15240">
            <a:solidFill>
              <a:srgbClr val="922022"/>
            </a:solidFill>
            <a:prstDash val="solid"/>
          </a:ln>
        </p:spPr>
      </p:sp>
      <p:pic>
        <p:nvPicPr>
          <p:cNvPr id="8" name="Image 1" descr="preencoded.png">    </p:cNvPr>
          <p:cNvPicPr>
            <a:picLocks noChangeAspect="1"/>
          </p:cNvPicPr>
          <p:nvPr/>
        </p:nvPicPr>
        <p:blipFill>
          <a:blip r:embed="rId2"/>
          <a:stretch>
            <a:fillRect/>
          </a:stretch>
        </p:blipFill>
        <p:spPr>
          <a:xfrm>
            <a:off x="5360194" y="2523053"/>
            <a:ext cx="329089" cy="411480"/>
          </a:xfrm>
          <a:prstGeom prst="rect">
            <a:avLst/>
          </a:prstGeom>
        </p:spPr>
      </p:pic>
      <p:sp>
        <p:nvSpPr>
          <p:cNvPr id="9" name="Text 5"/>
          <p:cNvSpPr/>
          <p:nvPr/>
        </p:nvSpPr>
        <p:spPr>
          <a:xfrm>
            <a:off x="6049328" y="2451140"/>
            <a:ext cx="3333988" cy="685800"/>
          </a:xfrm>
          <a:prstGeom prst="rect">
            <a:avLst/>
          </a:prstGeom>
          <a:noFill/>
          <a:ln/>
        </p:spPr>
        <p:txBody>
          <a:bodyPr wrap="square" lIns="0" tIns="0" rIns="0" bIns="0" rtlCol="0" anchor="t"/>
          <a:lstStyle/>
          <a:p>
            <a:pPr algn="l" indent="0" marL="0">
              <a:lnSpc>
                <a:spcPts val="2700"/>
              </a:lnSpc>
              <a:buNone/>
            </a:pPr>
            <a:r>
              <a:rPr lang="en-US" sz="2150" dirty="0">
                <a:solidFill>
                  <a:srgbClr val="E5E0DF"/>
                </a:solidFill>
                <a:latin typeface="Barlow Medium" pitchFamily="34" charset="0"/>
                <a:ea typeface="Barlow Medium" pitchFamily="34" charset="-122"/>
                <a:cs typeface="Barlow Medium" pitchFamily="34" charset="-120"/>
              </a:rPr>
              <a:t>Transparence et Divulgation Obligatoire</a:t>
            </a:r>
            <a:endParaRPr lang="en-US" sz="2150" dirty="0"/>
          </a:p>
        </p:txBody>
      </p:sp>
      <p:sp>
        <p:nvSpPr>
          <p:cNvPr id="10" name="Text 6"/>
          <p:cNvSpPr/>
          <p:nvPr/>
        </p:nvSpPr>
        <p:spPr>
          <a:xfrm>
            <a:off x="6049328" y="3285053"/>
            <a:ext cx="3333988" cy="3555444"/>
          </a:xfrm>
          <a:prstGeom prst="rect">
            <a:avLst/>
          </a:prstGeom>
          <a:noFill/>
          <a:ln/>
        </p:spPr>
        <p:txBody>
          <a:bodyPr wrap="square" lIns="0" tIns="0" rIns="0" bIns="0" rtlCol="0" anchor="t"/>
          <a:lstStyle/>
          <a:p>
            <a:pPr algn="l" indent="0" marL="0">
              <a:lnSpc>
                <a:spcPts val="3100"/>
              </a:lnSpc>
              <a:buNone/>
            </a:pPr>
            <a:r>
              <a:rPr lang="en-US" sz="1900" dirty="0">
                <a:solidFill>
                  <a:srgbClr val="E5E0DF"/>
                </a:solidFill>
                <a:latin typeface="Barlow" pitchFamily="34" charset="0"/>
                <a:ea typeface="Barlow" pitchFamily="34" charset="-122"/>
                <a:cs typeface="Barlow" pitchFamily="34" charset="-120"/>
              </a:rPr>
              <a:t>L'utilisation de l'IAG dans le processus d'écriture (et parfois dans la recherche elle-même) doit être explicitement déclarée. Les éditeurs fournissent des instructions spécifiques sur la manière et l'endroit où cette divulgation doit avoir lieu.</a:t>
            </a:r>
            <a:endParaRPr lang="en-US" sz="1900" dirty="0"/>
          </a:p>
        </p:txBody>
      </p:sp>
      <p:sp>
        <p:nvSpPr>
          <p:cNvPr id="11" name="Shape 7"/>
          <p:cNvSpPr/>
          <p:nvPr/>
        </p:nvSpPr>
        <p:spPr>
          <a:xfrm>
            <a:off x="9630132" y="2451140"/>
            <a:ext cx="555427" cy="555427"/>
          </a:xfrm>
          <a:prstGeom prst="roundRect">
            <a:avLst>
              <a:gd name="adj" fmla="val 18669"/>
            </a:avLst>
          </a:prstGeom>
          <a:solidFill>
            <a:srgbClr val="790709"/>
          </a:solidFill>
          <a:ln w="15240">
            <a:solidFill>
              <a:srgbClr val="922022"/>
            </a:solidFill>
            <a:prstDash val="solid"/>
          </a:ln>
        </p:spPr>
      </p:sp>
      <p:pic>
        <p:nvPicPr>
          <p:cNvPr id="12" name="Image 2" descr="preencoded.png">    </p:cNvPr>
          <p:cNvPicPr>
            <a:picLocks noChangeAspect="1"/>
          </p:cNvPicPr>
          <p:nvPr/>
        </p:nvPicPr>
        <p:blipFill>
          <a:blip r:embed="rId3"/>
          <a:stretch>
            <a:fillRect/>
          </a:stretch>
        </p:blipFill>
        <p:spPr>
          <a:xfrm>
            <a:off x="9743242" y="2523053"/>
            <a:ext cx="329089" cy="411480"/>
          </a:xfrm>
          <a:prstGeom prst="rect">
            <a:avLst/>
          </a:prstGeom>
        </p:spPr>
      </p:pic>
      <p:sp>
        <p:nvSpPr>
          <p:cNvPr id="13" name="Text 8"/>
          <p:cNvSpPr/>
          <p:nvPr/>
        </p:nvSpPr>
        <p:spPr>
          <a:xfrm>
            <a:off x="10432375" y="2451140"/>
            <a:ext cx="3333988" cy="685800"/>
          </a:xfrm>
          <a:prstGeom prst="rect">
            <a:avLst/>
          </a:prstGeom>
          <a:noFill/>
          <a:ln/>
        </p:spPr>
        <p:txBody>
          <a:bodyPr wrap="square" lIns="0" tIns="0" rIns="0" bIns="0" rtlCol="0" anchor="t"/>
          <a:lstStyle/>
          <a:p>
            <a:pPr algn="l" indent="0" marL="0">
              <a:lnSpc>
                <a:spcPts val="2700"/>
              </a:lnSpc>
              <a:buNone/>
            </a:pPr>
            <a:r>
              <a:rPr lang="en-US" sz="2150" dirty="0">
                <a:solidFill>
                  <a:srgbClr val="E5E0DF"/>
                </a:solidFill>
                <a:latin typeface="Barlow Medium" pitchFamily="34" charset="0"/>
                <a:ea typeface="Barlow Medium" pitchFamily="34" charset="-122"/>
                <a:cs typeface="Barlow Medium" pitchFamily="34" charset="-120"/>
              </a:rPr>
              <a:t>Exclusion de l'IAG en tant qu'Auteur</a:t>
            </a:r>
            <a:endParaRPr lang="en-US" sz="2150" dirty="0"/>
          </a:p>
        </p:txBody>
      </p:sp>
      <p:sp>
        <p:nvSpPr>
          <p:cNvPr id="14" name="Text 9"/>
          <p:cNvSpPr/>
          <p:nvPr/>
        </p:nvSpPr>
        <p:spPr>
          <a:xfrm>
            <a:off x="10432375" y="3285053"/>
            <a:ext cx="3333988" cy="3950494"/>
          </a:xfrm>
          <a:prstGeom prst="rect">
            <a:avLst/>
          </a:prstGeom>
          <a:noFill/>
          <a:ln/>
        </p:spPr>
        <p:txBody>
          <a:bodyPr wrap="square" lIns="0" tIns="0" rIns="0" bIns="0" rtlCol="0" anchor="t"/>
          <a:lstStyle/>
          <a:p>
            <a:pPr algn="l" indent="0" marL="0">
              <a:lnSpc>
                <a:spcPts val="3100"/>
              </a:lnSpc>
              <a:buNone/>
            </a:pPr>
            <a:r>
              <a:rPr lang="en-US" sz="1900" dirty="0">
                <a:solidFill>
                  <a:srgbClr val="E5E0DF"/>
                </a:solidFill>
                <a:latin typeface="Barlow" pitchFamily="34" charset="0"/>
                <a:ea typeface="Barlow" pitchFamily="34" charset="-122"/>
                <a:cs typeface="Barlow" pitchFamily="34" charset="-120"/>
              </a:rPr>
              <a:t>L'IAG ne peut en aucun cas être listée comme auteur ou co-auteur d'une publication. L'auteurship implique des responsabilités et des capacités (rendre compte de l'exactitude, approuver la version finale, gérer les droits d'auteur) qui ne peuvent être attribuées à une machine.</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50927" y="609838"/>
            <a:ext cx="8876705" cy="596027"/>
          </a:xfrm>
          <a:prstGeom prst="rect">
            <a:avLst/>
          </a:prstGeom>
          <a:noFill/>
          <a:ln/>
        </p:spPr>
        <p:txBody>
          <a:bodyPr wrap="none" lIns="0" tIns="0" rIns="0" bIns="0" rtlCol="0" anchor="t"/>
          <a:lstStyle/>
          <a:p>
            <a:pPr algn="l" indent="0" marL="0">
              <a:lnSpc>
                <a:spcPts val="4650"/>
              </a:lnSpc>
              <a:buNone/>
            </a:pPr>
            <a:r>
              <a:rPr lang="en-US" sz="3750" dirty="0">
                <a:solidFill>
                  <a:srgbClr val="FFFFFF"/>
                </a:solidFill>
                <a:latin typeface="Barlow Medium" pitchFamily="34" charset="0"/>
                <a:ea typeface="Barlow Medium" pitchFamily="34" charset="-122"/>
                <a:cs typeface="Barlow Medium" pitchFamily="34" charset="-120"/>
              </a:rPr>
              <a:t>Restrictions et Préoccupations Principales</a:t>
            </a:r>
            <a:endParaRPr lang="en-US" sz="3750" dirty="0"/>
          </a:p>
        </p:txBody>
      </p:sp>
      <p:sp>
        <p:nvSpPr>
          <p:cNvPr id="3" name="Shape 1"/>
          <p:cNvSpPr/>
          <p:nvPr/>
        </p:nvSpPr>
        <p:spPr>
          <a:xfrm>
            <a:off x="750927" y="1634966"/>
            <a:ext cx="6456998" cy="2885123"/>
          </a:xfrm>
          <a:prstGeom prst="roundRect">
            <a:avLst>
              <a:gd name="adj" fmla="val 3123"/>
            </a:avLst>
          </a:prstGeom>
          <a:solidFill>
            <a:srgbClr val="790709"/>
          </a:solidFill>
          <a:ln w="7620">
            <a:solidFill>
              <a:srgbClr val="922022"/>
            </a:solidFill>
            <a:prstDash val="solid"/>
          </a:ln>
        </p:spPr>
      </p:sp>
      <p:sp>
        <p:nvSpPr>
          <p:cNvPr id="4" name="Text 2"/>
          <p:cNvSpPr/>
          <p:nvPr/>
        </p:nvSpPr>
        <p:spPr>
          <a:xfrm>
            <a:off x="973098" y="1857137"/>
            <a:ext cx="5654040" cy="297894"/>
          </a:xfrm>
          <a:prstGeom prst="rect">
            <a:avLst/>
          </a:prstGeom>
          <a:noFill/>
          <a:ln/>
        </p:spPr>
        <p:txBody>
          <a:bodyPr wrap="none" lIns="0" tIns="0" rIns="0" bIns="0" rtlCol="0" anchor="t"/>
          <a:lstStyle/>
          <a:p>
            <a:pPr algn="l" indent="0" marL="0">
              <a:lnSpc>
                <a:spcPts val="2300"/>
              </a:lnSpc>
              <a:buNone/>
            </a:pPr>
            <a:r>
              <a:rPr lang="en-US" sz="1850" dirty="0">
                <a:solidFill>
                  <a:srgbClr val="E5E0DF"/>
                </a:solidFill>
                <a:latin typeface="Barlow Medium" pitchFamily="34" charset="0"/>
                <a:ea typeface="Barlow Medium" pitchFamily="34" charset="-122"/>
                <a:cs typeface="Barlow Medium" pitchFamily="34" charset="-120"/>
              </a:rPr>
              <a:t>Restrictions sur la Création et la Manipulation d'Images</a:t>
            </a:r>
            <a:endParaRPr lang="en-US" sz="1850" dirty="0"/>
          </a:p>
        </p:txBody>
      </p:sp>
      <p:sp>
        <p:nvSpPr>
          <p:cNvPr id="5" name="Text 3"/>
          <p:cNvSpPr/>
          <p:nvPr/>
        </p:nvSpPr>
        <p:spPr>
          <a:xfrm>
            <a:off x="973098" y="2283738"/>
            <a:ext cx="6012656" cy="1373029"/>
          </a:xfrm>
          <a:prstGeom prst="rect">
            <a:avLst/>
          </a:prstGeom>
          <a:noFill/>
          <a:ln/>
        </p:spPr>
        <p:txBody>
          <a:bodyPr wrap="square" lIns="0" tIns="0" rIns="0" bIns="0" rtlCol="0" anchor="t"/>
          <a:lstStyle/>
          <a:p>
            <a:pPr algn="l" indent="0" marL="0">
              <a:lnSpc>
                <a:spcPts val="2700"/>
              </a:lnSpc>
              <a:buNone/>
            </a:pPr>
            <a:r>
              <a:rPr lang="en-US" sz="1650" dirty="0">
                <a:solidFill>
                  <a:srgbClr val="E5E0DF"/>
                </a:solidFill>
                <a:latin typeface="Barlow" pitchFamily="34" charset="0"/>
                <a:ea typeface="Barlow" pitchFamily="34" charset="-122"/>
                <a:cs typeface="Barlow" pitchFamily="34" charset="-120"/>
              </a:rPr>
              <a:t>La plupart des éditeurs interdisent l'utilisation de l'IAG pour créer ou altérer des images et des figures dans les manuscrits soumis, sauf si l'utilisation de l'IAG fait partie intégrante de la méthodologie de recherche et est clairement expliquée.</a:t>
            </a:r>
            <a:endParaRPr lang="en-US" sz="1650" dirty="0"/>
          </a:p>
        </p:txBody>
      </p:sp>
      <p:sp>
        <p:nvSpPr>
          <p:cNvPr id="6" name="Shape 4"/>
          <p:cNvSpPr/>
          <p:nvPr/>
        </p:nvSpPr>
        <p:spPr>
          <a:xfrm>
            <a:off x="7422475" y="1634966"/>
            <a:ext cx="6456998" cy="2885123"/>
          </a:xfrm>
          <a:prstGeom prst="roundRect">
            <a:avLst>
              <a:gd name="adj" fmla="val 3123"/>
            </a:avLst>
          </a:prstGeom>
          <a:solidFill>
            <a:srgbClr val="790709"/>
          </a:solidFill>
          <a:ln w="7620">
            <a:solidFill>
              <a:srgbClr val="922022"/>
            </a:solidFill>
            <a:prstDash val="solid"/>
          </a:ln>
        </p:spPr>
      </p:sp>
      <p:sp>
        <p:nvSpPr>
          <p:cNvPr id="7" name="Text 5"/>
          <p:cNvSpPr/>
          <p:nvPr/>
        </p:nvSpPr>
        <p:spPr>
          <a:xfrm>
            <a:off x="7644646" y="1857137"/>
            <a:ext cx="6012656" cy="595789"/>
          </a:xfrm>
          <a:prstGeom prst="rect">
            <a:avLst/>
          </a:prstGeom>
          <a:noFill/>
          <a:ln/>
        </p:spPr>
        <p:txBody>
          <a:bodyPr wrap="square" lIns="0" tIns="0" rIns="0" bIns="0" rtlCol="0" anchor="t"/>
          <a:lstStyle/>
          <a:p>
            <a:pPr algn="l" indent="0" marL="0">
              <a:lnSpc>
                <a:spcPts val="2300"/>
              </a:lnSpc>
              <a:buNone/>
            </a:pPr>
            <a:r>
              <a:rPr lang="en-US" sz="1850" dirty="0">
                <a:solidFill>
                  <a:srgbClr val="E5E0DF"/>
                </a:solidFill>
                <a:latin typeface="Barlow Medium" pitchFamily="34" charset="0"/>
                <a:ea typeface="Barlow Medium" pitchFamily="34" charset="-122"/>
                <a:cs typeface="Barlow Medium" pitchFamily="34" charset="-120"/>
              </a:rPr>
              <a:t>Préoccupations concernant la Confidentialité et la Propriété Intellectuelle</a:t>
            </a:r>
            <a:endParaRPr lang="en-US" sz="1850" dirty="0"/>
          </a:p>
        </p:txBody>
      </p:sp>
      <p:sp>
        <p:nvSpPr>
          <p:cNvPr id="8" name="Text 6"/>
          <p:cNvSpPr/>
          <p:nvPr/>
        </p:nvSpPr>
        <p:spPr>
          <a:xfrm>
            <a:off x="7644646" y="2581632"/>
            <a:ext cx="6012656" cy="1716286"/>
          </a:xfrm>
          <a:prstGeom prst="rect">
            <a:avLst/>
          </a:prstGeom>
          <a:noFill/>
          <a:ln/>
        </p:spPr>
        <p:txBody>
          <a:bodyPr wrap="square" lIns="0" tIns="0" rIns="0" bIns="0" rtlCol="0" anchor="t"/>
          <a:lstStyle/>
          <a:p>
            <a:pPr algn="l" indent="0" marL="0">
              <a:lnSpc>
                <a:spcPts val="2700"/>
              </a:lnSpc>
              <a:buNone/>
            </a:pPr>
            <a:r>
              <a:rPr lang="en-US" sz="1650" dirty="0">
                <a:solidFill>
                  <a:srgbClr val="E5E0DF"/>
                </a:solidFill>
                <a:latin typeface="Barlow" pitchFamily="34" charset="0"/>
                <a:ea typeface="Barlow" pitchFamily="34" charset="-122"/>
                <a:cs typeface="Barlow" pitchFamily="34" charset="-120"/>
              </a:rPr>
              <a:t>L'utilisation d'outils d'IAG publics pour traiter des manuscrits non publiés ou des informations confidentielles est fortement déconseillée, voire interdite, en raison des risques potentiels de violation de la confidentialité, des droits d'auteur et de la protection des données.</a:t>
            </a:r>
            <a:endParaRPr lang="en-US" sz="1650" dirty="0"/>
          </a:p>
        </p:txBody>
      </p:sp>
      <p:sp>
        <p:nvSpPr>
          <p:cNvPr id="9" name="Shape 7"/>
          <p:cNvSpPr/>
          <p:nvPr/>
        </p:nvSpPr>
        <p:spPr>
          <a:xfrm>
            <a:off x="750927" y="4734639"/>
            <a:ext cx="6456998" cy="2885123"/>
          </a:xfrm>
          <a:prstGeom prst="roundRect">
            <a:avLst>
              <a:gd name="adj" fmla="val 3123"/>
            </a:avLst>
          </a:prstGeom>
          <a:solidFill>
            <a:srgbClr val="790709"/>
          </a:solidFill>
          <a:ln w="7620">
            <a:solidFill>
              <a:srgbClr val="922022"/>
            </a:solidFill>
            <a:prstDash val="solid"/>
          </a:ln>
        </p:spPr>
      </p:sp>
      <p:sp>
        <p:nvSpPr>
          <p:cNvPr id="10" name="Text 8"/>
          <p:cNvSpPr/>
          <p:nvPr/>
        </p:nvSpPr>
        <p:spPr>
          <a:xfrm>
            <a:off x="973098" y="4956810"/>
            <a:ext cx="6012656" cy="595789"/>
          </a:xfrm>
          <a:prstGeom prst="rect">
            <a:avLst/>
          </a:prstGeom>
          <a:noFill/>
          <a:ln/>
        </p:spPr>
        <p:txBody>
          <a:bodyPr wrap="square" lIns="0" tIns="0" rIns="0" bIns="0" rtlCol="0" anchor="t"/>
          <a:lstStyle/>
          <a:p>
            <a:pPr algn="l" indent="0" marL="0">
              <a:lnSpc>
                <a:spcPts val="2300"/>
              </a:lnSpc>
              <a:buNone/>
            </a:pPr>
            <a:r>
              <a:rPr lang="en-US" sz="1850" dirty="0">
                <a:solidFill>
                  <a:srgbClr val="E5E0DF"/>
                </a:solidFill>
                <a:latin typeface="Barlow Medium" pitchFamily="34" charset="0"/>
                <a:ea typeface="Barlow Medium" pitchFamily="34" charset="-122"/>
                <a:cs typeface="Barlow Medium" pitchFamily="34" charset="-120"/>
              </a:rPr>
              <a:t>Rôle Limité dans l'Évaluation par les Pairs et le Processus Éditorial</a:t>
            </a:r>
            <a:endParaRPr lang="en-US" sz="1850" dirty="0"/>
          </a:p>
        </p:txBody>
      </p:sp>
      <p:sp>
        <p:nvSpPr>
          <p:cNvPr id="11" name="Text 9"/>
          <p:cNvSpPr/>
          <p:nvPr/>
        </p:nvSpPr>
        <p:spPr>
          <a:xfrm>
            <a:off x="973098" y="5681305"/>
            <a:ext cx="6012656" cy="1716286"/>
          </a:xfrm>
          <a:prstGeom prst="rect">
            <a:avLst/>
          </a:prstGeom>
          <a:noFill/>
          <a:ln/>
        </p:spPr>
        <p:txBody>
          <a:bodyPr wrap="square" lIns="0" tIns="0" rIns="0" bIns="0" rtlCol="0" anchor="t"/>
          <a:lstStyle/>
          <a:p>
            <a:pPr algn="l" indent="0" marL="0">
              <a:lnSpc>
                <a:spcPts val="2700"/>
              </a:lnSpc>
              <a:buNone/>
            </a:pPr>
            <a:r>
              <a:rPr lang="en-US" sz="1650" dirty="0">
                <a:solidFill>
                  <a:srgbClr val="E5E0DF"/>
                </a:solidFill>
                <a:latin typeface="Barlow" pitchFamily="34" charset="0"/>
                <a:ea typeface="Barlow" pitchFamily="34" charset="-122"/>
                <a:cs typeface="Barlow" pitchFamily="34" charset="-120"/>
              </a:rPr>
              <a:t>L'IAG ne doit pas être utilisée par les évaluateurs pour réaliser l'évaluation scientifique des manuscrits, car cela requiert une pensée critique et un jugement originaux. De même, les rédacteurs ne doivent pas s'appuyer sur l'IAG pour prendre des décisions éditoriales.</a:t>
            </a:r>
            <a:endParaRPr lang="en-US" sz="1650" dirty="0"/>
          </a:p>
        </p:txBody>
      </p:sp>
      <p:sp>
        <p:nvSpPr>
          <p:cNvPr id="12" name="Shape 10"/>
          <p:cNvSpPr/>
          <p:nvPr/>
        </p:nvSpPr>
        <p:spPr>
          <a:xfrm>
            <a:off x="7422475" y="4734639"/>
            <a:ext cx="6456998" cy="2885123"/>
          </a:xfrm>
          <a:prstGeom prst="roundRect">
            <a:avLst>
              <a:gd name="adj" fmla="val 3123"/>
            </a:avLst>
          </a:prstGeom>
          <a:solidFill>
            <a:srgbClr val="790709"/>
          </a:solidFill>
          <a:ln w="7620">
            <a:solidFill>
              <a:srgbClr val="922022"/>
            </a:solidFill>
            <a:prstDash val="solid"/>
          </a:ln>
        </p:spPr>
      </p:sp>
      <p:sp>
        <p:nvSpPr>
          <p:cNvPr id="13" name="Text 11"/>
          <p:cNvSpPr/>
          <p:nvPr/>
        </p:nvSpPr>
        <p:spPr>
          <a:xfrm>
            <a:off x="7644646" y="4956810"/>
            <a:ext cx="6012656" cy="595789"/>
          </a:xfrm>
          <a:prstGeom prst="rect">
            <a:avLst/>
          </a:prstGeom>
          <a:noFill/>
          <a:ln/>
        </p:spPr>
        <p:txBody>
          <a:bodyPr wrap="square" lIns="0" tIns="0" rIns="0" bIns="0" rtlCol="0" anchor="t"/>
          <a:lstStyle/>
          <a:p>
            <a:pPr algn="l" indent="0" marL="0">
              <a:lnSpc>
                <a:spcPts val="2300"/>
              </a:lnSpc>
              <a:buNone/>
            </a:pPr>
            <a:r>
              <a:rPr lang="en-US" sz="1850" dirty="0">
                <a:solidFill>
                  <a:srgbClr val="E5E0DF"/>
                </a:solidFill>
                <a:latin typeface="Barlow Medium" pitchFamily="34" charset="0"/>
                <a:ea typeface="Barlow Medium" pitchFamily="34" charset="-122"/>
                <a:cs typeface="Barlow Medium" pitchFamily="34" charset="-120"/>
              </a:rPr>
              <a:t>Distinction entre Outils d'Aide à l'Écriture et Génération de Contenu</a:t>
            </a:r>
            <a:endParaRPr lang="en-US" sz="1850" dirty="0"/>
          </a:p>
        </p:txBody>
      </p:sp>
      <p:sp>
        <p:nvSpPr>
          <p:cNvPr id="14" name="Text 12"/>
          <p:cNvSpPr/>
          <p:nvPr/>
        </p:nvSpPr>
        <p:spPr>
          <a:xfrm>
            <a:off x="7644646" y="5681305"/>
            <a:ext cx="6012656" cy="1373029"/>
          </a:xfrm>
          <a:prstGeom prst="rect">
            <a:avLst/>
          </a:prstGeom>
          <a:noFill/>
          <a:ln/>
        </p:spPr>
        <p:txBody>
          <a:bodyPr wrap="square" lIns="0" tIns="0" rIns="0" bIns="0" rtlCol="0" anchor="t"/>
          <a:lstStyle/>
          <a:p>
            <a:pPr algn="l" indent="0" marL="0">
              <a:lnSpc>
                <a:spcPts val="2700"/>
              </a:lnSpc>
              <a:buNone/>
            </a:pPr>
            <a:r>
              <a:rPr lang="en-US" sz="1650" dirty="0">
                <a:solidFill>
                  <a:srgbClr val="E5E0DF"/>
                </a:solidFill>
                <a:latin typeface="Barlow" pitchFamily="34" charset="0"/>
                <a:ea typeface="Barlow" pitchFamily="34" charset="-122"/>
                <a:cs typeface="Barlow" pitchFamily="34" charset="-120"/>
              </a:rPr>
              <a:t>Une distinction est faite entre l'utilisation de l'IAG pour améliorer la lisibilité et la langue (généralement autorisée avec divulgation) et son utilisation pour générer des parties substantielles du contenu (plus strictement encadrée et parfois interdite).</a:t>
            </a:r>
            <a:endParaRPr lang="en-US" sz="1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81871" y="692348"/>
            <a:ext cx="4329946" cy="541258"/>
          </a:xfrm>
          <a:prstGeom prst="rect">
            <a:avLst/>
          </a:prstGeom>
          <a:noFill/>
          <a:ln/>
        </p:spPr>
        <p:txBody>
          <a:bodyPr wrap="none" lIns="0" tIns="0" rIns="0" bIns="0" rtlCol="0" anchor="t"/>
          <a:lstStyle/>
          <a:p>
            <a:pPr algn="l" indent="0" marL="0">
              <a:lnSpc>
                <a:spcPts val="4250"/>
              </a:lnSpc>
              <a:buNone/>
            </a:pPr>
            <a:r>
              <a:rPr lang="en-US" sz="3400" dirty="0">
                <a:solidFill>
                  <a:srgbClr val="FFFFFF"/>
                </a:solidFill>
                <a:latin typeface="Barlow Medium" pitchFamily="34" charset="0"/>
                <a:ea typeface="Barlow Medium" pitchFamily="34" charset="-122"/>
                <a:cs typeface="Barlow Medium" pitchFamily="34" charset="-120"/>
              </a:rPr>
              <a:t>Politique d'Elsevier</a:t>
            </a:r>
            <a:endParaRPr lang="en-US" sz="3400" dirty="0"/>
          </a:p>
        </p:txBody>
      </p:sp>
      <p:pic>
        <p:nvPicPr>
          <p:cNvPr id="3" name="Image 0" descr="preencoded.png">    </p:cNvPr>
          <p:cNvPicPr>
            <a:picLocks noChangeAspect="1"/>
          </p:cNvPicPr>
          <p:nvPr/>
        </p:nvPicPr>
        <p:blipFill>
          <a:blip r:embed="rId1"/>
          <a:stretch>
            <a:fillRect/>
          </a:stretch>
        </p:blipFill>
        <p:spPr>
          <a:xfrm>
            <a:off x="681871" y="1623298"/>
            <a:ext cx="974169" cy="1712357"/>
          </a:xfrm>
          <a:prstGeom prst="rect">
            <a:avLst/>
          </a:prstGeom>
        </p:spPr>
      </p:pic>
      <p:sp>
        <p:nvSpPr>
          <p:cNvPr id="4" name="Text 1"/>
          <p:cNvSpPr/>
          <p:nvPr/>
        </p:nvSpPr>
        <p:spPr>
          <a:xfrm>
            <a:off x="1948220" y="1818084"/>
            <a:ext cx="2337078" cy="270510"/>
          </a:xfrm>
          <a:prstGeom prst="rect">
            <a:avLst/>
          </a:prstGeom>
          <a:noFill/>
          <a:ln/>
        </p:spPr>
        <p:txBody>
          <a:bodyPr wrap="none" lIns="0" tIns="0" rIns="0" bIns="0" rtlCol="0" anchor="t"/>
          <a:lstStyle/>
          <a:p>
            <a:pPr algn="l" indent="0" marL="0">
              <a:lnSpc>
                <a:spcPts val="2100"/>
              </a:lnSpc>
              <a:buNone/>
            </a:pPr>
            <a:r>
              <a:rPr lang="en-US" sz="1700" dirty="0">
                <a:solidFill>
                  <a:srgbClr val="E5E0DF"/>
                </a:solidFill>
                <a:latin typeface="Barlow Medium" pitchFamily="34" charset="0"/>
                <a:ea typeface="Barlow Medium" pitchFamily="34" charset="-122"/>
                <a:cs typeface="Barlow Medium" pitchFamily="34" charset="-120"/>
              </a:rPr>
              <a:t>Utilisation dans l'écriture</a:t>
            </a:r>
            <a:endParaRPr lang="en-US" sz="1700" dirty="0"/>
          </a:p>
        </p:txBody>
      </p:sp>
      <p:sp>
        <p:nvSpPr>
          <p:cNvPr id="5" name="Text 2"/>
          <p:cNvSpPr/>
          <p:nvPr/>
        </p:nvSpPr>
        <p:spPr>
          <a:xfrm>
            <a:off x="1948220" y="2205395"/>
            <a:ext cx="12000309" cy="935474"/>
          </a:xfrm>
          <a:prstGeom prst="rect">
            <a:avLst/>
          </a:prstGeom>
          <a:noFill/>
          <a:ln/>
        </p:spPr>
        <p:txBody>
          <a:bodyPr wrap="square" lIns="0" tIns="0" rIns="0" bIns="0" rtlCol="0" anchor="t"/>
          <a:lstStyle/>
          <a:p>
            <a:pPr algn="l" indent="0" marL="0">
              <a:lnSpc>
                <a:spcPts val="2450"/>
              </a:lnSpc>
              <a:buNone/>
            </a:pPr>
            <a:r>
              <a:rPr lang="en-US" sz="1500" dirty="0">
                <a:solidFill>
                  <a:srgbClr val="E5E0DF"/>
                </a:solidFill>
                <a:latin typeface="Barlow" pitchFamily="34" charset="0"/>
                <a:ea typeface="Barlow" pitchFamily="34" charset="-122"/>
                <a:cs typeface="Barlow" pitchFamily="34" charset="-120"/>
              </a:rPr>
              <a:t>"Lorsque les auteurs utilisent l'IA générative et les technologies d'assistance par IA dans le processus d'écriture, ces technologies ne doivent être utilisées que pour améliorer la lisibilité et la langue de l'œuvre. L'application de la technologie doit se faire sous la supervision et le contrôle de l'être humain, et les auteurs doivent examiner et éditer attentivement le résultat..."</a:t>
            </a:r>
            <a:endParaRPr lang="en-US" sz="1500" dirty="0"/>
          </a:p>
        </p:txBody>
      </p:sp>
      <p:pic>
        <p:nvPicPr>
          <p:cNvPr id="6" name="Image 1" descr="preencoded.png">    </p:cNvPr>
          <p:cNvPicPr>
            <a:picLocks noChangeAspect="1"/>
          </p:cNvPicPr>
          <p:nvPr/>
        </p:nvPicPr>
        <p:blipFill>
          <a:blip r:embed="rId2"/>
          <a:stretch>
            <a:fillRect/>
          </a:stretch>
        </p:blipFill>
        <p:spPr>
          <a:xfrm>
            <a:off x="681871" y="3335655"/>
            <a:ext cx="974169" cy="1400532"/>
          </a:xfrm>
          <a:prstGeom prst="rect">
            <a:avLst/>
          </a:prstGeom>
        </p:spPr>
      </p:pic>
      <p:sp>
        <p:nvSpPr>
          <p:cNvPr id="7" name="Text 3"/>
          <p:cNvSpPr/>
          <p:nvPr/>
        </p:nvSpPr>
        <p:spPr>
          <a:xfrm>
            <a:off x="1948220" y="3530441"/>
            <a:ext cx="2164913" cy="270510"/>
          </a:xfrm>
          <a:prstGeom prst="rect">
            <a:avLst/>
          </a:prstGeom>
          <a:noFill/>
          <a:ln/>
        </p:spPr>
        <p:txBody>
          <a:bodyPr wrap="none" lIns="0" tIns="0" rIns="0" bIns="0" rtlCol="0" anchor="t"/>
          <a:lstStyle/>
          <a:p>
            <a:pPr algn="l" indent="0" marL="0">
              <a:lnSpc>
                <a:spcPts val="2100"/>
              </a:lnSpc>
              <a:buNone/>
            </a:pPr>
            <a:r>
              <a:rPr lang="en-US" sz="1700" dirty="0">
                <a:solidFill>
                  <a:srgbClr val="E5E0DF"/>
                </a:solidFill>
                <a:latin typeface="Barlow Medium" pitchFamily="34" charset="0"/>
                <a:ea typeface="Barlow Medium" pitchFamily="34" charset="-122"/>
                <a:cs typeface="Barlow Medium" pitchFamily="34" charset="-120"/>
              </a:rPr>
              <a:t>Divulgation</a:t>
            </a:r>
            <a:endParaRPr lang="en-US" sz="1700" dirty="0"/>
          </a:p>
        </p:txBody>
      </p:sp>
      <p:sp>
        <p:nvSpPr>
          <p:cNvPr id="8" name="Text 4"/>
          <p:cNvSpPr/>
          <p:nvPr/>
        </p:nvSpPr>
        <p:spPr>
          <a:xfrm>
            <a:off x="1948220" y="3917752"/>
            <a:ext cx="12000309" cy="623649"/>
          </a:xfrm>
          <a:prstGeom prst="rect">
            <a:avLst/>
          </a:prstGeom>
          <a:noFill/>
          <a:ln/>
        </p:spPr>
        <p:txBody>
          <a:bodyPr wrap="square" lIns="0" tIns="0" rIns="0" bIns="0" rtlCol="0" anchor="t"/>
          <a:lstStyle/>
          <a:p>
            <a:pPr algn="l" indent="0" marL="0">
              <a:lnSpc>
                <a:spcPts val="2450"/>
              </a:lnSpc>
              <a:buNone/>
            </a:pPr>
            <a:r>
              <a:rPr lang="en-US" sz="1500" dirty="0">
                <a:solidFill>
                  <a:srgbClr val="E5E0DF"/>
                </a:solidFill>
                <a:latin typeface="Barlow" pitchFamily="34" charset="0"/>
                <a:ea typeface="Barlow" pitchFamily="34" charset="-122"/>
                <a:cs typeface="Barlow" pitchFamily="34" charset="-120"/>
              </a:rPr>
              <a:t>"Les auteurs doivent divulguer dans leur manuscrit l'utilisation de l'IA et des technologies d'assistance par IA, et une déclaration apparaîtra dans l'œuvre publiée."</a:t>
            </a:r>
            <a:endParaRPr lang="en-US" sz="1500" dirty="0"/>
          </a:p>
        </p:txBody>
      </p:sp>
      <p:pic>
        <p:nvPicPr>
          <p:cNvPr id="9" name="Image 2" descr="preencoded.png">    </p:cNvPr>
          <p:cNvPicPr>
            <a:picLocks noChangeAspect="1"/>
          </p:cNvPicPr>
          <p:nvPr/>
        </p:nvPicPr>
        <p:blipFill>
          <a:blip r:embed="rId3"/>
          <a:stretch>
            <a:fillRect/>
          </a:stretch>
        </p:blipFill>
        <p:spPr>
          <a:xfrm>
            <a:off x="681871" y="4736187"/>
            <a:ext cx="974169" cy="1400532"/>
          </a:xfrm>
          <a:prstGeom prst="rect">
            <a:avLst/>
          </a:prstGeom>
        </p:spPr>
      </p:pic>
      <p:sp>
        <p:nvSpPr>
          <p:cNvPr id="10" name="Text 5"/>
          <p:cNvSpPr/>
          <p:nvPr/>
        </p:nvSpPr>
        <p:spPr>
          <a:xfrm>
            <a:off x="1948220" y="4930973"/>
            <a:ext cx="2748439" cy="270510"/>
          </a:xfrm>
          <a:prstGeom prst="rect">
            <a:avLst/>
          </a:prstGeom>
          <a:noFill/>
          <a:ln/>
        </p:spPr>
        <p:txBody>
          <a:bodyPr wrap="none" lIns="0" tIns="0" rIns="0" bIns="0" rtlCol="0" anchor="t"/>
          <a:lstStyle/>
          <a:p>
            <a:pPr algn="l" indent="0" marL="0">
              <a:lnSpc>
                <a:spcPts val="2100"/>
              </a:lnSpc>
              <a:buNone/>
            </a:pPr>
            <a:r>
              <a:rPr lang="en-US" sz="1700" dirty="0">
                <a:solidFill>
                  <a:srgbClr val="E5E0DF"/>
                </a:solidFill>
                <a:latin typeface="Barlow Medium" pitchFamily="34" charset="0"/>
                <a:ea typeface="Barlow Medium" pitchFamily="34" charset="-122"/>
                <a:cs typeface="Barlow Medium" pitchFamily="34" charset="-120"/>
              </a:rPr>
              <a:t>Non-éligibilité comme auteur</a:t>
            </a:r>
            <a:endParaRPr lang="en-US" sz="1700" dirty="0"/>
          </a:p>
        </p:txBody>
      </p:sp>
      <p:sp>
        <p:nvSpPr>
          <p:cNvPr id="11" name="Text 6"/>
          <p:cNvSpPr/>
          <p:nvPr/>
        </p:nvSpPr>
        <p:spPr>
          <a:xfrm>
            <a:off x="1948220" y="5318284"/>
            <a:ext cx="12000309" cy="623649"/>
          </a:xfrm>
          <a:prstGeom prst="rect">
            <a:avLst/>
          </a:prstGeom>
          <a:noFill/>
          <a:ln/>
        </p:spPr>
        <p:txBody>
          <a:bodyPr wrap="square" lIns="0" tIns="0" rIns="0" bIns="0" rtlCol="0" anchor="t"/>
          <a:lstStyle/>
          <a:p>
            <a:pPr algn="l" indent="0" marL="0">
              <a:lnSpc>
                <a:spcPts val="2450"/>
              </a:lnSpc>
              <a:buNone/>
            </a:pPr>
            <a:r>
              <a:rPr lang="en-US" sz="1500" dirty="0">
                <a:solidFill>
                  <a:srgbClr val="E5E0DF"/>
                </a:solidFill>
                <a:latin typeface="Barlow" pitchFamily="34" charset="0"/>
                <a:ea typeface="Barlow" pitchFamily="34" charset="-122"/>
                <a:cs typeface="Barlow" pitchFamily="34" charset="-120"/>
              </a:rPr>
              <a:t>"Les auteurs ne doivent pas répertorier l'IA et les technologies d'assistance par IA comme auteur ou co-auteur, ni citer l'IA comme auteur. L'auctorialité implique des responsabilités et des tâches qui ne peuvent être attribuées et accomplies que par des êtres humains."</a:t>
            </a:r>
            <a:endParaRPr lang="en-US" sz="1500" dirty="0"/>
          </a:p>
        </p:txBody>
      </p:sp>
      <p:pic>
        <p:nvPicPr>
          <p:cNvPr id="12" name="Image 3" descr="preencoded.png">    </p:cNvPr>
          <p:cNvPicPr>
            <a:picLocks noChangeAspect="1"/>
          </p:cNvPicPr>
          <p:nvPr/>
        </p:nvPicPr>
        <p:blipFill>
          <a:blip r:embed="rId4"/>
          <a:stretch>
            <a:fillRect/>
          </a:stretch>
        </p:blipFill>
        <p:spPr>
          <a:xfrm>
            <a:off x="681871" y="6136719"/>
            <a:ext cx="974169" cy="1400532"/>
          </a:xfrm>
          <a:prstGeom prst="rect">
            <a:avLst/>
          </a:prstGeom>
        </p:spPr>
      </p:pic>
      <p:sp>
        <p:nvSpPr>
          <p:cNvPr id="13" name="Text 7"/>
          <p:cNvSpPr/>
          <p:nvPr/>
        </p:nvSpPr>
        <p:spPr>
          <a:xfrm>
            <a:off x="1948220" y="6331506"/>
            <a:ext cx="2164913" cy="270510"/>
          </a:xfrm>
          <a:prstGeom prst="rect">
            <a:avLst/>
          </a:prstGeom>
          <a:noFill/>
          <a:ln/>
        </p:spPr>
        <p:txBody>
          <a:bodyPr wrap="none" lIns="0" tIns="0" rIns="0" bIns="0" rtlCol="0" anchor="t"/>
          <a:lstStyle/>
          <a:p>
            <a:pPr algn="l" indent="0" marL="0">
              <a:lnSpc>
                <a:spcPts val="2100"/>
              </a:lnSpc>
              <a:buNone/>
            </a:pPr>
            <a:r>
              <a:rPr lang="en-US" sz="1700" dirty="0">
                <a:solidFill>
                  <a:srgbClr val="E5E0DF"/>
                </a:solidFill>
                <a:latin typeface="Barlow Medium" pitchFamily="34" charset="0"/>
                <a:ea typeface="Barlow Medium" pitchFamily="34" charset="-122"/>
                <a:cs typeface="Barlow Medium" pitchFamily="34" charset="-120"/>
              </a:rPr>
              <a:t>Images et illustrations</a:t>
            </a:r>
            <a:endParaRPr lang="en-US" sz="1700" dirty="0"/>
          </a:p>
        </p:txBody>
      </p:sp>
      <p:sp>
        <p:nvSpPr>
          <p:cNvPr id="14" name="Text 8"/>
          <p:cNvSpPr/>
          <p:nvPr/>
        </p:nvSpPr>
        <p:spPr>
          <a:xfrm>
            <a:off x="1948220" y="6718816"/>
            <a:ext cx="12000309" cy="623649"/>
          </a:xfrm>
          <a:prstGeom prst="rect">
            <a:avLst/>
          </a:prstGeom>
          <a:noFill/>
          <a:ln/>
        </p:spPr>
        <p:txBody>
          <a:bodyPr wrap="square" lIns="0" tIns="0" rIns="0" bIns="0" rtlCol="0" anchor="t"/>
          <a:lstStyle/>
          <a:p>
            <a:pPr algn="l" indent="0" marL="0">
              <a:lnSpc>
                <a:spcPts val="2450"/>
              </a:lnSpc>
              <a:buNone/>
            </a:pPr>
            <a:r>
              <a:rPr lang="en-US" sz="1500" dirty="0">
                <a:solidFill>
                  <a:srgbClr val="E5E0DF"/>
                </a:solidFill>
                <a:latin typeface="Barlow" pitchFamily="34" charset="0"/>
                <a:ea typeface="Barlow" pitchFamily="34" charset="-122"/>
                <a:cs typeface="Barlow" pitchFamily="34" charset="-120"/>
              </a:rPr>
              <a:t>"Nous n'autorisons pas l'utilisation d'outils d'IA générative ou d'assistance par IA pour créer ou modifier des images dans les manuscrits soumis." (Exception pour la recherche avec divulgation détaillée).</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57833" y="720090"/>
            <a:ext cx="5396389" cy="601504"/>
          </a:xfrm>
          <a:prstGeom prst="rect">
            <a:avLst/>
          </a:prstGeom>
          <a:noFill/>
          <a:ln/>
        </p:spPr>
        <p:txBody>
          <a:bodyPr wrap="none" lIns="0" tIns="0" rIns="0" bIns="0" rtlCol="0" anchor="t"/>
          <a:lstStyle/>
          <a:p>
            <a:pPr algn="l" indent="0" marL="0">
              <a:lnSpc>
                <a:spcPts val="4700"/>
              </a:lnSpc>
              <a:buNone/>
            </a:pPr>
            <a:r>
              <a:rPr lang="en-US" sz="3750" dirty="0">
                <a:solidFill>
                  <a:srgbClr val="FFFFFF"/>
                </a:solidFill>
                <a:latin typeface="Barlow Medium" pitchFamily="34" charset="0"/>
                <a:ea typeface="Barlow Medium" pitchFamily="34" charset="-122"/>
                <a:cs typeface="Barlow Medium" pitchFamily="34" charset="-120"/>
              </a:rPr>
              <a:t>Politique d'Elsevier (suite)</a:t>
            </a:r>
            <a:endParaRPr lang="en-US" sz="3750" dirty="0"/>
          </a:p>
        </p:txBody>
      </p:sp>
      <p:sp>
        <p:nvSpPr>
          <p:cNvPr id="3" name="Shape 1"/>
          <p:cNvSpPr/>
          <p:nvPr/>
        </p:nvSpPr>
        <p:spPr>
          <a:xfrm>
            <a:off x="7299960" y="1754624"/>
            <a:ext cx="30480" cy="5754886"/>
          </a:xfrm>
          <a:prstGeom prst="roundRect">
            <a:avLst>
              <a:gd name="adj" fmla="val 298403"/>
            </a:avLst>
          </a:prstGeom>
          <a:solidFill>
            <a:srgbClr val="922022"/>
          </a:solidFill>
          <a:ln/>
        </p:spPr>
      </p:sp>
      <p:sp>
        <p:nvSpPr>
          <p:cNvPr id="4" name="Shape 2"/>
          <p:cNvSpPr/>
          <p:nvPr/>
        </p:nvSpPr>
        <p:spPr>
          <a:xfrm>
            <a:off x="6452473" y="2226588"/>
            <a:ext cx="649605" cy="30480"/>
          </a:xfrm>
          <a:prstGeom prst="roundRect">
            <a:avLst>
              <a:gd name="adj" fmla="val 298403"/>
            </a:avLst>
          </a:prstGeom>
          <a:solidFill>
            <a:srgbClr val="922022"/>
          </a:solidFill>
          <a:ln/>
        </p:spPr>
      </p:sp>
      <p:sp>
        <p:nvSpPr>
          <p:cNvPr id="5" name="Shape 3"/>
          <p:cNvSpPr/>
          <p:nvPr/>
        </p:nvSpPr>
        <p:spPr>
          <a:xfrm>
            <a:off x="7071598" y="1998226"/>
            <a:ext cx="487204" cy="487204"/>
          </a:xfrm>
          <a:prstGeom prst="roundRect">
            <a:avLst>
              <a:gd name="adj" fmla="val 18668"/>
            </a:avLst>
          </a:prstGeom>
          <a:solidFill>
            <a:srgbClr val="790709"/>
          </a:solidFill>
          <a:ln w="7620">
            <a:solidFill>
              <a:srgbClr val="922022"/>
            </a:solidFill>
            <a:prstDash val="solid"/>
          </a:ln>
        </p:spPr>
      </p:sp>
      <p:pic>
        <p:nvPicPr>
          <p:cNvPr id="6" name="Image 0" descr="preencoded.png">    </p:cNvPr>
          <p:cNvPicPr>
            <a:picLocks noChangeAspect="1"/>
          </p:cNvPicPr>
          <p:nvPr/>
        </p:nvPicPr>
        <p:blipFill>
          <a:blip r:embed="rId1"/>
          <a:stretch>
            <a:fillRect/>
          </a:stretch>
        </p:blipFill>
        <p:spPr>
          <a:xfrm>
            <a:off x="7170837" y="2061389"/>
            <a:ext cx="288727" cy="360878"/>
          </a:xfrm>
          <a:prstGeom prst="rect">
            <a:avLst/>
          </a:prstGeom>
        </p:spPr>
      </p:pic>
      <p:sp>
        <p:nvSpPr>
          <p:cNvPr id="7" name="Text 4"/>
          <p:cNvSpPr/>
          <p:nvPr/>
        </p:nvSpPr>
        <p:spPr>
          <a:xfrm>
            <a:off x="3810000" y="1971080"/>
            <a:ext cx="2422446" cy="300752"/>
          </a:xfrm>
          <a:prstGeom prst="rect">
            <a:avLst/>
          </a:prstGeom>
          <a:noFill/>
          <a:ln/>
        </p:spPr>
        <p:txBody>
          <a:bodyPr wrap="none" lIns="0" tIns="0" rIns="0" bIns="0" rtlCol="0" anchor="t"/>
          <a:lstStyle/>
          <a:p>
            <a:pPr algn="r" indent="0" marL="0">
              <a:lnSpc>
                <a:spcPts val="2350"/>
              </a:lnSpc>
              <a:buNone/>
            </a:pPr>
            <a:r>
              <a:rPr lang="en-US" sz="1850" dirty="0">
                <a:solidFill>
                  <a:srgbClr val="E5E0DF"/>
                </a:solidFill>
                <a:latin typeface="Barlow Medium" pitchFamily="34" charset="0"/>
                <a:ea typeface="Barlow Medium" pitchFamily="34" charset="-122"/>
                <a:cs typeface="Barlow Medium" pitchFamily="34" charset="-120"/>
              </a:rPr>
              <a:t>Évaluation par les pairs</a:t>
            </a:r>
            <a:endParaRPr lang="en-US" sz="1850" dirty="0"/>
          </a:p>
        </p:txBody>
      </p:sp>
      <p:sp>
        <p:nvSpPr>
          <p:cNvPr id="8" name="Text 5"/>
          <p:cNvSpPr/>
          <p:nvPr/>
        </p:nvSpPr>
        <p:spPr>
          <a:xfrm>
            <a:off x="757833" y="2401729"/>
            <a:ext cx="5474613" cy="2078831"/>
          </a:xfrm>
          <a:prstGeom prst="rect">
            <a:avLst/>
          </a:prstGeom>
          <a:noFill/>
          <a:ln/>
        </p:spPr>
        <p:txBody>
          <a:bodyPr wrap="square" lIns="0" tIns="0" rIns="0" bIns="0" rtlCol="0" anchor="t"/>
          <a:lstStyle/>
          <a:p>
            <a:pPr algn="r" indent="0" marL="0">
              <a:lnSpc>
                <a:spcPts val="2700"/>
              </a:lnSpc>
              <a:buNone/>
            </a:pPr>
            <a:r>
              <a:rPr lang="en-US" sz="1700" dirty="0">
                <a:solidFill>
                  <a:srgbClr val="E5E0DF"/>
                </a:solidFill>
                <a:latin typeface="Barlow" pitchFamily="34" charset="0"/>
                <a:ea typeface="Barlow" pitchFamily="34" charset="-122"/>
                <a:cs typeface="Barlow" pitchFamily="34" charset="-120"/>
              </a:rPr>
              <a:t>"L'IA générative ou les technologies assistées par l'IA ne devraient pas être utilisées par les examinateurs pour les aider dans l'examen scientifique d'un article, car la réflexion critique et l'évaluation originale nécessaires pour l'examen par les pairs sont en dehors du champ d'application de cette technologie..."</a:t>
            </a:r>
            <a:endParaRPr lang="en-US" sz="1700" dirty="0"/>
          </a:p>
        </p:txBody>
      </p:sp>
      <p:sp>
        <p:nvSpPr>
          <p:cNvPr id="9" name="Shape 6"/>
          <p:cNvSpPr/>
          <p:nvPr/>
        </p:nvSpPr>
        <p:spPr>
          <a:xfrm>
            <a:off x="7528322" y="3309223"/>
            <a:ext cx="649605" cy="30480"/>
          </a:xfrm>
          <a:prstGeom prst="roundRect">
            <a:avLst>
              <a:gd name="adj" fmla="val 298403"/>
            </a:avLst>
          </a:prstGeom>
          <a:solidFill>
            <a:srgbClr val="922022"/>
          </a:solidFill>
          <a:ln/>
        </p:spPr>
      </p:sp>
      <p:sp>
        <p:nvSpPr>
          <p:cNvPr id="10" name="Shape 7"/>
          <p:cNvSpPr/>
          <p:nvPr/>
        </p:nvSpPr>
        <p:spPr>
          <a:xfrm>
            <a:off x="7071598" y="3080861"/>
            <a:ext cx="487204" cy="487204"/>
          </a:xfrm>
          <a:prstGeom prst="roundRect">
            <a:avLst>
              <a:gd name="adj" fmla="val 18668"/>
            </a:avLst>
          </a:prstGeom>
          <a:solidFill>
            <a:srgbClr val="790709"/>
          </a:solidFill>
          <a:ln w="7620">
            <a:solidFill>
              <a:srgbClr val="922022"/>
            </a:solidFill>
            <a:prstDash val="solid"/>
          </a:ln>
        </p:spPr>
      </p:sp>
      <p:pic>
        <p:nvPicPr>
          <p:cNvPr id="11" name="Image 1" descr="preencoded.png">    </p:cNvPr>
          <p:cNvPicPr>
            <a:picLocks noChangeAspect="1"/>
          </p:cNvPicPr>
          <p:nvPr/>
        </p:nvPicPr>
        <p:blipFill>
          <a:blip r:embed="rId2"/>
          <a:stretch>
            <a:fillRect/>
          </a:stretch>
        </p:blipFill>
        <p:spPr>
          <a:xfrm>
            <a:off x="7170837" y="3144024"/>
            <a:ext cx="288727" cy="360878"/>
          </a:xfrm>
          <a:prstGeom prst="rect">
            <a:avLst/>
          </a:prstGeom>
        </p:spPr>
      </p:pic>
      <p:sp>
        <p:nvSpPr>
          <p:cNvPr id="12" name="Text 8"/>
          <p:cNvSpPr/>
          <p:nvPr/>
        </p:nvSpPr>
        <p:spPr>
          <a:xfrm>
            <a:off x="8397954" y="3053715"/>
            <a:ext cx="2406134" cy="300752"/>
          </a:xfrm>
          <a:prstGeom prst="rect">
            <a:avLst/>
          </a:prstGeom>
          <a:noFill/>
          <a:ln/>
        </p:spPr>
        <p:txBody>
          <a:bodyPr wrap="none" lIns="0" tIns="0" rIns="0" bIns="0" rtlCol="0" anchor="t"/>
          <a:lstStyle/>
          <a:p>
            <a:pPr algn="l" indent="0" marL="0">
              <a:lnSpc>
                <a:spcPts val="2350"/>
              </a:lnSpc>
              <a:buNone/>
            </a:pPr>
            <a:r>
              <a:rPr lang="en-US" sz="1850" dirty="0">
                <a:solidFill>
                  <a:srgbClr val="E5E0DF"/>
                </a:solidFill>
                <a:latin typeface="Barlow Medium" pitchFamily="34" charset="0"/>
                <a:ea typeface="Barlow Medium" pitchFamily="34" charset="-122"/>
                <a:cs typeface="Barlow Medium" pitchFamily="34" charset="-120"/>
              </a:rPr>
              <a:t>Processus éditorial</a:t>
            </a:r>
            <a:endParaRPr lang="en-US" sz="1850" dirty="0"/>
          </a:p>
        </p:txBody>
      </p:sp>
      <p:sp>
        <p:nvSpPr>
          <p:cNvPr id="13" name="Text 9"/>
          <p:cNvSpPr/>
          <p:nvPr/>
        </p:nvSpPr>
        <p:spPr>
          <a:xfrm>
            <a:off x="8397954" y="3484364"/>
            <a:ext cx="5474613" cy="2078831"/>
          </a:xfrm>
          <a:prstGeom prst="rect">
            <a:avLst/>
          </a:prstGeom>
          <a:noFill/>
          <a:ln/>
        </p:spPr>
        <p:txBody>
          <a:bodyPr wrap="square" lIns="0" tIns="0" rIns="0" bIns="0" rtlCol="0" anchor="t"/>
          <a:lstStyle/>
          <a:p>
            <a:pPr algn="l" indent="0" marL="0">
              <a:lnSpc>
                <a:spcPts val="2700"/>
              </a:lnSpc>
              <a:buNone/>
            </a:pPr>
            <a:r>
              <a:rPr lang="en-US" sz="1700" dirty="0">
                <a:solidFill>
                  <a:srgbClr val="E5E0DF"/>
                </a:solidFill>
                <a:latin typeface="Barlow" pitchFamily="34" charset="0"/>
                <a:ea typeface="Barlow" pitchFamily="34" charset="-122"/>
                <a:cs typeface="Barlow" pitchFamily="34" charset="-120"/>
              </a:rPr>
              <a:t>"L'IA générative ou les technologies assistées par l'IA ne devraient pas être utilisées par les rédacteurs pour les aider dans le processus d'évaluation ou de prise de décision d'un manuscrit, car la réflexion critique et l'évaluation originale nécessaires pour ce travail sont en dehors du champ d'application de cette technologie..."</a:t>
            </a:r>
            <a:endParaRPr lang="en-US" sz="1700" dirty="0"/>
          </a:p>
        </p:txBody>
      </p:sp>
      <p:sp>
        <p:nvSpPr>
          <p:cNvPr id="14" name="Shape 10"/>
          <p:cNvSpPr/>
          <p:nvPr/>
        </p:nvSpPr>
        <p:spPr>
          <a:xfrm>
            <a:off x="6452473" y="5385435"/>
            <a:ext cx="649605" cy="30480"/>
          </a:xfrm>
          <a:prstGeom prst="roundRect">
            <a:avLst>
              <a:gd name="adj" fmla="val 298403"/>
            </a:avLst>
          </a:prstGeom>
          <a:solidFill>
            <a:srgbClr val="922022"/>
          </a:solidFill>
          <a:ln/>
        </p:spPr>
      </p:sp>
      <p:sp>
        <p:nvSpPr>
          <p:cNvPr id="15" name="Shape 11"/>
          <p:cNvSpPr/>
          <p:nvPr/>
        </p:nvSpPr>
        <p:spPr>
          <a:xfrm>
            <a:off x="7071598" y="5157073"/>
            <a:ext cx="487204" cy="487204"/>
          </a:xfrm>
          <a:prstGeom prst="roundRect">
            <a:avLst>
              <a:gd name="adj" fmla="val 18668"/>
            </a:avLst>
          </a:prstGeom>
          <a:solidFill>
            <a:srgbClr val="790709"/>
          </a:solidFill>
          <a:ln w="7620">
            <a:solidFill>
              <a:srgbClr val="922022"/>
            </a:solidFill>
            <a:prstDash val="solid"/>
          </a:ln>
        </p:spPr>
      </p:sp>
      <p:pic>
        <p:nvPicPr>
          <p:cNvPr id="16" name="Image 2" descr="preencoded.png">    </p:cNvPr>
          <p:cNvPicPr>
            <a:picLocks noChangeAspect="1"/>
          </p:cNvPicPr>
          <p:nvPr/>
        </p:nvPicPr>
        <p:blipFill>
          <a:blip r:embed="rId3"/>
          <a:stretch>
            <a:fillRect/>
          </a:stretch>
        </p:blipFill>
        <p:spPr>
          <a:xfrm>
            <a:off x="7170837" y="5220236"/>
            <a:ext cx="288727" cy="360878"/>
          </a:xfrm>
          <a:prstGeom prst="rect">
            <a:avLst/>
          </a:prstGeom>
        </p:spPr>
      </p:pic>
      <p:sp>
        <p:nvSpPr>
          <p:cNvPr id="17" name="Text 12"/>
          <p:cNvSpPr/>
          <p:nvPr/>
        </p:nvSpPr>
        <p:spPr>
          <a:xfrm>
            <a:off x="3826312" y="5129927"/>
            <a:ext cx="2406134" cy="300752"/>
          </a:xfrm>
          <a:prstGeom prst="rect">
            <a:avLst/>
          </a:prstGeom>
          <a:noFill/>
          <a:ln/>
        </p:spPr>
        <p:txBody>
          <a:bodyPr wrap="none" lIns="0" tIns="0" rIns="0" bIns="0" rtlCol="0" anchor="t"/>
          <a:lstStyle/>
          <a:p>
            <a:pPr algn="r" indent="0" marL="0">
              <a:lnSpc>
                <a:spcPts val="2350"/>
              </a:lnSpc>
              <a:buNone/>
            </a:pPr>
            <a:r>
              <a:rPr lang="en-US" sz="1850" dirty="0">
                <a:solidFill>
                  <a:srgbClr val="E5E0DF"/>
                </a:solidFill>
                <a:latin typeface="Barlow Medium" pitchFamily="34" charset="0"/>
                <a:ea typeface="Barlow Medium" pitchFamily="34" charset="-122"/>
                <a:cs typeface="Barlow Medium" pitchFamily="34" charset="-120"/>
              </a:rPr>
              <a:t>Équilibre</a:t>
            </a:r>
            <a:endParaRPr lang="en-US" sz="1850" dirty="0"/>
          </a:p>
        </p:txBody>
      </p:sp>
      <p:sp>
        <p:nvSpPr>
          <p:cNvPr id="18" name="Text 13"/>
          <p:cNvSpPr/>
          <p:nvPr/>
        </p:nvSpPr>
        <p:spPr>
          <a:xfrm>
            <a:off x="757833" y="5560576"/>
            <a:ext cx="5474613" cy="1385888"/>
          </a:xfrm>
          <a:prstGeom prst="rect">
            <a:avLst/>
          </a:prstGeom>
          <a:noFill/>
          <a:ln/>
        </p:spPr>
        <p:txBody>
          <a:bodyPr wrap="square" lIns="0" tIns="0" rIns="0" bIns="0" rtlCol="0" anchor="t"/>
          <a:lstStyle/>
          <a:p>
            <a:pPr algn="r" indent="0" marL="0">
              <a:lnSpc>
                <a:spcPts val="2700"/>
              </a:lnSpc>
              <a:buNone/>
            </a:pPr>
            <a:r>
              <a:rPr lang="en-US" sz="1700" dirty="0">
                <a:solidFill>
                  <a:srgbClr val="E5E0DF"/>
                </a:solidFill>
                <a:latin typeface="Barlow" pitchFamily="34" charset="0"/>
                <a:ea typeface="Barlow" pitchFamily="34" charset="-122"/>
                <a:cs typeface="Barlow" pitchFamily="34" charset="-120"/>
              </a:rPr>
              <a:t>Elsevier cherche à maintenir un équilibre entre l'innovation technologique et l'intégrité scientifique, en reconnaissant les avantages potentiels de l'IAG tout en établissant des limites claires pour son utilisation.</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16148" y="907733"/>
            <a:ext cx="4816316" cy="488990"/>
          </a:xfrm>
          <a:prstGeom prst="rect">
            <a:avLst/>
          </a:prstGeom>
          <a:noFill/>
          <a:ln/>
        </p:spPr>
        <p:txBody>
          <a:bodyPr wrap="none" lIns="0" tIns="0" rIns="0" bIns="0" rtlCol="0" anchor="t"/>
          <a:lstStyle/>
          <a:p>
            <a:pPr algn="l" indent="0" marL="0">
              <a:lnSpc>
                <a:spcPts val="3850"/>
              </a:lnSpc>
              <a:buNone/>
            </a:pPr>
            <a:r>
              <a:rPr lang="en-US" sz="3050" dirty="0">
                <a:solidFill>
                  <a:srgbClr val="FFFFFF"/>
                </a:solidFill>
                <a:latin typeface="Barlow Medium" pitchFamily="34" charset="0"/>
                <a:ea typeface="Barlow Medium" pitchFamily="34" charset="-122"/>
                <a:cs typeface="Barlow Medium" pitchFamily="34" charset="-120"/>
              </a:rPr>
              <a:t>Politique de Springer Nature</a:t>
            </a:r>
            <a:endParaRPr lang="en-US" sz="3050" dirty="0"/>
          </a:p>
        </p:txBody>
      </p:sp>
      <p:sp>
        <p:nvSpPr>
          <p:cNvPr id="4" name="Shape 1"/>
          <p:cNvSpPr/>
          <p:nvPr/>
        </p:nvSpPr>
        <p:spPr>
          <a:xfrm>
            <a:off x="638175" y="1682710"/>
            <a:ext cx="396002" cy="457676"/>
          </a:xfrm>
          <a:prstGeom prst="roundRect">
            <a:avLst>
              <a:gd name="adj" fmla="val 13854"/>
            </a:avLst>
          </a:prstGeom>
          <a:solidFill>
            <a:srgbClr val="3C3838"/>
          </a:solidFill>
          <a:ln/>
        </p:spPr>
      </p:sp>
      <p:pic>
        <p:nvPicPr>
          <p:cNvPr id="5" name="Image 1" descr="preencoded.png">    </p:cNvPr>
          <p:cNvPicPr>
            <a:picLocks noChangeAspect="1"/>
          </p:cNvPicPr>
          <p:nvPr/>
        </p:nvPicPr>
        <p:blipFill>
          <a:blip r:embed="rId2"/>
          <a:stretch>
            <a:fillRect/>
          </a:stretch>
        </p:blipFill>
        <p:spPr>
          <a:xfrm>
            <a:off x="616148" y="1691521"/>
            <a:ext cx="440055" cy="440055"/>
          </a:xfrm>
          <a:prstGeom prst="rect">
            <a:avLst/>
          </a:prstGeom>
        </p:spPr>
      </p:pic>
      <p:sp>
        <p:nvSpPr>
          <p:cNvPr id="6" name="Text 2"/>
          <p:cNvSpPr/>
          <p:nvPr/>
        </p:nvSpPr>
        <p:spPr>
          <a:xfrm>
            <a:off x="1232178" y="1660803"/>
            <a:ext cx="1845112" cy="244435"/>
          </a:xfrm>
          <a:prstGeom prst="rect">
            <a:avLst/>
          </a:prstGeom>
          <a:noFill/>
          <a:ln/>
        </p:spPr>
        <p:txBody>
          <a:bodyPr wrap="none" lIns="0" tIns="0" rIns="0" bIns="0" rtlCol="0" anchor="t"/>
          <a:lstStyle/>
          <a:p>
            <a:pPr algn="l" indent="0" marL="0">
              <a:lnSpc>
                <a:spcPts val="1900"/>
              </a:lnSpc>
              <a:buNone/>
            </a:pPr>
            <a:r>
              <a:rPr lang="en-US" sz="1500" dirty="0">
                <a:solidFill>
                  <a:srgbClr val="E5E0DF"/>
                </a:solidFill>
                <a:latin typeface="Barlow Medium" pitchFamily="34" charset="0"/>
                <a:ea typeface="Barlow Medium" pitchFamily="34" charset="-122"/>
                <a:cs typeface="Barlow Medium" pitchFamily="34" charset="-120"/>
              </a:rPr>
              <a:t>Paternité</a:t>
            </a:r>
            <a:endParaRPr lang="en-US" sz="1500" dirty="0"/>
          </a:p>
        </p:txBody>
      </p:sp>
      <p:sp>
        <p:nvSpPr>
          <p:cNvPr id="7" name="Text 3"/>
          <p:cNvSpPr/>
          <p:nvPr/>
        </p:nvSpPr>
        <p:spPr>
          <a:xfrm>
            <a:off x="1232178" y="2010847"/>
            <a:ext cx="1845112" cy="563404"/>
          </a:xfrm>
          <a:prstGeom prst="rect">
            <a:avLst/>
          </a:prstGeom>
          <a:noFill/>
          <a:ln/>
        </p:spPr>
        <p:txBody>
          <a:bodyPr wrap="squar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"SN n'attribue pas la paternité à l'IA."</a:t>
            </a:r>
            <a:endParaRPr lang="en-US" sz="1350" dirty="0"/>
          </a:p>
        </p:txBody>
      </p:sp>
      <p:pic>
        <p:nvPicPr>
          <p:cNvPr id="8" name="Image 2" descr="preencoded.png">    </p:cNvPr>
          <p:cNvPicPr>
            <a:picLocks noChangeAspect="1"/>
          </p:cNvPicPr>
          <p:nvPr/>
        </p:nvPicPr>
        <p:blipFill>
          <a:blip r:embed="rId3"/>
          <a:stretch>
            <a:fillRect/>
          </a:stretch>
        </p:blipFill>
        <p:spPr>
          <a:xfrm>
            <a:off x="3341370" y="1691521"/>
            <a:ext cx="440055" cy="440055"/>
          </a:xfrm>
          <a:prstGeom prst="rect">
            <a:avLst/>
          </a:prstGeom>
        </p:spPr>
      </p:pic>
      <p:sp>
        <p:nvSpPr>
          <p:cNvPr id="9" name="Text 4"/>
          <p:cNvSpPr/>
          <p:nvPr/>
        </p:nvSpPr>
        <p:spPr>
          <a:xfrm>
            <a:off x="3957399" y="1660803"/>
            <a:ext cx="1845112" cy="244435"/>
          </a:xfrm>
          <a:prstGeom prst="rect">
            <a:avLst/>
          </a:prstGeom>
          <a:noFill/>
          <a:ln/>
        </p:spPr>
        <p:txBody>
          <a:bodyPr wrap="none" lIns="0" tIns="0" rIns="0" bIns="0" rtlCol="0" anchor="t"/>
          <a:lstStyle/>
          <a:p>
            <a:pPr algn="l" indent="0" marL="0">
              <a:lnSpc>
                <a:spcPts val="1900"/>
              </a:lnSpc>
              <a:buNone/>
            </a:pPr>
            <a:r>
              <a:rPr lang="en-US" sz="1500" dirty="0">
                <a:solidFill>
                  <a:srgbClr val="E5E0DF"/>
                </a:solidFill>
                <a:latin typeface="Barlow Medium" pitchFamily="34" charset="0"/>
                <a:ea typeface="Barlow Medium" pitchFamily="34" charset="-122"/>
                <a:cs typeface="Barlow Medium" pitchFamily="34" charset="-120"/>
              </a:rPr>
              <a:t>Images</a:t>
            </a:r>
            <a:endParaRPr lang="en-US" sz="1500" dirty="0"/>
          </a:p>
        </p:txBody>
      </p:sp>
      <p:sp>
        <p:nvSpPr>
          <p:cNvPr id="10" name="Text 5"/>
          <p:cNvSpPr/>
          <p:nvPr/>
        </p:nvSpPr>
        <p:spPr>
          <a:xfrm>
            <a:off x="3957399" y="2010847"/>
            <a:ext cx="1845112" cy="1126808"/>
          </a:xfrm>
          <a:prstGeom prst="rect">
            <a:avLst/>
          </a:prstGeom>
          <a:noFill/>
          <a:ln/>
        </p:spPr>
        <p:txBody>
          <a:bodyPr wrap="squar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"SN n'autorise pas l'inclusion d'images générées par l'IA dans nos publications."</a:t>
            </a:r>
            <a:endParaRPr lang="en-US" sz="1350" dirty="0"/>
          </a:p>
        </p:txBody>
      </p:sp>
      <p:pic>
        <p:nvPicPr>
          <p:cNvPr id="11" name="Image 3" descr="preencoded.png">    </p:cNvPr>
          <p:cNvPicPr>
            <a:picLocks noChangeAspect="1"/>
          </p:cNvPicPr>
          <p:nvPr/>
        </p:nvPicPr>
        <p:blipFill>
          <a:blip r:embed="rId4"/>
          <a:stretch>
            <a:fillRect/>
          </a:stretch>
        </p:blipFill>
        <p:spPr>
          <a:xfrm>
            <a:off x="6066592" y="1691521"/>
            <a:ext cx="440055" cy="440055"/>
          </a:xfrm>
          <a:prstGeom prst="rect">
            <a:avLst/>
          </a:prstGeom>
        </p:spPr>
      </p:pic>
      <p:sp>
        <p:nvSpPr>
          <p:cNvPr id="12" name="Text 6"/>
          <p:cNvSpPr/>
          <p:nvPr/>
        </p:nvSpPr>
        <p:spPr>
          <a:xfrm>
            <a:off x="6682621" y="1660803"/>
            <a:ext cx="1845231" cy="488871"/>
          </a:xfrm>
          <a:prstGeom prst="rect">
            <a:avLst/>
          </a:prstGeom>
          <a:noFill/>
          <a:ln/>
        </p:spPr>
        <p:txBody>
          <a:bodyPr wrap="square" lIns="0" tIns="0" rIns="0" bIns="0" rtlCol="0" anchor="t"/>
          <a:lstStyle/>
          <a:p>
            <a:pPr algn="l" indent="0" marL="0">
              <a:lnSpc>
                <a:spcPts val="1900"/>
              </a:lnSpc>
              <a:buNone/>
            </a:pPr>
            <a:r>
              <a:rPr lang="en-US" sz="1500" dirty="0">
                <a:solidFill>
                  <a:srgbClr val="E5E0DF"/>
                </a:solidFill>
                <a:latin typeface="Barlow Medium" pitchFamily="34" charset="0"/>
                <a:ea typeface="Barlow Medium" pitchFamily="34" charset="-122"/>
                <a:cs typeface="Barlow Medium" pitchFamily="34" charset="-120"/>
              </a:rPr>
              <a:t>Évaluation par les pairs</a:t>
            </a:r>
            <a:endParaRPr lang="en-US" sz="1500" dirty="0"/>
          </a:p>
        </p:txBody>
      </p:sp>
      <p:sp>
        <p:nvSpPr>
          <p:cNvPr id="13" name="Text 7"/>
          <p:cNvSpPr/>
          <p:nvPr/>
        </p:nvSpPr>
        <p:spPr>
          <a:xfrm>
            <a:off x="6682621" y="2255282"/>
            <a:ext cx="1845231" cy="1408509"/>
          </a:xfrm>
          <a:prstGeom prst="rect">
            <a:avLst/>
          </a:prstGeom>
          <a:noFill/>
          <a:ln/>
        </p:spPr>
        <p:txBody>
          <a:bodyPr wrap="squar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"SN demande aux évaluateurs pairs de ne pas télécharger les manuscrits dans des outils d'IA génératrice."</a:t>
            </a:r>
            <a:endParaRPr lang="en-US" sz="1350" dirty="0"/>
          </a:p>
        </p:txBody>
      </p:sp>
      <p:pic>
        <p:nvPicPr>
          <p:cNvPr id="14" name="Image 4" descr="preencoded.png">    </p:cNvPr>
          <p:cNvPicPr>
            <a:picLocks noChangeAspect="1"/>
          </p:cNvPicPr>
          <p:nvPr/>
        </p:nvPicPr>
        <p:blipFill>
          <a:blip r:embed="rId5"/>
          <a:stretch>
            <a:fillRect/>
          </a:stretch>
        </p:blipFill>
        <p:spPr>
          <a:xfrm>
            <a:off x="616148" y="4222671"/>
            <a:ext cx="440055" cy="440055"/>
          </a:xfrm>
          <a:prstGeom prst="rect">
            <a:avLst/>
          </a:prstGeom>
        </p:spPr>
      </p:pic>
      <p:sp>
        <p:nvSpPr>
          <p:cNvPr id="15" name="Text 8"/>
          <p:cNvSpPr/>
          <p:nvPr/>
        </p:nvSpPr>
        <p:spPr>
          <a:xfrm>
            <a:off x="1232178" y="4191953"/>
            <a:ext cx="1845112" cy="488871"/>
          </a:xfrm>
          <a:prstGeom prst="rect">
            <a:avLst/>
          </a:prstGeom>
          <a:noFill/>
          <a:ln/>
        </p:spPr>
        <p:txBody>
          <a:bodyPr wrap="square" lIns="0" tIns="0" rIns="0" bIns="0" rtlCol="0" anchor="t"/>
          <a:lstStyle/>
          <a:p>
            <a:pPr algn="l" indent="0" marL="0">
              <a:lnSpc>
                <a:spcPts val="1900"/>
              </a:lnSpc>
              <a:buNone/>
            </a:pPr>
            <a:r>
              <a:rPr lang="en-US" sz="1500" dirty="0">
                <a:solidFill>
                  <a:srgbClr val="E5E0DF"/>
                </a:solidFill>
                <a:latin typeface="Barlow Medium" pitchFamily="34" charset="0"/>
                <a:ea typeface="Barlow Medium" pitchFamily="34" charset="-122"/>
                <a:cs typeface="Barlow Medium" pitchFamily="34" charset="-120"/>
              </a:rPr>
              <a:t>Engagement responsable</a:t>
            </a:r>
            <a:endParaRPr lang="en-US" sz="1500" dirty="0"/>
          </a:p>
        </p:txBody>
      </p:sp>
      <p:sp>
        <p:nvSpPr>
          <p:cNvPr id="16" name="Text 9"/>
          <p:cNvSpPr/>
          <p:nvPr/>
        </p:nvSpPr>
        <p:spPr>
          <a:xfrm>
            <a:off x="1232178" y="4786432"/>
            <a:ext cx="1845112" cy="2535317"/>
          </a:xfrm>
          <a:prstGeom prst="rect">
            <a:avLst/>
          </a:prstGeom>
          <a:noFill/>
          <a:ln/>
        </p:spPr>
        <p:txBody>
          <a:bodyPr wrap="squar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"Nous croyons en l'utilisation responsable de l'IA et pour le bénéfice de la communauté de recherche, de nos auteurs, éditeurs et lecteurs, et de notre personnel."</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52237" y="777597"/>
            <a:ext cx="5907048" cy="597098"/>
          </a:xfrm>
          <a:prstGeom prst="rect">
            <a:avLst/>
          </a:prstGeom>
          <a:noFill/>
          <a:ln/>
        </p:spPr>
        <p:txBody>
          <a:bodyPr wrap="none" lIns="0" tIns="0" rIns="0" bIns="0" rtlCol="0" anchor="t"/>
          <a:lstStyle/>
          <a:p>
            <a:pPr algn="l" indent="0" marL="0">
              <a:lnSpc>
                <a:spcPts val="4700"/>
              </a:lnSpc>
              <a:buNone/>
            </a:pPr>
            <a:r>
              <a:rPr lang="en-US" sz="3750" dirty="0">
                <a:solidFill>
                  <a:srgbClr val="FFFFFF"/>
                </a:solidFill>
                <a:latin typeface="Barlow Medium" pitchFamily="34" charset="0"/>
                <a:ea typeface="Barlow Medium" pitchFamily="34" charset="-122"/>
                <a:cs typeface="Barlow Medium" pitchFamily="34" charset="-120"/>
              </a:rPr>
              <a:t>Politique de Taylor &amp; Francis</a:t>
            </a:r>
            <a:endParaRPr lang="en-US" sz="3750" dirty="0"/>
          </a:p>
        </p:txBody>
      </p:sp>
      <p:sp>
        <p:nvSpPr>
          <p:cNvPr id="3" name="Text 1"/>
          <p:cNvSpPr/>
          <p:nvPr/>
        </p:nvSpPr>
        <p:spPr>
          <a:xfrm>
            <a:off x="2307431" y="1804511"/>
            <a:ext cx="2388275" cy="298490"/>
          </a:xfrm>
          <a:prstGeom prst="rect">
            <a:avLst/>
          </a:prstGeom>
          <a:noFill/>
          <a:ln/>
        </p:spPr>
        <p:txBody>
          <a:bodyPr wrap="none" lIns="0" tIns="0" rIns="0" bIns="0" rtlCol="0" anchor="t"/>
          <a:lstStyle/>
          <a:p>
            <a:pPr algn="r" indent="0" marL="0">
              <a:lnSpc>
                <a:spcPts val="2350"/>
              </a:lnSpc>
              <a:buNone/>
            </a:pPr>
            <a:r>
              <a:rPr lang="en-US" sz="1850" dirty="0">
                <a:solidFill>
                  <a:srgbClr val="E5E0DF"/>
                </a:solidFill>
                <a:latin typeface="Barlow Medium" pitchFamily="34" charset="0"/>
                <a:ea typeface="Barlow Medium" pitchFamily="34" charset="-122"/>
                <a:cs typeface="Barlow Medium" pitchFamily="34" charset="-120"/>
              </a:rPr>
              <a:t>Opportunités</a:t>
            </a:r>
            <a:endParaRPr lang="en-US" sz="1850" dirty="0"/>
          </a:p>
        </p:txBody>
      </p:sp>
      <p:sp>
        <p:nvSpPr>
          <p:cNvPr id="4" name="Text 2"/>
          <p:cNvSpPr/>
          <p:nvPr/>
        </p:nvSpPr>
        <p:spPr>
          <a:xfrm>
            <a:off x="752237" y="2231946"/>
            <a:ext cx="3943469" cy="2750820"/>
          </a:xfrm>
          <a:prstGeom prst="rect">
            <a:avLst/>
          </a:prstGeom>
          <a:noFill/>
          <a:ln/>
        </p:spPr>
        <p:txBody>
          <a:bodyPr wrap="square" lIns="0" tIns="0" rIns="0" bIns="0" rtlCol="0" anchor="t"/>
          <a:lstStyle/>
          <a:p>
            <a:pPr algn="r" indent="0" marL="0">
              <a:lnSpc>
                <a:spcPts val="2700"/>
              </a:lnSpc>
              <a:buNone/>
            </a:pPr>
            <a:r>
              <a:rPr lang="en-US" sz="1650" dirty="0">
                <a:solidFill>
                  <a:srgbClr val="E5E0DF"/>
                </a:solidFill>
                <a:latin typeface="Barlow" pitchFamily="34" charset="0"/>
                <a:ea typeface="Barlow" pitchFamily="34" charset="-122"/>
                <a:cs typeface="Barlow" pitchFamily="34" charset="-120"/>
              </a:rPr>
              <a:t>"Taylor &amp; Francis accueille favorablement les nouvelles opportunités offertes par les outils d'IA générative, en particulier pour : améliorer la génération et l'exploration des idées, aider les auteurs à exprimer le contenu dans une langue non maternelle, et accélérer le processus de recherche et de diffusion."</a:t>
            </a:r>
            <a:endParaRPr lang="en-US" sz="1650" dirty="0"/>
          </a:p>
        </p:txBody>
      </p:sp>
      <p:pic>
        <p:nvPicPr>
          <p:cNvPr id="5" name="Image 0" descr="preencoded.png">    </p:cNvPr>
          <p:cNvPicPr>
            <a:picLocks noChangeAspect="1"/>
          </p:cNvPicPr>
          <p:nvPr/>
        </p:nvPicPr>
        <p:blipFill>
          <a:blip r:embed="rId1"/>
          <a:stretch>
            <a:fillRect/>
          </a:stretch>
        </p:blipFill>
        <p:spPr>
          <a:xfrm>
            <a:off x="5018127" y="2331125"/>
            <a:ext cx="4594027" cy="4594027"/>
          </a:xfrm>
          <a:prstGeom prst="rect">
            <a:avLst/>
          </a:prstGeom>
        </p:spPr>
      </p:pic>
      <p:pic>
        <p:nvPicPr>
          <p:cNvPr id="6" name="Image 1" descr="preencoded.png">    </p:cNvPr>
          <p:cNvPicPr>
            <a:picLocks noChangeAspect="1"/>
          </p:cNvPicPr>
          <p:nvPr/>
        </p:nvPicPr>
        <p:blipFill>
          <a:blip r:embed="rId2"/>
          <a:stretch>
            <a:fillRect/>
          </a:stretch>
        </p:blipFill>
        <p:spPr>
          <a:xfrm>
            <a:off x="6229767" y="3111520"/>
            <a:ext cx="321588" cy="401955"/>
          </a:xfrm>
          <a:prstGeom prst="rect">
            <a:avLst/>
          </a:prstGeom>
        </p:spPr>
      </p:pic>
      <p:sp>
        <p:nvSpPr>
          <p:cNvPr id="7" name="Text 3"/>
          <p:cNvSpPr/>
          <p:nvPr/>
        </p:nvSpPr>
        <p:spPr>
          <a:xfrm>
            <a:off x="9934575" y="2320290"/>
            <a:ext cx="2388275" cy="298490"/>
          </a:xfrm>
          <a:prstGeom prst="rect">
            <a:avLst/>
          </a:prstGeom>
          <a:noFill/>
          <a:ln/>
        </p:spPr>
        <p:txBody>
          <a:bodyPr wrap="none" lIns="0" tIns="0" rIns="0" bIns="0" rtlCol="0" anchor="t"/>
          <a:lstStyle/>
          <a:p>
            <a:pPr algn="l" indent="0" marL="0">
              <a:lnSpc>
                <a:spcPts val="2350"/>
              </a:lnSpc>
              <a:buNone/>
            </a:pPr>
            <a:r>
              <a:rPr lang="en-US" sz="1850" dirty="0">
                <a:solidFill>
                  <a:srgbClr val="E5E0DF"/>
                </a:solidFill>
                <a:latin typeface="Barlow Medium" pitchFamily="34" charset="0"/>
                <a:ea typeface="Barlow Medium" pitchFamily="34" charset="-122"/>
                <a:cs typeface="Barlow Medium" pitchFamily="34" charset="-120"/>
              </a:rPr>
              <a:t>Risques</a:t>
            </a:r>
            <a:endParaRPr lang="en-US" sz="1850" dirty="0"/>
          </a:p>
        </p:txBody>
      </p:sp>
      <p:sp>
        <p:nvSpPr>
          <p:cNvPr id="8" name="Text 4"/>
          <p:cNvSpPr/>
          <p:nvPr/>
        </p:nvSpPr>
        <p:spPr>
          <a:xfrm>
            <a:off x="9934575" y="2747724"/>
            <a:ext cx="3943588" cy="1719263"/>
          </a:xfrm>
          <a:prstGeom prst="rect">
            <a:avLst/>
          </a:prstGeom>
          <a:noFill/>
          <a:ln/>
        </p:spPr>
        <p:txBody>
          <a:bodyPr wrap="square" lIns="0" tIns="0" rIns="0" bIns="0" rtlCol="0" anchor="t"/>
          <a:lstStyle/>
          <a:p>
            <a:pPr algn="l" indent="0" marL="0">
              <a:lnSpc>
                <a:spcPts val="2700"/>
              </a:lnSpc>
              <a:buNone/>
            </a:pPr>
            <a:r>
              <a:rPr lang="en-US" sz="1650" dirty="0">
                <a:solidFill>
                  <a:srgbClr val="E5E0DF"/>
                </a:solidFill>
                <a:latin typeface="Barlow" pitchFamily="34" charset="0"/>
                <a:ea typeface="Barlow" pitchFamily="34" charset="-122"/>
                <a:cs typeface="Barlow" pitchFamily="34" charset="-120"/>
              </a:rPr>
              <a:t>Reconnaît les risques d'"Inexactitude et biais", "Manque d'attribution", "Risques de confidentialité et de propriété intellectuelle", et "Utilisations involontaires".</a:t>
            </a:r>
            <a:endParaRPr lang="en-US" sz="1650" dirty="0"/>
          </a:p>
        </p:txBody>
      </p:sp>
      <p:pic>
        <p:nvPicPr>
          <p:cNvPr id="9" name="Image 2" descr="preencoded.png">    </p:cNvPr>
          <p:cNvPicPr>
            <a:picLocks noChangeAspect="1"/>
          </p:cNvPicPr>
          <p:nvPr/>
        </p:nvPicPr>
        <p:blipFill>
          <a:blip r:embed="rId3"/>
          <a:stretch>
            <a:fillRect/>
          </a:stretch>
        </p:blipFill>
        <p:spPr>
          <a:xfrm>
            <a:off x="5018127" y="2331125"/>
            <a:ext cx="4594027" cy="4594027"/>
          </a:xfrm>
          <a:prstGeom prst="rect">
            <a:avLst/>
          </a:prstGeom>
        </p:spPr>
      </p:pic>
      <p:pic>
        <p:nvPicPr>
          <p:cNvPr id="10" name="Image 3" descr="preencoded.png">    </p:cNvPr>
          <p:cNvPicPr>
            <a:picLocks noChangeAspect="1"/>
          </p:cNvPicPr>
          <p:nvPr/>
        </p:nvPicPr>
        <p:blipFill>
          <a:blip r:embed="rId4"/>
          <a:stretch>
            <a:fillRect/>
          </a:stretch>
        </p:blipFill>
        <p:spPr>
          <a:xfrm>
            <a:off x="8469809" y="3502521"/>
            <a:ext cx="321588" cy="401955"/>
          </a:xfrm>
          <a:prstGeom prst="rect">
            <a:avLst/>
          </a:prstGeom>
        </p:spPr>
      </p:pic>
      <p:sp>
        <p:nvSpPr>
          <p:cNvPr id="11" name="Text 5"/>
          <p:cNvSpPr/>
          <p:nvPr/>
        </p:nvSpPr>
        <p:spPr>
          <a:xfrm>
            <a:off x="9934575" y="5649039"/>
            <a:ext cx="2388275" cy="298490"/>
          </a:xfrm>
          <a:prstGeom prst="rect">
            <a:avLst/>
          </a:prstGeom>
          <a:noFill/>
          <a:ln/>
        </p:spPr>
        <p:txBody>
          <a:bodyPr wrap="none" lIns="0" tIns="0" rIns="0" bIns="0" rtlCol="0" anchor="t"/>
          <a:lstStyle/>
          <a:p>
            <a:pPr algn="l" indent="0" marL="0">
              <a:lnSpc>
                <a:spcPts val="2350"/>
              </a:lnSpc>
              <a:buNone/>
            </a:pPr>
            <a:r>
              <a:rPr lang="en-US" sz="1850" dirty="0">
                <a:solidFill>
                  <a:srgbClr val="E5E0DF"/>
                </a:solidFill>
                <a:latin typeface="Barlow Medium" pitchFamily="34" charset="0"/>
                <a:ea typeface="Barlow Medium" pitchFamily="34" charset="-122"/>
                <a:cs typeface="Barlow Medium" pitchFamily="34" charset="-120"/>
              </a:rPr>
              <a:t>Responsabilité</a:t>
            </a:r>
            <a:endParaRPr lang="en-US" sz="1850" dirty="0"/>
          </a:p>
        </p:txBody>
      </p:sp>
      <p:sp>
        <p:nvSpPr>
          <p:cNvPr id="12" name="Text 6"/>
          <p:cNvSpPr/>
          <p:nvPr/>
        </p:nvSpPr>
        <p:spPr>
          <a:xfrm>
            <a:off x="9934575" y="6076474"/>
            <a:ext cx="3943588" cy="1031558"/>
          </a:xfrm>
          <a:prstGeom prst="rect">
            <a:avLst/>
          </a:prstGeom>
          <a:noFill/>
          <a:ln/>
        </p:spPr>
        <p:txBody>
          <a:bodyPr wrap="square" lIns="0" tIns="0" rIns="0" bIns="0" rtlCol="0" anchor="t"/>
          <a:lstStyle/>
          <a:p>
            <a:pPr algn="l" indent="0" marL="0">
              <a:lnSpc>
                <a:spcPts val="2700"/>
              </a:lnSpc>
              <a:buNone/>
            </a:pPr>
            <a:r>
              <a:rPr lang="en-US" sz="1650" dirty="0">
                <a:solidFill>
                  <a:srgbClr val="E5E0DF"/>
                </a:solidFill>
                <a:latin typeface="Barlow" pitchFamily="34" charset="0"/>
                <a:ea typeface="Barlow" pitchFamily="34" charset="-122"/>
                <a:cs typeface="Barlow" pitchFamily="34" charset="-120"/>
              </a:rPr>
              <a:t>"Les auteurs sont responsables de l'originalité, de la validité et de l'intégrité du contenu de leurs soumissions."</a:t>
            </a:r>
            <a:endParaRPr lang="en-US" sz="1650" dirty="0"/>
          </a:p>
        </p:txBody>
      </p:sp>
      <p:pic>
        <p:nvPicPr>
          <p:cNvPr id="13" name="Image 4" descr="preencoded.png">    </p:cNvPr>
          <p:cNvPicPr>
            <a:picLocks noChangeAspect="1"/>
          </p:cNvPicPr>
          <p:nvPr/>
        </p:nvPicPr>
        <p:blipFill>
          <a:blip r:embed="rId5"/>
          <a:stretch>
            <a:fillRect/>
          </a:stretch>
        </p:blipFill>
        <p:spPr>
          <a:xfrm>
            <a:off x="5018127" y="2331125"/>
            <a:ext cx="4594027" cy="4594027"/>
          </a:xfrm>
          <a:prstGeom prst="rect">
            <a:avLst/>
          </a:prstGeom>
        </p:spPr>
      </p:pic>
      <p:pic>
        <p:nvPicPr>
          <p:cNvPr id="14" name="Image 5" descr="preencoded.png">    </p:cNvPr>
          <p:cNvPicPr>
            <a:picLocks noChangeAspect="1"/>
          </p:cNvPicPr>
          <p:nvPr/>
        </p:nvPicPr>
        <p:blipFill>
          <a:blip r:embed="rId6"/>
          <a:stretch>
            <a:fillRect/>
          </a:stretch>
        </p:blipFill>
        <p:spPr>
          <a:xfrm>
            <a:off x="8078807" y="5742563"/>
            <a:ext cx="321588" cy="401955"/>
          </a:xfrm>
          <a:prstGeom prst="rect">
            <a:avLst/>
          </a:prstGeom>
        </p:spPr>
      </p:pic>
      <p:sp>
        <p:nvSpPr>
          <p:cNvPr id="15" name="Text 7"/>
          <p:cNvSpPr/>
          <p:nvPr/>
        </p:nvSpPr>
        <p:spPr>
          <a:xfrm>
            <a:off x="2307431" y="5305187"/>
            <a:ext cx="2388275" cy="298490"/>
          </a:xfrm>
          <a:prstGeom prst="rect">
            <a:avLst/>
          </a:prstGeom>
          <a:noFill/>
          <a:ln/>
        </p:spPr>
        <p:txBody>
          <a:bodyPr wrap="none" lIns="0" tIns="0" rIns="0" bIns="0" rtlCol="0" anchor="t"/>
          <a:lstStyle/>
          <a:p>
            <a:pPr algn="r" indent="0" marL="0">
              <a:lnSpc>
                <a:spcPts val="2350"/>
              </a:lnSpc>
              <a:buNone/>
            </a:pPr>
            <a:r>
              <a:rPr lang="en-US" sz="1850" dirty="0">
                <a:solidFill>
                  <a:srgbClr val="E5E0DF"/>
                </a:solidFill>
                <a:latin typeface="Barlow Medium" pitchFamily="34" charset="0"/>
                <a:ea typeface="Barlow Medium" pitchFamily="34" charset="-122"/>
                <a:cs typeface="Barlow Medium" pitchFamily="34" charset="-120"/>
              </a:rPr>
              <a:t>Utilisation permise</a:t>
            </a:r>
            <a:endParaRPr lang="en-US" sz="1850" dirty="0"/>
          </a:p>
        </p:txBody>
      </p:sp>
      <p:sp>
        <p:nvSpPr>
          <p:cNvPr id="16" name="Text 8"/>
          <p:cNvSpPr/>
          <p:nvPr/>
        </p:nvSpPr>
        <p:spPr>
          <a:xfrm>
            <a:off x="752237" y="5732621"/>
            <a:ext cx="3943469" cy="1719263"/>
          </a:xfrm>
          <a:prstGeom prst="rect">
            <a:avLst/>
          </a:prstGeom>
          <a:noFill/>
          <a:ln/>
        </p:spPr>
        <p:txBody>
          <a:bodyPr wrap="square" lIns="0" tIns="0" rIns="0" bIns="0" rtlCol="0" anchor="t"/>
          <a:lstStyle/>
          <a:p>
            <a:pPr algn="r" indent="0" marL="0">
              <a:lnSpc>
                <a:spcPts val="2700"/>
              </a:lnSpc>
              <a:buNone/>
            </a:pPr>
            <a:r>
              <a:rPr lang="en-US" sz="1650" dirty="0">
                <a:solidFill>
                  <a:srgbClr val="E5E0DF"/>
                </a:solidFill>
                <a:latin typeface="Barlow" pitchFamily="34" charset="0"/>
                <a:ea typeface="Barlow" pitchFamily="34" charset="-122"/>
                <a:cs typeface="Barlow" pitchFamily="34" charset="-120"/>
              </a:rPr>
              <a:t>"Taylor &amp; Francis soutient l'utilisation responsable des outils d'IA générative qui respectent des normes élevées de sécurité des données, de confidentialité et de protection du droit d'auteur."</a:t>
            </a:r>
            <a:endParaRPr lang="en-US" sz="1650" dirty="0"/>
          </a:p>
        </p:txBody>
      </p:sp>
      <p:pic>
        <p:nvPicPr>
          <p:cNvPr id="17" name="Image 6" descr="preencoded.png">    </p:cNvPr>
          <p:cNvPicPr>
            <a:picLocks noChangeAspect="1"/>
          </p:cNvPicPr>
          <p:nvPr/>
        </p:nvPicPr>
        <p:blipFill>
          <a:blip r:embed="rId7"/>
          <a:stretch>
            <a:fillRect/>
          </a:stretch>
        </p:blipFill>
        <p:spPr>
          <a:xfrm>
            <a:off x="5018127" y="2331125"/>
            <a:ext cx="4594027" cy="4594027"/>
          </a:xfrm>
          <a:prstGeom prst="rect">
            <a:avLst/>
          </a:prstGeom>
        </p:spPr>
      </p:pic>
      <p:pic>
        <p:nvPicPr>
          <p:cNvPr id="18" name="Image 7" descr="preencoded.png">    </p:cNvPr>
          <p:cNvPicPr>
            <a:picLocks noChangeAspect="1"/>
          </p:cNvPicPr>
          <p:nvPr/>
        </p:nvPicPr>
        <p:blipFill>
          <a:blip r:embed="rId8"/>
          <a:stretch>
            <a:fillRect/>
          </a:stretch>
        </p:blipFill>
        <p:spPr>
          <a:xfrm>
            <a:off x="5838765" y="5351562"/>
            <a:ext cx="321588" cy="40195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2583" y="692587"/>
            <a:ext cx="6446044" cy="525780"/>
          </a:xfrm>
          <a:prstGeom prst="rect">
            <a:avLst/>
          </a:prstGeom>
          <a:noFill/>
          <a:ln/>
        </p:spPr>
        <p:txBody>
          <a:bodyPr wrap="none" lIns="0" tIns="0" rIns="0" bIns="0" rtlCol="0" anchor="t"/>
          <a:lstStyle/>
          <a:p>
            <a:pPr algn="l" indent="0" marL="0">
              <a:lnSpc>
                <a:spcPts val="4100"/>
              </a:lnSpc>
              <a:buNone/>
            </a:pPr>
            <a:r>
              <a:rPr lang="en-US" sz="3300" dirty="0">
                <a:solidFill>
                  <a:srgbClr val="FFFFFF"/>
                </a:solidFill>
                <a:latin typeface="Barlow Medium" pitchFamily="34" charset="0"/>
                <a:ea typeface="Barlow Medium" pitchFamily="34" charset="-122"/>
                <a:cs typeface="Barlow Medium" pitchFamily="34" charset="-120"/>
              </a:rPr>
              <a:t>Politique de Taylor &amp; Francis (suite)</a:t>
            </a:r>
            <a:endParaRPr lang="en-US" sz="3300" dirty="0"/>
          </a:p>
        </p:txBody>
      </p:sp>
      <p:sp>
        <p:nvSpPr>
          <p:cNvPr id="3" name="Shape 1"/>
          <p:cNvSpPr/>
          <p:nvPr/>
        </p:nvSpPr>
        <p:spPr>
          <a:xfrm>
            <a:off x="662583" y="2448878"/>
            <a:ext cx="3113246" cy="189309"/>
          </a:xfrm>
          <a:prstGeom prst="roundRect">
            <a:avLst>
              <a:gd name="adj" fmla="val 42001"/>
            </a:avLst>
          </a:prstGeom>
          <a:solidFill>
            <a:srgbClr val="790709"/>
          </a:solidFill>
          <a:ln w="7620">
            <a:solidFill>
              <a:srgbClr val="922022"/>
            </a:solidFill>
            <a:prstDash val="solid"/>
          </a:ln>
        </p:spPr>
      </p:sp>
      <p:sp>
        <p:nvSpPr>
          <p:cNvPr id="4" name="Text 2"/>
          <p:cNvSpPr/>
          <p:nvPr/>
        </p:nvSpPr>
        <p:spPr>
          <a:xfrm>
            <a:off x="662583" y="2922151"/>
            <a:ext cx="2669738" cy="262890"/>
          </a:xfrm>
          <a:prstGeom prst="rect">
            <a:avLst/>
          </a:prstGeom>
          <a:noFill/>
          <a:ln/>
        </p:spPr>
        <p:txBody>
          <a:bodyPr wrap="none" lIns="0" tIns="0" rIns="0" bIns="0" rtlCol="0" anchor="t"/>
          <a:lstStyle/>
          <a:p>
            <a:pPr algn="l" indent="0" marL="0">
              <a:lnSpc>
                <a:spcPts val="2050"/>
              </a:lnSpc>
              <a:buNone/>
            </a:pPr>
            <a:r>
              <a:rPr lang="en-US" sz="1650" dirty="0">
                <a:solidFill>
                  <a:srgbClr val="E5E0DF"/>
                </a:solidFill>
                <a:latin typeface="Barlow Medium" pitchFamily="34" charset="0"/>
                <a:ea typeface="Barlow Medium" pitchFamily="34" charset="-122"/>
                <a:cs typeface="Barlow Medium" pitchFamily="34" charset="-120"/>
              </a:rPr>
              <a:t>Non-éligibilité comme auteur</a:t>
            </a:r>
            <a:endParaRPr lang="en-US" sz="1650" dirty="0"/>
          </a:p>
        </p:txBody>
      </p:sp>
      <p:sp>
        <p:nvSpPr>
          <p:cNvPr id="5" name="Text 3"/>
          <p:cNvSpPr/>
          <p:nvPr/>
        </p:nvSpPr>
        <p:spPr>
          <a:xfrm>
            <a:off x="662583" y="3298627"/>
            <a:ext cx="3113246" cy="1817370"/>
          </a:xfrm>
          <a:prstGeom prst="rect">
            <a:avLst/>
          </a:prstGeom>
          <a:noFill/>
          <a:ln/>
        </p:spPr>
        <p:txBody>
          <a:bodyPr wrap="square" lIns="0" tIns="0" rIns="0" bIns="0" rtlCol="0" anchor="t"/>
          <a:lstStyle/>
          <a:p>
            <a:pPr algn="l" indent="0" marL="0">
              <a:lnSpc>
                <a:spcPts val="2350"/>
              </a:lnSpc>
              <a:buNone/>
            </a:pPr>
            <a:r>
              <a:rPr lang="en-US" sz="1450" dirty="0">
                <a:solidFill>
                  <a:srgbClr val="E5E0DF"/>
                </a:solidFill>
                <a:latin typeface="Barlow" pitchFamily="34" charset="0"/>
                <a:ea typeface="Barlow" pitchFamily="34" charset="-122"/>
                <a:cs typeface="Barlow" pitchFamily="34" charset="-120"/>
              </a:rPr>
              <a:t>"Les outils d'IA générative ne doivent pas être répertoriés comme auteurs, car ces outils ne peuvent pas assumer la responsabilité du contenu soumis ni gérer les accords de droits d'auteur et de licence."</a:t>
            </a:r>
            <a:endParaRPr lang="en-US" sz="1450" dirty="0"/>
          </a:p>
        </p:txBody>
      </p:sp>
      <p:sp>
        <p:nvSpPr>
          <p:cNvPr id="6" name="Shape 4"/>
          <p:cNvSpPr/>
          <p:nvPr/>
        </p:nvSpPr>
        <p:spPr>
          <a:xfrm>
            <a:off x="4059793" y="2164913"/>
            <a:ext cx="3113365" cy="189309"/>
          </a:xfrm>
          <a:prstGeom prst="roundRect">
            <a:avLst>
              <a:gd name="adj" fmla="val 42001"/>
            </a:avLst>
          </a:prstGeom>
          <a:solidFill>
            <a:srgbClr val="790709"/>
          </a:solidFill>
          <a:ln w="7620">
            <a:solidFill>
              <a:srgbClr val="922022"/>
            </a:solidFill>
            <a:prstDash val="solid"/>
          </a:ln>
        </p:spPr>
      </p:sp>
      <p:sp>
        <p:nvSpPr>
          <p:cNvPr id="7" name="Text 5"/>
          <p:cNvSpPr/>
          <p:nvPr/>
        </p:nvSpPr>
        <p:spPr>
          <a:xfrm>
            <a:off x="4059793" y="2638187"/>
            <a:ext cx="2103477" cy="262890"/>
          </a:xfrm>
          <a:prstGeom prst="rect">
            <a:avLst/>
          </a:prstGeom>
          <a:noFill/>
          <a:ln/>
        </p:spPr>
        <p:txBody>
          <a:bodyPr wrap="none" lIns="0" tIns="0" rIns="0" bIns="0" rtlCol="0" anchor="t"/>
          <a:lstStyle/>
          <a:p>
            <a:pPr algn="l" indent="0" marL="0">
              <a:lnSpc>
                <a:spcPts val="2050"/>
              </a:lnSpc>
              <a:buNone/>
            </a:pPr>
            <a:r>
              <a:rPr lang="en-US" sz="1650" dirty="0">
                <a:solidFill>
                  <a:srgbClr val="E5E0DF"/>
                </a:solidFill>
                <a:latin typeface="Barlow Medium" pitchFamily="34" charset="0"/>
                <a:ea typeface="Barlow Medium" pitchFamily="34" charset="-122"/>
                <a:cs typeface="Barlow Medium" pitchFamily="34" charset="-120"/>
              </a:rPr>
              <a:t>Divulgation détaillée</a:t>
            </a:r>
            <a:endParaRPr lang="en-US" sz="1650" dirty="0"/>
          </a:p>
        </p:txBody>
      </p:sp>
      <p:sp>
        <p:nvSpPr>
          <p:cNvPr id="8" name="Text 6"/>
          <p:cNvSpPr/>
          <p:nvPr/>
        </p:nvSpPr>
        <p:spPr>
          <a:xfrm>
            <a:off x="4059793" y="3014663"/>
            <a:ext cx="3113365" cy="2423160"/>
          </a:xfrm>
          <a:prstGeom prst="rect">
            <a:avLst/>
          </a:prstGeom>
          <a:noFill/>
          <a:ln/>
        </p:spPr>
        <p:txBody>
          <a:bodyPr wrap="square" lIns="0" tIns="0" rIns="0" bIns="0" rtlCol="0" anchor="t"/>
          <a:lstStyle/>
          <a:p>
            <a:pPr algn="l" indent="0" marL="0">
              <a:lnSpc>
                <a:spcPts val="2350"/>
              </a:lnSpc>
              <a:buNone/>
            </a:pPr>
            <a:r>
              <a:rPr lang="en-US" sz="1450" dirty="0">
                <a:solidFill>
                  <a:srgbClr val="E5E0DF"/>
                </a:solidFill>
                <a:latin typeface="Barlow" pitchFamily="34" charset="0"/>
                <a:ea typeface="Barlow" pitchFamily="34" charset="-122"/>
                <a:cs typeface="Barlow" pitchFamily="34" charset="-120"/>
              </a:rPr>
              <a:t>"Les auteurs doivent clairement reconnaître dans l'article ou le livre l'utilisation d'outils d'IA générative par le biais d'une déclaration qui inclut : le nom complet de l'outil utilisé (avec le numéro de version), la manière dont il a été utilisé et la raison de son utilisation."</a:t>
            </a:r>
            <a:endParaRPr lang="en-US" sz="1450" dirty="0"/>
          </a:p>
        </p:txBody>
      </p:sp>
      <p:sp>
        <p:nvSpPr>
          <p:cNvPr id="9" name="Shape 7"/>
          <p:cNvSpPr/>
          <p:nvPr/>
        </p:nvSpPr>
        <p:spPr>
          <a:xfrm>
            <a:off x="7457123" y="1880949"/>
            <a:ext cx="3113365" cy="189309"/>
          </a:xfrm>
          <a:prstGeom prst="roundRect">
            <a:avLst>
              <a:gd name="adj" fmla="val 42001"/>
            </a:avLst>
          </a:prstGeom>
          <a:solidFill>
            <a:srgbClr val="790709"/>
          </a:solidFill>
          <a:ln w="7620">
            <a:solidFill>
              <a:srgbClr val="922022"/>
            </a:solidFill>
            <a:prstDash val="solid"/>
          </a:ln>
        </p:spPr>
      </p:sp>
      <p:sp>
        <p:nvSpPr>
          <p:cNvPr id="10" name="Text 8"/>
          <p:cNvSpPr/>
          <p:nvPr/>
        </p:nvSpPr>
        <p:spPr>
          <a:xfrm>
            <a:off x="7457123" y="2354223"/>
            <a:ext cx="3113365" cy="525780"/>
          </a:xfrm>
          <a:prstGeom prst="rect">
            <a:avLst/>
          </a:prstGeom>
          <a:noFill/>
          <a:ln/>
        </p:spPr>
        <p:txBody>
          <a:bodyPr wrap="square" lIns="0" tIns="0" rIns="0" bIns="0" rtlCol="0" anchor="t"/>
          <a:lstStyle/>
          <a:p>
            <a:pPr algn="l" indent="0" marL="0">
              <a:lnSpc>
                <a:spcPts val="2050"/>
              </a:lnSpc>
              <a:buNone/>
            </a:pPr>
            <a:r>
              <a:rPr lang="en-US" sz="1650" dirty="0">
                <a:solidFill>
                  <a:srgbClr val="E5E0DF"/>
                </a:solidFill>
                <a:latin typeface="Barlow Medium" pitchFamily="34" charset="0"/>
                <a:ea typeface="Barlow Medium" pitchFamily="34" charset="-122"/>
                <a:cs typeface="Barlow Medium" pitchFamily="34" charset="-120"/>
              </a:rPr>
              <a:t>Restrictions sur la génération de contenu</a:t>
            </a:r>
            <a:endParaRPr lang="en-US" sz="1650" dirty="0"/>
          </a:p>
        </p:txBody>
      </p:sp>
      <p:sp>
        <p:nvSpPr>
          <p:cNvPr id="11" name="Text 9"/>
          <p:cNvSpPr/>
          <p:nvPr/>
        </p:nvSpPr>
        <p:spPr>
          <a:xfrm>
            <a:off x="7457123" y="2993588"/>
            <a:ext cx="3113365" cy="4543425"/>
          </a:xfrm>
          <a:prstGeom prst="rect">
            <a:avLst/>
          </a:prstGeom>
          <a:noFill/>
          <a:ln/>
        </p:spPr>
        <p:txBody>
          <a:bodyPr wrap="square" lIns="0" tIns="0" rIns="0" bIns="0" rtlCol="0" anchor="t"/>
          <a:lstStyle/>
          <a:p>
            <a:pPr algn="l" indent="0" marL="0">
              <a:lnSpc>
                <a:spcPts val="2350"/>
              </a:lnSpc>
              <a:buNone/>
            </a:pPr>
            <a:r>
              <a:rPr lang="en-US" sz="1450" dirty="0">
                <a:solidFill>
                  <a:srgbClr val="E5E0DF"/>
                </a:solidFill>
                <a:latin typeface="Barlow" pitchFamily="34" charset="0"/>
                <a:ea typeface="Barlow" pitchFamily="34" charset="-122"/>
                <a:cs typeface="Barlow" pitchFamily="34" charset="-120"/>
              </a:rPr>
              <a:t>"Les auteurs ne doivent pas soumettre de manuscrits où les outils d'IA générative ont été utilisés de manière à remplacer les responsabilités essentielles des chercheurs et des auteurs, par exemple : la génération de texte ou de code sans révision rigoureuse, la génération de données synthétiques pour remplacer les données manquantes sans méthodologie solide, la génération de tout type de contenu inexact, y compris les résumés ou les documents supplémentaires."</a:t>
            </a:r>
            <a:endParaRPr lang="en-US" sz="1450" dirty="0"/>
          </a:p>
        </p:txBody>
      </p:sp>
      <p:sp>
        <p:nvSpPr>
          <p:cNvPr id="12" name="Shape 10"/>
          <p:cNvSpPr/>
          <p:nvPr/>
        </p:nvSpPr>
        <p:spPr>
          <a:xfrm>
            <a:off x="10854452" y="1596985"/>
            <a:ext cx="3113365" cy="189309"/>
          </a:xfrm>
          <a:prstGeom prst="roundRect">
            <a:avLst>
              <a:gd name="adj" fmla="val 42001"/>
            </a:avLst>
          </a:prstGeom>
          <a:solidFill>
            <a:srgbClr val="790709"/>
          </a:solidFill>
          <a:ln w="7620">
            <a:solidFill>
              <a:srgbClr val="922022"/>
            </a:solidFill>
            <a:prstDash val="solid"/>
          </a:ln>
        </p:spPr>
      </p:sp>
      <p:sp>
        <p:nvSpPr>
          <p:cNvPr id="13" name="Text 11"/>
          <p:cNvSpPr/>
          <p:nvPr/>
        </p:nvSpPr>
        <p:spPr>
          <a:xfrm>
            <a:off x="10854452" y="2070259"/>
            <a:ext cx="2103477" cy="262890"/>
          </a:xfrm>
          <a:prstGeom prst="rect">
            <a:avLst/>
          </a:prstGeom>
          <a:noFill/>
          <a:ln/>
        </p:spPr>
        <p:txBody>
          <a:bodyPr wrap="none" lIns="0" tIns="0" rIns="0" bIns="0" rtlCol="0" anchor="t"/>
          <a:lstStyle/>
          <a:p>
            <a:pPr algn="l" indent="0" marL="0">
              <a:lnSpc>
                <a:spcPts val="2050"/>
              </a:lnSpc>
              <a:buNone/>
            </a:pPr>
            <a:r>
              <a:rPr lang="en-US" sz="1650" dirty="0">
                <a:solidFill>
                  <a:srgbClr val="E5E0DF"/>
                </a:solidFill>
                <a:latin typeface="Barlow Medium" pitchFamily="34" charset="0"/>
                <a:ea typeface="Barlow Medium" pitchFamily="34" charset="-122"/>
                <a:cs typeface="Barlow Medium" pitchFamily="34" charset="-120"/>
              </a:rPr>
              <a:t>Images et figures</a:t>
            </a:r>
            <a:endParaRPr lang="en-US" sz="1650" dirty="0"/>
          </a:p>
        </p:txBody>
      </p:sp>
      <p:sp>
        <p:nvSpPr>
          <p:cNvPr id="14" name="Text 12"/>
          <p:cNvSpPr/>
          <p:nvPr/>
        </p:nvSpPr>
        <p:spPr>
          <a:xfrm>
            <a:off x="10854452" y="2446734"/>
            <a:ext cx="3113365" cy="2120265"/>
          </a:xfrm>
          <a:prstGeom prst="rect">
            <a:avLst/>
          </a:prstGeom>
          <a:noFill/>
          <a:ln/>
        </p:spPr>
        <p:txBody>
          <a:bodyPr wrap="square" lIns="0" tIns="0" rIns="0" bIns="0" rtlCol="0" anchor="t"/>
          <a:lstStyle/>
          <a:p>
            <a:pPr algn="l" indent="0" marL="0">
              <a:lnSpc>
                <a:spcPts val="2350"/>
              </a:lnSpc>
              <a:buNone/>
            </a:pPr>
            <a:r>
              <a:rPr lang="en-US" sz="1450" dirty="0">
                <a:solidFill>
                  <a:srgbClr val="E5E0DF"/>
                </a:solidFill>
                <a:latin typeface="Barlow" pitchFamily="34" charset="0"/>
                <a:ea typeface="Barlow" pitchFamily="34" charset="-122"/>
                <a:cs typeface="Barlow" pitchFamily="34" charset="-120"/>
              </a:rPr>
              <a:t>"Taylor &amp; Francis n'autorise actuellement pas l'utilisation de l'IA générative dans la création et la manipulation d'images et de figures, ou de données de recherche originales pour utilisation dans nos publications."</a:t>
            </a:r>
            <a:endParaRPr lang="en-US" sz="14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82955" y="750451"/>
            <a:ext cx="7115889" cy="621268"/>
          </a:xfrm>
          <a:prstGeom prst="rect">
            <a:avLst/>
          </a:prstGeom>
          <a:noFill/>
          <a:ln/>
        </p:spPr>
        <p:txBody>
          <a:bodyPr wrap="none" lIns="0" tIns="0" rIns="0" bIns="0" rtlCol="0" anchor="t"/>
          <a:lstStyle/>
          <a:p>
            <a:pPr algn="l" indent="0" marL="0">
              <a:lnSpc>
                <a:spcPts val="4850"/>
              </a:lnSpc>
              <a:buNone/>
            </a:pPr>
            <a:r>
              <a:rPr lang="en-US" sz="3900" dirty="0">
                <a:solidFill>
                  <a:srgbClr val="FFFFFF"/>
                </a:solidFill>
                <a:latin typeface="Barlow Medium" pitchFamily="34" charset="0"/>
                <a:ea typeface="Barlow Medium" pitchFamily="34" charset="-122"/>
                <a:cs typeface="Barlow Medium" pitchFamily="34" charset="-120"/>
              </a:rPr>
              <a:t>Politique de Taylor &amp; Francis (fin)</a:t>
            </a:r>
            <a:endParaRPr lang="en-US" sz="3900" dirty="0"/>
          </a:p>
        </p:txBody>
      </p:sp>
      <p:sp>
        <p:nvSpPr>
          <p:cNvPr id="3" name="Shape 1"/>
          <p:cNvSpPr/>
          <p:nvPr/>
        </p:nvSpPr>
        <p:spPr>
          <a:xfrm>
            <a:off x="782955" y="2070616"/>
            <a:ext cx="503277" cy="503277"/>
          </a:xfrm>
          <a:prstGeom prst="roundRect">
            <a:avLst>
              <a:gd name="adj" fmla="val 18669"/>
            </a:avLst>
          </a:prstGeom>
          <a:solidFill>
            <a:srgbClr val="790709"/>
          </a:solidFill>
          <a:ln w="7620">
            <a:solidFill>
              <a:srgbClr val="922022"/>
            </a:solidFill>
            <a:prstDash val="solid"/>
          </a:ln>
        </p:spPr>
      </p:sp>
      <p:pic>
        <p:nvPicPr>
          <p:cNvPr id="4" name="Image 0" descr="preencoded.png">    </p:cNvPr>
          <p:cNvPicPr>
            <a:picLocks noChangeAspect="1"/>
          </p:cNvPicPr>
          <p:nvPr/>
        </p:nvPicPr>
        <p:blipFill>
          <a:blip r:embed="rId1"/>
          <a:stretch>
            <a:fillRect/>
          </a:stretch>
        </p:blipFill>
        <p:spPr>
          <a:xfrm>
            <a:off x="885408" y="2135803"/>
            <a:ext cx="298252" cy="372785"/>
          </a:xfrm>
          <a:prstGeom prst="rect">
            <a:avLst/>
          </a:prstGeom>
        </p:spPr>
      </p:pic>
      <p:sp>
        <p:nvSpPr>
          <p:cNvPr id="5" name="Text 2"/>
          <p:cNvSpPr/>
          <p:nvPr/>
        </p:nvSpPr>
        <p:spPr>
          <a:xfrm>
            <a:off x="1509832" y="2070616"/>
            <a:ext cx="3478887" cy="621506"/>
          </a:xfrm>
          <a:prstGeom prst="rect">
            <a:avLst/>
          </a:prstGeom>
          <a:noFill/>
          <a:ln/>
        </p:spPr>
        <p:txBody>
          <a:bodyPr wrap="square" lIns="0" tIns="0" rIns="0" bIns="0" rtlCol="0" anchor="t"/>
          <a:lstStyle/>
          <a:p>
            <a:pPr algn="l" indent="0" marL="0">
              <a:lnSpc>
                <a:spcPts val="2400"/>
              </a:lnSpc>
              <a:buNone/>
            </a:pPr>
            <a:r>
              <a:rPr lang="en-US" sz="1950" dirty="0">
                <a:solidFill>
                  <a:srgbClr val="E5E0DF"/>
                </a:solidFill>
                <a:latin typeface="Barlow Medium" pitchFamily="34" charset="0"/>
                <a:ea typeface="Barlow Medium" pitchFamily="34" charset="-122"/>
                <a:cs typeface="Barlow Medium" pitchFamily="34" charset="-120"/>
              </a:rPr>
              <a:t>Cas d'utilisation permis (avec prudence)</a:t>
            </a:r>
            <a:endParaRPr lang="en-US" sz="1950" dirty="0"/>
          </a:p>
        </p:txBody>
      </p:sp>
      <p:sp>
        <p:nvSpPr>
          <p:cNvPr id="6" name="Text 3"/>
          <p:cNvSpPr/>
          <p:nvPr/>
        </p:nvSpPr>
        <p:spPr>
          <a:xfrm>
            <a:off x="1509832" y="2826306"/>
            <a:ext cx="3478887" cy="4652724"/>
          </a:xfrm>
          <a:prstGeom prst="rect">
            <a:avLst/>
          </a:prstGeom>
          <a:noFill/>
          <a:ln/>
        </p:spPr>
        <p:txBody>
          <a:bodyPr wrap="square" lIns="0" tIns="0" rIns="0" bIns="0" rtlCol="0" anchor="t"/>
          <a:lstStyle/>
          <a:p>
            <a:pPr algn="l" indent="0" marL="0">
              <a:lnSpc>
                <a:spcPts val="2800"/>
              </a:lnSpc>
              <a:buNone/>
            </a:pPr>
            <a:r>
              <a:rPr lang="en-US" sz="1750" dirty="0">
                <a:solidFill>
                  <a:srgbClr val="E5E0DF"/>
                </a:solidFill>
                <a:latin typeface="Barlow" pitchFamily="34" charset="0"/>
                <a:ea typeface="Barlow" pitchFamily="34" charset="-122"/>
                <a:cs typeface="Barlow" pitchFamily="34" charset="-120"/>
              </a:rPr>
              <a:t>"Taylor &amp; Francis soutient l'utilisation responsable des outils d'IA générative qui respectent des normes élevées de sécurité des données, de confidentialité et de protection du droit d'auteur dans des cas tels que : Génération et exploration d'idées, Amélioration du langage, Recherche interactive en ligne avec des moteurs de recherche améliorés par LLM, Classification de la littérature, Assistance au codage."</a:t>
            </a:r>
            <a:endParaRPr lang="en-US" sz="1750" dirty="0"/>
          </a:p>
        </p:txBody>
      </p:sp>
      <p:sp>
        <p:nvSpPr>
          <p:cNvPr id="7" name="Shape 4"/>
          <p:cNvSpPr/>
          <p:nvPr/>
        </p:nvSpPr>
        <p:spPr>
          <a:xfrm>
            <a:off x="5212318" y="2070616"/>
            <a:ext cx="503277" cy="503277"/>
          </a:xfrm>
          <a:prstGeom prst="roundRect">
            <a:avLst>
              <a:gd name="adj" fmla="val 18669"/>
            </a:avLst>
          </a:prstGeom>
          <a:solidFill>
            <a:srgbClr val="790709"/>
          </a:solidFill>
          <a:ln w="7620">
            <a:solidFill>
              <a:srgbClr val="922022"/>
            </a:solidFill>
            <a:prstDash val="solid"/>
          </a:ln>
        </p:spPr>
      </p:sp>
      <p:pic>
        <p:nvPicPr>
          <p:cNvPr id="8" name="Image 1" descr="preencoded.png">    </p:cNvPr>
          <p:cNvPicPr>
            <a:picLocks noChangeAspect="1"/>
          </p:cNvPicPr>
          <p:nvPr/>
        </p:nvPicPr>
        <p:blipFill>
          <a:blip r:embed="rId2"/>
          <a:stretch>
            <a:fillRect/>
          </a:stretch>
        </p:blipFill>
        <p:spPr>
          <a:xfrm>
            <a:off x="5314771" y="2135803"/>
            <a:ext cx="298252" cy="372785"/>
          </a:xfrm>
          <a:prstGeom prst="rect">
            <a:avLst/>
          </a:prstGeom>
        </p:spPr>
      </p:pic>
      <p:sp>
        <p:nvSpPr>
          <p:cNvPr id="9" name="Text 5"/>
          <p:cNvSpPr/>
          <p:nvPr/>
        </p:nvSpPr>
        <p:spPr>
          <a:xfrm>
            <a:off x="5939195" y="2070616"/>
            <a:ext cx="2500789" cy="310753"/>
          </a:xfrm>
          <a:prstGeom prst="rect">
            <a:avLst/>
          </a:prstGeom>
          <a:noFill/>
          <a:ln/>
        </p:spPr>
        <p:txBody>
          <a:bodyPr wrap="none" lIns="0" tIns="0" rIns="0" bIns="0" rtlCol="0" anchor="t"/>
          <a:lstStyle/>
          <a:p>
            <a:pPr algn="l" indent="0" marL="0">
              <a:lnSpc>
                <a:spcPts val="2400"/>
              </a:lnSpc>
              <a:buNone/>
            </a:pPr>
            <a:r>
              <a:rPr lang="en-US" sz="1950" dirty="0">
                <a:solidFill>
                  <a:srgbClr val="E5E0DF"/>
                </a:solidFill>
                <a:latin typeface="Barlow Medium" pitchFamily="34" charset="0"/>
                <a:ea typeface="Barlow Medium" pitchFamily="34" charset="-122"/>
                <a:cs typeface="Barlow Medium" pitchFamily="34" charset="-120"/>
              </a:rPr>
              <a:t>Éditeurs et évaluateurs</a:t>
            </a:r>
            <a:endParaRPr lang="en-US" sz="1950" dirty="0"/>
          </a:p>
        </p:txBody>
      </p:sp>
      <p:sp>
        <p:nvSpPr>
          <p:cNvPr id="10" name="Text 6"/>
          <p:cNvSpPr/>
          <p:nvPr/>
        </p:nvSpPr>
        <p:spPr>
          <a:xfrm>
            <a:off x="5939195" y="2515553"/>
            <a:ext cx="3478887" cy="4652724"/>
          </a:xfrm>
          <a:prstGeom prst="rect">
            <a:avLst/>
          </a:prstGeom>
          <a:noFill/>
          <a:ln/>
        </p:spPr>
        <p:txBody>
          <a:bodyPr wrap="square" lIns="0" tIns="0" rIns="0" bIns="0" rtlCol="0" anchor="t"/>
          <a:lstStyle/>
          <a:p>
            <a:pPr algn="l" indent="0" marL="0">
              <a:lnSpc>
                <a:spcPts val="2800"/>
              </a:lnSpc>
              <a:buNone/>
            </a:pPr>
            <a:r>
              <a:rPr lang="en-US" sz="1750" dirty="0">
                <a:solidFill>
                  <a:srgbClr val="E5E0DF"/>
                </a:solidFill>
                <a:latin typeface="Barlow" pitchFamily="34" charset="0"/>
                <a:ea typeface="Barlow" pitchFamily="34" charset="-122"/>
                <a:cs typeface="Barlow" pitchFamily="34" charset="-120"/>
              </a:rPr>
              <a:t>"L'utilisation des manuscrits dans les systèmes d'IA générative par les rédacteurs et les évaluateurs pairs peut poser un risque pour la confidentialité, les droits de propriété et les données... Par conséquent, les rédacteurs et les évaluateurs pairs ne doivent pas télécharger des fichiers, des images ou des informations provenant de manuscrits non publiés dans les outils d'IA générative."</a:t>
            </a:r>
            <a:endParaRPr lang="en-US" sz="1750" dirty="0"/>
          </a:p>
        </p:txBody>
      </p:sp>
      <p:sp>
        <p:nvSpPr>
          <p:cNvPr id="11" name="Shape 7"/>
          <p:cNvSpPr/>
          <p:nvPr/>
        </p:nvSpPr>
        <p:spPr>
          <a:xfrm>
            <a:off x="9641681" y="2070616"/>
            <a:ext cx="503277" cy="503277"/>
          </a:xfrm>
          <a:prstGeom prst="roundRect">
            <a:avLst>
              <a:gd name="adj" fmla="val 18669"/>
            </a:avLst>
          </a:prstGeom>
          <a:solidFill>
            <a:srgbClr val="790709"/>
          </a:solidFill>
          <a:ln w="7620">
            <a:solidFill>
              <a:srgbClr val="922022"/>
            </a:solidFill>
            <a:prstDash val="solid"/>
          </a:ln>
        </p:spPr>
      </p:sp>
      <p:pic>
        <p:nvPicPr>
          <p:cNvPr id="12" name="Image 2" descr="preencoded.png">    </p:cNvPr>
          <p:cNvPicPr>
            <a:picLocks noChangeAspect="1"/>
          </p:cNvPicPr>
          <p:nvPr/>
        </p:nvPicPr>
        <p:blipFill>
          <a:blip r:embed="rId3"/>
          <a:stretch>
            <a:fillRect/>
          </a:stretch>
        </p:blipFill>
        <p:spPr>
          <a:xfrm>
            <a:off x="9744135" y="2135803"/>
            <a:ext cx="298252" cy="372785"/>
          </a:xfrm>
          <a:prstGeom prst="rect">
            <a:avLst/>
          </a:prstGeom>
        </p:spPr>
      </p:pic>
      <p:sp>
        <p:nvSpPr>
          <p:cNvPr id="13" name="Text 8"/>
          <p:cNvSpPr/>
          <p:nvPr/>
        </p:nvSpPr>
        <p:spPr>
          <a:xfrm>
            <a:off x="10368558" y="2070616"/>
            <a:ext cx="2485668" cy="310753"/>
          </a:xfrm>
          <a:prstGeom prst="rect">
            <a:avLst/>
          </a:prstGeom>
          <a:noFill/>
          <a:ln/>
        </p:spPr>
        <p:txBody>
          <a:bodyPr wrap="none" lIns="0" tIns="0" rIns="0" bIns="0" rtlCol="0" anchor="t"/>
          <a:lstStyle/>
          <a:p>
            <a:pPr algn="l" indent="0" marL="0">
              <a:lnSpc>
                <a:spcPts val="2400"/>
              </a:lnSpc>
              <a:buNone/>
            </a:pPr>
            <a:r>
              <a:rPr lang="en-US" sz="1950" dirty="0">
                <a:solidFill>
                  <a:srgbClr val="E5E0DF"/>
                </a:solidFill>
                <a:latin typeface="Barlow Medium" pitchFamily="34" charset="0"/>
                <a:ea typeface="Barlow Medium" pitchFamily="34" charset="-122"/>
                <a:cs typeface="Barlow Medium" pitchFamily="34" charset="-120"/>
              </a:rPr>
              <a:t>Équilibre</a:t>
            </a:r>
            <a:endParaRPr lang="en-US" sz="1950" dirty="0"/>
          </a:p>
        </p:txBody>
      </p:sp>
      <p:sp>
        <p:nvSpPr>
          <p:cNvPr id="14" name="Text 9"/>
          <p:cNvSpPr/>
          <p:nvPr/>
        </p:nvSpPr>
        <p:spPr>
          <a:xfrm>
            <a:off x="10368558" y="2515553"/>
            <a:ext cx="3478887" cy="2147411"/>
          </a:xfrm>
          <a:prstGeom prst="rect">
            <a:avLst/>
          </a:prstGeom>
          <a:noFill/>
          <a:ln/>
        </p:spPr>
        <p:txBody>
          <a:bodyPr wrap="square" lIns="0" tIns="0" rIns="0" bIns="0" rtlCol="0" anchor="t"/>
          <a:lstStyle/>
          <a:p>
            <a:pPr algn="l" indent="0" marL="0">
              <a:lnSpc>
                <a:spcPts val="2800"/>
              </a:lnSpc>
              <a:buNone/>
            </a:pPr>
            <a:r>
              <a:rPr lang="en-US" sz="1750" dirty="0">
                <a:solidFill>
                  <a:srgbClr val="E5E0DF"/>
                </a:solidFill>
                <a:latin typeface="Barlow" pitchFamily="34" charset="0"/>
                <a:ea typeface="Barlow" pitchFamily="34" charset="-122"/>
                <a:cs typeface="Barlow" pitchFamily="34" charset="-120"/>
              </a:rPr>
              <a:t>Taylor &amp; Francis cherche à trouver un équilibre entre l'innovation et la protection de l'intégrité scientifique, en permettant certaines utilisations de l'IAG tout en établissant des limites claires.</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32592" y="744498"/>
            <a:ext cx="4651891" cy="581382"/>
          </a:xfrm>
          <a:prstGeom prst="rect">
            <a:avLst/>
          </a:prstGeom>
          <a:noFill/>
          <a:ln/>
        </p:spPr>
        <p:txBody>
          <a:bodyPr wrap="none" lIns="0" tIns="0" rIns="0" bIns="0" rtlCol="0" anchor="t"/>
          <a:lstStyle/>
          <a:p>
            <a:pPr algn="l" indent="0" marL="0">
              <a:lnSpc>
                <a:spcPts val="4550"/>
              </a:lnSpc>
              <a:buNone/>
            </a:pPr>
            <a:r>
              <a:rPr lang="en-US" sz="3650" dirty="0">
                <a:solidFill>
                  <a:srgbClr val="FFFFFF"/>
                </a:solidFill>
                <a:latin typeface="Barlow Medium" pitchFamily="34" charset="0"/>
                <a:ea typeface="Barlow Medium" pitchFamily="34" charset="-122"/>
                <a:cs typeface="Barlow Medium" pitchFamily="34" charset="-120"/>
              </a:rPr>
              <a:t>Politique de Wiley</a:t>
            </a:r>
            <a:endParaRPr lang="en-US" sz="3650" dirty="0"/>
          </a:p>
        </p:txBody>
      </p:sp>
      <p:pic>
        <p:nvPicPr>
          <p:cNvPr id="3" name="Image 0" descr="preencoded.png">    </p:cNvPr>
          <p:cNvPicPr>
            <a:picLocks noChangeAspect="1"/>
          </p:cNvPicPr>
          <p:nvPr/>
        </p:nvPicPr>
        <p:blipFill>
          <a:blip r:embed="rId1"/>
          <a:stretch>
            <a:fillRect/>
          </a:stretch>
        </p:blipFill>
        <p:spPr>
          <a:xfrm>
            <a:off x="3209211" y="1744504"/>
            <a:ext cx="1629132" cy="1169670"/>
          </a:xfrm>
          <a:prstGeom prst="rect">
            <a:avLst/>
          </a:prstGeom>
        </p:spPr>
      </p:pic>
      <p:pic>
        <p:nvPicPr>
          <p:cNvPr id="4" name="Image 1" descr="preencoded.png">    </p:cNvPr>
          <p:cNvPicPr>
            <a:picLocks noChangeAspect="1"/>
          </p:cNvPicPr>
          <p:nvPr/>
        </p:nvPicPr>
        <p:blipFill>
          <a:blip r:embed="rId2"/>
          <a:stretch>
            <a:fillRect/>
          </a:stretch>
        </p:blipFill>
        <p:spPr>
          <a:xfrm>
            <a:off x="3876556" y="2289334"/>
            <a:ext cx="294323" cy="367903"/>
          </a:xfrm>
          <a:prstGeom prst="rect">
            <a:avLst/>
          </a:prstGeom>
        </p:spPr>
      </p:pic>
      <p:sp>
        <p:nvSpPr>
          <p:cNvPr id="5" name="Text 1"/>
          <p:cNvSpPr/>
          <p:nvPr/>
        </p:nvSpPr>
        <p:spPr>
          <a:xfrm>
            <a:off x="5047655" y="1953816"/>
            <a:ext cx="2325886" cy="290751"/>
          </a:xfrm>
          <a:prstGeom prst="rect">
            <a:avLst/>
          </a:prstGeom>
          <a:noFill/>
          <a:ln/>
        </p:spPr>
        <p:txBody>
          <a:bodyPr wrap="none" lIns="0" tIns="0" rIns="0" bIns="0" rtlCol="0" anchor="t"/>
          <a:lstStyle/>
          <a:p>
            <a:pPr algn="l" indent="0" marL="0">
              <a:lnSpc>
                <a:spcPts val="2250"/>
              </a:lnSpc>
              <a:buNone/>
            </a:pPr>
            <a:r>
              <a:rPr lang="en-US" sz="1800" dirty="0">
                <a:solidFill>
                  <a:srgbClr val="E5E0DF"/>
                </a:solidFill>
                <a:latin typeface="Barlow Medium" pitchFamily="34" charset="0"/>
                <a:ea typeface="Barlow Medium" pitchFamily="34" charset="-122"/>
                <a:cs typeface="Barlow Medium" pitchFamily="34" charset="-120"/>
              </a:rPr>
              <a:t>Annexe de divulgation</a:t>
            </a:r>
            <a:endParaRPr lang="en-US" sz="1800" dirty="0"/>
          </a:p>
        </p:txBody>
      </p:sp>
      <p:sp>
        <p:nvSpPr>
          <p:cNvPr id="6" name="Text 2"/>
          <p:cNvSpPr/>
          <p:nvPr/>
        </p:nvSpPr>
        <p:spPr>
          <a:xfrm>
            <a:off x="5047655" y="2370058"/>
            <a:ext cx="3056215" cy="334804"/>
          </a:xfrm>
          <a:prstGeom prst="rect">
            <a:avLst/>
          </a:prstGeom>
          <a:noFill/>
          <a:ln/>
        </p:spPr>
        <p:txBody>
          <a:bodyPr wrap="none" lIns="0" tIns="0" rIns="0" bIns="0" rtlCol="0" anchor="t"/>
          <a:lstStyle/>
          <a:p>
            <a:pPr algn="l" indent="0" marL="0">
              <a:lnSpc>
                <a:spcPts val="2600"/>
              </a:lnSpc>
              <a:buNone/>
            </a:pPr>
            <a:r>
              <a:rPr lang="en-US" sz="1600" dirty="0">
                <a:solidFill>
                  <a:srgbClr val="E5E0DF"/>
                </a:solidFill>
                <a:latin typeface="Barlow" pitchFamily="34" charset="0"/>
                <a:ea typeface="Barlow" pitchFamily="34" charset="-122"/>
                <a:cs typeface="Barlow" pitchFamily="34" charset="-120"/>
              </a:rPr>
              <a:t>Requiert une déclaration détaillée</a:t>
            </a:r>
            <a:endParaRPr lang="en-US" sz="1600" dirty="0"/>
          </a:p>
        </p:txBody>
      </p:sp>
      <p:sp>
        <p:nvSpPr>
          <p:cNvPr id="7" name="Shape 3"/>
          <p:cNvSpPr/>
          <p:nvPr/>
        </p:nvSpPr>
        <p:spPr>
          <a:xfrm>
            <a:off x="4890611" y="2930723"/>
            <a:ext cx="8954929" cy="11430"/>
          </a:xfrm>
          <a:prstGeom prst="roundRect">
            <a:avLst>
              <a:gd name="adj" fmla="val 769211"/>
            </a:avLst>
          </a:prstGeom>
          <a:solidFill>
            <a:srgbClr val="922022"/>
          </a:solidFill>
          <a:ln/>
        </p:spPr>
      </p:sp>
      <p:pic>
        <p:nvPicPr>
          <p:cNvPr id="8" name="Image 2" descr="preencoded.png">    </p:cNvPr>
          <p:cNvPicPr>
            <a:picLocks noChangeAspect="1"/>
          </p:cNvPicPr>
          <p:nvPr/>
        </p:nvPicPr>
        <p:blipFill>
          <a:blip r:embed="rId3"/>
          <a:stretch>
            <a:fillRect/>
          </a:stretch>
        </p:blipFill>
        <p:spPr>
          <a:xfrm>
            <a:off x="2394585" y="2966442"/>
            <a:ext cx="3258383" cy="1169670"/>
          </a:xfrm>
          <a:prstGeom prst="rect">
            <a:avLst/>
          </a:prstGeom>
        </p:spPr>
      </p:pic>
      <p:sp>
        <p:nvSpPr>
          <p:cNvPr id="9" name="Text 4"/>
          <p:cNvSpPr/>
          <p:nvPr/>
        </p:nvSpPr>
        <p:spPr>
          <a:xfrm>
            <a:off x="3876556" y="3367326"/>
            <a:ext cx="294323" cy="367903"/>
          </a:xfrm>
          <a:prstGeom prst="rect">
            <a:avLst/>
          </a:prstGeom>
          <a:noFill/>
          <a:ln/>
        </p:spPr>
        <p:txBody>
          <a:bodyPr wrap="none" lIns="0" tIns="0" rIns="0" bIns="0" rtlCol="0" anchor="t"/>
          <a:lstStyle/>
          <a:p>
            <a:pPr algn="ctr" indent="0" marL="0">
              <a:lnSpc>
                <a:spcPts val="3700"/>
              </a:lnSpc>
              <a:buNone/>
            </a:pPr>
            <a:r>
              <a:rPr lang="en-US" sz="2300" dirty="0">
                <a:solidFill>
                  <a:srgbClr val="E5E0DF"/>
                </a:solidFill>
                <a:latin typeface="Barlow Medium" pitchFamily="34" charset="0"/>
                <a:ea typeface="Barlow Medium" pitchFamily="34" charset="-122"/>
                <a:cs typeface="Barlow Medium" pitchFamily="34" charset="-120"/>
              </a:rPr>
              <a:t>2</a:t>
            </a:r>
            <a:endParaRPr lang="en-US" sz="2300" dirty="0"/>
          </a:p>
        </p:txBody>
      </p:sp>
      <p:sp>
        <p:nvSpPr>
          <p:cNvPr id="10" name="Text 5"/>
          <p:cNvSpPr/>
          <p:nvPr/>
        </p:nvSpPr>
        <p:spPr>
          <a:xfrm>
            <a:off x="5862280" y="3175754"/>
            <a:ext cx="2601158" cy="290751"/>
          </a:xfrm>
          <a:prstGeom prst="rect">
            <a:avLst/>
          </a:prstGeom>
          <a:noFill/>
          <a:ln/>
        </p:spPr>
        <p:txBody>
          <a:bodyPr wrap="none" lIns="0" tIns="0" rIns="0" bIns="0" rtlCol="0" anchor="t"/>
          <a:lstStyle/>
          <a:p>
            <a:pPr algn="l" indent="0" marL="0">
              <a:lnSpc>
                <a:spcPts val="2250"/>
              </a:lnSpc>
              <a:buNone/>
            </a:pPr>
            <a:r>
              <a:rPr lang="en-US" sz="1800" dirty="0">
                <a:solidFill>
                  <a:srgbClr val="E5E0DF"/>
                </a:solidFill>
                <a:latin typeface="Barlow Medium" pitchFamily="34" charset="0"/>
                <a:ea typeface="Barlow Medium" pitchFamily="34" charset="-122"/>
                <a:cs typeface="Barlow Medium" pitchFamily="34" charset="-120"/>
              </a:rPr>
              <a:t>Responsabilité de l'auteur</a:t>
            </a:r>
            <a:endParaRPr lang="en-US" sz="1800" dirty="0"/>
          </a:p>
        </p:txBody>
      </p:sp>
      <p:sp>
        <p:nvSpPr>
          <p:cNvPr id="11" name="Text 6"/>
          <p:cNvSpPr/>
          <p:nvPr/>
        </p:nvSpPr>
        <p:spPr>
          <a:xfrm>
            <a:off x="5862280" y="3591997"/>
            <a:ext cx="2601158" cy="334804"/>
          </a:xfrm>
          <a:prstGeom prst="rect">
            <a:avLst/>
          </a:prstGeom>
          <a:noFill/>
          <a:ln/>
        </p:spPr>
        <p:txBody>
          <a:bodyPr wrap="none" lIns="0" tIns="0" rIns="0" bIns="0" rtlCol="0" anchor="t"/>
          <a:lstStyle/>
          <a:p>
            <a:pPr algn="l" indent="0" marL="0">
              <a:lnSpc>
                <a:spcPts val="2600"/>
              </a:lnSpc>
              <a:buNone/>
            </a:pPr>
            <a:r>
              <a:rPr lang="en-US" sz="1600" dirty="0">
                <a:solidFill>
                  <a:srgbClr val="E5E0DF"/>
                </a:solidFill>
                <a:latin typeface="Barlow" pitchFamily="34" charset="0"/>
                <a:ea typeface="Barlow" pitchFamily="34" charset="-122"/>
                <a:cs typeface="Barlow" pitchFamily="34" charset="-120"/>
              </a:rPr>
              <a:t>Exactitude et références</a:t>
            </a:r>
            <a:endParaRPr lang="en-US" sz="1600" dirty="0"/>
          </a:p>
        </p:txBody>
      </p:sp>
      <p:sp>
        <p:nvSpPr>
          <p:cNvPr id="12" name="Shape 7"/>
          <p:cNvSpPr/>
          <p:nvPr/>
        </p:nvSpPr>
        <p:spPr>
          <a:xfrm>
            <a:off x="5705237" y="4152662"/>
            <a:ext cx="8140303" cy="11430"/>
          </a:xfrm>
          <a:prstGeom prst="roundRect">
            <a:avLst>
              <a:gd name="adj" fmla="val 769211"/>
            </a:avLst>
          </a:prstGeom>
          <a:solidFill>
            <a:srgbClr val="922022"/>
          </a:solidFill>
          <a:ln/>
        </p:spPr>
      </p:sp>
      <p:pic>
        <p:nvPicPr>
          <p:cNvPr id="13" name="Image 3" descr="preencoded.png">    </p:cNvPr>
          <p:cNvPicPr>
            <a:picLocks noChangeAspect="1"/>
          </p:cNvPicPr>
          <p:nvPr/>
        </p:nvPicPr>
        <p:blipFill>
          <a:blip r:embed="rId4"/>
          <a:stretch>
            <a:fillRect/>
          </a:stretch>
        </p:blipFill>
        <p:spPr>
          <a:xfrm>
            <a:off x="1580078" y="4188381"/>
            <a:ext cx="4887516" cy="1169670"/>
          </a:xfrm>
          <a:prstGeom prst="rect">
            <a:avLst/>
          </a:prstGeom>
        </p:spPr>
      </p:pic>
      <p:pic>
        <p:nvPicPr>
          <p:cNvPr id="14" name="Image 4" descr="preencoded.png">    </p:cNvPr>
          <p:cNvPicPr>
            <a:picLocks noChangeAspect="1"/>
          </p:cNvPicPr>
          <p:nvPr/>
        </p:nvPicPr>
        <p:blipFill>
          <a:blip r:embed="rId5"/>
          <a:stretch>
            <a:fillRect/>
          </a:stretch>
        </p:blipFill>
        <p:spPr>
          <a:xfrm>
            <a:off x="3876675" y="4589264"/>
            <a:ext cx="294323" cy="367903"/>
          </a:xfrm>
          <a:prstGeom prst="rect">
            <a:avLst/>
          </a:prstGeom>
        </p:spPr>
      </p:pic>
      <p:sp>
        <p:nvSpPr>
          <p:cNvPr id="15" name="Text 8"/>
          <p:cNvSpPr/>
          <p:nvPr/>
        </p:nvSpPr>
        <p:spPr>
          <a:xfrm>
            <a:off x="6676906" y="4397693"/>
            <a:ext cx="2325886" cy="290751"/>
          </a:xfrm>
          <a:prstGeom prst="rect">
            <a:avLst/>
          </a:prstGeom>
          <a:noFill/>
          <a:ln/>
        </p:spPr>
        <p:txBody>
          <a:bodyPr wrap="none" lIns="0" tIns="0" rIns="0" bIns="0" rtlCol="0" anchor="t"/>
          <a:lstStyle/>
          <a:p>
            <a:pPr algn="l" indent="0" marL="0">
              <a:lnSpc>
                <a:spcPts val="2250"/>
              </a:lnSpc>
              <a:buNone/>
            </a:pPr>
            <a:r>
              <a:rPr lang="en-US" sz="1800" dirty="0">
                <a:solidFill>
                  <a:srgbClr val="E5E0DF"/>
                </a:solidFill>
                <a:latin typeface="Barlow Medium" pitchFamily="34" charset="0"/>
                <a:ea typeface="Barlow Medium" pitchFamily="34" charset="-122"/>
                <a:cs typeface="Barlow Medium" pitchFamily="34" charset="-120"/>
              </a:rPr>
              <a:t>Divulgation complète</a:t>
            </a:r>
            <a:endParaRPr lang="en-US" sz="1800" dirty="0"/>
          </a:p>
        </p:txBody>
      </p:sp>
      <p:sp>
        <p:nvSpPr>
          <p:cNvPr id="16" name="Text 9"/>
          <p:cNvSpPr/>
          <p:nvPr/>
        </p:nvSpPr>
        <p:spPr>
          <a:xfrm>
            <a:off x="6676906" y="4813935"/>
            <a:ext cx="3321368" cy="334804"/>
          </a:xfrm>
          <a:prstGeom prst="rect">
            <a:avLst/>
          </a:prstGeom>
          <a:noFill/>
          <a:ln/>
        </p:spPr>
        <p:txBody>
          <a:bodyPr wrap="none" lIns="0" tIns="0" rIns="0" bIns="0" rtlCol="0" anchor="t"/>
          <a:lstStyle/>
          <a:p>
            <a:pPr algn="l" indent="0" marL="0">
              <a:lnSpc>
                <a:spcPts val="2600"/>
              </a:lnSpc>
              <a:buNone/>
            </a:pPr>
            <a:r>
              <a:rPr lang="en-US" sz="1600" dirty="0">
                <a:solidFill>
                  <a:srgbClr val="E5E0DF"/>
                </a:solidFill>
                <a:latin typeface="Barlow" pitchFamily="34" charset="0"/>
                <a:ea typeface="Barlow" pitchFamily="34" charset="-122"/>
                <a:cs typeface="Barlow" pitchFamily="34" charset="-120"/>
              </a:rPr>
              <a:t>Description transparente et détaillée</a:t>
            </a:r>
            <a:endParaRPr lang="en-US" sz="1600" dirty="0"/>
          </a:p>
        </p:txBody>
      </p:sp>
      <p:sp>
        <p:nvSpPr>
          <p:cNvPr id="17" name="Shape 10"/>
          <p:cNvSpPr/>
          <p:nvPr/>
        </p:nvSpPr>
        <p:spPr>
          <a:xfrm>
            <a:off x="6519863" y="5374600"/>
            <a:ext cx="7325678" cy="11430"/>
          </a:xfrm>
          <a:prstGeom prst="roundRect">
            <a:avLst>
              <a:gd name="adj" fmla="val 769211"/>
            </a:avLst>
          </a:prstGeom>
          <a:solidFill>
            <a:srgbClr val="922022"/>
          </a:solidFill>
          <a:ln/>
        </p:spPr>
      </p:sp>
      <p:pic>
        <p:nvPicPr>
          <p:cNvPr id="18" name="Image 5" descr="preencoded.png">    </p:cNvPr>
          <p:cNvPicPr>
            <a:picLocks noChangeAspect="1"/>
          </p:cNvPicPr>
          <p:nvPr/>
        </p:nvPicPr>
        <p:blipFill>
          <a:blip r:embed="rId6"/>
          <a:stretch>
            <a:fillRect/>
          </a:stretch>
        </p:blipFill>
        <p:spPr>
          <a:xfrm>
            <a:off x="765453" y="5410319"/>
            <a:ext cx="6516767" cy="1169670"/>
          </a:xfrm>
          <a:prstGeom prst="rect">
            <a:avLst/>
          </a:prstGeom>
        </p:spPr>
      </p:pic>
      <p:sp>
        <p:nvSpPr>
          <p:cNvPr id="19" name="Text 11"/>
          <p:cNvSpPr/>
          <p:nvPr/>
        </p:nvSpPr>
        <p:spPr>
          <a:xfrm>
            <a:off x="3876556" y="5811203"/>
            <a:ext cx="294323" cy="367903"/>
          </a:xfrm>
          <a:prstGeom prst="rect">
            <a:avLst/>
          </a:prstGeom>
          <a:noFill/>
          <a:ln/>
        </p:spPr>
        <p:txBody>
          <a:bodyPr wrap="none" lIns="0" tIns="0" rIns="0" bIns="0" rtlCol="0" anchor="t"/>
          <a:lstStyle/>
          <a:p>
            <a:pPr algn="ctr" indent="0" marL="0">
              <a:lnSpc>
                <a:spcPts val="3700"/>
              </a:lnSpc>
              <a:buNone/>
            </a:pPr>
            <a:r>
              <a:rPr lang="en-US" sz="2300" dirty="0">
                <a:solidFill>
                  <a:srgbClr val="E5E0DF"/>
                </a:solidFill>
                <a:latin typeface="Barlow Medium" pitchFamily="34" charset="0"/>
                <a:ea typeface="Barlow Medium" pitchFamily="34" charset="-122"/>
                <a:cs typeface="Barlow Medium" pitchFamily="34" charset="-120"/>
              </a:rPr>
              <a:t>4</a:t>
            </a:r>
            <a:endParaRPr lang="en-US" sz="2300" dirty="0"/>
          </a:p>
        </p:txBody>
      </p:sp>
      <p:sp>
        <p:nvSpPr>
          <p:cNvPr id="20" name="Text 12"/>
          <p:cNvSpPr/>
          <p:nvPr/>
        </p:nvSpPr>
        <p:spPr>
          <a:xfrm>
            <a:off x="7491532" y="5619631"/>
            <a:ext cx="2952512" cy="290751"/>
          </a:xfrm>
          <a:prstGeom prst="rect">
            <a:avLst/>
          </a:prstGeom>
          <a:noFill/>
          <a:ln/>
        </p:spPr>
        <p:txBody>
          <a:bodyPr wrap="none" lIns="0" tIns="0" rIns="0" bIns="0" rtlCol="0" anchor="t"/>
          <a:lstStyle/>
          <a:p>
            <a:pPr algn="l" indent="0" marL="0">
              <a:lnSpc>
                <a:spcPts val="2250"/>
              </a:lnSpc>
              <a:buNone/>
            </a:pPr>
            <a:r>
              <a:rPr lang="en-US" sz="1800" dirty="0">
                <a:solidFill>
                  <a:srgbClr val="E5E0DF"/>
                </a:solidFill>
                <a:latin typeface="Barlow Medium" pitchFamily="34" charset="0"/>
                <a:ea typeface="Barlow Medium" pitchFamily="34" charset="-122"/>
                <a:cs typeface="Barlow Medium" pitchFamily="34" charset="-120"/>
              </a:rPr>
              <a:t>Non-éligibilité comme auteur</a:t>
            </a:r>
            <a:endParaRPr lang="en-US" sz="1800" dirty="0"/>
          </a:p>
        </p:txBody>
      </p:sp>
      <p:sp>
        <p:nvSpPr>
          <p:cNvPr id="21" name="Text 13"/>
          <p:cNvSpPr/>
          <p:nvPr/>
        </p:nvSpPr>
        <p:spPr>
          <a:xfrm>
            <a:off x="7491532" y="6035873"/>
            <a:ext cx="3475077" cy="334804"/>
          </a:xfrm>
          <a:prstGeom prst="rect">
            <a:avLst/>
          </a:prstGeom>
          <a:noFill/>
          <a:ln/>
        </p:spPr>
        <p:txBody>
          <a:bodyPr wrap="none" lIns="0" tIns="0" rIns="0" bIns="0" rtlCol="0" anchor="t"/>
          <a:lstStyle/>
          <a:p>
            <a:pPr algn="l" indent="0" marL="0">
              <a:lnSpc>
                <a:spcPts val="2600"/>
              </a:lnSpc>
              <a:buNone/>
            </a:pPr>
            <a:r>
              <a:rPr lang="en-US" sz="1600" dirty="0">
                <a:solidFill>
                  <a:srgbClr val="E5E0DF"/>
                </a:solidFill>
                <a:latin typeface="Barlow" pitchFamily="34" charset="0"/>
                <a:ea typeface="Barlow" pitchFamily="34" charset="-122"/>
                <a:cs typeface="Barlow" pitchFamily="34" charset="-120"/>
              </a:rPr>
              <a:t>L'IAG ne peut être listée comme auteur</a:t>
            </a:r>
            <a:endParaRPr lang="en-US" sz="1600" dirty="0"/>
          </a:p>
        </p:txBody>
      </p:sp>
      <p:sp>
        <p:nvSpPr>
          <p:cNvPr id="22" name="Text 14"/>
          <p:cNvSpPr/>
          <p:nvPr/>
        </p:nvSpPr>
        <p:spPr>
          <a:xfrm>
            <a:off x="732592" y="6815376"/>
            <a:ext cx="13165217" cy="669608"/>
          </a:xfrm>
          <a:prstGeom prst="rect">
            <a:avLst/>
          </a:prstGeom>
          <a:noFill/>
          <a:ln/>
        </p:spPr>
        <p:txBody>
          <a:bodyPr wrap="square" lIns="0" tIns="0" rIns="0" bIns="0" rtlCol="0" anchor="t"/>
          <a:lstStyle/>
          <a:p>
            <a:pPr algn="l" indent="0" marL="0">
              <a:lnSpc>
                <a:spcPts val="2600"/>
              </a:lnSpc>
              <a:buNone/>
            </a:pPr>
            <a:r>
              <a:rPr lang="en-US" sz="1600" dirty="0">
                <a:solidFill>
                  <a:srgbClr val="E5E0DF"/>
                </a:solidFill>
                <a:latin typeface="Barlow" pitchFamily="34" charset="0"/>
                <a:ea typeface="Barlow" pitchFamily="34" charset="-122"/>
                <a:cs typeface="Barlow" pitchFamily="34" charset="-120"/>
              </a:rPr>
              <a:t>"...generative AI technologies, such as ChatGPT, "cannot be considered capable of initiating an original piece of research without direction by human authors." As a result, JPIM does not permit generative AI technologies and tools to be listed as authors on submissions."</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5101" y="817840"/>
            <a:ext cx="5457944" cy="639008"/>
          </a:xfrm>
          <a:prstGeom prst="rect">
            <a:avLst/>
          </a:prstGeom>
          <a:noFill/>
          <a:ln/>
        </p:spPr>
        <p:txBody>
          <a:bodyPr wrap="none" lIns="0" tIns="0" rIns="0" bIns="0" rtlCol="0" anchor="t"/>
          <a:lstStyle/>
          <a:p>
            <a:pPr algn="l" indent="0" marL="0">
              <a:lnSpc>
                <a:spcPts val="5000"/>
              </a:lnSpc>
              <a:buNone/>
            </a:pPr>
            <a:r>
              <a:rPr lang="en-US" sz="4000" dirty="0">
                <a:solidFill>
                  <a:srgbClr val="FFFFFF"/>
                </a:solidFill>
                <a:latin typeface="Barlow Medium" pitchFamily="34" charset="0"/>
                <a:ea typeface="Barlow Medium" pitchFamily="34" charset="-122"/>
                <a:cs typeface="Barlow Medium" pitchFamily="34" charset="-120"/>
              </a:rPr>
              <a:t>Politique de Wiley (suite)</a:t>
            </a:r>
            <a:endParaRPr lang="en-US" sz="4000" dirty="0"/>
          </a:p>
        </p:txBody>
      </p:sp>
      <p:sp>
        <p:nvSpPr>
          <p:cNvPr id="3" name="Text 1"/>
          <p:cNvSpPr/>
          <p:nvPr/>
        </p:nvSpPr>
        <p:spPr>
          <a:xfrm>
            <a:off x="805101" y="2031921"/>
            <a:ext cx="2556153" cy="319445"/>
          </a:xfrm>
          <a:prstGeom prst="rect">
            <a:avLst/>
          </a:prstGeom>
          <a:noFill/>
          <a:ln/>
        </p:spPr>
        <p:txBody>
          <a:bodyPr wrap="none" lIns="0" tIns="0" rIns="0" bIns="0" rtlCol="0" anchor="t"/>
          <a:lstStyle/>
          <a:p>
            <a:pPr algn="l" indent="0" marL="0">
              <a:lnSpc>
                <a:spcPts val="2500"/>
              </a:lnSpc>
              <a:buNone/>
            </a:pPr>
            <a:r>
              <a:rPr lang="en-US" sz="2000" dirty="0">
                <a:solidFill>
                  <a:srgbClr val="FFFFFF"/>
                </a:solidFill>
                <a:latin typeface="Barlow Medium" pitchFamily="34" charset="0"/>
                <a:ea typeface="Barlow Medium" pitchFamily="34" charset="-122"/>
                <a:cs typeface="Barlow Medium" pitchFamily="34" charset="-120"/>
              </a:rPr>
              <a:t>Divulgation complète</a:t>
            </a:r>
            <a:endParaRPr lang="en-US" sz="2000" dirty="0"/>
          </a:p>
        </p:txBody>
      </p:sp>
      <p:sp>
        <p:nvSpPr>
          <p:cNvPr id="4" name="Text 2"/>
          <p:cNvSpPr/>
          <p:nvPr/>
        </p:nvSpPr>
        <p:spPr>
          <a:xfrm>
            <a:off x="805101" y="2581394"/>
            <a:ext cx="3965377" cy="2576155"/>
          </a:xfrm>
          <a:prstGeom prst="rect">
            <a:avLst/>
          </a:prstGeom>
          <a:noFill/>
          <a:ln/>
        </p:spPr>
        <p:txBody>
          <a:bodyPr wrap="square" lIns="0" tIns="0" rIns="0" bIns="0" rtlCol="0" anchor="t"/>
          <a:lstStyle/>
          <a:p>
            <a:pPr algn="l" indent="0" marL="0">
              <a:lnSpc>
                <a:spcPts val="2850"/>
              </a:lnSpc>
              <a:buNone/>
            </a:pPr>
            <a:r>
              <a:rPr lang="en-US" sz="1800" dirty="0">
                <a:solidFill>
                  <a:srgbClr val="E5E0DF"/>
                </a:solidFill>
                <a:latin typeface="Barlow" pitchFamily="34" charset="0"/>
                <a:ea typeface="Barlow" pitchFamily="34" charset="-122"/>
                <a:cs typeface="Barlow" pitchFamily="34" charset="-120"/>
              </a:rPr>
              <a:t>"Si un auteur a utilisé [des outils de contenu généré par intelligence artificielle (CGAI)] pour développer une partie d'un manuscrit, son utilisation doit être décrite, de manière transparente et détaillée, dans la section Méthodes ou Remerciements."</a:t>
            </a:r>
            <a:endParaRPr lang="en-US" sz="1800" dirty="0"/>
          </a:p>
        </p:txBody>
      </p:sp>
      <p:sp>
        <p:nvSpPr>
          <p:cNvPr id="5" name="Text 3"/>
          <p:cNvSpPr/>
          <p:nvPr/>
        </p:nvSpPr>
        <p:spPr>
          <a:xfrm>
            <a:off x="805101" y="5364599"/>
            <a:ext cx="3965377" cy="1840111"/>
          </a:xfrm>
          <a:prstGeom prst="rect">
            <a:avLst/>
          </a:prstGeom>
          <a:noFill/>
          <a:ln/>
        </p:spPr>
        <p:txBody>
          <a:bodyPr wrap="square" lIns="0" tIns="0" rIns="0" bIns="0" rtlCol="0" anchor="t"/>
          <a:lstStyle/>
          <a:p>
            <a:pPr algn="l" indent="0" marL="0">
              <a:lnSpc>
                <a:spcPts val="2850"/>
              </a:lnSpc>
              <a:buNone/>
            </a:pPr>
            <a:r>
              <a:rPr lang="en-US" sz="1800" dirty="0">
                <a:solidFill>
                  <a:srgbClr val="E5E0DF"/>
                </a:solidFill>
                <a:latin typeface="Barlow" pitchFamily="34" charset="0"/>
                <a:ea typeface="Barlow" pitchFamily="34" charset="-122"/>
                <a:cs typeface="Barlow" pitchFamily="34" charset="-120"/>
              </a:rPr>
              <a:t>Wiley exige une transparence totale concernant l'utilisation de l'IAG, avec des détails précis sur les outils utilisés et leur rôle dans la préparation du manuscrit.</a:t>
            </a:r>
            <a:endParaRPr lang="en-US" sz="1800" dirty="0"/>
          </a:p>
        </p:txBody>
      </p:sp>
      <p:sp>
        <p:nvSpPr>
          <p:cNvPr id="6" name="Text 4"/>
          <p:cNvSpPr/>
          <p:nvPr/>
        </p:nvSpPr>
        <p:spPr>
          <a:xfrm>
            <a:off x="5339358" y="2031921"/>
            <a:ext cx="2858214" cy="319445"/>
          </a:xfrm>
          <a:prstGeom prst="rect">
            <a:avLst/>
          </a:prstGeom>
          <a:noFill/>
          <a:ln/>
        </p:spPr>
        <p:txBody>
          <a:bodyPr wrap="none" lIns="0" tIns="0" rIns="0" bIns="0" rtlCol="0" anchor="t"/>
          <a:lstStyle/>
          <a:p>
            <a:pPr algn="l" indent="0" marL="0">
              <a:lnSpc>
                <a:spcPts val="2500"/>
              </a:lnSpc>
              <a:buNone/>
            </a:pPr>
            <a:r>
              <a:rPr lang="en-US" sz="2000" dirty="0">
                <a:solidFill>
                  <a:srgbClr val="FFFFFF"/>
                </a:solidFill>
                <a:latin typeface="Barlow Medium" pitchFamily="34" charset="0"/>
                <a:ea typeface="Barlow Medium" pitchFamily="34" charset="-122"/>
                <a:cs typeface="Barlow Medium" pitchFamily="34" charset="-120"/>
              </a:rPr>
              <a:t>Responsabilité de l'auteur</a:t>
            </a:r>
            <a:endParaRPr lang="en-US" sz="2000" dirty="0"/>
          </a:p>
        </p:txBody>
      </p:sp>
      <p:sp>
        <p:nvSpPr>
          <p:cNvPr id="7" name="Text 5"/>
          <p:cNvSpPr/>
          <p:nvPr/>
        </p:nvSpPr>
        <p:spPr>
          <a:xfrm>
            <a:off x="5339358" y="2581394"/>
            <a:ext cx="3965377" cy="1840111"/>
          </a:xfrm>
          <a:prstGeom prst="rect">
            <a:avLst/>
          </a:prstGeom>
          <a:noFill/>
          <a:ln/>
        </p:spPr>
        <p:txBody>
          <a:bodyPr wrap="square" lIns="0" tIns="0" rIns="0" bIns="0" rtlCol="0" anchor="t"/>
          <a:lstStyle/>
          <a:p>
            <a:pPr algn="l" indent="0" marL="0">
              <a:lnSpc>
                <a:spcPts val="2850"/>
              </a:lnSpc>
              <a:buNone/>
            </a:pPr>
            <a:r>
              <a:rPr lang="en-US" sz="1800" dirty="0">
                <a:solidFill>
                  <a:srgbClr val="E5E0DF"/>
                </a:solidFill>
                <a:latin typeface="Barlow" pitchFamily="34" charset="0"/>
                <a:ea typeface="Barlow" pitchFamily="34" charset="-122"/>
                <a:cs typeface="Barlow" pitchFamily="34" charset="-120"/>
              </a:rPr>
              <a:t>"L'auteur est entièrement responsable de l'exactitude de toute information fournie par l'outil et de la référence correcte de tout travail de soutien dont cette information dépend."</a:t>
            </a:r>
            <a:endParaRPr lang="en-US" sz="1800" dirty="0"/>
          </a:p>
        </p:txBody>
      </p:sp>
      <p:sp>
        <p:nvSpPr>
          <p:cNvPr id="8" name="Text 6"/>
          <p:cNvSpPr/>
          <p:nvPr/>
        </p:nvSpPr>
        <p:spPr>
          <a:xfrm>
            <a:off x="5339358" y="4628555"/>
            <a:ext cx="3965377" cy="1840111"/>
          </a:xfrm>
          <a:prstGeom prst="rect">
            <a:avLst/>
          </a:prstGeom>
          <a:noFill/>
          <a:ln/>
        </p:spPr>
        <p:txBody>
          <a:bodyPr wrap="square" lIns="0" tIns="0" rIns="0" bIns="0" rtlCol="0" anchor="t"/>
          <a:lstStyle/>
          <a:p>
            <a:pPr algn="l" indent="0" marL="0">
              <a:lnSpc>
                <a:spcPts val="2850"/>
              </a:lnSpc>
              <a:buNone/>
            </a:pPr>
            <a:r>
              <a:rPr lang="en-US" sz="1800" dirty="0">
                <a:solidFill>
                  <a:srgbClr val="E5E0DF"/>
                </a:solidFill>
                <a:latin typeface="Barlow" pitchFamily="34" charset="0"/>
                <a:ea typeface="Barlow" pitchFamily="34" charset="-122"/>
                <a:cs typeface="Barlow" pitchFamily="34" charset="-120"/>
              </a:rPr>
              <a:t>Les auteurs conservent l'entière responsabilité de l'exactitude du contenu généré par l'IAG et doivent s'assurer que toutes les sources sont correctement citées.</a:t>
            </a:r>
            <a:endParaRPr lang="en-US" sz="1800" dirty="0"/>
          </a:p>
        </p:txBody>
      </p:sp>
      <p:sp>
        <p:nvSpPr>
          <p:cNvPr id="9" name="Text 7"/>
          <p:cNvSpPr/>
          <p:nvPr/>
        </p:nvSpPr>
        <p:spPr>
          <a:xfrm>
            <a:off x="9873615" y="2031921"/>
            <a:ext cx="2556153" cy="319445"/>
          </a:xfrm>
          <a:prstGeom prst="rect">
            <a:avLst/>
          </a:prstGeom>
          <a:noFill/>
          <a:ln/>
        </p:spPr>
        <p:txBody>
          <a:bodyPr wrap="none" lIns="0" tIns="0" rIns="0" bIns="0" rtlCol="0" anchor="t"/>
          <a:lstStyle/>
          <a:p>
            <a:pPr algn="l" indent="0" marL="0">
              <a:lnSpc>
                <a:spcPts val="2500"/>
              </a:lnSpc>
              <a:buNone/>
            </a:pPr>
            <a:r>
              <a:rPr lang="en-US" sz="2000" dirty="0">
                <a:solidFill>
                  <a:srgbClr val="FFFFFF"/>
                </a:solidFill>
                <a:latin typeface="Barlow Medium" pitchFamily="34" charset="0"/>
                <a:ea typeface="Barlow Medium" pitchFamily="34" charset="-122"/>
                <a:cs typeface="Barlow Medium" pitchFamily="34" charset="-120"/>
              </a:rPr>
              <a:t>Annexe de divulgation</a:t>
            </a:r>
            <a:endParaRPr lang="en-US" sz="2000" dirty="0"/>
          </a:p>
        </p:txBody>
      </p:sp>
      <p:sp>
        <p:nvSpPr>
          <p:cNvPr id="10" name="Text 8"/>
          <p:cNvSpPr/>
          <p:nvPr/>
        </p:nvSpPr>
        <p:spPr>
          <a:xfrm>
            <a:off x="9873615" y="2581394"/>
            <a:ext cx="3965377" cy="1472089"/>
          </a:xfrm>
          <a:prstGeom prst="rect">
            <a:avLst/>
          </a:prstGeom>
          <a:noFill/>
          <a:ln/>
        </p:spPr>
        <p:txBody>
          <a:bodyPr wrap="square" lIns="0" tIns="0" rIns="0" bIns="0" rtlCol="0" anchor="t"/>
          <a:lstStyle/>
          <a:p>
            <a:pPr algn="l" indent="0" marL="0">
              <a:lnSpc>
                <a:spcPts val="2850"/>
              </a:lnSpc>
              <a:buNone/>
            </a:pPr>
            <a:r>
              <a:rPr lang="en-US" sz="1800" dirty="0">
                <a:solidFill>
                  <a:srgbClr val="E5E0DF"/>
                </a:solidFill>
                <a:latin typeface="Barlow" pitchFamily="34" charset="0"/>
                <a:ea typeface="Barlow" pitchFamily="34" charset="-122"/>
                <a:cs typeface="Barlow" pitchFamily="34" charset="-120"/>
              </a:rPr>
              <a:t>Requiert une déclaration dans la lettre de couverture et une annexe dédiée détaillant l'utilisation de l'IAG (prompts, sorties générées, etc.).</a:t>
            </a:r>
            <a:endParaRPr lang="en-US" sz="1800" dirty="0"/>
          </a:p>
        </p:txBody>
      </p:sp>
      <p:sp>
        <p:nvSpPr>
          <p:cNvPr id="11" name="Text 9"/>
          <p:cNvSpPr/>
          <p:nvPr/>
        </p:nvSpPr>
        <p:spPr>
          <a:xfrm>
            <a:off x="9873615" y="4260533"/>
            <a:ext cx="3965377" cy="1472089"/>
          </a:xfrm>
          <a:prstGeom prst="rect">
            <a:avLst/>
          </a:prstGeom>
          <a:noFill/>
          <a:ln/>
        </p:spPr>
        <p:txBody>
          <a:bodyPr wrap="square" lIns="0" tIns="0" rIns="0" bIns="0" rtlCol="0" anchor="t"/>
          <a:lstStyle/>
          <a:p>
            <a:pPr algn="l" indent="0" marL="0">
              <a:lnSpc>
                <a:spcPts val="2850"/>
              </a:lnSpc>
              <a:buNone/>
            </a:pPr>
            <a:r>
              <a:rPr lang="en-US" sz="1800" dirty="0">
                <a:solidFill>
                  <a:srgbClr val="E5E0DF"/>
                </a:solidFill>
                <a:latin typeface="Barlow" pitchFamily="34" charset="0"/>
                <a:ea typeface="Barlow" pitchFamily="34" charset="-122"/>
                <a:cs typeface="Barlow" pitchFamily="34" charset="-120"/>
              </a:rPr>
              <a:t>Cette exigence va au-delà d'une simple mention et demande une documentation complète du processus d'utilisation de l'IAG.</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47606" y="674013"/>
            <a:ext cx="5381744" cy="672703"/>
          </a:xfrm>
          <a:prstGeom prst="rect">
            <a:avLst/>
          </a:prstGeom>
          <a:noFill/>
          <a:ln/>
        </p:spPr>
        <p:txBody>
          <a:bodyPr wrap="none" lIns="0" tIns="0" rIns="0" bIns="0" rtlCol="0" anchor="t"/>
          <a:lstStyle/>
          <a:p>
            <a:pPr algn="l" indent="0" marL="0">
              <a:lnSpc>
                <a:spcPts val="5250"/>
              </a:lnSpc>
              <a:buNone/>
            </a:pPr>
            <a:r>
              <a:rPr lang="en-US" sz="4200" dirty="0">
                <a:solidFill>
                  <a:srgbClr val="FFFFFF"/>
                </a:solidFill>
                <a:latin typeface="Barlow Medium" pitchFamily="34" charset="0"/>
                <a:ea typeface="Barlow Medium" pitchFamily="34" charset="-122"/>
                <a:cs typeface="Barlow Medium" pitchFamily="34" charset="-120"/>
              </a:rPr>
              <a:t>Politique de Wiley (fin)</a:t>
            </a:r>
            <a:endParaRPr lang="en-US" sz="4200" dirty="0"/>
          </a:p>
        </p:txBody>
      </p:sp>
      <p:sp>
        <p:nvSpPr>
          <p:cNvPr id="3" name="Shape 1"/>
          <p:cNvSpPr/>
          <p:nvPr/>
        </p:nvSpPr>
        <p:spPr>
          <a:xfrm>
            <a:off x="847606" y="1831062"/>
            <a:ext cx="4150281" cy="5724525"/>
          </a:xfrm>
          <a:prstGeom prst="roundRect">
            <a:avLst>
              <a:gd name="adj" fmla="val 2451"/>
            </a:avLst>
          </a:prstGeom>
          <a:solidFill>
            <a:srgbClr val="790709"/>
          </a:solidFill>
          <a:ln w="7620">
            <a:solidFill>
              <a:srgbClr val="922022"/>
            </a:solidFill>
            <a:prstDash val="solid"/>
          </a:ln>
        </p:spPr>
      </p:sp>
      <p:sp>
        <p:nvSpPr>
          <p:cNvPr id="4" name="Text 2"/>
          <p:cNvSpPr/>
          <p:nvPr/>
        </p:nvSpPr>
        <p:spPr>
          <a:xfrm>
            <a:off x="1097399" y="2080855"/>
            <a:ext cx="3650694" cy="672703"/>
          </a:xfrm>
          <a:prstGeom prst="rect">
            <a:avLst/>
          </a:prstGeom>
          <a:noFill/>
          <a:ln/>
        </p:spPr>
        <p:txBody>
          <a:bodyPr wrap="square" lIns="0" tIns="0" rIns="0" bIns="0" rtlCol="0" anchor="t"/>
          <a:lstStyle/>
          <a:p>
            <a:pPr algn="l" indent="0" marL="0">
              <a:lnSpc>
                <a:spcPts val="2600"/>
              </a:lnSpc>
              <a:buNone/>
            </a:pPr>
            <a:r>
              <a:rPr lang="en-US" sz="2100" dirty="0">
                <a:solidFill>
                  <a:srgbClr val="E5E0DF"/>
                </a:solidFill>
                <a:latin typeface="Barlow Medium" pitchFamily="34" charset="0"/>
                <a:ea typeface="Barlow Medium" pitchFamily="34" charset="-122"/>
                <a:cs typeface="Barlow Medium" pitchFamily="34" charset="-120"/>
              </a:rPr>
              <a:t>Exclusion des outils d'amélioration linguistique</a:t>
            </a:r>
            <a:endParaRPr lang="en-US" sz="2100" dirty="0"/>
          </a:p>
        </p:txBody>
      </p:sp>
      <p:sp>
        <p:nvSpPr>
          <p:cNvPr id="5" name="Text 3"/>
          <p:cNvSpPr/>
          <p:nvPr/>
        </p:nvSpPr>
        <p:spPr>
          <a:xfrm>
            <a:off x="1097399" y="2898815"/>
            <a:ext cx="3650694" cy="1937147"/>
          </a:xfrm>
          <a:prstGeom prst="rect">
            <a:avLst/>
          </a:prstGeom>
          <a:noFill/>
          <a:ln/>
        </p:spPr>
        <p:txBody>
          <a:bodyPr wrap="square" lIns="0" tIns="0" rIns="0" bIns="0" rtlCol="0" anchor="t"/>
          <a:lstStyle/>
          <a:p>
            <a:pPr algn="l" indent="0" marL="0">
              <a:lnSpc>
                <a:spcPts val="3050"/>
              </a:lnSpc>
              <a:buNone/>
            </a:pPr>
            <a:r>
              <a:rPr lang="en-US" sz="1900" dirty="0">
                <a:solidFill>
                  <a:srgbClr val="E5E0DF"/>
                </a:solidFill>
                <a:latin typeface="Barlow" pitchFamily="34" charset="0"/>
                <a:ea typeface="Barlow" pitchFamily="34" charset="-122"/>
                <a:cs typeface="Barlow" pitchFamily="34" charset="-120"/>
              </a:rPr>
              <a:t>"Les outils utilisés pour améliorer l'orthographe, la grammaire et l'édition générale ne sont pas inclus dans le champ d'application de ces directives."</a:t>
            </a:r>
            <a:endParaRPr lang="en-US" sz="1900" dirty="0"/>
          </a:p>
        </p:txBody>
      </p:sp>
      <p:sp>
        <p:nvSpPr>
          <p:cNvPr id="6" name="Text 4"/>
          <p:cNvSpPr/>
          <p:nvPr/>
        </p:nvSpPr>
        <p:spPr>
          <a:xfrm>
            <a:off x="1097399" y="4981218"/>
            <a:ext cx="3650694" cy="2324576"/>
          </a:xfrm>
          <a:prstGeom prst="rect">
            <a:avLst/>
          </a:prstGeom>
          <a:noFill/>
          <a:ln/>
        </p:spPr>
        <p:txBody>
          <a:bodyPr wrap="square" lIns="0" tIns="0" rIns="0" bIns="0" rtlCol="0" anchor="t"/>
          <a:lstStyle/>
          <a:p>
            <a:pPr algn="l" indent="0" marL="0">
              <a:lnSpc>
                <a:spcPts val="3050"/>
              </a:lnSpc>
              <a:buNone/>
            </a:pPr>
            <a:r>
              <a:rPr lang="en-US" sz="1900" dirty="0">
                <a:solidFill>
                  <a:srgbClr val="E5E0DF"/>
                </a:solidFill>
                <a:latin typeface="Barlow" pitchFamily="34" charset="0"/>
                <a:ea typeface="Barlow" pitchFamily="34" charset="-122"/>
                <a:cs typeface="Barlow" pitchFamily="34" charset="-120"/>
              </a:rPr>
              <a:t>Wiley fait une distinction claire entre les outils d'aide à la rédaction traditionnels et les outils d'IAG générative, les premiers n'étant pas soumis aux mêmes exigences de divulgation.</a:t>
            </a:r>
            <a:endParaRPr lang="en-US" sz="1900" dirty="0"/>
          </a:p>
        </p:txBody>
      </p:sp>
      <p:sp>
        <p:nvSpPr>
          <p:cNvPr id="7" name="Shape 5"/>
          <p:cNvSpPr/>
          <p:nvPr/>
        </p:nvSpPr>
        <p:spPr>
          <a:xfrm>
            <a:off x="5240060" y="1831062"/>
            <a:ext cx="4150281" cy="5724525"/>
          </a:xfrm>
          <a:prstGeom prst="roundRect">
            <a:avLst>
              <a:gd name="adj" fmla="val 2451"/>
            </a:avLst>
          </a:prstGeom>
          <a:solidFill>
            <a:srgbClr val="790709"/>
          </a:solidFill>
          <a:ln w="7620">
            <a:solidFill>
              <a:srgbClr val="922022"/>
            </a:solidFill>
            <a:prstDash val="solid"/>
          </a:ln>
        </p:spPr>
      </p:sp>
      <p:sp>
        <p:nvSpPr>
          <p:cNvPr id="8" name="Text 6"/>
          <p:cNvSpPr/>
          <p:nvPr/>
        </p:nvSpPr>
        <p:spPr>
          <a:xfrm>
            <a:off x="5489853" y="2080855"/>
            <a:ext cx="2690812" cy="336352"/>
          </a:xfrm>
          <a:prstGeom prst="rect">
            <a:avLst/>
          </a:prstGeom>
          <a:noFill/>
          <a:ln/>
        </p:spPr>
        <p:txBody>
          <a:bodyPr wrap="none" lIns="0" tIns="0" rIns="0" bIns="0" rtlCol="0" anchor="t"/>
          <a:lstStyle/>
          <a:p>
            <a:pPr algn="l" indent="0" marL="0">
              <a:lnSpc>
                <a:spcPts val="2600"/>
              </a:lnSpc>
              <a:buNone/>
            </a:pPr>
            <a:r>
              <a:rPr lang="en-US" sz="2100" dirty="0">
                <a:solidFill>
                  <a:srgbClr val="E5E0DF"/>
                </a:solidFill>
                <a:latin typeface="Barlow Medium" pitchFamily="34" charset="0"/>
                <a:ea typeface="Barlow Medium" pitchFamily="34" charset="-122"/>
                <a:cs typeface="Barlow Medium" pitchFamily="34" charset="-120"/>
              </a:rPr>
              <a:t>Approche équilibrée</a:t>
            </a:r>
            <a:endParaRPr lang="en-US" sz="2100" dirty="0"/>
          </a:p>
        </p:txBody>
      </p:sp>
      <p:sp>
        <p:nvSpPr>
          <p:cNvPr id="9" name="Text 7"/>
          <p:cNvSpPr/>
          <p:nvPr/>
        </p:nvSpPr>
        <p:spPr>
          <a:xfrm>
            <a:off x="5489853" y="2562463"/>
            <a:ext cx="3650694" cy="1937147"/>
          </a:xfrm>
          <a:prstGeom prst="rect">
            <a:avLst/>
          </a:prstGeom>
          <a:noFill/>
          <a:ln/>
        </p:spPr>
        <p:txBody>
          <a:bodyPr wrap="square" lIns="0" tIns="0" rIns="0" bIns="0" rtlCol="0" anchor="t"/>
          <a:lstStyle/>
          <a:p>
            <a:pPr algn="l" indent="0" marL="0">
              <a:lnSpc>
                <a:spcPts val="3050"/>
              </a:lnSpc>
              <a:buNone/>
            </a:pPr>
            <a:r>
              <a:rPr lang="en-US" sz="1900" dirty="0">
                <a:solidFill>
                  <a:srgbClr val="E5E0DF"/>
                </a:solidFill>
                <a:latin typeface="Barlow" pitchFamily="34" charset="0"/>
                <a:ea typeface="Barlow" pitchFamily="34" charset="-122"/>
                <a:cs typeface="Barlow" pitchFamily="34" charset="-120"/>
              </a:rPr>
              <a:t>Wiley adopte une approche qui reconnaît les avantages potentiels de l'IAG tout en établissant des garde-fous pour préserver l'intégrité scientifique.</a:t>
            </a:r>
            <a:endParaRPr lang="en-US" sz="1900" dirty="0"/>
          </a:p>
        </p:txBody>
      </p:sp>
      <p:sp>
        <p:nvSpPr>
          <p:cNvPr id="10" name="Text 8"/>
          <p:cNvSpPr/>
          <p:nvPr/>
        </p:nvSpPr>
        <p:spPr>
          <a:xfrm>
            <a:off x="5489853" y="4644866"/>
            <a:ext cx="3650694" cy="1549718"/>
          </a:xfrm>
          <a:prstGeom prst="rect">
            <a:avLst/>
          </a:prstGeom>
          <a:noFill/>
          <a:ln/>
        </p:spPr>
        <p:txBody>
          <a:bodyPr wrap="square" lIns="0" tIns="0" rIns="0" bIns="0" rtlCol="0" anchor="t"/>
          <a:lstStyle/>
          <a:p>
            <a:pPr algn="l" indent="0" marL="0">
              <a:lnSpc>
                <a:spcPts val="3050"/>
              </a:lnSpc>
              <a:buNone/>
            </a:pPr>
            <a:r>
              <a:rPr lang="en-US" sz="1900" dirty="0">
                <a:solidFill>
                  <a:srgbClr val="E5E0DF"/>
                </a:solidFill>
                <a:latin typeface="Barlow" pitchFamily="34" charset="0"/>
                <a:ea typeface="Barlow" pitchFamily="34" charset="-122"/>
                <a:cs typeface="Barlow" pitchFamily="34" charset="-120"/>
              </a:rPr>
              <a:t>Cette approche vise à permettre l'innovation tout en maintenant les standards élevés de la publication scientifique.</a:t>
            </a:r>
            <a:endParaRPr lang="en-US" sz="1900" dirty="0"/>
          </a:p>
        </p:txBody>
      </p:sp>
      <p:sp>
        <p:nvSpPr>
          <p:cNvPr id="11" name="Shape 9"/>
          <p:cNvSpPr/>
          <p:nvPr/>
        </p:nvSpPr>
        <p:spPr>
          <a:xfrm>
            <a:off x="9632513" y="1831062"/>
            <a:ext cx="4150281" cy="5724525"/>
          </a:xfrm>
          <a:prstGeom prst="roundRect">
            <a:avLst>
              <a:gd name="adj" fmla="val 2451"/>
            </a:avLst>
          </a:prstGeom>
          <a:solidFill>
            <a:srgbClr val="790709"/>
          </a:solidFill>
          <a:ln w="7620">
            <a:solidFill>
              <a:srgbClr val="922022"/>
            </a:solidFill>
            <a:prstDash val="solid"/>
          </a:ln>
        </p:spPr>
      </p:sp>
      <p:sp>
        <p:nvSpPr>
          <p:cNvPr id="12" name="Text 10"/>
          <p:cNvSpPr/>
          <p:nvPr/>
        </p:nvSpPr>
        <p:spPr>
          <a:xfrm>
            <a:off x="9882307" y="2080855"/>
            <a:ext cx="2878217" cy="336352"/>
          </a:xfrm>
          <a:prstGeom prst="rect">
            <a:avLst/>
          </a:prstGeom>
          <a:noFill/>
          <a:ln/>
        </p:spPr>
        <p:txBody>
          <a:bodyPr wrap="none" lIns="0" tIns="0" rIns="0" bIns="0" rtlCol="0" anchor="t"/>
          <a:lstStyle/>
          <a:p>
            <a:pPr algn="l" indent="0" marL="0">
              <a:lnSpc>
                <a:spcPts val="2600"/>
              </a:lnSpc>
              <a:buNone/>
            </a:pPr>
            <a:r>
              <a:rPr lang="en-US" sz="2100" dirty="0">
                <a:solidFill>
                  <a:srgbClr val="E5E0DF"/>
                </a:solidFill>
                <a:latin typeface="Barlow Medium" pitchFamily="34" charset="0"/>
                <a:ea typeface="Barlow Medium" pitchFamily="34" charset="-122"/>
                <a:cs typeface="Barlow Medium" pitchFamily="34" charset="-120"/>
              </a:rPr>
              <a:t>Documentation détaillée</a:t>
            </a:r>
            <a:endParaRPr lang="en-US" sz="2100" dirty="0"/>
          </a:p>
        </p:txBody>
      </p:sp>
      <p:sp>
        <p:nvSpPr>
          <p:cNvPr id="13" name="Text 11"/>
          <p:cNvSpPr/>
          <p:nvPr/>
        </p:nvSpPr>
        <p:spPr>
          <a:xfrm>
            <a:off x="9882307" y="2562463"/>
            <a:ext cx="3650694" cy="1937147"/>
          </a:xfrm>
          <a:prstGeom prst="rect">
            <a:avLst/>
          </a:prstGeom>
          <a:noFill/>
          <a:ln/>
        </p:spPr>
        <p:txBody>
          <a:bodyPr wrap="square" lIns="0" tIns="0" rIns="0" bIns="0" rtlCol="0" anchor="t"/>
          <a:lstStyle/>
          <a:p>
            <a:pPr algn="l" indent="0" marL="0">
              <a:lnSpc>
                <a:spcPts val="3050"/>
              </a:lnSpc>
              <a:buNone/>
            </a:pPr>
            <a:r>
              <a:rPr lang="en-US" sz="1900" dirty="0">
                <a:solidFill>
                  <a:srgbClr val="E5E0DF"/>
                </a:solidFill>
                <a:latin typeface="Barlow" pitchFamily="34" charset="0"/>
                <a:ea typeface="Barlow" pitchFamily="34" charset="-122"/>
                <a:cs typeface="Barlow" pitchFamily="34" charset="-120"/>
              </a:rPr>
              <a:t>L'exigence d'une documentation détaillée de l'utilisation de l'IAG permet une évaluation transparente de son impact sur le contenu final.</a:t>
            </a:r>
            <a:endParaRPr lang="en-US" sz="1900" dirty="0"/>
          </a:p>
        </p:txBody>
      </p:sp>
      <p:sp>
        <p:nvSpPr>
          <p:cNvPr id="14" name="Text 12"/>
          <p:cNvSpPr/>
          <p:nvPr/>
        </p:nvSpPr>
        <p:spPr>
          <a:xfrm>
            <a:off x="9882307" y="4644866"/>
            <a:ext cx="3650694" cy="1549718"/>
          </a:xfrm>
          <a:prstGeom prst="rect">
            <a:avLst/>
          </a:prstGeom>
          <a:noFill/>
          <a:ln/>
        </p:spPr>
        <p:txBody>
          <a:bodyPr wrap="square" lIns="0" tIns="0" rIns="0" bIns="0" rtlCol="0" anchor="t"/>
          <a:lstStyle/>
          <a:p>
            <a:pPr algn="l" indent="0" marL="0">
              <a:lnSpc>
                <a:spcPts val="3050"/>
              </a:lnSpc>
              <a:buNone/>
            </a:pPr>
            <a:r>
              <a:rPr lang="en-US" sz="1900" dirty="0">
                <a:solidFill>
                  <a:srgbClr val="E5E0DF"/>
                </a:solidFill>
                <a:latin typeface="Barlow" pitchFamily="34" charset="0"/>
                <a:ea typeface="Barlow" pitchFamily="34" charset="-122"/>
                <a:cs typeface="Barlow" pitchFamily="34" charset="-120"/>
              </a:rPr>
              <a:t>Cette transparence est essentielle pour maintenir la confiance dans le processus de publication scientifique.</a:t>
            </a:r>
            <a:endParaRPr lang="en-US" sz="1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8909" y="811768"/>
            <a:ext cx="5073015" cy="634127"/>
          </a:xfrm>
          <a:prstGeom prst="rect">
            <a:avLst/>
          </a:prstGeom>
          <a:noFill/>
          <a:ln/>
        </p:spPr>
        <p:txBody>
          <a:bodyPr wrap="none" lIns="0" tIns="0" rIns="0" bIns="0" rtlCol="0" anchor="t"/>
          <a:lstStyle/>
          <a:p>
            <a:pPr algn="l" indent="0" marL="0">
              <a:lnSpc>
                <a:spcPts val="4950"/>
              </a:lnSpc>
              <a:buNone/>
            </a:pPr>
            <a:r>
              <a:rPr lang="en-US" sz="3950" dirty="0">
                <a:solidFill>
                  <a:srgbClr val="FFFFFF"/>
                </a:solidFill>
                <a:latin typeface="Barlow Medium" pitchFamily="34" charset="0"/>
                <a:ea typeface="Barlow Medium" pitchFamily="34" charset="-122"/>
                <a:cs typeface="Barlow Medium" pitchFamily="34" charset="-120"/>
              </a:rPr>
              <a:t>Politique d'Emerald</a:t>
            </a:r>
            <a:endParaRPr lang="en-US" sz="3950" dirty="0"/>
          </a:p>
        </p:txBody>
      </p:sp>
      <p:sp>
        <p:nvSpPr>
          <p:cNvPr id="3" name="Shape 1"/>
          <p:cNvSpPr/>
          <p:nvPr/>
        </p:nvSpPr>
        <p:spPr>
          <a:xfrm>
            <a:off x="798909" y="1902381"/>
            <a:ext cx="2172057" cy="1640681"/>
          </a:xfrm>
          <a:prstGeom prst="roundRect">
            <a:avLst>
              <a:gd name="adj" fmla="val 5844"/>
            </a:avLst>
          </a:prstGeom>
          <a:solidFill>
            <a:srgbClr val="790709"/>
          </a:solidFill>
          <a:ln w="7620">
            <a:solidFill>
              <a:srgbClr val="922022"/>
            </a:solidFill>
            <a:prstDash val="solid"/>
          </a:ln>
        </p:spPr>
      </p:sp>
      <p:pic>
        <p:nvPicPr>
          <p:cNvPr id="4" name="Image 0" descr="preencoded.png">    </p:cNvPr>
          <p:cNvPicPr>
            <a:picLocks noChangeAspect="1"/>
          </p:cNvPicPr>
          <p:nvPr/>
        </p:nvPicPr>
        <p:blipFill>
          <a:blip r:embed="rId1"/>
          <a:stretch>
            <a:fillRect/>
          </a:stretch>
        </p:blipFill>
        <p:spPr>
          <a:xfrm>
            <a:off x="1724382" y="2522101"/>
            <a:ext cx="320993" cy="401241"/>
          </a:xfrm>
          <a:prstGeom prst="rect">
            <a:avLst/>
          </a:prstGeom>
        </p:spPr>
      </p:pic>
      <p:sp>
        <p:nvSpPr>
          <p:cNvPr id="5" name="Text 2"/>
          <p:cNvSpPr/>
          <p:nvPr/>
        </p:nvSpPr>
        <p:spPr>
          <a:xfrm>
            <a:off x="3199209" y="2130623"/>
            <a:ext cx="2536508" cy="316944"/>
          </a:xfrm>
          <a:prstGeom prst="rect">
            <a:avLst/>
          </a:prstGeom>
          <a:noFill/>
          <a:ln/>
        </p:spPr>
        <p:txBody>
          <a:bodyPr wrap="none" lIns="0" tIns="0" rIns="0" bIns="0" rtlCol="0" anchor="t"/>
          <a:lstStyle/>
          <a:p>
            <a:pPr algn="l" indent="0" marL="0">
              <a:lnSpc>
                <a:spcPts val="2450"/>
              </a:lnSpc>
              <a:buNone/>
            </a:pPr>
            <a:r>
              <a:rPr lang="en-US" sz="1950" dirty="0">
                <a:solidFill>
                  <a:srgbClr val="E5E0DF"/>
                </a:solidFill>
                <a:latin typeface="Barlow Medium" pitchFamily="34" charset="0"/>
                <a:ea typeface="Barlow Medium" pitchFamily="34" charset="-122"/>
                <a:cs typeface="Barlow Medium" pitchFamily="34" charset="-120"/>
              </a:rPr>
              <a:t>Surveillance continue</a:t>
            </a:r>
            <a:endParaRPr lang="en-US" sz="1950" dirty="0"/>
          </a:p>
        </p:txBody>
      </p:sp>
      <p:sp>
        <p:nvSpPr>
          <p:cNvPr id="6" name="Text 3"/>
          <p:cNvSpPr/>
          <p:nvPr/>
        </p:nvSpPr>
        <p:spPr>
          <a:xfrm>
            <a:off x="3199209" y="2584490"/>
            <a:ext cx="10404038" cy="730329"/>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Barlow" pitchFamily="34" charset="0"/>
                <a:ea typeface="Barlow" pitchFamily="34" charset="-122"/>
                <a:cs typeface="Barlow" pitchFamily="34" charset="-120"/>
              </a:rPr>
              <a:t>"Emerald continuera à participer pleinement au développement des normes, politiques et outils de meilleures pratiques dans le secteur de l'édition."</a:t>
            </a:r>
            <a:endParaRPr lang="en-US" sz="1750" dirty="0"/>
          </a:p>
        </p:txBody>
      </p:sp>
      <p:sp>
        <p:nvSpPr>
          <p:cNvPr id="7" name="Shape 4"/>
          <p:cNvSpPr/>
          <p:nvPr/>
        </p:nvSpPr>
        <p:spPr>
          <a:xfrm>
            <a:off x="3085028" y="3527822"/>
            <a:ext cx="10632400" cy="15240"/>
          </a:xfrm>
          <a:prstGeom prst="roundRect">
            <a:avLst>
              <a:gd name="adj" fmla="val 629136"/>
            </a:avLst>
          </a:prstGeom>
          <a:solidFill>
            <a:srgbClr val="922022"/>
          </a:solidFill>
          <a:ln/>
        </p:spPr>
      </p:sp>
      <p:sp>
        <p:nvSpPr>
          <p:cNvPr id="8" name="Shape 5"/>
          <p:cNvSpPr/>
          <p:nvPr/>
        </p:nvSpPr>
        <p:spPr>
          <a:xfrm>
            <a:off x="798909" y="3657124"/>
            <a:ext cx="4344114" cy="1640681"/>
          </a:xfrm>
          <a:prstGeom prst="roundRect">
            <a:avLst>
              <a:gd name="adj" fmla="val 5844"/>
            </a:avLst>
          </a:prstGeom>
          <a:solidFill>
            <a:srgbClr val="790709"/>
          </a:solidFill>
          <a:ln w="7620">
            <a:solidFill>
              <a:srgbClr val="922022"/>
            </a:solidFill>
            <a:prstDash val="solid"/>
          </a:ln>
        </p:spPr>
      </p:sp>
      <p:pic>
        <p:nvPicPr>
          <p:cNvPr id="9" name="Image 1" descr="preencoded.png">    </p:cNvPr>
          <p:cNvPicPr>
            <a:picLocks noChangeAspect="1"/>
          </p:cNvPicPr>
          <p:nvPr/>
        </p:nvPicPr>
        <p:blipFill>
          <a:blip r:embed="rId2"/>
          <a:stretch>
            <a:fillRect/>
          </a:stretch>
        </p:blipFill>
        <p:spPr>
          <a:xfrm>
            <a:off x="2810470" y="4276844"/>
            <a:ext cx="320993" cy="401241"/>
          </a:xfrm>
          <a:prstGeom prst="rect">
            <a:avLst/>
          </a:prstGeom>
        </p:spPr>
      </p:pic>
      <p:sp>
        <p:nvSpPr>
          <p:cNvPr id="10" name="Text 6"/>
          <p:cNvSpPr/>
          <p:nvPr/>
        </p:nvSpPr>
        <p:spPr>
          <a:xfrm>
            <a:off x="5371267" y="3885367"/>
            <a:ext cx="2536508" cy="316944"/>
          </a:xfrm>
          <a:prstGeom prst="rect">
            <a:avLst/>
          </a:prstGeom>
          <a:noFill/>
          <a:ln/>
        </p:spPr>
        <p:txBody>
          <a:bodyPr wrap="none" lIns="0" tIns="0" rIns="0" bIns="0" rtlCol="0" anchor="t"/>
          <a:lstStyle/>
          <a:p>
            <a:pPr algn="l" indent="0" marL="0">
              <a:lnSpc>
                <a:spcPts val="2450"/>
              </a:lnSpc>
              <a:buNone/>
            </a:pPr>
            <a:r>
              <a:rPr lang="en-US" sz="1950" dirty="0">
                <a:solidFill>
                  <a:srgbClr val="E5E0DF"/>
                </a:solidFill>
                <a:latin typeface="Barlow Medium" pitchFamily="34" charset="0"/>
                <a:ea typeface="Barlow Medium" pitchFamily="34" charset="-122"/>
                <a:cs typeface="Barlow Medium" pitchFamily="34" charset="-120"/>
              </a:rPr>
              <a:t>Divulgation obligatoire</a:t>
            </a:r>
            <a:endParaRPr lang="en-US" sz="1950" dirty="0"/>
          </a:p>
        </p:txBody>
      </p:sp>
      <p:sp>
        <p:nvSpPr>
          <p:cNvPr id="11" name="Text 7"/>
          <p:cNvSpPr/>
          <p:nvPr/>
        </p:nvSpPr>
        <p:spPr>
          <a:xfrm>
            <a:off x="5371267" y="4339233"/>
            <a:ext cx="8231981" cy="730329"/>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Barlow" pitchFamily="34" charset="0"/>
                <a:ea typeface="Barlow" pitchFamily="34" charset="-122"/>
                <a:cs typeface="Barlow" pitchFamily="34" charset="-120"/>
              </a:rPr>
              <a:t>"...toute utilisation d'outils d'IA dans le développement d'une publication Emerald doit être signalée par l'auteur(s) dans le document, le chapitre ou l'étude de cas."</a:t>
            </a:r>
            <a:endParaRPr lang="en-US" sz="1750" dirty="0"/>
          </a:p>
        </p:txBody>
      </p:sp>
      <p:sp>
        <p:nvSpPr>
          <p:cNvPr id="12" name="Shape 8"/>
          <p:cNvSpPr/>
          <p:nvPr/>
        </p:nvSpPr>
        <p:spPr>
          <a:xfrm>
            <a:off x="5257086" y="5282565"/>
            <a:ext cx="8460343" cy="15240"/>
          </a:xfrm>
          <a:prstGeom prst="roundRect">
            <a:avLst>
              <a:gd name="adj" fmla="val 629136"/>
            </a:avLst>
          </a:prstGeom>
          <a:solidFill>
            <a:srgbClr val="922022"/>
          </a:solidFill>
          <a:ln/>
        </p:spPr>
      </p:sp>
      <p:sp>
        <p:nvSpPr>
          <p:cNvPr id="13" name="Shape 9"/>
          <p:cNvSpPr/>
          <p:nvPr/>
        </p:nvSpPr>
        <p:spPr>
          <a:xfrm>
            <a:off x="798909" y="5411867"/>
            <a:ext cx="6516291" cy="2005846"/>
          </a:xfrm>
          <a:prstGeom prst="roundRect">
            <a:avLst>
              <a:gd name="adj" fmla="val 4780"/>
            </a:avLst>
          </a:prstGeom>
          <a:solidFill>
            <a:srgbClr val="790709"/>
          </a:solidFill>
          <a:ln w="7620">
            <a:solidFill>
              <a:srgbClr val="922022"/>
            </a:solidFill>
            <a:prstDash val="solid"/>
          </a:ln>
        </p:spPr>
      </p:sp>
      <p:sp>
        <p:nvSpPr>
          <p:cNvPr id="14" name="Text 10"/>
          <p:cNvSpPr/>
          <p:nvPr/>
        </p:nvSpPr>
        <p:spPr>
          <a:xfrm>
            <a:off x="3896558" y="6214110"/>
            <a:ext cx="320993" cy="401241"/>
          </a:xfrm>
          <a:prstGeom prst="rect">
            <a:avLst/>
          </a:prstGeom>
          <a:noFill/>
          <a:ln/>
        </p:spPr>
        <p:txBody>
          <a:bodyPr wrap="none" lIns="0" tIns="0" rIns="0" bIns="0" rtlCol="0" anchor="t"/>
          <a:lstStyle/>
          <a:p>
            <a:pPr algn="ctr" indent="0" marL="0">
              <a:lnSpc>
                <a:spcPts val="4000"/>
              </a:lnSpc>
              <a:buNone/>
            </a:pPr>
            <a:r>
              <a:rPr lang="en-US" sz="2500" dirty="0">
                <a:solidFill>
                  <a:srgbClr val="E5E0DF"/>
                </a:solidFill>
                <a:latin typeface="Barlow Medium" pitchFamily="34" charset="0"/>
                <a:ea typeface="Barlow Medium" pitchFamily="34" charset="-122"/>
                <a:cs typeface="Barlow Medium" pitchFamily="34" charset="-120"/>
              </a:rPr>
              <a:t>3</a:t>
            </a:r>
            <a:endParaRPr lang="en-US" sz="2500" dirty="0"/>
          </a:p>
        </p:txBody>
      </p:sp>
      <p:sp>
        <p:nvSpPr>
          <p:cNvPr id="15" name="Text 11"/>
          <p:cNvSpPr/>
          <p:nvPr/>
        </p:nvSpPr>
        <p:spPr>
          <a:xfrm>
            <a:off x="7543443" y="5640110"/>
            <a:ext cx="3218498" cy="316944"/>
          </a:xfrm>
          <a:prstGeom prst="rect">
            <a:avLst/>
          </a:prstGeom>
          <a:noFill/>
          <a:ln/>
        </p:spPr>
        <p:txBody>
          <a:bodyPr wrap="none" lIns="0" tIns="0" rIns="0" bIns="0" rtlCol="0" anchor="t"/>
          <a:lstStyle/>
          <a:p>
            <a:pPr algn="l" indent="0" marL="0">
              <a:lnSpc>
                <a:spcPts val="2450"/>
              </a:lnSpc>
              <a:buNone/>
            </a:pPr>
            <a:r>
              <a:rPr lang="en-US" sz="1950" dirty="0">
                <a:solidFill>
                  <a:srgbClr val="E5E0DF"/>
                </a:solidFill>
                <a:latin typeface="Barlow Medium" pitchFamily="34" charset="0"/>
                <a:ea typeface="Barlow Medium" pitchFamily="34" charset="-122"/>
                <a:cs typeface="Barlow Medium" pitchFamily="34" charset="-120"/>
              </a:rPr>
              <a:t>Non-éligibilité comme auteur</a:t>
            </a:r>
            <a:endParaRPr lang="en-US" sz="1950" dirty="0"/>
          </a:p>
        </p:txBody>
      </p:sp>
      <p:sp>
        <p:nvSpPr>
          <p:cNvPr id="16" name="Text 12"/>
          <p:cNvSpPr/>
          <p:nvPr/>
        </p:nvSpPr>
        <p:spPr>
          <a:xfrm>
            <a:off x="7543443" y="6093976"/>
            <a:ext cx="6059805" cy="1095494"/>
          </a:xfrm>
          <a:prstGeom prst="rect">
            <a:avLst/>
          </a:prstGeom>
          <a:noFill/>
          <a:ln/>
        </p:spPr>
        <p:txBody>
          <a:bodyPr wrap="square" lIns="0" tIns="0" rIns="0" bIns="0" rtlCol="0" anchor="t"/>
          <a:lstStyle/>
          <a:p>
            <a:pPr algn="l" indent="0" marL="0">
              <a:lnSpc>
                <a:spcPts val="2850"/>
              </a:lnSpc>
              <a:buNone/>
            </a:pPr>
            <a:r>
              <a:rPr lang="en-US" sz="1750" dirty="0">
                <a:solidFill>
                  <a:srgbClr val="E5E0DF"/>
                </a:solidFill>
                <a:latin typeface="Barlow" pitchFamily="34" charset="0"/>
                <a:ea typeface="Barlow" pitchFamily="34" charset="-122"/>
                <a:cs typeface="Barlow" pitchFamily="34" charset="-120"/>
              </a:rPr>
              <a:t>"...les outils d'IA/modèles de langage de grande taille ne peuvent pas être crédités comme auteurs d'une publication Emerald."</a:t>
            </a:r>
            <a:endParaRPr lang="en-US" sz="1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07457" y="683419"/>
            <a:ext cx="13415486" cy="347067"/>
          </a:xfrm>
          <a:prstGeom prst="rect">
            <a:avLst/>
          </a:prstGeom>
          <a:noFill/>
          <a:ln/>
        </p:spPr>
        <p:txBody>
          <a:bodyPr wrap="none" lIns="0" tIns="0" rIns="0" bIns="0" rtlCol="0" anchor="t"/>
          <a:lstStyle/>
          <a:p>
            <a:pPr algn="l" indent="0" marL="0">
              <a:lnSpc>
                <a:spcPts val="2700"/>
              </a:lnSpc>
              <a:buNone/>
            </a:pPr>
            <a:r>
              <a:rPr lang="en-US" sz="1700" dirty="0">
                <a:solidFill>
                  <a:srgbClr val="E5E0DF"/>
                </a:solidFill>
                <a:latin typeface="Barlow" pitchFamily="34" charset="0"/>
                <a:ea typeface="Barlow" pitchFamily="34" charset="-122"/>
                <a:cs typeface="Barlow" pitchFamily="34" charset="-120"/>
              </a:rPr>
              <a:t>Recommandations de STM (International Association of Scientific, Technical &amp; Medical Publishers)</a:t>
            </a:r>
            <a:endParaRPr lang="en-US" sz="1700" dirty="0"/>
          </a:p>
        </p:txBody>
      </p:sp>
      <p:pic>
        <p:nvPicPr>
          <p:cNvPr id="3" name="Image 0" descr="preencoded.png">    </p:cNvPr>
          <p:cNvPicPr>
            <a:picLocks noChangeAspect="1"/>
          </p:cNvPicPr>
          <p:nvPr/>
        </p:nvPicPr>
        <p:blipFill>
          <a:blip r:embed="rId1"/>
          <a:stretch>
            <a:fillRect/>
          </a:stretch>
        </p:blipFill>
        <p:spPr>
          <a:xfrm>
            <a:off x="3290530" y="3677841"/>
            <a:ext cx="8049220" cy="8049220"/>
          </a:xfrm>
          <a:prstGeom prst="rect">
            <a:avLst/>
          </a:prstGeom>
        </p:spPr>
      </p:pic>
      <p:pic>
        <p:nvPicPr>
          <p:cNvPr id="4" name="Image 1" descr="preencoded.png">    </p:cNvPr>
          <p:cNvPicPr>
            <a:picLocks noChangeAspect="1"/>
          </p:cNvPicPr>
          <p:nvPr/>
        </p:nvPicPr>
        <p:blipFill>
          <a:blip r:embed="rId2"/>
          <a:stretch>
            <a:fillRect/>
          </a:stretch>
        </p:blipFill>
        <p:spPr>
          <a:xfrm>
            <a:off x="4379952" y="6364129"/>
            <a:ext cx="292894" cy="366117"/>
          </a:xfrm>
          <a:prstGeom prst="rect">
            <a:avLst/>
          </a:prstGeom>
        </p:spPr>
      </p:pic>
      <p:pic>
        <p:nvPicPr>
          <p:cNvPr id="5" name="Image 2" descr="preencoded.png">    </p:cNvPr>
          <p:cNvPicPr>
            <a:picLocks noChangeAspect="1"/>
          </p:cNvPicPr>
          <p:nvPr/>
        </p:nvPicPr>
        <p:blipFill>
          <a:blip r:embed="rId3"/>
          <a:stretch>
            <a:fillRect/>
          </a:stretch>
        </p:blipFill>
        <p:spPr>
          <a:xfrm>
            <a:off x="3290530" y="3677841"/>
            <a:ext cx="8049220" cy="8049220"/>
          </a:xfrm>
          <a:prstGeom prst="rect">
            <a:avLst/>
          </a:prstGeom>
        </p:spPr>
      </p:pic>
      <p:pic>
        <p:nvPicPr>
          <p:cNvPr id="6" name="Image 3" descr="preencoded.png">    </p:cNvPr>
          <p:cNvPicPr>
            <a:picLocks noChangeAspect="1"/>
          </p:cNvPicPr>
          <p:nvPr/>
        </p:nvPicPr>
        <p:blipFill>
          <a:blip r:embed="rId4"/>
          <a:stretch>
            <a:fillRect/>
          </a:stretch>
        </p:blipFill>
        <p:spPr>
          <a:xfrm>
            <a:off x="6013490" y="4730591"/>
            <a:ext cx="292894" cy="366117"/>
          </a:xfrm>
          <a:prstGeom prst="rect">
            <a:avLst/>
          </a:prstGeom>
        </p:spPr>
      </p:pic>
      <p:pic>
        <p:nvPicPr>
          <p:cNvPr id="7" name="Image 4" descr="preencoded.png">    </p:cNvPr>
          <p:cNvPicPr>
            <a:picLocks noChangeAspect="1"/>
          </p:cNvPicPr>
          <p:nvPr/>
        </p:nvPicPr>
        <p:blipFill>
          <a:blip r:embed="rId5"/>
          <a:stretch>
            <a:fillRect/>
          </a:stretch>
        </p:blipFill>
        <p:spPr>
          <a:xfrm>
            <a:off x="3290530" y="3677841"/>
            <a:ext cx="8049220" cy="8049220"/>
          </a:xfrm>
          <a:prstGeom prst="rect">
            <a:avLst/>
          </a:prstGeom>
        </p:spPr>
      </p:pic>
      <p:sp>
        <p:nvSpPr>
          <p:cNvPr id="8" name="Text 1"/>
          <p:cNvSpPr/>
          <p:nvPr/>
        </p:nvSpPr>
        <p:spPr>
          <a:xfrm>
            <a:off x="8323659" y="4730591"/>
            <a:ext cx="292894" cy="366117"/>
          </a:xfrm>
          <a:prstGeom prst="rect">
            <a:avLst/>
          </a:prstGeom>
          <a:noFill/>
          <a:ln/>
        </p:spPr>
        <p:txBody>
          <a:bodyPr wrap="none" lIns="0" tIns="0" rIns="0" bIns="0" rtlCol="0" anchor="t"/>
          <a:lstStyle/>
          <a:p>
            <a:pPr algn="l" indent="0" marL="0">
              <a:lnSpc>
                <a:spcPts val="3650"/>
              </a:lnSpc>
              <a:buNone/>
            </a:pPr>
            <a:r>
              <a:rPr lang="en-US" sz="2300" dirty="0">
                <a:solidFill>
                  <a:srgbClr val="E5E0DF"/>
                </a:solidFill>
                <a:latin typeface="Barlow Medium" pitchFamily="34" charset="0"/>
                <a:ea typeface="Barlow Medium" pitchFamily="34" charset="-122"/>
                <a:cs typeface="Barlow Medium" pitchFamily="34" charset="-120"/>
              </a:rPr>
              <a:t>3</a:t>
            </a:r>
            <a:endParaRPr lang="en-US" sz="2300" dirty="0"/>
          </a:p>
        </p:txBody>
      </p:sp>
      <p:pic>
        <p:nvPicPr>
          <p:cNvPr id="9" name="Image 5" descr="preencoded.png">    </p:cNvPr>
          <p:cNvPicPr>
            <a:picLocks noChangeAspect="1"/>
          </p:cNvPicPr>
          <p:nvPr/>
        </p:nvPicPr>
        <p:blipFill>
          <a:blip r:embed="rId6"/>
          <a:stretch>
            <a:fillRect/>
          </a:stretch>
        </p:blipFill>
        <p:spPr>
          <a:xfrm>
            <a:off x="3290530" y="3677841"/>
            <a:ext cx="8049220" cy="8049220"/>
          </a:xfrm>
          <a:prstGeom prst="rect">
            <a:avLst/>
          </a:prstGeom>
        </p:spPr>
      </p:pic>
      <p:pic>
        <p:nvPicPr>
          <p:cNvPr id="10" name="Image 6" descr="preencoded.png">    </p:cNvPr>
          <p:cNvPicPr>
            <a:picLocks noChangeAspect="1"/>
          </p:cNvPicPr>
          <p:nvPr/>
        </p:nvPicPr>
        <p:blipFill>
          <a:blip r:embed="rId7"/>
          <a:stretch>
            <a:fillRect/>
          </a:stretch>
        </p:blipFill>
        <p:spPr>
          <a:xfrm>
            <a:off x="9957197" y="6364129"/>
            <a:ext cx="292894" cy="366117"/>
          </a:xfrm>
          <a:prstGeom prst="rect">
            <a:avLst/>
          </a:prstGeom>
        </p:spPr>
      </p:pic>
      <p:sp>
        <p:nvSpPr>
          <p:cNvPr id="11" name="Text 2"/>
          <p:cNvSpPr/>
          <p:nvPr/>
        </p:nvSpPr>
        <p:spPr>
          <a:xfrm>
            <a:off x="878205" y="2810232"/>
            <a:ext cx="2616994" cy="241102"/>
          </a:xfrm>
          <a:prstGeom prst="rect">
            <a:avLst/>
          </a:prstGeom>
          <a:noFill/>
          <a:ln/>
        </p:spPr>
        <p:txBody>
          <a:bodyPr wrap="none" lIns="0" tIns="0" rIns="0" bIns="0" rtlCol="0" anchor="t"/>
          <a:lstStyle/>
          <a:p>
            <a:pPr algn="ctr" indent="0" marL="0">
              <a:lnSpc>
                <a:spcPts val="1850"/>
              </a:lnSpc>
              <a:buNone/>
            </a:pPr>
            <a:r>
              <a:rPr lang="en-US" sz="1500" dirty="0">
                <a:solidFill>
                  <a:srgbClr val="FFFFFF"/>
                </a:solidFill>
                <a:latin typeface="Barlow Medium" pitchFamily="34" charset="0"/>
                <a:ea typeface="Barlow Medium" pitchFamily="34" charset="-122"/>
                <a:cs typeface="Barlow Medium" pitchFamily="34" charset="-120"/>
              </a:rPr>
              <a:t>Principes éthiques et pratiques</a:t>
            </a:r>
            <a:endParaRPr lang="en-US" sz="1500" dirty="0"/>
          </a:p>
        </p:txBody>
      </p:sp>
      <p:sp>
        <p:nvSpPr>
          <p:cNvPr id="12" name="Text 3"/>
          <p:cNvSpPr/>
          <p:nvPr/>
        </p:nvSpPr>
        <p:spPr>
          <a:xfrm>
            <a:off x="607457" y="3155394"/>
            <a:ext cx="3158609" cy="1665923"/>
          </a:xfrm>
          <a:prstGeom prst="rect">
            <a:avLst/>
          </a:prstGeom>
          <a:noFill/>
          <a:ln/>
        </p:spPr>
        <p:txBody>
          <a:bodyPr wrap="square" lIns="0" tIns="0" rIns="0" bIns="0" rtlCol="0" anchor="t"/>
          <a:lstStyle/>
          <a:p>
            <a:pPr algn="ctr" indent="0" marL="0">
              <a:lnSpc>
                <a:spcPts val="2150"/>
              </a:lnSpc>
              <a:buNone/>
            </a:pPr>
            <a:r>
              <a:rPr lang="en-US" sz="1350" dirty="0">
                <a:solidFill>
                  <a:srgbClr val="E5E0DF"/>
                </a:solidFill>
                <a:latin typeface="Barlow" pitchFamily="34" charset="0"/>
                <a:ea typeface="Barlow" pitchFamily="34" charset="-122"/>
                <a:cs typeface="Barlow" pitchFamily="34" charset="-120"/>
              </a:rPr>
              <a:t>Le document vise à fournir des recommandations pour l'utilisation éthique et pratique de l'IAG par les auteurs, les équipes éditoriales, les évaluateurs, les fournisseurs et les lecteurs.</a:t>
            </a:r>
            <a:endParaRPr lang="en-US" sz="1350" dirty="0"/>
          </a:p>
        </p:txBody>
      </p:sp>
      <p:sp>
        <p:nvSpPr>
          <p:cNvPr id="13" name="Text 4"/>
          <p:cNvSpPr/>
          <p:nvPr/>
        </p:nvSpPr>
        <p:spPr>
          <a:xfrm>
            <a:off x="4373166" y="1781056"/>
            <a:ext cx="2464951" cy="241102"/>
          </a:xfrm>
          <a:prstGeom prst="rect">
            <a:avLst/>
          </a:prstGeom>
          <a:noFill/>
          <a:ln/>
        </p:spPr>
        <p:txBody>
          <a:bodyPr wrap="none" lIns="0" tIns="0" rIns="0" bIns="0" rtlCol="0" anchor="t"/>
          <a:lstStyle/>
          <a:p>
            <a:pPr algn="ctr" indent="0" marL="0">
              <a:lnSpc>
                <a:spcPts val="1850"/>
              </a:lnSpc>
              <a:buNone/>
            </a:pPr>
            <a:r>
              <a:rPr lang="en-US" sz="1500" dirty="0">
                <a:solidFill>
                  <a:srgbClr val="FFFFFF"/>
                </a:solidFill>
                <a:latin typeface="Barlow Medium" pitchFamily="34" charset="0"/>
                <a:ea typeface="Barlow Medium" pitchFamily="34" charset="-122"/>
                <a:cs typeface="Barlow Medium" pitchFamily="34" charset="-120"/>
              </a:rPr>
              <a:t>Distinction entre plateformes</a:t>
            </a:r>
            <a:endParaRPr lang="en-US" sz="1500" dirty="0"/>
          </a:p>
        </p:txBody>
      </p:sp>
      <p:sp>
        <p:nvSpPr>
          <p:cNvPr id="14" name="Text 5"/>
          <p:cNvSpPr/>
          <p:nvPr/>
        </p:nvSpPr>
        <p:spPr>
          <a:xfrm>
            <a:off x="4026337" y="2126218"/>
            <a:ext cx="3158728" cy="1388269"/>
          </a:xfrm>
          <a:prstGeom prst="rect">
            <a:avLst/>
          </a:prstGeom>
          <a:noFill/>
          <a:ln/>
        </p:spPr>
        <p:txBody>
          <a:bodyPr wrap="square" lIns="0" tIns="0" rIns="0" bIns="0" rtlCol="0" anchor="t"/>
          <a:lstStyle/>
          <a:p>
            <a:pPr algn="ctr" indent="0" marL="0">
              <a:lnSpc>
                <a:spcPts val="2150"/>
              </a:lnSpc>
              <a:buNone/>
            </a:pPr>
            <a:r>
              <a:rPr lang="en-US" sz="1350" dirty="0">
                <a:solidFill>
                  <a:srgbClr val="E5E0DF"/>
                </a:solidFill>
                <a:latin typeface="Barlow" pitchFamily="34" charset="0"/>
                <a:ea typeface="Barlow" pitchFamily="34" charset="-122"/>
                <a:cs typeface="Barlow" pitchFamily="34" charset="-120"/>
              </a:rPr>
              <a:t>Met en garde contre l'utilisation de plateformes publiques comme ChatGPT pour le traitement de contenu confidentiel en raison du manque de contrôle sur l'utilisation des données.</a:t>
            </a:r>
            <a:endParaRPr lang="en-US" sz="1350" dirty="0"/>
          </a:p>
        </p:txBody>
      </p:sp>
      <p:sp>
        <p:nvSpPr>
          <p:cNvPr id="15" name="Text 6"/>
          <p:cNvSpPr/>
          <p:nvPr/>
        </p:nvSpPr>
        <p:spPr>
          <a:xfrm>
            <a:off x="7539990" y="1225748"/>
            <a:ext cx="2969181" cy="241102"/>
          </a:xfrm>
          <a:prstGeom prst="rect">
            <a:avLst/>
          </a:prstGeom>
          <a:noFill/>
          <a:ln/>
        </p:spPr>
        <p:txBody>
          <a:bodyPr wrap="none" lIns="0" tIns="0" rIns="0" bIns="0" rtlCol="0" anchor="t"/>
          <a:lstStyle/>
          <a:p>
            <a:pPr algn="ctr" indent="0" marL="0">
              <a:lnSpc>
                <a:spcPts val="1850"/>
              </a:lnSpc>
              <a:buNone/>
            </a:pPr>
            <a:r>
              <a:rPr lang="en-US" sz="1500" dirty="0">
                <a:solidFill>
                  <a:srgbClr val="FFFFFF"/>
                </a:solidFill>
                <a:latin typeface="Barlow Medium" pitchFamily="34" charset="0"/>
                <a:ea typeface="Barlow Medium" pitchFamily="34" charset="-122"/>
                <a:cs typeface="Barlow Medium" pitchFamily="34" charset="-120"/>
              </a:rPr>
              <a:t>Recommandations pour les auteurs</a:t>
            </a:r>
            <a:endParaRPr lang="en-US" sz="1500" dirty="0"/>
          </a:p>
        </p:txBody>
      </p:sp>
      <p:sp>
        <p:nvSpPr>
          <p:cNvPr id="16" name="Text 7"/>
          <p:cNvSpPr/>
          <p:nvPr/>
        </p:nvSpPr>
        <p:spPr>
          <a:xfrm>
            <a:off x="7445335" y="1570911"/>
            <a:ext cx="3158609" cy="1943576"/>
          </a:xfrm>
          <a:prstGeom prst="rect">
            <a:avLst/>
          </a:prstGeom>
          <a:noFill/>
          <a:ln/>
        </p:spPr>
        <p:txBody>
          <a:bodyPr wrap="square" lIns="0" tIns="0" rIns="0" bIns="0" rtlCol="0" anchor="t"/>
          <a:lstStyle/>
          <a:p>
            <a:pPr algn="ctr" indent="0" marL="0">
              <a:lnSpc>
                <a:spcPts val="2150"/>
              </a:lnSpc>
              <a:buNone/>
            </a:pPr>
            <a:r>
              <a:rPr lang="en-US" sz="1350" dirty="0">
                <a:solidFill>
                  <a:srgbClr val="E5E0DF"/>
                </a:solidFill>
                <a:latin typeface="Barlow" pitchFamily="34" charset="0"/>
                <a:ea typeface="Barlow" pitchFamily="34" charset="-122"/>
                <a:cs typeface="Barlow" pitchFamily="34" charset="-120"/>
              </a:rPr>
              <a:t>L'utilisation de l'IAG comme outil de base pour affiner, corriger, formater et éditer les textes est généralement permise avec divulgation si elle dépasse ces utilisations de base. L'IAG ne doit pas être utilisée pour créer ou manipuler des données de recherche originales.</a:t>
            </a:r>
            <a:endParaRPr lang="en-US" sz="1350" dirty="0"/>
          </a:p>
        </p:txBody>
      </p:sp>
      <p:sp>
        <p:nvSpPr>
          <p:cNvPr id="17" name="Text 8"/>
          <p:cNvSpPr/>
          <p:nvPr/>
        </p:nvSpPr>
        <p:spPr>
          <a:xfrm>
            <a:off x="10864215" y="2569131"/>
            <a:ext cx="3158728" cy="482203"/>
          </a:xfrm>
          <a:prstGeom prst="rect">
            <a:avLst/>
          </a:prstGeom>
          <a:noFill/>
          <a:ln/>
        </p:spPr>
        <p:txBody>
          <a:bodyPr wrap="square" lIns="0" tIns="0" rIns="0" bIns="0" rtlCol="0" anchor="t"/>
          <a:lstStyle/>
          <a:p>
            <a:pPr algn="ctr" indent="0" marL="0">
              <a:lnSpc>
                <a:spcPts val="1850"/>
              </a:lnSpc>
              <a:buNone/>
            </a:pPr>
            <a:r>
              <a:rPr lang="en-US" sz="1500" dirty="0">
                <a:solidFill>
                  <a:srgbClr val="FFFFFF"/>
                </a:solidFill>
                <a:latin typeface="Barlow Medium" pitchFamily="34" charset="0"/>
                <a:ea typeface="Barlow Medium" pitchFamily="34" charset="-122"/>
                <a:cs typeface="Barlow Medium" pitchFamily="34" charset="-120"/>
              </a:rPr>
              <a:t>Recommandations pour les équipes éditoriales</a:t>
            </a:r>
            <a:endParaRPr lang="en-US" sz="1500" dirty="0"/>
          </a:p>
        </p:txBody>
      </p:sp>
      <p:sp>
        <p:nvSpPr>
          <p:cNvPr id="18" name="Text 9"/>
          <p:cNvSpPr/>
          <p:nvPr/>
        </p:nvSpPr>
        <p:spPr>
          <a:xfrm>
            <a:off x="10864215" y="3155394"/>
            <a:ext cx="3158728" cy="1665923"/>
          </a:xfrm>
          <a:prstGeom prst="rect">
            <a:avLst/>
          </a:prstGeom>
          <a:noFill/>
          <a:ln/>
        </p:spPr>
        <p:txBody>
          <a:bodyPr wrap="square" lIns="0" tIns="0" rIns="0" bIns="0" rtlCol="0" anchor="t"/>
          <a:lstStyle/>
          <a:p>
            <a:pPr algn="ctr" indent="0" marL="0">
              <a:lnSpc>
                <a:spcPts val="2150"/>
              </a:lnSpc>
              <a:buNone/>
            </a:pPr>
            <a:r>
              <a:rPr lang="en-US" sz="1350" dirty="0">
                <a:solidFill>
                  <a:srgbClr val="E5E0DF"/>
                </a:solidFill>
                <a:latin typeface="Barlow" pitchFamily="34" charset="0"/>
                <a:ea typeface="Barlow" pitchFamily="34" charset="-122"/>
                <a:cs typeface="Barlow" pitchFamily="34" charset="-120"/>
              </a:rPr>
              <a:t>Déconseille l'utilisation de plateformes publiques d'IAG pour les contrôles d'intégrité (plagiat, etc.). Encourage l'utilisation d'outils spécialisés respectant la propriété intellectuelle et la confidentialité.</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163747" y="609481"/>
            <a:ext cx="6236732" cy="537567"/>
          </a:xfrm>
          <a:prstGeom prst="rect">
            <a:avLst/>
          </a:prstGeom>
          <a:noFill/>
          <a:ln/>
        </p:spPr>
        <p:txBody>
          <a:bodyPr wrap="none" lIns="0" tIns="0" rIns="0" bIns="0" rtlCol="0" anchor="t"/>
          <a:lstStyle/>
          <a:p>
            <a:pPr algn="l" indent="0" marL="0">
              <a:lnSpc>
                <a:spcPts val="4200"/>
              </a:lnSpc>
              <a:buNone/>
            </a:pPr>
            <a:r>
              <a:rPr lang="en-US" sz="3350" dirty="0">
                <a:solidFill>
                  <a:srgbClr val="FFFFFF"/>
                </a:solidFill>
                <a:latin typeface="Barlow Medium" pitchFamily="34" charset="0"/>
                <a:ea typeface="Barlow Medium" pitchFamily="34" charset="-122"/>
                <a:cs typeface="Barlow Medium" pitchFamily="34" charset="-120"/>
              </a:rPr>
              <a:t>Recommandations de STM (suite)</a:t>
            </a:r>
            <a:endParaRPr lang="en-US" sz="3350" dirty="0"/>
          </a:p>
        </p:txBody>
      </p:sp>
      <p:pic>
        <p:nvPicPr>
          <p:cNvPr id="4" name="Image 1" descr="preencoded.png">    </p:cNvPr>
          <p:cNvPicPr>
            <a:picLocks noChangeAspect="1"/>
          </p:cNvPicPr>
          <p:nvPr/>
        </p:nvPicPr>
        <p:blipFill>
          <a:blip r:embed="rId2"/>
          <a:stretch>
            <a:fillRect/>
          </a:stretch>
        </p:blipFill>
        <p:spPr>
          <a:xfrm>
            <a:off x="6163747" y="1437323"/>
            <a:ext cx="967621" cy="1390888"/>
          </a:xfrm>
          <a:prstGeom prst="rect">
            <a:avLst/>
          </a:prstGeom>
        </p:spPr>
      </p:pic>
      <p:sp>
        <p:nvSpPr>
          <p:cNvPr id="5" name="Text 1"/>
          <p:cNvSpPr/>
          <p:nvPr/>
        </p:nvSpPr>
        <p:spPr>
          <a:xfrm>
            <a:off x="7421642" y="1630799"/>
            <a:ext cx="3685818" cy="268724"/>
          </a:xfrm>
          <a:prstGeom prst="rect">
            <a:avLst/>
          </a:prstGeom>
          <a:noFill/>
          <a:ln/>
        </p:spPr>
        <p:txBody>
          <a:bodyPr wrap="none" lIns="0" tIns="0" rIns="0" bIns="0" rtlCol="0" anchor="t"/>
          <a:lstStyle/>
          <a:p>
            <a:pPr algn="l" indent="0" marL="0">
              <a:lnSpc>
                <a:spcPts val="2100"/>
              </a:lnSpc>
              <a:buNone/>
            </a:pPr>
            <a:r>
              <a:rPr lang="en-US" sz="1650" dirty="0">
                <a:solidFill>
                  <a:srgbClr val="E5E0DF"/>
                </a:solidFill>
                <a:latin typeface="Barlow Medium" pitchFamily="34" charset="0"/>
                <a:ea typeface="Barlow Medium" pitchFamily="34" charset="-122"/>
                <a:cs typeface="Barlow Medium" pitchFamily="34" charset="-120"/>
              </a:rPr>
              <a:t>Recommandations pour les évaluateurs</a:t>
            </a:r>
            <a:endParaRPr lang="en-US" sz="1650" dirty="0"/>
          </a:p>
        </p:txBody>
      </p:sp>
      <p:sp>
        <p:nvSpPr>
          <p:cNvPr id="6" name="Text 2"/>
          <p:cNvSpPr/>
          <p:nvPr/>
        </p:nvSpPr>
        <p:spPr>
          <a:xfrm>
            <a:off x="7421642" y="2015609"/>
            <a:ext cx="6531412" cy="619125"/>
          </a:xfrm>
          <a:prstGeom prst="rect">
            <a:avLst/>
          </a:prstGeom>
          <a:noFill/>
          <a:ln/>
        </p:spPr>
        <p:txBody>
          <a:bodyPr wrap="square" lIns="0" tIns="0" rIns="0" bIns="0" rtlCol="0" anchor="t"/>
          <a:lstStyle/>
          <a:p>
            <a:pPr algn="l" indent="0" marL="0">
              <a:lnSpc>
                <a:spcPts val="2400"/>
              </a:lnSpc>
              <a:buNone/>
            </a:pPr>
            <a:r>
              <a:rPr lang="en-US" sz="1500" dirty="0">
                <a:solidFill>
                  <a:srgbClr val="E5E0DF"/>
                </a:solidFill>
                <a:latin typeface="Barlow" pitchFamily="34" charset="0"/>
                <a:ea typeface="Barlow" pitchFamily="34" charset="-122"/>
                <a:cs typeface="Barlow" pitchFamily="34" charset="-120"/>
              </a:rPr>
              <a:t>Interdit l'utilisation de l'IAG pour la rédaction des évaluations et le traitement de manuscrits confidentiels sur des plateformes publiques.</a:t>
            </a:r>
            <a:endParaRPr lang="en-US" sz="1500" dirty="0"/>
          </a:p>
        </p:txBody>
      </p:sp>
      <p:pic>
        <p:nvPicPr>
          <p:cNvPr id="7" name="Image 2" descr="preencoded.png">    </p:cNvPr>
          <p:cNvPicPr>
            <a:picLocks noChangeAspect="1"/>
          </p:cNvPicPr>
          <p:nvPr/>
        </p:nvPicPr>
        <p:blipFill>
          <a:blip r:embed="rId3"/>
          <a:stretch>
            <a:fillRect/>
          </a:stretch>
        </p:blipFill>
        <p:spPr>
          <a:xfrm>
            <a:off x="6163747" y="2828211"/>
            <a:ext cx="967621" cy="1700451"/>
          </a:xfrm>
          <a:prstGeom prst="rect">
            <a:avLst/>
          </a:prstGeom>
        </p:spPr>
      </p:pic>
      <p:sp>
        <p:nvSpPr>
          <p:cNvPr id="8" name="Text 3"/>
          <p:cNvSpPr/>
          <p:nvPr/>
        </p:nvSpPr>
        <p:spPr>
          <a:xfrm>
            <a:off x="7421642" y="3021687"/>
            <a:ext cx="3771662" cy="268724"/>
          </a:xfrm>
          <a:prstGeom prst="rect">
            <a:avLst/>
          </a:prstGeom>
          <a:noFill/>
          <a:ln/>
        </p:spPr>
        <p:txBody>
          <a:bodyPr wrap="none" lIns="0" tIns="0" rIns="0" bIns="0" rtlCol="0" anchor="t"/>
          <a:lstStyle/>
          <a:p>
            <a:pPr algn="l" indent="0" marL="0">
              <a:lnSpc>
                <a:spcPts val="2100"/>
              </a:lnSpc>
              <a:buNone/>
            </a:pPr>
            <a:r>
              <a:rPr lang="en-US" sz="1650" dirty="0">
                <a:solidFill>
                  <a:srgbClr val="E5E0DF"/>
                </a:solidFill>
                <a:latin typeface="Barlow Medium" pitchFamily="34" charset="0"/>
                <a:ea typeface="Barlow Medium" pitchFamily="34" charset="-122"/>
                <a:cs typeface="Barlow Medium" pitchFamily="34" charset="-120"/>
              </a:rPr>
              <a:t>Recommandations pour les fournisseurs</a:t>
            </a:r>
            <a:endParaRPr lang="en-US" sz="1650" dirty="0"/>
          </a:p>
        </p:txBody>
      </p:sp>
      <p:sp>
        <p:nvSpPr>
          <p:cNvPr id="9" name="Text 4"/>
          <p:cNvSpPr/>
          <p:nvPr/>
        </p:nvSpPr>
        <p:spPr>
          <a:xfrm>
            <a:off x="7421642" y="3406497"/>
            <a:ext cx="6531412" cy="928687"/>
          </a:xfrm>
          <a:prstGeom prst="rect">
            <a:avLst/>
          </a:prstGeom>
          <a:noFill/>
          <a:ln/>
        </p:spPr>
        <p:txBody>
          <a:bodyPr wrap="square" lIns="0" tIns="0" rIns="0" bIns="0" rtlCol="0" anchor="t"/>
          <a:lstStyle/>
          <a:p>
            <a:pPr algn="l" indent="0" marL="0">
              <a:lnSpc>
                <a:spcPts val="2400"/>
              </a:lnSpc>
              <a:buNone/>
            </a:pPr>
            <a:r>
              <a:rPr lang="en-US" sz="1500" dirty="0">
                <a:solidFill>
                  <a:srgbClr val="E5E0DF"/>
                </a:solidFill>
                <a:latin typeface="Barlow" pitchFamily="34" charset="0"/>
                <a:ea typeface="Barlow" pitchFamily="34" charset="-122"/>
                <a:cs typeface="Barlow" pitchFamily="34" charset="-120"/>
              </a:rPr>
              <a:t>L'utilisation de l'IAG doit être discutée et approuvée par l'éditeur, avec une évaluation préalable des risques liés à la confidentialité, à la sécurité et à la propriété intellectuelle.</a:t>
            </a:r>
            <a:endParaRPr lang="en-US" sz="1500" dirty="0"/>
          </a:p>
        </p:txBody>
      </p:sp>
      <p:pic>
        <p:nvPicPr>
          <p:cNvPr id="10" name="Image 3" descr="preencoded.png">    </p:cNvPr>
          <p:cNvPicPr>
            <a:picLocks noChangeAspect="1"/>
          </p:cNvPicPr>
          <p:nvPr/>
        </p:nvPicPr>
        <p:blipFill>
          <a:blip r:embed="rId4"/>
          <a:stretch>
            <a:fillRect/>
          </a:stretch>
        </p:blipFill>
        <p:spPr>
          <a:xfrm>
            <a:off x="6163747" y="4528661"/>
            <a:ext cx="967621" cy="1700451"/>
          </a:xfrm>
          <a:prstGeom prst="rect">
            <a:avLst/>
          </a:prstGeom>
        </p:spPr>
      </p:pic>
      <p:sp>
        <p:nvSpPr>
          <p:cNvPr id="11" name="Text 5"/>
          <p:cNvSpPr/>
          <p:nvPr/>
        </p:nvSpPr>
        <p:spPr>
          <a:xfrm>
            <a:off x="7421642" y="4722138"/>
            <a:ext cx="3364111" cy="268724"/>
          </a:xfrm>
          <a:prstGeom prst="rect">
            <a:avLst/>
          </a:prstGeom>
          <a:noFill/>
          <a:ln/>
        </p:spPr>
        <p:txBody>
          <a:bodyPr wrap="none" lIns="0" tIns="0" rIns="0" bIns="0" rtlCol="0" anchor="t"/>
          <a:lstStyle/>
          <a:p>
            <a:pPr algn="l" indent="0" marL="0">
              <a:lnSpc>
                <a:spcPts val="2100"/>
              </a:lnSpc>
              <a:buNone/>
            </a:pPr>
            <a:r>
              <a:rPr lang="en-US" sz="1650" dirty="0">
                <a:solidFill>
                  <a:srgbClr val="E5E0DF"/>
                </a:solidFill>
                <a:latin typeface="Barlow Medium" pitchFamily="34" charset="0"/>
                <a:ea typeface="Barlow Medium" pitchFamily="34" charset="-122"/>
                <a:cs typeface="Barlow Medium" pitchFamily="34" charset="-120"/>
              </a:rPr>
              <a:t>Recommandations pour les lecteurs</a:t>
            </a:r>
            <a:endParaRPr lang="en-US" sz="1650" dirty="0"/>
          </a:p>
        </p:txBody>
      </p:sp>
      <p:sp>
        <p:nvSpPr>
          <p:cNvPr id="12" name="Text 6"/>
          <p:cNvSpPr/>
          <p:nvPr/>
        </p:nvSpPr>
        <p:spPr>
          <a:xfrm>
            <a:off x="7421642" y="5106948"/>
            <a:ext cx="6531412" cy="928687"/>
          </a:xfrm>
          <a:prstGeom prst="rect">
            <a:avLst/>
          </a:prstGeom>
          <a:noFill/>
          <a:ln/>
        </p:spPr>
        <p:txBody>
          <a:bodyPr wrap="square" lIns="0" tIns="0" rIns="0" bIns="0" rtlCol="0" anchor="t"/>
          <a:lstStyle/>
          <a:p>
            <a:pPr algn="l" indent="0" marL="0">
              <a:lnSpc>
                <a:spcPts val="2400"/>
              </a:lnSpc>
              <a:buNone/>
            </a:pPr>
            <a:r>
              <a:rPr lang="en-US" sz="1500" dirty="0">
                <a:solidFill>
                  <a:srgbClr val="E5E0DF"/>
                </a:solidFill>
                <a:latin typeface="Barlow" pitchFamily="34" charset="0"/>
                <a:ea typeface="Barlow" pitchFamily="34" charset="-122"/>
                <a:cs typeface="Barlow" pitchFamily="34" charset="-120"/>
              </a:rPr>
              <a:t>Déconseille le chargement de manuscrits publiés sur des plateformes publiques d'IAG en raison des risques de violation du droit d'auteur et de la confidentialité.</a:t>
            </a:r>
            <a:endParaRPr lang="en-US" sz="1500" dirty="0"/>
          </a:p>
        </p:txBody>
      </p:sp>
      <p:pic>
        <p:nvPicPr>
          <p:cNvPr id="13" name="Image 4" descr="preencoded.png">    </p:cNvPr>
          <p:cNvPicPr>
            <a:picLocks noChangeAspect="1"/>
          </p:cNvPicPr>
          <p:nvPr/>
        </p:nvPicPr>
        <p:blipFill>
          <a:blip r:embed="rId5"/>
          <a:stretch>
            <a:fillRect/>
          </a:stretch>
        </p:blipFill>
        <p:spPr>
          <a:xfrm>
            <a:off x="6163747" y="6229112"/>
            <a:ext cx="967621" cy="1390888"/>
          </a:xfrm>
          <a:prstGeom prst="rect">
            <a:avLst/>
          </a:prstGeom>
        </p:spPr>
      </p:pic>
      <p:sp>
        <p:nvSpPr>
          <p:cNvPr id="14" name="Text 7"/>
          <p:cNvSpPr/>
          <p:nvPr/>
        </p:nvSpPr>
        <p:spPr>
          <a:xfrm>
            <a:off x="7421642" y="6422588"/>
            <a:ext cx="2332911" cy="268724"/>
          </a:xfrm>
          <a:prstGeom prst="rect">
            <a:avLst/>
          </a:prstGeom>
          <a:noFill/>
          <a:ln/>
        </p:spPr>
        <p:txBody>
          <a:bodyPr wrap="none" lIns="0" tIns="0" rIns="0" bIns="0" rtlCol="0" anchor="t"/>
          <a:lstStyle/>
          <a:p>
            <a:pPr algn="l" indent="0" marL="0">
              <a:lnSpc>
                <a:spcPts val="2100"/>
              </a:lnSpc>
              <a:buNone/>
            </a:pPr>
            <a:r>
              <a:rPr lang="en-US" sz="1650" dirty="0">
                <a:solidFill>
                  <a:srgbClr val="E5E0DF"/>
                </a:solidFill>
                <a:latin typeface="Barlow Medium" pitchFamily="34" charset="0"/>
                <a:ea typeface="Barlow Medium" pitchFamily="34" charset="-122"/>
                <a:cs typeface="Barlow Medium" pitchFamily="34" charset="-120"/>
              </a:rPr>
              <a:t>Éducation et information</a:t>
            </a:r>
            <a:endParaRPr lang="en-US" sz="1650" dirty="0"/>
          </a:p>
        </p:txBody>
      </p:sp>
      <p:sp>
        <p:nvSpPr>
          <p:cNvPr id="15" name="Text 8"/>
          <p:cNvSpPr/>
          <p:nvPr/>
        </p:nvSpPr>
        <p:spPr>
          <a:xfrm>
            <a:off x="7421642" y="6807398"/>
            <a:ext cx="6531412" cy="619125"/>
          </a:xfrm>
          <a:prstGeom prst="rect">
            <a:avLst/>
          </a:prstGeom>
          <a:noFill/>
          <a:ln/>
        </p:spPr>
        <p:txBody>
          <a:bodyPr wrap="square" lIns="0" tIns="0" rIns="0" bIns="0" rtlCol="0" anchor="t"/>
          <a:lstStyle/>
          <a:p>
            <a:pPr algn="l" indent="0" marL="0">
              <a:lnSpc>
                <a:spcPts val="2400"/>
              </a:lnSpc>
              <a:buNone/>
            </a:pPr>
            <a:r>
              <a:rPr lang="en-US" sz="1500" dirty="0">
                <a:solidFill>
                  <a:srgbClr val="E5E0DF"/>
                </a:solidFill>
                <a:latin typeface="Barlow" pitchFamily="34" charset="0"/>
                <a:ea typeface="Barlow" pitchFamily="34" charset="-122"/>
                <a:cs typeface="Barlow" pitchFamily="34" charset="-120"/>
              </a:rPr>
              <a:t>Souligne le rôle des éditeurs dans l'éducation des différentes parties prenantes concernant les politiques relatives à l'IAG.</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22102" y="625197"/>
            <a:ext cx="7509986" cy="493752"/>
          </a:xfrm>
          <a:prstGeom prst="rect">
            <a:avLst/>
          </a:prstGeom>
          <a:noFill/>
          <a:ln/>
        </p:spPr>
        <p:txBody>
          <a:bodyPr wrap="none" lIns="0" tIns="0" rIns="0" bIns="0" rtlCol="0" anchor="t"/>
          <a:lstStyle/>
          <a:p>
            <a:pPr algn="l" indent="0" marL="0">
              <a:lnSpc>
                <a:spcPts val="3850"/>
              </a:lnSpc>
              <a:buNone/>
            </a:pPr>
            <a:r>
              <a:rPr lang="en-US" sz="3100" dirty="0">
                <a:solidFill>
                  <a:srgbClr val="FFFFFF"/>
                </a:solidFill>
                <a:latin typeface="Barlow Medium" pitchFamily="34" charset="0"/>
                <a:ea typeface="Barlow Medium" pitchFamily="34" charset="-122"/>
                <a:cs typeface="Barlow Medium" pitchFamily="34" charset="-120"/>
              </a:rPr>
              <a:t>Comparaison des Politiques sur l'Auteurship</a:t>
            </a:r>
            <a:endParaRPr lang="en-US" sz="3100" dirty="0"/>
          </a:p>
        </p:txBody>
      </p:sp>
      <p:sp>
        <p:nvSpPr>
          <p:cNvPr id="3" name="Shape 1"/>
          <p:cNvSpPr/>
          <p:nvPr/>
        </p:nvSpPr>
        <p:spPr>
          <a:xfrm>
            <a:off x="622102" y="1385530"/>
            <a:ext cx="13386197" cy="6218873"/>
          </a:xfrm>
          <a:prstGeom prst="roundRect">
            <a:avLst>
              <a:gd name="adj" fmla="val 1201"/>
            </a:avLst>
          </a:prstGeom>
          <a:noFill/>
          <a:ln w="7620">
            <a:solidFill>
              <a:srgbClr val="FFFFFF">
                <a:alpha val="24000"/>
              </a:srgbClr>
            </a:solidFill>
            <a:prstDash val="solid"/>
          </a:ln>
        </p:spPr>
      </p:sp>
      <p:sp>
        <p:nvSpPr>
          <p:cNvPr id="4" name="Shape 2"/>
          <p:cNvSpPr/>
          <p:nvPr/>
        </p:nvSpPr>
        <p:spPr>
          <a:xfrm>
            <a:off x="629722" y="1393150"/>
            <a:ext cx="13370957" cy="512683"/>
          </a:xfrm>
          <a:prstGeom prst="rect">
            <a:avLst/>
          </a:prstGeom>
          <a:solidFill>
            <a:srgbClr val="FFFFFF">
              <a:alpha val="4000"/>
            </a:srgbClr>
          </a:solidFill>
          <a:ln/>
        </p:spPr>
      </p:sp>
      <p:sp>
        <p:nvSpPr>
          <p:cNvPr id="5" name="Text 3"/>
          <p:cNvSpPr/>
          <p:nvPr/>
        </p:nvSpPr>
        <p:spPr>
          <a:xfrm>
            <a:off x="807601" y="1507331"/>
            <a:ext cx="4098488"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Éditeur</a:t>
            </a:r>
            <a:endParaRPr lang="en-US" sz="1350" dirty="0"/>
          </a:p>
        </p:txBody>
      </p:sp>
      <p:sp>
        <p:nvSpPr>
          <p:cNvPr id="6" name="Text 4"/>
          <p:cNvSpPr/>
          <p:nvPr/>
        </p:nvSpPr>
        <p:spPr>
          <a:xfrm>
            <a:off x="5269230" y="1507331"/>
            <a:ext cx="4093369"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Position sur l'IAG comme auteur</a:t>
            </a:r>
            <a:endParaRPr lang="en-US" sz="1350" dirty="0"/>
          </a:p>
        </p:txBody>
      </p:sp>
      <p:sp>
        <p:nvSpPr>
          <p:cNvPr id="7" name="Text 5"/>
          <p:cNvSpPr/>
          <p:nvPr/>
        </p:nvSpPr>
        <p:spPr>
          <a:xfrm>
            <a:off x="9725739" y="1507331"/>
            <a:ext cx="4097179"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Justification</a:t>
            </a:r>
            <a:endParaRPr lang="en-US" sz="1350" dirty="0"/>
          </a:p>
        </p:txBody>
      </p:sp>
      <p:sp>
        <p:nvSpPr>
          <p:cNvPr id="8" name="Shape 6"/>
          <p:cNvSpPr/>
          <p:nvPr/>
        </p:nvSpPr>
        <p:spPr>
          <a:xfrm>
            <a:off x="629722" y="1905833"/>
            <a:ext cx="13370957" cy="1081326"/>
          </a:xfrm>
          <a:prstGeom prst="rect">
            <a:avLst/>
          </a:prstGeom>
          <a:solidFill>
            <a:srgbClr val="000000">
              <a:alpha val="4000"/>
            </a:srgbClr>
          </a:solidFill>
          <a:ln/>
        </p:spPr>
      </p:sp>
      <p:sp>
        <p:nvSpPr>
          <p:cNvPr id="9" name="Text 7"/>
          <p:cNvSpPr/>
          <p:nvPr/>
        </p:nvSpPr>
        <p:spPr>
          <a:xfrm>
            <a:off x="807601" y="2020014"/>
            <a:ext cx="4098488"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Elsevier</a:t>
            </a:r>
            <a:endParaRPr lang="en-US" sz="1350" dirty="0"/>
          </a:p>
        </p:txBody>
      </p:sp>
      <p:sp>
        <p:nvSpPr>
          <p:cNvPr id="10" name="Text 8"/>
          <p:cNvSpPr/>
          <p:nvPr/>
        </p:nvSpPr>
        <p:spPr>
          <a:xfrm>
            <a:off x="5269230" y="2020014"/>
            <a:ext cx="4093369"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Non autorisé</a:t>
            </a:r>
            <a:endParaRPr lang="en-US" sz="1350" dirty="0"/>
          </a:p>
        </p:txBody>
      </p:sp>
      <p:sp>
        <p:nvSpPr>
          <p:cNvPr id="11" name="Text 9"/>
          <p:cNvSpPr/>
          <p:nvPr/>
        </p:nvSpPr>
        <p:spPr>
          <a:xfrm>
            <a:off x="9725739" y="2020014"/>
            <a:ext cx="4097179" cy="852964"/>
          </a:xfrm>
          <a:prstGeom prst="rect">
            <a:avLst/>
          </a:prstGeom>
          <a:noFill/>
          <a:ln/>
        </p:spPr>
        <p:txBody>
          <a:bodyPr wrap="squar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"L'auteurship implique des responsabilités et des tâches qui ne peuvent être attribuées et effectuées que par des êtres humains."</a:t>
            </a:r>
            <a:endParaRPr lang="en-US" sz="1350" dirty="0"/>
          </a:p>
        </p:txBody>
      </p:sp>
      <p:sp>
        <p:nvSpPr>
          <p:cNvPr id="12" name="Shape 10"/>
          <p:cNvSpPr/>
          <p:nvPr/>
        </p:nvSpPr>
        <p:spPr>
          <a:xfrm>
            <a:off x="629722" y="2987159"/>
            <a:ext cx="13370957" cy="512683"/>
          </a:xfrm>
          <a:prstGeom prst="rect">
            <a:avLst/>
          </a:prstGeom>
          <a:solidFill>
            <a:srgbClr val="FFFFFF">
              <a:alpha val="4000"/>
            </a:srgbClr>
          </a:solidFill>
          <a:ln/>
        </p:spPr>
      </p:sp>
      <p:sp>
        <p:nvSpPr>
          <p:cNvPr id="13" name="Text 11"/>
          <p:cNvSpPr/>
          <p:nvPr/>
        </p:nvSpPr>
        <p:spPr>
          <a:xfrm>
            <a:off x="807601" y="3101340"/>
            <a:ext cx="4098488"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Springer Nature</a:t>
            </a:r>
            <a:endParaRPr lang="en-US" sz="1350" dirty="0"/>
          </a:p>
        </p:txBody>
      </p:sp>
      <p:sp>
        <p:nvSpPr>
          <p:cNvPr id="14" name="Text 12"/>
          <p:cNvSpPr/>
          <p:nvPr/>
        </p:nvSpPr>
        <p:spPr>
          <a:xfrm>
            <a:off x="5269230" y="3101340"/>
            <a:ext cx="4093369"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Non autorisé</a:t>
            </a:r>
            <a:endParaRPr lang="en-US" sz="1350" dirty="0"/>
          </a:p>
        </p:txBody>
      </p:sp>
      <p:sp>
        <p:nvSpPr>
          <p:cNvPr id="15" name="Text 13"/>
          <p:cNvSpPr/>
          <p:nvPr/>
        </p:nvSpPr>
        <p:spPr>
          <a:xfrm>
            <a:off x="9725739" y="3101340"/>
            <a:ext cx="4097179"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"SN n'attribue pas l'auteurship à l'IA."</a:t>
            </a:r>
            <a:endParaRPr lang="en-US" sz="1350" dirty="0"/>
          </a:p>
        </p:txBody>
      </p:sp>
      <p:sp>
        <p:nvSpPr>
          <p:cNvPr id="16" name="Shape 14"/>
          <p:cNvSpPr/>
          <p:nvPr/>
        </p:nvSpPr>
        <p:spPr>
          <a:xfrm>
            <a:off x="629722" y="3499842"/>
            <a:ext cx="13370957" cy="1649968"/>
          </a:xfrm>
          <a:prstGeom prst="rect">
            <a:avLst/>
          </a:prstGeom>
          <a:solidFill>
            <a:srgbClr val="000000">
              <a:alpha val="4000"/>
            </a:srgbClr>
          </a:solidFill>
          <a:ln/>
        </p:spPr>
      </p:sp>
      <p:sp>
        <p:nvSpPr>
          <p:cNvPr id="17" name="Text 15"/>
          <p:cNvSpPr/>
          <p:nvPr/>
        </p:nvSpPr>
        <p:spPr>
          <a:xfrm>
            <a:off x="807601" y="3614023"/>
            <a:ext cx="4098488"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Taylor &amp; Francis</a:t>
            </a:r>
            <a:endParaRPr lang="en-US" sz="1350" dirty="0"/>
          </a:p>
        </p:txBody>
      </p:sp>
      <p:sp>
        <p:nvSpPr>
          <p:cNvPr id="18" name="Text 16"/>
          <p:cNvSpPr/>
          <p:nvPr/>
        </p:nvSpPr>
        <p:spPr>
          <a:xfrm>
            <a:off x="5269230" y="3614023"/>
            <a:ext cx="4093369"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Non autorisé</a:t>
            </a:r>
            <a:endParaRPr lang="en-US" sz="1350" dirty="0"/>
          </a:p>
        </p:txBody>
      </p:sp>
      <p:sp>
        <p:nvSpPr>
          <p:cNvPr id="19" name="Text 17"/>
          <p:cNvSpPr/>
          <p:nvPr/>
        </p:nvSpPr>
        <p:spPr>
          <a:xfrm>
            <a:off x="9725739" y="3614023"/>
            <a:ext cx="4097179" cy="1421606"/>
          </a:xfrm>
          <a:prstGeom prst="rect">
            <a:avLst/>
          </a:prstGeom>
          <a:noFill/>
          <a:ln/>
        </p:spPr>
        <p:txBody>
          <a:bodyPr wrap="squar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"Les outils d'IA génératifs ne doivent pas être répertoriés comme auteurs, car ces outils ne sont pas en mesure d'assumer la responsabilité du contenu soumis ou de gérer les accords de droits d'auteur et de licence."</a:t>
            </a:r>
            <a:endParaRPr lang="en-US" sz="1350" dirty="0"/>
          </a:p>
        </p:txBody>
      </p:sp>
      <p:sp>
        <p:nvSpPr>
          <p:cNvPr id="20" name="Shape 18"/>
          <p:cNvSpPr/>
          <p:nvPr/>
        </p:nvSpPr>
        <p:spPr>
          <a:xfrm>
            <a:off x="629722" y="5149810"/>
            <a:ext cx="13370957" cy="1365647"/>
          </a:xfrm>
          <a:prstGeom prst="rect">
            <a:avLst/>
          </a:prstGeom>
          <a:solidFill>
            <a:srgbClr val="FFFFFF">
              <a:alpha val="4000"/>
            </a:srgbClr>
          </a:solidFill>
          <a:ln/>
        </p:spPr>
      </p:sp>
      <p:sp>
        <p:nvSpPr>
          <p:cNvPr id="21" name="Text 19"/>
          <p:cNvSpPr/>
          <p:nvPr/>
        </p:nvSpPr>
        <p:spPr>
          <a:xfrm>
            <a:off x="807601" y="5263991"/>
            <a:ext cx="4098488"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Wiley</a:t>
            </a:r>
            <a:endParaRPr lang="en-US" sz="1350" dirty="0"/>
          </a:p>
        </p:txBody>
      </p:sp>
      <p:sp>
        <p:nvSpPr>
          <p:cNvPr id="22" name="Text 20"/>
          <p:cNvSpPr/>
          <p:nvPr/>
        </p:nvSpPr>
        <p:spPr>
          <a:xfrm>
            <a:off x="5269230" y="5263991"/>
            <a:ext cx="4093369"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Non autorisé</a:t>
            </a:r>
            <a:endParaRPr lang="en-US" sz="1350" dirty="0"/>
          </a:p>
        </p:txBody>
      </p:sp>
      <p:sp>
        <p:nvSpPr>
          <p:cNvPr id="23" name="Text 21"/>
          <p:cNvSpPr/>
          <p:nvPr/>
        </p:nvSpPr>
        <p:spPr>
          <a:xfrm>
            <a:off x="9725739" y="5263991"/>
            <a:ext cx="4097179" cy="1137285"/>
          </a:xfrm>
          <a:prstGeom prst="rect">
            <a:avLst/>
          </a:prstGeom>
          <a:noFill/>
          <a:ln/>
        </p:spPr>
        <p:txBody>
          <a:bodyPr wrap="squar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"...les technologies d'IA génératrices, comme ChatGPT, 'ne peuvent pas être considérées comme capables d'initier un travail de recherche original sans la direction d'auteurs humains.'"</a:t>
            </a:r>
            <a:endParaRPr lang="en-US" sz="1350" dirty="0"/>
          </a:p>
        </p:txBody>
      </p:sp>
      <p:sp>
        <p:nvSpPr>
          <p:cNvPr id="24" name="Shape 22"/>
          <p:cNvSpPr/>
          <p:nvPr/>
        </p:nvSpPr>
        <p:spPr>
          <a:xfrm>
            <a:off x="629722" y="6515457"/>
            <a:ext cx="13370957" cy="1081326"/>
          </a:xfrm>
          <a:prstGeom prst="rect">
            <a:avLst/>
          </a:prstGeom>
          <a:solidFill>
            <a:srgbClr val="000000">
              <a:alpha val="4000"/>
            </a:srgbClr>
          </a:solidFill>
          <a:ln/>
        </p:spPr>
      </p:sp>
      <p:sp>
        <p:nvSpPr>
          <p:cNvPr id="25" name="Text 23"/>
          <p:cNvSpPr/>
          <p:nvPr/>
        </p:nvSpPr>
        <p:spPr>
          <a:xfrm>
            <a:off x="807601" y="6629638"/>
            <a:ext cx="4098488"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Emerald</a:t>
            </a:r>
            <a:endParaRPr lang="en-US" sz="1350" dirty="0"/>
          </a:p>
        </p:txBody>
      </p:sp>
      <p:sp>
        <p:nvSpPr>
          <p:cNvPr id="26" name="Text 24"/>
          <p:cNvSpPr/>
          <p:nvPr/>
        </p:nvSpPr>
        <p:spPr>
          <a:xfrm>
            <a:off x="5269230" y="6629638"/>
            <a:ext cx="4093369" cy="284321"/>
          </a:xfrm>
          <a:prstGeom prst="rect">
            <a:avLst/>
          </a:prstGeom>
          <a:noFill/>
          <a:ln/>
        </p:spPr>
        <p:txBody>
          <a:bodyPr wrap="non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Non autorisé</a:t>
            </a:r>
            <a:endParaRPr lang="en-US" sz="1350" dirty="0"/>
          </a:p>
        </p:txBody>
      </p:sp>
      <p:sp>
        <p:nvSpPr>
          <p:cNvPr id="27" name="Text 25"/>
          <p:cNvSpPr/>
          <p:nvPr/>
        </p:nvSpPr>
        <p:spPr>
          <a:xfrm>
            <a:off x="9725739" y="6629638"/>
            <a:ext cx="4097179" cy="852964"/>
          </a:xfrm>
          <a:prstGeom prst="rect">
            <a:avLst/>
          </a:prstGeom>
          <a:noFill/>
          <a:ln/>
        </p:spPr>
        <p:txBody>
          <a:bodyPr wrap="square" lIns="0" tIns="0" rIns="0" bIns="0" rtlCol="0" anchor="t"/>
          <a:lstStyle/>
          <a:p>
            <a:pPr algn="l" indent="0" marL="0">
              <a:lnSpc>
                <a:spcPts val="2200"/>
              </a:lnSpc>
              <a:buNone/>
            </a:pPr>
            <a:r>
              <a:rPr lang="en-US" sz="1350" dirty="0">
                <a:solidFill>
                  <a:srgbClr val="E5E0DF"/>
                </a:solidFill>
                <a:latin typeface="Barlow" pitchFamily="34" charset="0"/>
                <a:ea typeface="Barlow" pitchFamily="34" charset="-122"/>
                <a:cs typeface="Barlow" pitchFamily="34" charset="-120"/>
              </a:rPr>
              <a:t>"...les outils d'IA/les modèles de langage de grande taille ne peuvent pas être crédités de l'auteurship de toute publication Emerald."</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15422" y="404932"/>
            <a:ext cx="6056590" cy="409099"/>
          </a:xfrm>
          <a:prstGeom prst="rect">
            <a:avLst/>
          </a:prstGeom>
          <a:noFill/>
          <a:ln/>
        </p:spPr>
        <p:txBody>
          <a:bodyPr wrap="none" lIns="0" tIns="0" rIns="0" bIns="0" rtlCol="0" anchor="t"/>
          <a:lstStyle/>
          <a:p>
            <a:pPr algn="l" indent="0" marL="0">
              <a:lnSpc>
                <a:spcPts val="3200"/>
              </a:lnSpc>
              <a:buNone/>
            </a:pPr>
            <a:r>
              <a:rPr lang="en-US" sz="2550" dirty="0">
                <a:solidFill>
                  <a:srgbClr val="FFFFFF"/>
                </a:solidFill>
                <a:latin typeface="Barlow Medium" pitchFamily="34" charset="0"/>
                <a:ea typeface="Barlow Medium" pitchFamily="34" charset="-122"/>
                <a:cs typeface="Barlow Medium" pitchFamily="34" charset="-120"/>
              </a:rPr>
              <a:t>Comparaison des Politiques sur les Images</a:t>
            </a:r>
            <a:endParaRPr lang="en-US" sz="2550" dirty="0"/>
          </a:p>
        </p:txBody>
      </p:sp>
      <p:pic>
        <p:nvPicPr>
          <p:cNvPr id="3" name="Image 0" descr="preencoded.png">    </p:cNvPr>
          <p:cNvPicPr>
            <a:picLocks noChangeAspect="1"/>
          </p:cNvPicPr>
          <p:nvPr/>
        </p:nvPicPr>
        <p:blipFill>
          <a:blip r:embed="rId1"/>
          <a:stretch>
            <a:fillRect/>
          </a:stretch>
        </p:blipFill>
        <p:spPr>
          <a:xfrm>
            <a:off x="515422" y="1108591"/>
            <a:ext cx="13599557" cy="7615714"/>
          </a:xfrm>
          <a:prstGeom prst="rect">
            <a:avLst/>
          </a:prstGeom>
        </p:spPr>
      </p:pic>
      <p:sp>
        <p:nvSpPr>
          <p:cNvPr id="4" name="Text 1"/>
          <p:cNvSpPr/>
          <p:nvPr/>
        </p:nvSpPr>
        <p:spPr>
          <a:xfrm>
            <a:off x="515422" y="8889921"/>
            <a:ext cx="13599557" cy="706874"/>
          </a:xfrm>
          <a:prstGeom prst="rect">
            <a:avLst/>
          </a:prstGeom>
          <a:noFill/>
          <a:ln/>
        </p:spPr>
        <p:txBody>
          <a:bodyPr wrap="square" lIns="0" tIns="0" rIns="0" bIns="0" rtlCol="0" anchor="t"/>
          <a:lstStyle/>
          <a:p>
            <a:pPr algn="l" indent="0" marL="0">
              <a:lnSpc>
                <a:spcPts val="1850"/>
              </a:lnSpc>
              <a:buNone/>
            </a:pPr>
            <a:r>
              <a:rPr lang="en-US" sz="1150" dirty="0">
                <a:solidFill>
                  <a:srgbClr val="E5E0DF"/>
                </a:solidFill>
                <a:latin typeface="Barlow" pitchFamily="34" charset="0"/>
                <a:ea typeface="Barlow" pitchFamily="34" charset="-122"/>
                <a:cs typeface="Barlow" pitchFamily="34" charset="-120"/>
              </a:rPr>
              <a:t>Ce graphique illustre le niveau de restriction concernant l'utilisation de l'IAG pour la création ou la manipulation d'images dans les publications scientifiques. Une valeur de 100 représente une interdiction totale, tandis que des valeurs inférieures indiquent des politiques légèrement plus flexibles avec des exceptions possibles pour certains cas spécifiques, notamment lorsque l'utilisation de l'IAG fait partie intégrante de la méthodologie de recherche et est clairement divulguée.</a:t>
            </a:r>
            <a:endParaRPr lang="en-US" sz="11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64037" y="891064"/>
            <a:ext cx="9177695" cy="685800"/>
          </a:xfrm>
          <a:prstGeom prst="rect">
            <a:avLst/>
          </a:prstGeom>
          <a:noFill/>
          <a:ln/>
        </p:spPr>
        <p:txBody>
          <a:bodyPr wrap="none" lIns="0" tIns="0" rIns="0" bIns="0" rtlCol="0" anchor="t"/>
          <a:lstStyle/>
          <a:p>
            <a:pPr algn="l" indent="0" marL="0">
              <a:lnSpc>
                <a:spcPts val="5400"/>
              </a:lnSpc>
              <a:buNone/>
            </a:pPr>
            <a:r>
              <a:rPr lang="en-US" sz="4300" dirty="0">
                <a:solidFill>
                  <a:srgbClr val="FFFFFF"/>
                </a:solidFill>
                <a:latin typeface="Barlow Medium" pitchFamily="34" charset="0"/>
                <a:ea typeface="Barlow Medium" pitchFamily="34" charset="-122"/>
                <a:cs typeface="Barlow Medium" pitchFamily="34" charset="-120"/>
              </a:rPr>
              <a:t>Cas d'Utilisation Autorisés vs. Interdits</a:t>
            </a:r>
            <a:endParaRPr lang="en-US" sz="4300" dirty="0"/>
          </a:p>
        </p:txBody>
      </p:sp>
      <p:sp>
        <p:nvSpPr>
          <p:cNvPr id="3" name="Text 1"/>
          <p:cNvSpPr/>
          <p:nvPr/>
        </p:nvSpPr>
        <p:spPr>
          <a:xfrm>
            <a:off x="864037" y="2193965"/>
            <a:ext cx="6150054" cy="685800"/>
          </a:xfrm>
          <a:prstGeom prst="rect">
            <a:avLst/>
          </a:prstGeom>
          <a:noFill/>
          <a:ln/>
        </p:spPr>
        <p:txBody>
          <a:bodyPr wrap="square" lIns="0" tIns="0" rIns="0" bIns="0" rtlCol="0" anchor="t"/>
          <a:lstStyle/>
          <a:p>
            <a:pPr algn="l" indent="0" marL="0">
              <a:lnSpc>
                <a:spcPts val="2700"/>
              </a:lnSpc>
              <a:buNone/>
            </a:pPr>
            <a:r>
              <a:rPr lang="en-US" sz="2150" dirty="0">
                <a:solidFill>
                  <a:srgbClr val="FFFFFF"/>
                </a:solidFill>
                <a:latin typeface="Barlow Medium" pitchFamily="34" charset="0"/>
                <a:ea typeface="Barlow Medium" pitchFamily="34" charset="-122"/>
                <a:cs typeface="Barlow Medium" pitchFamily="34" charset="-120"/>
              </a:rPr>
              <a:t>Utilisations généralement autorisées (avec divulgation)</a:t>
            </a:r>
            <a:endParaRPr lang="en-US" sz="2150" dirty="0"/>
          </a:p>
        </p:txBody>
      </p:sp>
      <p:sp>
        <p:nvSpPr>
          <p:cNvPr id="4" name="Text 2"/>
          <p:cNvSpPr/>
          <p:nvPr/>
        </p:nvSpPr>
        <p:spPr>
          <a:xfrm>
            <a:off x="864037" y="3126581"/>
            <a:ext cx="6150054" cy="395049"/>
          </a:xfrm>
          <a:prstGeom prst="rect">
            <a:avLst/>
          </a:prstGeom>
          <a:noFill/>
          <a:ln/>
        </p:spPr>
        <p:txBody>
          <a:bodyPr wrap="non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Amélioration de la lisibilité et de la langue</a:t>
            </a:r>
            <a:endParaRPr lang="en-US" sz="1900" dirty="0"/>
          </a:p>
        </p:txBody>
      </p:sp>
      <p:sp>
        <p:nvSpPr>
          <p:cNvPr id="5" name="Text 3"/>
          <p:cNvSpPr/>
          <p:nvPr/>
        </p:nvSpPr>
        <p:spPr>
          <a:xfrm>
            <a:off x="864037" y="3607951"/>
            <a:ext cx="6150054" cy="395049"/>
          </a:xfrm>
          <a:prstGeom prst="rect">
            <a:avLst/>
          </a:prstGeom>
          <a:noFill/>
          <a:ln/>
        </p:spPr>
        <p:txBody>
          <a:bodyPr wrap="non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Correction grammaticale et orthographique</a:t>
            </a:r>
            <a:endParaRPr lang="en-US" sz="1900" dirty="0"/>
          </a:p>
        </p:txBody>
      </p:sp>
      <p:sp>
        <p:nvSpPr>
          <p:cNvPr id="6" name="Text 4"/>
          <p:cNvSpPr/>
          <p:nvPr/>
        </p:nvSpPr>
        <p:spPr>
          <a:xfrm>
            <a:off x="864037" y="4089321"/>
            <a:ext cx="6150054" cy="395049"/>
          </a:xfrm>
          <a:prstGeom prst="rect">
            <a:avLst/>
          </a:prstGeom>
          <a:noFill/>
          <a:ln/>
        </p:spPr>
        <p:txBody>
          <a:bodyPr wrap="non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Aide à la génération d'idées et à l'exploration</a:t>
            </a:r>
            <a:endParaRPr lang="en-US" sz="1900" dirty="0"/>
          </a:p>
        </p:txBody>
      </p:sp>
      <p:sp>
        <p:nvSpPr>
          <p:cNvPr id="7" name="Text 5"/>
          <p:cNvSpPr/>
          <p:nvPr/>
        </p:nvSpPr>
        <p:spPr>
          <a:xfrm>
            <a:off x="864037" y="4570690"/>
            <a:ext cx="6150054" cy="790099"/>
          </a:xfrm>
          <a:prstGeom prst="rect">
            <a:avLst/>
          </a:prstGeom>
          <a:noFill/>
          <a:ln/>
        </p:spPr>
        <p:txBody>
          <a:bodyPr wrap="squar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Support pour l'expression dans une langue non maternelle</a:t>
            </a:r>
            <a:endParaRPr lang="en-US" sz="1900" dirty="0"/>
          </a:p>
        </p:txBody>
      </p:sp>
      <p:sp>
        <p:nvSpPr>
          <p:cNvPr id="8" name="Text 6"/>
          <p:cNvSpPr/>
          <p:nvPr/>
        </p:nvSpPr>
        <p:spPr>
          <a:xfrm>
            <a:off x="864037" y="5447109"/>
            <a:ext cx="6150054" cy="790099"/>
          </a:xfrm>
          <a:prstGeom prst="rect">
            <a:avLst/>
          </a:prstGeom>
          <a:noFill/>
          <a:ln/>
        </p:spPr>
        <p:txBody>
          <a:bodyPr wrap="squar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Recherche interactive avec moteurs de recherche améliorés par LLM</a:t>
            </a:r>
            <a:endParaRPr lang="en-US" sz="1900" dirty="0"/>
          </a:p>
        </p:txBody>
      </p:sp>
      <p:sp>
        <p:nvSpPr>
          <p:cNvPr id="9" name="Text 7"/>
          <p:cNvSpPr/>
          <p:nvPr/>
        </p:nvSpPr>
        <p:spPr>
          <a:xfrm>
            <a:off x="864037" y="6323528"/>
            <a:ext cx="6150054" cy="395049"/>
          </a:xfrm>
          <a:prstGeom prst="rect">
            <a:avLst/>
          </a:prstGeom>
          <a:noFill/>
          <a:ln/>
        </p:spPr>
        <p:txBody>
          <a:bodyPr wrap="non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Classification de la littérature</a:t>
            </a:r>
            <a:endParaRPr lang="en-US" sz="1900" dirty="0"/>
          </a:p>
        </p:txBody>
      </p:sp>
      <p:sp>
        <p:nvSpPr>
          <p:cNvPr id="10" name="Text 8"/>
          <p:cNvSpPr/>
          <p:nvPr/>
        </p:nvSpPr>
        <p:spPr>
          <a:xfrm>
            <a:off x="864037" y="6804898"/>
            <a:ext cx="6150054" cy="395049"/>
          </a:xfrm>
          <a:prstGeom prst="rect">
            <a:avLst/>
          </a:prstGeom>
          <a:noFill/>
          <a:ln/>
        </p:spPr>
        <p:txBody>
          <a:bodyPr wrap="non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Assistance au codage</a:t>
            </a:r>
            <a:endParaRPr lang="en-US" sz="1900" dirty="0"/>
          </a:p>
        </p:txBody>
      </p:sp>
      <p:sp>
        <p:nvSpPr>
          <p:cNvPr id="11" name="Text 9"/>
          <p:cNvSpPr/>
          <p:nvPr/>
        </p:nvSpPr>
        <p:spPr>
          <a:xfrm>
            <a:off x="7623929" y="2193965"/>
            <a:ext cx="4298156" cy="342900"/>
          </a:xfrm>
          <a:prstGeom prst="rect">
            <a:avLst/>
          </a:prstGeom>
          <a:noFill/>
          <a:ln/>
        </p:spPr>
        <p:txBody>
          <a:bodyPr wrap="none" lIns="0" tIns="0" rIns="0" bIns="0" rtlCol="0" anchor="t"/>
          <a:lstStyle/>
          <a:p>
            <a:pPr algn="l" indent="0" marL="0">
              <a:lnSpc>
                <a:spcPts val="2700"/>
              </a:lnSpc>
              <a:buNone/>
            </a:pPr>
            <a:r>
              <a:rPr lang="en-US" sz="2150" dirty="0">
                <a:solidFill>
                  <a:srgbClr val="FFFFFF"/>
                </a:solidFill>
                <a:latin typeface="Barlow Medium" pitchFamily="34" charset="0"/>
                <a:ea typeface="Barlow Medium" pitchFamily="34" charset="-122"/>
                <a:cs typeface="Barlow Medium" pitchFamily="34" charset="-120"/>
              </a:rPr>
              <a:t>Utilisations généralement interdites</a:t>
            </a:r>
            <a:endParaRPr lang="en-US" sz="2150" dirty="0"/>
          </a:p>
        </p:txBody>
      </p:sp>
      <p:sp>
        <p:nvSpPr>
          <p:cNvPr id="12" name="Text 10"/>
          <p:cNvSpPr/>
          <p:nvPr/>
        </p:nvSpPr>
        <p:spPr>
          <a:xfrm>
            <a:off x="7623929" y="2783681"/>
            <a:ext cx="6150054" cy="790099"/>
          </a:xfrm>
          <a:prstGeom prst="rect">
            <a:avLst/>
          </a:prstGeom>
          <a:noFill/>
          <a:ln/>
        </p:spPr>
        <p:txBody>
          <a:bodyPr wrap="squar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Génération de contenu substantiel sans révision rigoureuse</a:t>
            </a:r>
            <a:endParaRPr lang="en-US" sz="1900" dirty="0"/>
          </a:p>
        </p:txBody>
      </p:sp>
      <p:sp>
        <p:nvSpPr>
          <p:cNvPr id="13" name="Text 11"/>
          <p:cNvSpPr/>
          <p:nvPr/>
        </p:nvSpPr>
        <p:spPr>
          <a:xfrm>
            <a:off x="7623929" y="3660100"/>
            <a:ext cx="6150054" cy="395049"/>
          </a:xfrm>
          <a:prstGeom prst="rect">
            <a:avLst/>
          </a:prstGeom>
          <a:noFill/>
          <a:ln/>
        </p:spPr>
        <p:txBody>
          <a:bodyPr wrap="non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Création ou manipulation d'images et de figures</a:t>
            </a:r>
            <a:endParaRPr lang="en-US" sz="1900" dirty="0"/>
          </a:p>
        </p:txBody>
      </p:sp>
      <p:sp>
        <p:nvSpPr>
          <p:cNvPr id="14" name="Text 12"/>
          <p:cNvSpPr/>
          <p:nvPr/>
        </p:nvSpPr>
        <p:spPr>
          <a:xfrm>
            <a:off x="7623929" y="4141470"/>
            <a:ext cx="6150054" cy="790099"/>
          </a:xfrm>
          <a:prstGeom prst="rect">
            <a:avLst/>
          </a:prstGeom>
          <a:noFill/>
          <a:ln/>
        </p:spPr>
        <p:txBody>
          <a:bodyPr wrap="squar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Génération de données synthétiques pour substituer des données manquantes</a:t>
            </a:r>
            <a:endParaRPr lang="en-US" sz="1900" dirty="0"/>
          </a:p>
        </p:txBody>
      </p:sp>
      <p:sp>
        <p:nvSpPr>
          <p:cNvPr id="15" name="Text 13"/>
          <p:cNvSpPr/>
          <p:nvPr/>
        </p:nvSpPr>
        <p:spPr>
          <a:xfrm>
            <a:off x="7623929" y="5017889"/>
            <a:ext cx="6150054" cy="395049"/>
          </a:xfrm>
          <a:prstGeom prst="rect">
            <a:avLst/>
          </a:prstGeom>
          <a:noFill/>
          <a:ln/>
        </p:spPr>
        <p:txBody>
          <a:bodyPr wrap="non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Utilisation pour l'évaluation par les pairs</a:t>
            </a:r>
            <a:endParaRPr lang="en-US" sz="1900" dirty="0"/>
          </a:p>
        </p:txBody>
      </p:sp>
      <p:sp>
        <p:nvSpPr>
          <p:cNvPr id="16" name="Text 14"/>
          <p:cNvSpPr/>
          <p:nvPr/>
        </p:nvSpPr>
        <p:spPr>
          <a:xfrm>
            <a:off x="7623929" y="5499259"/>
            <a:ext cx="6150054" cy="395049"/>
          </a:xfrm>
          <a:prstGeom prst="rect">
            <a:avLst/>
          </a:prstGeom>
          <a:noFill/>
          <a:ln/>
        </p:spPr>
        <p:txBody>
          <a:bodyPr wrap="non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Utilisation pour les décisions éditoriales</a:t>
            </a:r>
            <a:endParaRPr lang="en-US" sz="1900" dirty="0"/>
          </a:p>
        </p:txBody>
      </p:sp>
      <p:sp>
        <p:nvSpPr>
          <p:cNvPr id="17" name="Text 15"/>
          <p:cNvSpPr/>
          <p:nvPr/>
        </p:nvSpPr>
        <p:spPr>
          <a:xfrm>
            <a:off x="7623929" y="5980628"/>
            <a:ext cx="6150054" cy="790099"/>
          </a:xfrm>
          <a:prstGeom prst="rect">
            <a:avLst/>
          </a:prstGeom>
          <a:noFill/>
          <a:ln/>
        </p:spPr>
        <p:txBody>
          <a:bodyPr wrap="squar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Traitement de manuscrits confidentiels sur des plateformes publiques</a:t>
            </a:r>
            <a:endParaRPr lang="en-US" sz="1900" dirty="0"/>
          </a:p>
        </p:txBody>
      </p:sp>
      <p:sp>
        <p:nvSpPr>
          <p:cNvPr id="18" name="Text 16"/>
          <p:cNvSpPr/>
          <p:nvPr/>
        </p:nvSpPr>
        <p:spPr>
          <a:xfrm>
            <a:off x="7623929" y="6857048"/>
            <a:ext cx="6150054" cy="395049"/>
          </a:xfrm>
          <a:prstGeom prst="rect">
            <a:avLst/>
          </a:prstGeom>
          <a:noFill/>
          <a:ln/>
        </p:spPr>
        <p:txBody>
          <a:bodyPr wrap="none" lIns="0" tIns="0" rIns="0" bIns="0" rtlCol="0" anchor="t"/>
          <a:lstStyle/>
          <a:p>
            <a:pPr algn="l" marL="342900" indent="-342900">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Attribution de l'auteurship à l'IAG</a:t>
            </a:r>
            <a:endParaRPr lang="en-US" sz="1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79728" y="534114"/>
            <a:ext cx="4704874" cy="539472"/>
          </a:xfrm>
          <a:prstGeom prst="rect">
            <a:avLst/>
          </a:prstGeom>
          <a:noFill/>
          <a:ln/>
        </p:spPr>
        <p:txBody>
          <a:bodyPr wrap="none" lIns="0" tIns="0" rIns="0" bIns="0" rtlCol="0" anchor="t"/>
          <a:lstStyle/>
          <a:p>
            <a:pPr algn="l" indent="0" marL="0">
              <a:lnSpc>
                <a:spcPts val="4200"/>
              </a:lnSpc>
              <a:buNone/>
            </a:pPr>
            <a:r>
              <a:rPr lang="en-US" sz="3350" dirty="0">
                <a:solidFill>
                  <a:srgbClr val="FFFFFF"/>
                </a:solidFill>
                <a:latin typeface="Barlow Medium" pitchFamily="34" charset="0"/>
                <a:ea typeface="Barlow Medium" pitchFamily="34" charset="-122"/>
                <a:cs typeface="Barlow Medium" pitchFamily="34" charset="-120"/>
              </a:rPr>
              <a:t>Exigences de Divulgation</a:t>
            </a:r>
            <a:endParaRPr lang="en-US" sz="3350" dirty="0"/>
          </a:p>
        </p:txBody>
      </p:sp>
      <p:sp>
        <p:nvSpPr>
          <p:cNvPr id="4" name="Text 1"/>
          <p:cNvSpPr/>
          <p:nvPr/>
        </p:nvSpPr>
        <p:spPr>
          <a:xfrm>
            <a:off x="679728" y="1461968"/>
            <a:ext cx="3746540" cy="640913"/>
          </a:xfrm>
          <a:prstGeom prst="rect">
            <a:avLst/>
          </a:prstGeom>
          <a:noFill/>
          <a:ln/>
        </p:spPr>
        <p:txBody>
          <a:bodyPr wrap="none" lIns="0" tIns="0" rIns="0" bIns="0" rtlCol="0" anchor="t"/>
          <a:lstStyle/>
          <a:p>
            <a:pPr algn="ctr" indent="0" marL="0">
              <a:lnSpc>
                <a:spcPts val="5000"/>
              </a:lnSpc>
              <a:buNone/>
            </a:pPr>
            <a:r>
              <a:rPr lang="en-US" sz="5000" dirty="0">
                <a:solidFill>
                  <a:srgbClr val="E5E0DF"/>
                </a:solidFill>
                <a:latin typeface="Barlow Medium" pitchFamily="34" charset="0"/>
                <a:ea typeface="Barlow Medium" pitchFamily="34" charset="-122"/>
                <a:cs typeface="Barlow Medium" pitchFamily="34" charset="-120"/>
              </a:rPr>
              <a:t>100%</a:t>
            </a:r>
            <a:endParaRPr lang="en-US" sz="5000" dirty="0"/>
          </a:p>
        </p:txBody>
      </p:sp>
      <p:sp>
        <p:nvSpPr>
          <p:cNvPr id="5" name="Text 2"/>
          <p:cNvSpPr/>
          <p:nvPr/>
        </p:nvSpPr>
        <p:spPr>
          <a:xfrm>
            <a:off x="1125379" y="2345531"/>
            <a:ext cx="2855119" cy="269796"/>
          </a:xfrm>
          <a:prstGeom prst="rect">
            <a:avLst/>
          </a:prstGeom>
          <a:noFill/>
          <a:ln/>
        </p:spPr>
        <p:txBody>
          <a:bodyPr wrap="none" lIns="0" tIns="0" rIns="0" bIns="0" rtlCol="0" anchor="t"/>
          <a:lstStyle/>
          <a:p>
            <a:pPr algn="ctr" indent="0" marL="0">
              <a:lnSpc>
                <a:spcPts val="2100"/>
              </a:lnSpc>
              <a:buNone/>
            </a:pPr>
            <a:r>
              <a:rPr lang="en-US" sz="1650" dirty="0">
                <a:solidFill>
                  <a:srgbClr val="E5E0DF"/>
                </a:solidFill>
                <a:latin typeface="Barlow Medium" pitchFamily="34" charset="0"/>
                <a:ea typeface="Barlow Medium" pitchFamily="34" charset="-122"/>
                <a:cs typeface="Barlow Medium" pitchFamily="34" charset="-120"/>
              </a:rPr>
              <a:t>Taux d'exigence de divulgation</a:t>
            </a:r>
            <a:endParaRPr lang="en-US" sz="1650" dirty="0"/>
          </a:p>
        </p:txBody>
      </p:sp>
      <p:sp>
        <p:nvSpPr>
          <p:cNvPr id="6" name="Text 3"/>
          <p:cNvSpPr/>
          <p:nvPr/>
        </p:nvSpPr>
        <p:spPr>
          <a:xfrm>
            <a:off x="679728" y="2731770"/>
            <a:ext cx="3746540" cy="621268"/>
          </a:xfrm>
          <a:prstGeom prst="rect">
            <a:avLst/>
          </a:prstGeom>
          <a:noFill/>
          <a:ln/>
        </p:spPr>
        <p:txBody>
          <a:bodyPr wrap="square" lIns="0" tIns="0" rIns="0" bIns="0" rtlCol="0" anchor="t"/>
          <a:lstStyle/>
          <a:p>
            <a:pPr algn="ctr" indent="0" marL="0">
              <a:lnSpc>
                <a:spcPts val="2400"/>
              </a:lnSpc>
              <a:buNone/>
            </a:pPr>
            <a:r>
              <a:rPr lang="en-US" sz="1500" dirty="0">
                <a:solidFill>
                  <a:srgbClr val="E5E0DF"/>
                </a:solidFill>
                <a:latin typeface="Barlow" pitchFamily="34" charset="0"/>
                <a:ea typeface="Barlow" pitchFamily="34" charset="-122"/>
                <a:cs typeface="Barlow" pitchFamily="34" charset="-120"/>
              </a:rPr>
              <a:t>Tous les éditeurs exigent une divulgation de l'utilisation de l'IAG</a:t>
            </a:r>
            <a:endParaRPr lang="en-US" sz="1500" dirty="0"/>
          </a:p>
        </p:txBody>
      </p:sp>
      <p:sp>
        <p:nvSpPr>
          <p:cNvPr id="7" name="Text 4"/>
          <p:cNvSpPr/>
          <p:nvPr/>
        </p:nvSpPr>
        <p:spPr>
          <a:xfrm>
            <a:off x="4717613" y="1461968"/>
            <a:ext cx="3746659" cy="640913"/>
          </a:xfrm>
          <a:prstGeom prst="rect">
            <a:avLst/>
          </a:prstGeom>
          <a:noFill/>
          <a:ln/>
        </p:spPr>
        <p:txBody>
          <a:bodyPr wrap="none" lIns="0" tIns="0" rIns="0" bIns="0" rtlCol="0" anchor="t"/>
          <a:lstStyle/>
          <a:p>
            <a:pPr algn="ctr" indent="0" marL="0">
              <a:lnSpc>
                <a:spcPts val="5000"/>
              </a:lnSpc>
              <a:buNone/>
            </a:pPr>
            <a:r>
              <a:rPr lang="en-US" sz="5000" dirty="0">
                <a:solidFill>
                  <a:srgbClr val="E5E0DF"/>
                </a:solidFill>
                <a:latin typeface="Barlow Medium" pitchFamily="34" charset="0"/>
                <a:ea typeface="Barlow Medium" pitchFamily="34" charset="-122"/>
                <a:cs typeface="Barlow Medium" pitchFamily="34" charset="-120"/>
              </a:rPr>
              <a:t>5</a:t>
            </a:r>
            <a:endParaRPr lang="en-US" sz="5000" dirty="0"/>
          </a:p>
        </p:txBody>
      </p:sp>
      <p:sp>
        <p:nvSpPr>
          <p:cNvPr id="8" name="Text 5"/>
          <p:cNvSpPr/>
          <p:nvPr/>
        </p:nvSpPr>
        <p:spPr>
          <a:xfrm>
            <a:off x="5511879" y="2345531"/>
            <a:ext cx="2158127" cy="269796"/>
          </a:xfrm>
          <a:prstGeom prst="rect">
            <a:avLst/>
          </a:prstGeom>
          <a:noFill/>
          <a:ln/>
        </p:spPr>
        <p:txBody>
          <a:bodyPr wrap="none" lIns="0" tIns="0" rIns="0" bIns="0" rtlCol="0" anchor="t"/>
          <a:lstStyle/>
          <a:p>
            <a:pPr algn="ctr" indent="0" marL="0">
              <a:lnSpc>
                <a:spcPts val="2100"/>
              </a:lnSpc>
              <a:buNone/>
            </a:pPr>
            <a:r>
              <a:rPr lang="en-US" sz="1650" dirty="0">
                <a:solidFill>
                  <a:srgbClr val="E5E0DF"/>
                </a:solidFill>
                <a:latin typeface="Barlow Medium" pitchFamily="34" charset="0"/>
                <a:ea typeface="Barlow Medium" pitchFamily="34" charset="-122"/>
                <a:cs typeface="Barlow Medium" pitchFamily="34" charset="-120"/>
              </a:rPr>
              <a:t>Éditeurs majeurs</a:t>
            </a:r>
            <a:endParaRPr lang="en-US" sz="1650" dirty="0"/>
          </a:p>
        </p:txBody>
      </p:sp>
      <p:sp>
        <p:nvSpPr>
          <p:cNvPr id="9" name="Text 6"/>
          <p:cNvSpPr/>
          <p:nvPr/>
        </p:nvSpPr>
        <p:spPr>
          <a:xfrm>
            <a:off x="4717613" y="2731770"/>
            <a:ext cx="3746659" cy="310634"/>
          </a:xfrm>
          <a:prstGeom prst="rect">
            <a:avLst/>
          </a:prstGeom>
          <a:noFill/>
          <a:ln/>
        </p:spPr>
        <p:txBody>
          <a:bodyPr wrap="none" lIns="0" tIns="0" rIns="0" bIns="0" rtlCol="0" anchor="t"/>
          <a:lstStyle/>
          <a:p>
            <a:pPr algn="ctr" indent="0" marL="0">
              <a:lnSpc>
                <a:spcPts val="2400"/>
              </a:lnSpc>
              <a:buNone/>
            </a:pPr>
            <a:r>
              <a:rPr lang="en-US" sz="1500" dirty="0">
                <a:solidFill>
                  <a:srgbClr val="E5E0DF"/>
                </a:solidFill>
                <a:latin typeface="Barlow" pitchFamily="34" charset="0"/>
                <a:ea typeface="Barlow" pitchFamily="34" charset="-122"/>
                <a:cs typeface="Barlow" pitchFamily="34" charset="-120"/>
              </a:rPr>
              <a:t>Ont établi des politiques spécifiques sur l'IAG</a:t>
            </a:r>
            <a:endParaRPr lang="en-US" sz="1500" dirty="0"/>
          </a:p>
        </p:txBody>
      </p:sp>
      <p:sp>
        <p:nvSpPr>
          <p:cNvPr id="10" name="Text 7"/>
          <p:cNvSpPr/>
          <p:nvPr/>
        </p:nvSpPr>
        <p:spPr>
          <a:xfrm>
            <a:off x="2698671" y="4032766"/>
            <a:ext cx="3746540" cy="640913"/>
          </a:xfrm>
          <a:prstGeom prst="rect">
            <a:avLst/>
          </a:prstGeom>
          <a:noFill/>
          <a:ln/>
        </p:spPr>
        <p:txBody>
          <a:bodyPr wrap="none" lIns="0" tIns="0" rIns="0" bIns="0" rtlCol="0" anchor="t"/>
          <a:lstStyle/>
          <a:p>
            <a:pPr algn="ctr" indent="0" marL="0">
              <a:lnSpc>
                <a:spcPts val="5000"/>
              </a:lnSpc>
              <a:buNone/>
            </a:pPr>
            <a:r>
              <a:rPr lang="en-US" sz="5000" dirty="0">
                <a:solidFill>
                  <a:srgbClr val="E5E0DF"/>
                </a:solidFill>
                <a:latin typeface="Barlow Medium" pitchFamily="34" charset="0"/>
                <a:ea typeface="Barlow Medium" pitchFamily="34" charset="-122"/>
                <a:cs typeface="Barlow Medium" pitchFamily="34" charset="-120"/>
              </a:rPr>
              <a:t>3</a:t>
            </a:r>
            <a:endParaRPr lang="en-US" sz="5000" dirty="0"/>
          </a:p>
        </p:txBody>
      </p:sp>
      <p:sp>
        <p:nvSpPr>
          <p:cNvPr id="11" name="Text 8"/>
          <p:cNvSpPr/>
          <p:nvPr/>
        </p:nvSpPr>
        <p:spPr>
          <a:xfrm>
            <a:off x="3492818" y="4916329"/>
            <a:ext cx="2158127" cy="269796"/>
          </a:xfrm>
          <a:prstGeom prst="rect">
            <a:avLst/>
          </a:prstGeom>
          <a:noFill/>
          <a:ln/>
        </p:spPr>
        <p:txBody>
          <a:bodyPr wrap="none" lIns="0" tIns="0" rIns="0" bIns="0" rtlCol="0" anchor="t"/>
          <a:lstStyle/>
          <a:p>
            <a:pPr algn="ctr" indent="0" marL="0">
              <a:lnSpc>
                <a:spcPts val="2100"/>
              </a:lnSpc>
              <a:buNone/>
            </a:pPr>
            <a:r>
              <a:rPr lang="en-US" sz="1650" dirty="0">
                <a:solidFill>
                  <a:srgbClr val="E5E0DF"/>
                </a:solidFill>
                <a:latin typeface="Barlow Medium" pitchFamily="34" charset="0"/>
                <a:ea typeface="Barlow Medium" pitchFamily="34" charset="-122"/>
                <a:cs typeface="Barlow Medium" pitchFamily="34" charset="-120"/>
              </a:rPr>
              <a:t>Niveaux de détail</a:t>
            </a:r>
            <a:endParaRPr lang="en-US" sz="1650" dirty="0"/>
          </a:p>
        </p:txBody>
      </p:sp>
      <p:sp>
        <p:nvSpPr>
          <p:cNvPr id="12" name="Text 9"/>
          <p:cNvSpPr/>
          <p:nvPr/>
        </p:nvSpPr>
        <p:spPr>
          <a:xfrm>
            <a:off x="2698671" y="5302568"/>
            <a:ext cx="3746540" cy="621268"/>
          </a:xfrm>
          <a:prstGeom prst="rect">
            <a:avLst/>
          </a:prstGeom>
          <a:noFill/>
          <a:ln/>
        </p:spPr>
        <p:txBody>
          <a:bodyPr wrap="square" lIns="0" tIns="0" rIns="0" bIns="0" rtlCol="0" anchor="t"/>
          <a:lstStyle/>
          <a:p>
            <a:pPr algn="ctr" indent="0" marL="0">
              <a:lnSpc>
                <a:spcPts val="2400"/>
              </a:lnSpc>
              <a:buNone/>
            </a:pPr>
            <a:r>
              <a:rPr lang="en-US" sz="1500" dirty="0">
                <a:solidFill>
                  <a:srgbClr val="E5E0DF"/>
                </a:solidFill>
                <a:latin typeface="Barlow" pitchFamily="34" charset="0"/>
                <a:ea typeface="Barlow" pitchFamily="34" charset="-122"/>
                <a:cs typeface="Barlow" pitchFamily="34" charset="-120"/>
              </a:rPr>
              <a:t>Allant de la simple mention à la documentation complète</a:t>
            </a:r>
            <a:endParaRPr lang="en-US" sz="1500" dirty="0"/>
          </a:p>
        </p:txBody>
      </p:sp>
      <p:sp>
        <p:nvSpPr>
          <p:cNvPr id="13" name="Text 10"/>
          <p:cNvSpPr/>
          <p:nvPr/>
        </p:nvSpPr>
        <p:spPr>
          <a:xfrm>
            <a:off x="679728" y="6142315"/>
            <a:ext cx="7784544" cy="1553170"/>
          </a:xfrm>
          <a:prstGeom prst="rect">
            <a:avLst/>
          </a:prstGeom>
          <a:noFill/>
          <a:ln/>
        </p:spPr>
        <p:txBody>
          <a:bodyPr wrap="square" lIns="0" tIns="0" rIns="0" bIns="0" rtlCol="0" anchor="t"/>
          <a:lstStyle/>
          <a:p>
            <a:pPr algn="l" indent="0" marL="0">
              <a:lnSpc>
                <a:spcPts val="2400"/>
              </a:lnSpc>
              <a:buNone/>
            </a:pPr>
            <a:r>
              <a:rPr lang="en-US" sz="1500" dirty="0">
                <a:solidFill>
                  <a:srgbClr val="E5E0DF"/>
                </a:solidFill>
                <a:latin typeface="Barlow" pitchFamily="34" charset="0"/>
                <a:ea typeface="Barlow" pitchFamily="34" charset="-122"/>
                <a:cs typeface="Barlow" pitchFamily="34" charset="-120"/>
              </a:rPr>
              <a:t>Les exigences de divulgation varient en termes de détail et d'emplacement dans le manuscrit. Certains éditeurs, comme Wiley, demandent une documentation très détaillée incluant les prompts utilisés et les sorties générées, tandis que d'autres se contentent d'une mention plus générale. L'emplacement recommandé pour cette divulgation peut être la section Méthodes, les Remerciements, ou une annexe dédiée, selon l'éditeur.</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733782" y="606028"/>
            <a:ext cx="4658916" cy="582335"/>
          </a:xfrm>
          <a:prstGeom prst="rect">
            <a:avLst/>
          </a:prstGeom>
          <a:noFill/>
          <a:ln/>
        </p:spPr>
        <p:txBody>
          <a:bodyPr wrap="none" lIns="0" tIns="0" rIns="0" bIns="0" rtlCol="0" anchor="t"/>
          <a:lstStyle/>
          <a:p>
            <a:pPr algn="l" indent="0" marL="0">
              <a:lnSpc>
                <a:spcPts val="4550"/>
              </a:lnSpc>
              <a:buNone/>
            </a:pPr>
            <a:r>
              <a:rPr lang="en-US" sz="3650" dirty="0">
                <a:solidFill>
                  <a:srgbClr val="FFFFFF"/>
                </a:solidFill>
                <a:latin typeface="Barlow Medium" pitchFamily="34" charset="0"/>
                <a:ea typeface="Barlow Medium" pitchFamily="34" charset="-122"/>
                <a:cs typeface="Barlow Medium" pitchFamily="34" charset="-120"/>
              </a:rPr>
              <a:t>Conclusion</a:t>
            </a:r>
            <a:endParaRPr lang="en-US" sz="3650" dirty="0"/>
          </a:p>
        </p:txBody>
      </p:sp>
      <p:pic>
        <p:nvPicPr>
          <p:cNvPr id="3" name="Image 0" descr="preencoded.png">    </p:cNvPr>
          <p:cNvPicPr>
            <a:picLocks noChangeAspect="1"/>
          </p:cNvPicPr>
          <p:nvPr/>
        </p:nvPicPr>
        <p:blipFill>
          <a:blip r:embed="rId1"/>
          <a:stretch>
            <a:fillRect/>
          </a:stretch>
        </p:blipFill>
        <p:spPr>
          <a:xfrm>
            <a:off x="741402" y="1743075"/>
            <a:ext cx="3161109" cy="3161109"/>
          </a:xfrm>
          <a:prstGeom prst="rect">
            <a:avLst/>
          </a:prstGeom>
        </p:spPr>
      </p:pic>
      <p:pic>
        <p:nvPicPr>
          <p:cNvPr id="4" name="Image 1" descr="preencoded.png">    </p:cNvPr>
          <p:cNvPicPr>
            <a:picLocks noChangeAspect="1"/>
          </p:cNvPicPr>
          <p:nvPr/>
        </p:nvPicPr>
        <p:blipFill>
          <a:blip r:embed="rId2"/>
          <a:stretch>
            <a:fillRect/>
          </a:stretch>
        </p:blipFill>
        <p:spPr>
          <a:xfrm>
            <a:off x="4070152" y="1743075"/>
            <a:ext cx="3161228" cy="3161228"/>
          </a:xfrm>
          <a:prstGeom prst="rect">
            <a:avLst/>
          </a:prstGeom>
        </p:spPr>
      </p:pic>
      <p:pic>
        <p:nvPicPr>
          <p:cNvPr id="5" name="Image 2" descr="preencoded.png">    </p:cNvPr>
          <p:cNvPicPr>
            <a:picLocks noChangeAspect="1"/>
          </p:cNvPicPr>
          <p:nvPr/>
        </p:nvPicPr>
        <p:blipFill>
          <a:blip r:embed="rId3"/>
          <a:stretch>
            <a:fillRect/>
          </a:stretch>
        </p:blipFill>
        <p:spPr>
          <a:xfrm>
            <a:off x="7399020" y="1743075"/>
            <a:ext cx="3161109" cy="3161109"/>
          </a:xfrm>
          <a:prstGeom prst="rect">
            <a:avLst/>
          </a:prstGeom>
        </p:spPr>
      </p:pic>
      <p:pic>
        <p:nvPicPr>
          <p:cNvPr id="6" name="Image 3" descr="preencoded.png">    </p:cNvPr>
          <p:cNvPicPr>
            <a:picLocks noChangeAspect="1"/>
          </p:cNvPicPr>
          <p:nvPr/>
        </p:nvPicPr>
        <p:blipFill>
          <a:blip r:embed="rId4"/>
          <a:stretch>
            <a:fillRect/>
          </a:stretch>
        </p:blipFill>
        <p:spPr>
          <a:xfrm>
            <a:off x="10727769" y="1743075"/>
            <a:ext cx="3161228" cy="3161228"/>
          </a:xfrm>
          <a:prstGeom prst="rect">
            <a:avLst/>
          </a:prstGeom>
        </p:spPr>
      </p:pic>
      <p:sp>
        <p:nvSpPr>
          <p:cNvPr id="7" name="Text 1"/>
          <p:cNvSpPr/>
          <p:nvPr/>
        </p:nvSpPr>
        <p:spPr>
          <a:xfrm>
            <a:off x="733782" y="5275659"/>
            <a:ext cx="13162836" cy="2347793"/>
          </a:xfrm>
          <a:prstGeom prst="rect">
            <a:avLst/>
          </a:prstGeom>
          <a:noFill/>
          <a:ln/>
        </p:spPr>
        <p:txBody>
          <a:bodyPr wrap="square" lIns="0" tIns="0" rIns="0" bIns="0" rtlCol="0" anchor="t"/>
          <a:lstStyle/>
          <a:p>
            <a:pPr algn="l" indent="0" marL="0">
              <a:lnSpc>
                <a:spcPts val="2600"/>
              </a:lnSpc>
              <a:buNone/>
            </a:pPr>
            <a:r>
              <a:rPr lang="en-US" sz="1650" dirty="0">
                <a:solidFill>
                  <a:srgbClr val="E5E0DF"/>
                </a:solidFill>
                <a:latin typeface="Barlow" pitchFamily="34" charset="0"/>
                <a:ea typeface="Barlow" pitchFamily="34" charset="-122"/>
                <a:cs typeface="Barlow" pitchFamily="34" charset="-120"/>
              </a:rPr>
              <a:t>Les politiques des principaux acteurs de la publication scientifique concernant l'IA générative sont globalement alignées sur la nécessité de maintenir la responsabilité humaine, de garantir la transparence de son utilisation et de protéger l'intégrité scientifique, la confidentialité et la propriété intellectuelle. Bien que l'IAG puisse offrir des avantages en termes d'amélioration de la langue et d'aide à la génération d'idées, son rôle dans la création de contenu substantiel et dans les processus critiques comme l'évaluation par les pairs et la prise de décision éditoriale est fortement limité, voire interdit. La surveillance continue des développements de l'IAG et l'adaptation des politiques sont considérées comme essentielles dans ce domaine en évolution rapide. Les auteurs et autres parties prenantes sont fortement encouragés à consulter les directives spécifiques des journaux et des éditeurs avant d'utiliser des outils d'IAG.</a:t>
            </a:r>
            <a:endParaRPr lang="en-US" sz="1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2025-04-01T16:18:50Z</dcterms:created>
  <dcterms:modified xsi:type="dcterms:W3CDTF">2025-04-01T16:18:50Z</dcterms:modified>
</cp:coreProperties>
</file>