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4630400" cy="8229600"/>
  <p:notesSz cx="8229600" cy="14630400"/>
  <p:embeddedFontLst>
    <p:embeddedFont>
      <p:font typeface="Unbounded"/>
      <p:regular r:id="rId32"/>
    </p:embeddedFont>
    <p:embeddedFont>
      <p:font typeface="Unbounded"/>
      <p:regular r:id="rId33"/>
    </p:embeddedFont>
    <p:embeddedFont>
      <p:font typeface="Open Sans"/>
      <p:regular r:id="rId34"/>
    </p:embeddedFont>
    <p:embeddedFont>
      <p:font typeface="Open Sans"/>
      <p:regular r:id="rId35"/>
    </p:embeddedFont>
    <p:embeddedFont>
      <p:font typeface="Open Sans"/>
      <p:regular r:id="rId36"/>
    </p:embeddedFont>
    <p:embeddedFont>
      <p:font typeface="Open Sans"/>
      <p:regular r:id="rId37"/>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32" Type="http://schemas.openxmlformats.org/officeDocument/2006/relationships/font" Target="fonts/font1.fntdata"/><Relationship Id="rId33" Type="http://schemas.openxmlformats.org/officeDocument/2006/relationships/font" Target="fonts/font2.fntdata"/><Relationship Id="rId34" Type="http://schemas.openxmlformats.org/officeDocument/2006/relationships/font" Target="fonts/font3.fntdata"/><Relationship Id="rId35" Type="http://schemas.openxmlformats.org/officeDocument/2006/relationships/font" Target="fonts/font4.fntdata"/><Relationship Id="rId36" Type="http://schemas.openxmlformats.org/officeDocument/2006/relationships/font" Target="fonts/font5.fntdata"/><Relationship Id="rId37"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4.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6.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slideLayout" Target="../slideLayouts/slideLayout9.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0.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3.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4.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5.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7.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8.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20.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2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slideLayout" Target="../slideLayouts/slideLayout25.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slideLayout" Target="../slideLayouts/slideLayout26.xml"/><Relationship Id="rId8"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31624"/>
          </a:xfrm>
          <a:prstGeom prst="rect">
            <a:avLst/>
          </a:prstGeom>
        </p:spPr>
      </p:pic>
      <p:sp>
        <p:nvSpPr>
          <p:cNvPr id="3" name="Text 0"/>
          <p:cNvSpPr/>
          <p:nvPr/>
        </p:nvSpPr>
        <p:spPr>
          <a:xfrm>
            <a:off x="785098" y="616863"/>
            <a:ext cx="7573804" cy="3504605"/>
          </a:xfrm>
          <a:prstGeom prst="rect">
            <a:avLst/>
          </a:prstGeom>
          <a:noFill/>
          <a:ln/>
        </p:spPr>
        <p:txBody>
          <a:bodyPr wrap="square" lIns="0" tIns="0" rIns="0" bIns="0" rtlCol="0" anchor="t"/>
          <a:lstStyle/>
          <a:p>
            <a:pPr algn="l" indent="0" marL="0">
              <a:lnSpc>
                <a:spcPts val="5500"/>
              </a:lnSpc>
              <a:buNone/>
            </a:pPr>
            <a:r>
              <a:rPr lang="en-US" sz="4400" b="1" dirty="0">
                <a:solidFill>
                  <a:srgbClr val="333F70"/>
                </a:solidFill>
                <a:latin typeface="Unbounded Bold" pitchFamily="34" charset="0"/>
                <a:ea typeface="Unbounded Bold" pitchFamily="34" charset="-122"/>
                <a:cs typeface="Unbounded Bold" pitchFamily="34" charset="-120"/>
              </a:rPr>
              <a:t>L'utilisation académique d'IA générative : vers une réponse juridique ou éthique ?</a:t>
            </a:r>
            <a:endParaRPr lang="en-US" sz="4400" dirty="0"/>
          </a:p>
        </p:txBody>
      </p:sp>
      <p:sp>
        <p:nvSpPr>
          <p:cNvPr id="4" name="Text 1"/>
          <p:cNvSpPr/>
          <p:nvPr/>
        </p:nvSpPr>
        <p:spPr>
          <a:xfrm>
            <a:off x="785098" y="4457938"/>
            <a:ext cx="7573804" cy="2511981"/>
          </a:xfrm>
          <a:prstGeom prst="rect">
            <a:avLst/>
          </a:prstGeom>
          <a:noFill/>
          <a:ln/>
        </p:spPr>
        <p:txBody>
          <a:bodyPr wrap="square" lIns="0" tIns="0" rIns="0" bIns="0" rtlCol="0" anchor="t"/>
          <a:lstStyle/>
          <a:p>
            <a:pPr algn="l" indent="0" marL="0">
              <a:lnSpc>
                <a:spcPts val="2800"/>
              </a:lnSpc>
              <a:buNone/>
            </a:pPr>
            <a:r>
              <a:rPr lang="en-US" sz="1750" dirty="0">
                <a:solidFill>
                  <a:srgbClr val="333F70"/>
                </a:solidFill>
                <a:latin typeface="Open Sans" pitchFamily="34" charset="0"/>
                <a:ea typeface="Open Sans" pitchFamily="34" charset="-122"/>
                <a:cs typeface="Open Sans" pitchFamily="34" charset="-120"/>
              </a:rPr>
              <a:t>L'Institut International de Recherche et d'Action sur la Fraude et le Plagiat Académiques (IRAFPA) présente cette étude approfondie sur les enjeux juridiques et éthiques liés à l'utilisation de l'intelligence artificielle générative dans le contexte académique. Cette analyse examine les défis posés par ces nouvelles technologies et propose des pistes de réflexion pour encadrer leur usage dans l'enseignement supérieur et la recherche.</a:t>
            </a:r>
            <a:endParaRPr lang="en-US" sz="1750" dirty="0"/>
          </a:p>
        </p:txBody>
      </p:sp>
      <p:sp>
        <p:nvSpPr>
          <p:cNvPr id="5" name="Shape 2"/>
          <p:cNvSpPr/>
          <p:nvPr/>
        </p:nvSpPr>
        <p:spPr>
          <a:xfrm>
            <a:off x="785098" y="7239000"/>
            <a:ext cx="358854" cy="358854"/>
          </a:xfrm>
          <a:prstGeom prst="roundRect">
            <a:avLst>
              <a:gd name="adj" fmla="val 25478567"/>
            </a:avLst>
          </a:prstGeom>
          <a:noFill/>
          <a:ln w="7620">
            <a:solidFill>
              <a:srgbClr val="FFFFFF"/>
            </a:solidFill>
            <a:prstDash val="solid"/>
          </a:ln>
        </p:spPr>
      </p:sp>
      <p:pic>
        <p:nvPicPr>
          <p:cNvPr id="6" name="Image 1" descr="preencoded.png">    </p:cNvPr>
          <p:cNvPicPr>
            <a:picLocks noChangeAspect="1"/>
          </p:cNvPicPr>
          <p:nvPr/>
        </p:nvPicPr>
        <p:blipFill>
          <a:blip r:embed="rId2"/>
          <a:stretch>
            <a:fillRect/>
          </a:stretch>
        </p:blipFill>
        <p:spPr>
          <a:xfrm>
            <a:off x="792718" y="7246620"/>
            <a:ext cx="343614" cy="343614"/>
          </a:xfrm>
          <a:prstGeom prst="rect">
            <a:avLst/>
          </a:prstGeom>
        </p:spPr>
      </p:pic>
      <p:sp>
        <p:nvSpPr>
          <p:cNvPr id="7" name="Text 3"/>
          <p:cNvSpPr/>
          <p:nvPr/>
        </p:nvSpPr>
        <p:spPr>
          <a:xfrm>
            <a:off x="1256109" y="7222212"/>
            <a:ext cx="3738682" cy="392549"/>
          </a:xfrm>
          <a:prstGeom prst="rect">
            <a:avLst/>
          </a:prstGeom>
          <a:noFill/>
          <a:ln/>
        </p:spPr>
        <p:txBody>
          <a:bodyPr wrap="none" lIns="0" tIns="0" rIns="0" bIns="0" rtlCol="0" anchor="t"/>
          <a:lstStyle/>
          <a:p>
            <a:pPr algn="l" indent="0" marL="0">
              <a:lnSpc>
                <a:spcPts val="3050"/>
              </a:lnSpc>
              <a:buNone/>
            </a:pPr>
            <a:r>
              <a:rPr lang="en-US" sz="2200" b="1" dirty="0">
                <a:solidFill>
                  <a:srgbClr val="333F70"/>
                </a:solidFill>
                <a:latin typeface="Open Sans Bold" pitchFamily="34" charset="0"/>
                <a:ea typeface="Open Sans Bold" pitchFamily="34" charset="-122"/>
                <a:cs typeface="Open Sans Bold" pitchFamily="34" charset="-120"/>
              </a:rPr>
              <a:t>par Maria Mercanti-Guérin</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16982" y="624840"/>
            <a:ext cx="13396436" cy="1101566"/>
          </a:xfrm>
          <a:prstGeom prst="rect">
            <a:avLst/>
          </a:prstGeom>
          <a:noFill/>
          <a:ln/>
        </p:spPr>
        <p:txBody>
          <a:bodyPr wrap="square" lIns="0" tIns="0" rIns="0" bIns="0" rtlCol="0" anchor="t"/>
          <a:lstStyle/>
          <a:p>
            <a:pPr algn="l" indent="0" marL="0">
              <a:lnSpc>
                <a:spcPts val="4300"/>
              </a:lnSpc>
              <a:buNone/>
            </a:pPr>
            <a:r>
              <a:rPr lang="en-US" sz="3450" b="1" dirty="0">
                <a:solidFill>
                  <a:srgbClr val="333F70"/>
                </a:solidFill>
                <a:latin typeface="Unbounded Bold" pitchFamily="34" charset="0"/>
                <a:ea typeface="Unbounded Bold" pitchFamily="34" charset="-122"/>
                <a:cs typeface="Unbounded Bold" pitchFamily="34" charset="-120"/>
              </a:rPr>
              <a:t>État des lieux de l'utilisation d'IA dans le milieu académique</a:t>
            </a:r>
            <a:endParaRPr lang="en-US" sz="3450" dirty="0"/>
          </a:p>
        </p:txBody>
      </p:sp>
      <p:sp>
        <p:nvSpPr>
          <p:cNvPr id="3" name="Text 1"/>
          <p:cNvSpPr/>
          <p:nvPr/>
        </p:nvSpPr>
        <p:spPr>
          <a:xfrm>
            <a:off x="616982" y="2167057"/>
            <a:ext cx="6566059" cy="581620"/>
          </a:xfrm>
          <a:prstGeom prst="rect">
            <a:avLst/>
          </a:prstGeom>
          <a:noFill/>
          <a:ln/>
        </p:spPr>
        <p:txBody>
          <a:bodyPr wrap="none" lIns="0" tIns="0" rIns="0" bIns="0" rtlCol="0" anchor="t"/>
          <a:lstStyle/>
          <a:p>
            <a:pPr algn="ctr" indent="0" marL="0">
              <a:lnSpc>
                <a:spcPts val="4550"/>
              </a:lnSpc>
              <a:buNone/>
            </a:pPr>
            <a:r>
              <a:rPr lang="en-US" sz="4550" b="1" dirty="0">
                <a:solidFill>
                  <a:srgbClr val="333F70"/>
                </a:solidFill>
                <a:latin typeface="Unbounded Bold" pitchFamily="34" charset="0"/>
                <a:ea typeface="Unbounded Bold" pitchFamily="34" charset="-122"/>
                <a:cs typeface="Unbounded Bold" pitchFamily="34" charset="-120"/>
              </a:rPr>
              <a:t>55%</a:t>
            </a:r>
            <a:endParaRPr lang="en-US" sz="4550" dirty="0"/>
          </a:p>
        </p:txBody>
      </p:sp>
      <p:sp>
        <p:nvSpPr>
          <p:cNvPr id="4" name="Text 2"/>
          <p:cNvSpPr/>
          <p:nvPr/>
        </p:nvSpPr>
        <p:spPr>
          <a:xfrm>
            <a:off x="2365534" y="2968943"/>
            <a:ext cx="3068836" cy="275392"/>
          </a:xfrm>
          <a:prstGeom prst="rect">
            <a:avLst/>
          </a:prstGeom>
          <a:noFill/>
          <a:ln/>
        </p:spPr>
        <p:txBody>
          <a:bodyPr wrap="none" lIns="0" tIns="0" rIns="0" bIns="0" rtlCol="0" anchor="t"/>
          <a:lstStyle/>
          <a:p>
            <a:pPr algn="ctr" indent="0" marL="0">
              <a:lnSpc>
                <a:spcPts val="2150"/>
              </a:lnSpc>
              <a:buNone/>
            </a:pPr>
            <a:r>
              <a:rPr lang="en-US" sz="1700" b="1" dirty="0">
                <a:solidFill>
                  <a:srgbClr val="333F70"/>
                </a:solidFill>
                <a:latin typeface="Unbounded Bold" pitchFamily="34" charset="0"/>
                <a:ea typeface="Unbounded Bold" pitchFamily="34" charset="-122"/>
                <a:cs typeface="Unbounded Bold" pitchFamily="34" charset="-120"/>
              </a:rPr>
              <a:t>Étudiants utilisant l'IA</a:t>
            </a:r>
            <a:endParaRPr lang="en-US" sz="1700" dirty="0"/>
          </a:p>
        </p:txBody>
      </p:sp>
      <p:sp>
        <p:nvSpPr>
          <p:cNvPr id="5" name="Text 3"/>
          <p:cNvSpPr/>
          <p:nvPr/>
        </p:nvSpPr>
        <p:spPr>
          <a:xfrm>
            <a:off x="616982" y="3350062"/>
            <a:ext cx="6566059" cy="564118"/>
          </a:xfrm>
          <a:prstGeom prst="rect">
            <a:avLst/>
          </a:prstGeom>
          <a:noFill/>
          <a:ln/>
        </p:spPr>
        <p:txBody>
          <a:bodyPr wrap="square" lIns="0" tIns="0" rIns="0" bIns="0" rtlCol="0" anchor="t"/>
          <a:lstStyle/>
          <a:p>
            <a:pPr algn="ctr" indent="0" marL="0">
              <a:lnSpc>
                <a:spcPts val="2200"/>
              </a:lnSpc>
              <a:buNone/>
            </a:pPr>
            <a:r>
              <a:rPr lang="en-US" sz="1350" dirty="0">
                <a:solidFill>
                  <a:srgbClr val="333F70"/>
                </a:solidFill>
                <a:latin typeface="Open Sans" pitchFamily="34" charset="0"/>
                <a:ea typeface="Open Sans" pitchFamily="34" charset="-122"/>
                <a:cs typeface="Open Sans" pitchFamily="34" charset="-120"/>
              </a:rPr>
              <a:t>Des étudiants déclarent utiliser un modèle d'intelligence artificielle générative au moins occasionnellement</a:t>
            </a:r>
            <a:endParaRPr lang="en-US" sz="1350" dirty="0"/>
          </a:p>
        </p:txBody>
      </p:sp>
      <p:sp>
        <p:nvSpPr>
          <p:cNvPr id="6" name="Text 4"/>
          <p:cNvSpPr/>
          <p:nvPr/>
        </p:nvSpPr>
        <p:spPr>
          <a:xfrm>
            <a:off x="7447359" y="2167057"/>
            <a:ext cx="6566059" cy="581620"/>
          </a:xfrm>
          <a:prstGeom prst="rect">
            <a:avLst/>
          </a:prstGeom>
          <a:noFill/>
          <a:ln/>
        </p:spPr>
        <p:txBody>
          <a:bodyPr wrap="none" lIns="0" tIns="0" rIns="0" bIns="0" rtlCol="0" anchor="t"/>
          <a:lstStyle/>
          <a:p>
            <a:pPr algn="ctr" indent="0" marL="0">
              <a:lnSpc>
                <a:spcPts val="4550"/>
              </a:lnSpc>
              <a:buNone/>
            </a:pPr>
            <a:r>
              <a:rPr lang="en-US" sz="4550" b="1" dirty="0">
                <a:solidFill>
                  <a:srgbClr val="333F70"/>
                </a:solidFill>
                <a:latin typeface="Unbounded Bold" pitchFamily="34" charset="0"/>
                <a:ea typeface="Unbounded Bold" pitchFamily="34" charset="-122"/>
                <a:cs typeface="Unbounded Bold" pitchFamily="34" charset="-120"/>
              </a:rPr>
              <a:t>35%</a:t>
            </a:r>
            <a:endParaRPr lang="en-US" sz="4550" dirty="0"/>
          </a:p>
        </p:txBody>
      </p:sp>
      <p:sp>
        <p:nvSpPr>
          <p:cNvPr id="7" name="Text 5"/>
          <p:cNvSpPr/>
          <p:nvPr/>
        </p:nvSpPr>
        <p:spPr>
          <a:xfrm>
            <a:off x="9011245" y="2968943"/>
            <a:ext cx="3438168" cy="275392"/>
          </a:xfrm>
          <a:prstGeom prst="rect">
            <a:avLst/>
          </a:prstGeom>
          <a:noFill/>
          <a:ln/>
        </p:spPr>
        <p:txBody>
          <a:bodyPr wrap="none" lIns="0" tIns="0" rIns="0" bIns="0" rtlCol="0" anchor="t"/>
          <a:lstStyle/>
          <a:p>
            <a:pPr algn="ctr" indent="0" marL="0">
              <a:lnSpc>
                <a:spcPts val="2150"/>
              </a:lnSpc>
              <a:buNone/>
            </a:pPr>
            <a:r>
              <a:rPr lang="en-US" sz="1700" b="1" dirty="0">
                <a:solidFill>
                  <a:srgbClr val="333F70"/>
                </a:solidFill>
                <a:latin typeface="Unbounded Bold" pitchFamily="34" charset="0"/>
                <a:ea typeface="Unbounded Bold" pitchFamily="34" charset="-122"/>
                <a:cs typeface="Unbounded Bold" pitchFamily="34" charset="-120"/>
              </a:rPr>
              <a:t>Enseignants utilisant l'IA</a:t>
            </a:r>
            <a:endParaRPr lang="en-US" sz="1700" dirty="0"/>
          </a:p>
        </p:txBody>
      </p:sp>
      <p:sp>
        <p:nvSpPr>
          <p:cNvPr id="8" name="Text 6"/>
          <p:cNvSpPr/>
          <p:nvPr/>
        </p:nvSpPr>
        <p:spPr>
          <a:xfrm>
            <a:off x="7447359" y="3350062"/>
            <a:ext cx="6566059" cy="564118"/>
          </a:xfrm>
          <a:prstGeom prst="rect">
            <a:avLst/>
          </a:prstGeom>
          <a:noFill/>
          <a:ln/>
        </p:spPr>
        <p:txBody>
          <a:bodyPr wrap="square" lIns="0" tIns="0" rIns="0" bIns="0" rtlCol="0" anchor="t"/>
          <a:lstStyle/>
          <a:p>
            <a:pPr algn="ctr" indent="0" marL="0">
              <a:lnSpc>
                <a:spcPts val="2200"/>
              </a:lnSpc>
              <a:buNone/>
            </a:pPr>
            <a:r>
              <a:rPr lang="en-US" sz="1350" dirty="0">
                <a:solidFill>
                  <a:srgbClr val="333F70"/>
                </a:solidFill>
                <a:latin typeface="Open Sans" pitchFamily="34" charset="0"/>
                <a:ea typeface="Open Sans" pitchFamily="34" charset="-122"/>
                <a:cs typeface="Open Sans" pitchFamily="34" charset="-120"/>
              </a:rPr>
              <a:t>Des enseignants utilisent également ces outils dans leur pratique professionnelle</a:t>
            </a:r>
            <a:endParaRPr lang="en-US" sz="1350" dirty="0"/>
          </a:p>
        </p:txBody>
      </p:sp>
      <p:sp>
        <p:nvSpPr>
          <p:cNvPr id="9" name="Text 7"/>
          <p:cNvSpPr/>
          <p:nvPr/>
        </p:nvSpPr>
        <p:spPr>
          <a:xfrm>
            <a:off x="616982" y="4531043"/>
            <a:ext cx="6566059" cy="581620"/>
          </a:xfrm>
          <a:prstGeom prst="rect">
            <a:avLst/>
          </a:prstGeom>
          <a:noFill/>
          <a:ln/>
        </p:spPr>
        <p:txBody>
          <a:bodyPr wrap="none" lIns="0" tIns="0" rIns="0" bIns="0" rtlCol="0" anchor="t"/>
          <a:lstStyle/>
          <a:p>
            <a:pPr algn="ctr" indent="0" marL="0">
              <a:lnSpc>
                <a:spcPts val="4550"/>
              </a:lnSpc>
              <a:buNone/>
            </a:pPr>
            <a:r>
              <a:rPr lang="en-US" sz="4550" b="1" dirty="0">
                <a:solidFill>
                  <a:srgbClr val="333F70"/>
                </a:solidFill>
                <a:latin typeface="Unbounded Bold" pitchFamily="34" charset="0"/>
                <a:ea typeface="Unbounded Bold" pitchFamily="34" charset="-122"/>
                <a:cs typeface="Unbounded Bold" pitchFamily="34" charset="-120"/>
              </a:rPr>
              <a:t>76%</a:t>
            </a:r>
            <a:endParaRPr lang="en-US" sz="4550" dirty="0"/>
          </a:p>
        </p:txBody>
      </p:sp>
      <p:sp>
        <p:nvSpPr>
          <p:cNvPr id="10" name="Text 8"/>
          <p:cNvSpPr/>
          <p:nvPr/>
        </p:nvSpPr>
        <p:spPr>
          <a:xfrm>
            <a:off x="2507337" y="5332928"/>
            <a:ext cx="2785348" cy="275392"/>
          </a:xfrm>
          <a:prstGeom prst="rect">
            <a:avLst/>
          </a:prstGeom>
          <a:noFill/>
          <a:ln/>
        </p:spPr>
        <p:txBody>
          <a:bodyPr wrap="none" lIns="0" tIns="0" rIns="0" bIns="0" rtlCol="0" anchor="t"/>
          <a:lstStyle/>
          <a:p>
            <a:pPr algn="ctr" indent="0" marL="0">
              <a:lnSpc>
                <a:spcPts val="2150"/>
              </a:lnSpc>
              <a:buNone/>
            </a:pPr>
            <a:r>
              <a:rPr lang="en-US" sz="1700" b="1" dirty="0">
                <a:solidFill>
                  <a:srgbClr val="333F70"/>
                </a:solidFill>
                <a:latin typeface="Unbounded Bold" pitchFamily="34" charset="0"/>
                <a:ea typeface="Unbounded Bold" pitchFamily="34" charset="-122"/>
                <a:cs typeface="Unbounded Bold" pitchFamily="34" charset="-120"/>
              </a:rPr>
              <a:t>Perception de triche</a:t>
            </a:r>
            <a:endParaRPr lang="en-US" sz="1700" dirty="0"/>
          </a:p>
        </p:txBody>
      </p:sp>
      <p:sp>
        <p:nvSpPr>
          <p:cNvPr id="11" name="Text 9"/>
          <p:cNvSpPr/>
          <p:nvPr/>
        </p:nvSpPr>
        <p:spPr>
          <a:xfrm>
            <a:off x="616982" y="5714048"/>
            <a:ext cx="6566059" cy="564118"/>
          </a:xfrm>
          <a:prstGeom prst="rect">
            <a:avLst/>
          </a:prstGeom>
          <a:noFill/>
          <a:ln/>
        </p:spPr>
        <p:txBody>
          <a:bodyPr wrap="square" lIns="0" tIns="0" rIns="0" bIns="0" rtlCol="0" anchor="t"/>
          <a:lstStyle/>
          <a:p>
            <a:pPr algn="ctr" indent="0" marL="0">
              <a:lnSpc>
                <a:spcPts val="2200"/>
              </a:lnSpc>
              <a:buNone/>
            </a:pPr>
            <a:r>
              <a:rPr lang="en-US" sz="1350" dirty="0">
                <a:solidFill>
                  <a:srgbClr val="333F70"/>
                </a:solidFill>
                <a:latin typeface="Open Sans" pitchFamily="34" charset="0"/>
                <a:ea typeface="Open Sans" pitchFamily="34" charset="-122"/>
                <a:cs typeface="Open Sans" pitchFamily="34" charset="-120"/>
              </a:rPr>
              <a:t>Des enseignants considèrent l'utilisation de l'IA pour les devoirs comme de la triche</a:t>
            </a:r>
            <a:endParaRPr lang="en-US" sz="1350" dirty="0"/>
          </a:p>
        </p:txBody>
      </p:sp>
      <p:sp>
        <p:nvSpPr>
          <p:cNvPr id="12" name="Text 10"/>
          <p:cNvSpPr/>
          <p:nvPr/>
        </p:nvSpPr>
        <p:spPr>
          <a:xfrm>
            <a:off x="7447359" y="4531043"/>
            <a:ext cx="6566059" cy="581620"/>
          </a:xfrm>
          <a:prstGeom prst="rect">
            <a:avLst/>
          </a:prstGeom>
          <a:noFill/>
          <a:ln/>
        </p:spPr>
        <p:txBody>
          <a:bodyPr wrap="none" lIns="0" tIns="0" rIns="0" bIns="0" rtlCol="0" anchor="t"/>
          <a:lstStyle/>
          <a:p>
            <a:pPr algn="ctr" indent="0" marL="0">
              <a:lnSpc>
                <a:spcPts val="4550"/>
              </a:lnSpc>
              <a:buNone/>
            </a:pPr>
            <a:r>
              <a:rPr lang="en-US" sz="4550" b="1" dirty="0">
                <a:solidFill>
                  <a:srgbClr val="333F70"/>
                </a:solidFill>
                <a:latin typeface="Unbounded Bold" pitchFamily="34" charset="0"/>
                <a:ea typeface="Unbounded Bold" pitchFamily="34" charset="-122"/>
                <a:cs typeface="Unbounded Bold" pitchFamily="34" charset="-120"/>
              </a:rPr>
              <a:t>&lt;10%</a:t>
            </a:r>
            <a:endParaRPr lang="en-US" sz="4550" dirty="0"/>
          </a:p>
        </p:txBody>
      </p:sp>
      <p:sp>
        <p:nvSpPr>
          <p:cNvPr id="13" name="Text 11"/>
          <p:cNvSpPr/>
          <p:nvPr/>
        </p:nvSpPr>
        <p:spPr>
          <a:xfrm>
            <a:off x="9460349" y="5332928"/>
            <a:ext cx="2539960" cy="275392"/>
          </a:xfrm>
          <a:prstGeom prst="rect">
            <a:avLst/>
          </a:prstGeom>
          <a:noFill/>
          <a:ln/>
        </p:spPr>
        <p:txBody>
          <a:bodyPr wrap="none" lIns="0" tIns="0" rIns="0" bIns="0" rtlCol="0" anchor="t"/>
          <a:lstStyle/>
          <a:p>
            <a:pPr algn="ctr" indent="0" marL="0">
              <a:lnSpc>
                <a:spcPts val="2150"/>
              </a:lnSpc>
              <a:buNone/>
            </a:pPr>
            <a:r>
              <a:rPr lang="en-US" sz="1700" b="1" dirty="0">
                <a:solidFill>
                  <a:srgbClr val="333F70"/>
                </a:solidFill>
                <a:latin typeface="Unbounded Bold" pitchFamily="34" charset="0"/>
                <a:ea typeface="Unbounded Bold" pitchFamily="34" charset="-122"/>
                <a:cs typeface="Unbounded Bold" pitchFamily="34" charset="-120"/>
              </a:rPr>
              <a:t>Politiques établies</a:t>
            </a:r>
            <a:endParaRPr lang="en-US" sz="1700" dirty="0"/>
          </a:p>
        </p:txBody>
      </p:sp>
      <p:sp>
        <p:nvSpPr>
          <p:cNvPr id="14" name="Text 12"/>
          <p:cNvSpPr/>
          <p:nvPr/>
        </p:nvSpPr>
        <p:spPr>
          <a:xfrm>
            <a:off x="7447359" y="5714048"/>
            <a:ext cx="6566059" cy="564118"/>
          </a:xfrm>
          <a:prstGeom prst="rect">
            <a:avLst/>
          </a:prstGeom>
          <a:noFill/>
          <a:ln/>
        </p:spPr>
        <p:txBody>
          <a:bodyPr wrap="square" lIns="0" tIns="0" rIns="0" bIns="0" rtlCol="0" anchor="t"/>
          <a:lstStyle/>
          <a:p>
            <a:pPr algn="ctr" indent="0" marL="0">
              <a:lnSpc>
                <a:spcPts val="2200"/>
              </a:lnSpc>
              <a:buNone/>
            </a:pPr>
            <a:r>
              <a:rPr lang="en-US" sz="1350" dirty="0">
                <a:solidFill>
                  <a:srgbClr val="333F70"/>
                </a:solidFill>
                <a:latin typeface="Open Sans" pitchFamily="34" charset="0"/>
                <a:ea typeface="Open Sans" pitchFamily="34" charset="-122"/>
                <a:cs typeface="Open Sans" pitchFamily="34" charset="-120"/>
              </a:rPr>
              <a:t>Des établissements universitaires avaient mis en place une politique interne concernant l'utilisation de l'IA générative en 2023</a:t>
            </a:r>
            <a:endParaRPr lang="en-US" sz="1350" dirty="0"/>
          </a:p>
        </p:txBody>
      </p:sp>
      <p:sp>
        <p:nvSpPr>
          <p:cNvPr id="15" name="Text 13"/>
          <p:cNvSpPr/>
          <p:nvPr/>
        </p:nvSpPr>
        <p:spPr>
          <a:xfrm>
            <a:off x="616982" y="6476405"/>
            <a:ext cx="13396436" cy="1128236"/>
          </a:xfrm>
          <a:prstGeom prst="rect">
            <a:avLst/>
          </a:prstGeom>
          <a:noFill/>
          <a:ln/>
        </p:spPr>
        <p:txBody>
          <a:bodyPr wrap="square" lIns="0" tIns="0" rIns="0" bIns="0" rtlCol="0" anchor="t"/>
          <a:lstStyle/>
          <a:p>
            <a:pPr algn="l" indent="0" marL="0">
              <a:lnSpc>
                <a:spcPts val="2200"/>
              </a:lnSpc>
              <a:buNone/>
            </a:pPr>
            <a:r>
              <a:rPr lang="en-US" sz="1350" dirty="0">
                <a:solidFill>
                  <a:srgbClr val="333F70"/>
                </a:solidFill>
                <a:latin typeface="Open Sans" pitchFamily="34" charset="0"/>
                <a:ea typeface="Open Sans" pitchFamily="34" charset="-122"/>
                <a:cs typeface="Open Sans" pitchFamily="34" charset="-120"/>
              </a:rPr>
              <a:t>Selon une enquête réalisée par Compilatio et l'institut de sondage Le Sphynx, 55% des étudiants déclarent utiliser un modèle d'intelligence artificielle générative (IA) au moins occasionnellement (et 35% des enseignants). 76% des enseignants et 65 % des étudiants considèrent que l'utilisation de l'IA pour la réalisation de devoirs ou d'examens s'apparentent à de la triche. Une autre enquête, réalisée par l'UNESCO en mai 2023, révèle que moins de 10% des 450 établissements universitaires ou scolaires répondants avaient mis en place, à cette date, une politique interne concernant l'utilisation de l'IA générative.</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814745"/>
            <a:ext cx="13042821" cy="1417558"/>
          </a:xfrm>
          <a:prstGeom prst="rect">
            <a:avLst/>
          </a:prstGeom>
          <a:noFill/>
          <a:ln/>
        </p:spPr>
        <p:txBody>
          <a:bodyPr wrap="square" lIns="0" tIns="0" rIns="0" bIns="0" rtlCol="0" anchor="t"/>
          <a:lstStyle/>
          <a:p>
            <a:pPr algn="l" indent="0" marL="0">
              <a:lnSpc>
                <a:spcPts val="5550"/>
              </a:lnSpc>
              <a:buNone/>
            </a:pPr>
            <a:r>
              <a:rPr lang="en-US" sz="4450" b="1" dirty="0">
                <a:solidFill>
                  <a:srgbClr val="333F70"/>
                </a:solidFill>
                <a:latin typeface="Unbounded Bold" pitchFamily="34" charset="0"/>
                <a:ea typeface="Unbounded Bold" pitchFamily="34" charset="-122"/>
                <a:cs typeface="Unbounded Bold" pitchFamily="34" charset="-120"/>
              </a:rPr>
              <a:t>Enjeux de l'utilisation d'IA dans le contexte académique</a:t>
            </a:r>
            <a:endParaRPr lang="en-US" sz="4450" dirty="0"/>
          </a:p>
        </p:txBody>
      </p:sp>
      <p:sp>
        <p:nvSpPr>
          <p:cNvPr id="3" name="Shape 1"/>
          <p:cNvSpPr/>
          <p:nvPr/>
        </p:nvSpPr>
        <p:spPr>
          <a:xfrm>
            <a:off x="793790" y="2941082"/>
            <a:ext cx="510302" cy="510302"/>
          </a:xfrm>
          <a:prstGeom prst="roundRect">
            <a:avLst>
              <a:gd name="adj" fmla="val 18669"/>
            </a:avLst>
          </a:prstGeom>
          <a:solidFill>
            <a:srgbClr val="D6F5EE"/>
          </a:solidFill>
          <a:ln w="7620">
            <a:solidFill>
              <a:srgbClr val="BCDBD4"/>
            </a:solidFill>
            <a:prstDash val="solid"/>
          </a:ln>
        </p:spPr>
      </p:sp>
      <p:pic>
        <p:nvPicPr>
          <p:cNvPr id="4" name="Image 0" descr="preencoded.png">    </p:cNvPr>
          <p:cNvPicPr>
            <a:picLocks noChangeAspect="1"/>
          </p:cNvPicPr>
          <p:nvPr/>
        </p:nvPicPr>
        <p:blipFill>
          <a:blip r:embed="rId1"/>
          <a:stretch>
            <a:fillRect/>
          </a:stretch>
        </p:blipFill>
        <p:spPr>
          <a:xfrm>
            <a:off x="878860" y="2983587"/>
            <a:ext cx="340162" cy="425291"/>
          </a:xfrm>
          <a:prstGeom prst="rect">
            <a:avLst/>
          </a:prstGeom>
        </p:spPr>
      </p:pic>
      <p:sp>
        <p:nvSpPr>
          <p:cNvPr id="5" name="Text 2"/>
          <p:cNvSpPr/>
          <p:nvPr/>
        </p:nvSpPr>
        <p:spPr>
          <a:xfrm>
            <a:off x="1530906" y="2941082"/>
            <a:ext cx="3459242" cy="708660"/>
          </a:xfrm>
          <a:prstGeom prst="rect">
            <a:avLst/>
          </a:prstGeom>
          <a:noFill/>
          <a:ln/>
        </p:spPr>
        <p:txBody>
          <a:bodyPr wrap="square" lIns="0" tIns="0" rIns="0" bIns="0" rtlCol="0" anchor="t"/>
          <a:lstStyle/>
          <a:p>
            <a:pPr algn="l" indent="0" marL="0">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Missions de l'Université</a:t>
            </a:r>
            <a:endParaRPr lang="en-US" sz="2200" dirty="0"/>
          </a:p>
        </p:txBody>
      </p:sp>
      <p:sp>
        <p:nvSpPr>
          <p:cNvPr id="6" name="Text 3"/>
          <p:cNvSpPr/>
          <p:nvPr/>
        </p:nvSpPr>
        <p:spPr>
          <a:xfrm>
            <a:off x="1530906" y="3785830"/>
            <a:ext cx="3459242" cy="3266123"/>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L'enjeu n'est pas simplement d'identifier comment sanctionner de nouvelles sortes de triche, mais aussi de réfléchir aux missions de l'Université, à l'importance du développement de capacités personnelles d'expression, qui ne peuvent pas être déléguées à la machine.</a:t>
            </a:r>
            <a:endParaRPr lang="en-US" sz="1750" dirty="0"/>
          </a:p>
        </p:txBody>
      </p:sp>
      <p:sp>
        <p:nvSpPr>
          <p:cNvPr id="7" name="Shape 4"/>
          <p:cNvSpPr/>
          <p:nvPr/>
        </p:nvSpPr>
        <p:spPr>
          <a:xfrm>
            <a:off x="5216962" y="2941082"/>
            <a:ext cx="510302" cy="510302"/>
          </a:xfrm>
          <a:prstGeom prst="roundRect">
            <a:avLst>
              <a:gd name="adj" fmla="val 18669"/>
            </a:avLst>
          </a:prstGeom>
          <a:solidFill>
            <a:srgbClr val="D6F5EE"/>
          </a:solidFill>
          <a:ln w="7620">
            <a:solidFill>
              <a:srgbClr val="BCDBD4"/>
            </a:solidFill>
            <a:prstDash val="solid"/>
          </a:ln>
        </p:spPr>
      </p:sp>
      <p:pic>
        <p:nvPicPr>
          <p:cNvPr id="8" name="Image 1" descr="preencoded.png">    </p:cNvPr>
          <p:cNvPicPr>
            <a:picLocks noChangeAspect="1"/>
          </p:cNvPicPr>
          <p:nvPr/>
        </p:nvPicPr>
        <p:blipFill>
          <a:blip r:embed="rId2"/>
          <a:stretch>
            <a:fillRect/>
          </a:stretch>
        </p:blipFill>
        <p:spPr>
          <a:xfrm>
            <a:off x="5302032" y="2983587"/>
            <a:ext cx="340162" cy="425291"/>
          </a:xfrm>
          <a:prstGeom prst="rect">
            <a:avLst/>
          </a:prstGeom>
        </p:spPr>
      </p:pic>
      <p:sp>
        <p:nvSpPr>
          <p:cNvPr id="9" name="Text 5"/>
          <p:cNvSpPr/>
          <p:nvPr/>
        </p:nvSpPr>
        <p:spPr>
          <a:xfrm>
            <a:off x="5954078" y="2941082"/>
            <a:ext cx="3459242" cy="708660"/>
          </a:xfrm>
          <a:prstGeom prst="rect">
            <a:avLst/>
          </a:prstGeom>
          <a:noFill/>
          <a:ln/>
        </p:spPr>
        <p:txBody>
          <a:bodyPr wrap="square" lIns="0" tIns="0" rIns="0" bIns="0" rtlCol="0" anchor="t"/>
          <a:lstStyle/>
          <a:p>
            <a:pPr algn="l" indent="0" marL="0">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Limites des outils d'IA</a:t>
            </a:r>
            <a:endParaRPr lang="en-US" sz="2200" dirty="0"/>
          </a:p>
        </p:txBody>
      </p:sp>
      <p:sp>
        <p:nvSpPr>
          <p:cNvPr id="10" name="Text 6"/>
          <p:cNvSpPr/>
          <p:nvPr/>
        </p:nvSpPr>
        <p:spPr>
          <a:xfrm>
            <a:off x="5954078" y="3785830"/>
            <a:ext cx="3459242" cy="3629025"/>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Une vigilance particulière doit notamment être maintenue quant à la fiabilité des résultats générés par intelligence artificielle (nommés output), pouvant être influencés par différents biais et manifester des « hallucinations » (réponse inexacte présentée comme certaine par l'IA).</a:t>
            </a:r>
            <a:endParaRPr lang="en-US" sz="1750" dirty="0"/>
          </a:p>
        </p:txBody>
      </p:sp>
      <p:sp>
        <p:nvSpPr>
          <p:cNvPr id="11" name="Shape 7"/>
          <p:cNvSpPr/>
          <p:nvPr/>
        </p:nvSpPr>
        <p:spPr>
          <a:xfrm>
            <a:off x="9640133" y="2941082"/>
            <a:ext cx="510302" cy="510302"/>
          </a:xfrm>
          <a:prstGeom prst="roundRect">
            <a:avLst>
              <a:gd name="adj" fmla="val 18669"/>
            </a:avLst>
          </a:prstGeom>
          <a:solidFill>
            <a:srgbClr val="D6F5EE"/>
          </a:solidFill>
          <a:ln w="7620">
            <a:solidFill>
              <a:srgbClr val="BCDBD4"/>
            </a:solidFill>
            <a:prstDash val="solid"/>
          </a:ln>
        </p:spPr>
      </p:sp>
      <p:pic>
        <p:nvPicPr>
          <p:cNvPr id="12" name="Image 2" descr="preencoded.png">    </p:cNvPr>
          <p:cNvPicPr>
            <a:picLocks noChangeAspect="1"/>
          </p:cNvPicPr>
          <p:nvPr/>
        </p:nvPicPr>
        <p:blipFill>
          <a:blip r:embed="rId3"/>
          <a:stretch>
            <a:fillRect/>
          </a:stretch>
        </p:blipFill>
        <p:spPr>
          <a:xfrm>
            <a:off x="9725204" y="2983587"/>
            <a:ext cx="340162" cy="425291"/>
          </a:xfrm>
          <a:prstGeom prst="rect">
            <a:avLst/>
          </a:prstGeom>
        </p:spPr>
      </p:pic>
      <p:sp>
        <p:nvSpPr>
          <p:cNvPr id="13" name="Text 8"/>
          <p:cNvSpPr/>
          <p:nvPr/>
        </p:nvSpPr>
        <p:spPr>
          <a:xfrm>
            <a:off x="10377249" y="2941082"/>
            <a:ext cx="3459242" cy="708660"/>
          </a:xfrm>
          <a:prstGeom prst="rect">
            <a:avLst/>
          </a:prstGeom>
          <a:noFill/>
          <a:ln/>
        </p:spPr>
        <p:txBody>
          <a:bodyPr wrap="square" lIns="0" tIns="0" rIns="0" bIns="0" rtlCol="0" anchor="t"/>
          <a:lstStyle/>
          <a:p>
            <a:pPr algn="l" indent="0" marL="0">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Question de paternité</a:t>
            </a:r>
            <a:endParaRPr lang="en-US" sz="2200" dirty="0"/>
          </a:p>
        </p:txBody>
      </p:sp>
      <p:sp>
        <p:nvSpPr>
          <p:cNvPr id="14" name="Text 9"/>
          <p:cNvSpPr/>
          <p:nvPr/>
        </p:nvSpPr>
        <p:spPr>
          <a:xfrm>
            <a:off x="10377249" y="3785830"/>
            <a:ext cx="3459242" cy="2903220"/>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Le propos portera davantage sur la question de la paternité de travaux académiques : peut-on faire passer pour sien un contenu académique généré par intelligence artificielle et, dans la négative, comment éviter ces dérives et y répondre ?</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27829" y="573524"/>
            <a:ext cx="13174742" cy="1299686"/>
          </a:xfrm>
          <a:prstGeom prst="rect">
            <a:avLst/>
          </a:prstGeom>
          <a:noFill/>
          <a:ln/>
        </p:spPr>
        <p:txBody>
          <a:bodyPr wrap="square" lIns="0" tIns="0" rIns="0" bIns="0" rtlCol="0" anchor="t"/>
          <a:lstStyle/>
          <a:p>
            <a:pPr algn="l" indent="0" marL="0">
              <a:lnSpc>
                <a:spcPts val="5100"/>
              </a:lnSpc>
              <a:buNone/>
            </a:pPr>
            <a:r>
              <a:rPr lang="en-US" sz="4050" b="1" dirty="0">
                <a:solidFill>
                  <a:srgbClr val="333F70"/>
                </a:solidFill>
                <a:latin typeface="Unbounded Bold" pitchFamily="34" charset="0"/>
                <a:ea typeface="Unbounded Bold" pitchFamily="34" charset="-122"/>
                <a:cs typeface="Unbounded Bold" pitchFamily="34" charset="-120"/>
              </a:rPr>
              <a:t>Difficultés d'application des réponses juridiques traditionnelles</a:t>
            </a:r>
            <a:endParaRPr lang="en-US" sz="4050" dirty="0"/>
          </a:p>
        </p:txBody>
      </p:sp>
      <p:sp>
        <p:nvSpPr>
          <p:cNvPr id="3" name="Shape 1"/>
          <p:cNvSpPr/>
          <p:nvPr/>
        </p:nvSpPr>
        <p:spPr>
          <a:xfrm>
            <a:off x="727829" y="2289096"/>
            <a:ext cx="2195751" cy="1198007"/>
          </a:xfrm>
          <a:prstGeom prst="roundRect">
            <a:avLst>
              <a:gd name="adj" fmla="val 7291"/>
            </a:avLst>
          </a:prstGeom>
          <a:solidFill>
            <a:srgbClr val="D6F5EE"/>
          </a:solidFill>
          <a:ln w="7620">
            <a:solidFill>
              <a:srgbClr val="BCDBD4"/>
            </a:solidFill>
            <a:prstDash val="solid"/>
          </a:ln>
        </p:spPr>
      </p:sp>
      <p:pic>
        <p:nvPicPr>
          <p:cNvPr id="4" name="Image 0" descr="preencoded.png">    </p:cNvPr>
          <p:cNvPicPr>
            <a:picLocks noChangeAspect="1"/>
          </p:cNvPicPr>
          <p:nvPr/>
        </p:nvPicPr>
        <p:blipFill>
          <a:blip r:embed="rId1"/>
          <a:stretch>
            <a:fillRect/>
          </a:stretch>
        </p:blipFill>
        <p:spPr>
          <a:xfrm>
            <a:off x="1679496" y="2705338"/>
            <a:ext cx="292418" cy="365522"/>
          </a:xfrm>
          <a:prstGeom prst="rect">
            <a:avLst/>
          </a:prstGeom>
        </p:spPr>
      </p:pic>
      <p:sp>
        <p:nvSpPr>
          <p:cNvPr id="5" name="Text 2"/>
          <p:cNvSpPr/>
          <p:nvPr/>
        </p:nvSpPr>
        <p:spPr>
          <a:xfrm>
            <a:off x="3131463" y="2496979"/>
            <a:ext cx="4887992" cy="324802"/>
          </a:xfrm>
          <a:prstGeom prst="rect">
            <a:avLst/>
          </a:prstGeom>
          <a:noFill/>
          <a:ln/>
        </p:spPr>
        <p:txBody>
          <a:bodyPr wrap="none" lIns="0" tIns="0" rIns="0" bIns="0" rtlCol="0" anchor="t"/>
          <a:lstStyle/>
          <a:p>
            <a:pPr algn="l" indent="0" marL="0">
              <a:lnSpc>
                <a:spcPts val="2550"/>
              </a:lnSpc>
              <a:buNone/>
            </a:pPr>
            <a:r>
              <a:rPr lang="en-US" sz="2000" b="1" dirty="0">
                <a:solidFill>
                  <a:srgbClr val="333F70"/>
                </a:solidFill>
                <a:latin typeface="Unbounded Bold" pitchFamily="34" charset="0"/>
                <a:ea typeface="Unbounded Bold" pitchFamily="34" charset="-122"/>
                <a:cs typeface="Unbounded Bold" pitchFamily="34" charset="-120"/>
              </a:rPr>
              <a:t>Contrefaçon de droit d'auteur</a:t>
            </a:r>
            <a:endParaRPr lang="en-US" sz="2000" dirty="0"/>
          </a:p>
        </p:txBody>
      </p:sp>
      <p:sp>
        <p:nvSpPr>
          <p:cNvPr id="6" name="Text 3"/>
          <p:cNvSpPr/>
          <p:nvPr/>
        </p:nvSpPr>
        <p:spPr>
          <a:xfrm>
            <a:off x="3131463" y="2946440"/>
            <a:ext cx="4887992" cy="332780"/>
          </a:xfrm>
          <a:prstGeom prst="rect">
            <a:avLst/>
          </a:prstGeom>
          <a:noFill/>
          <a:ln/>
        </p:spPr>
        <p:txBody>
          <a:bodyPr wrap="none" lIns="0" tIns="0" rIns="0" bIns="0" rtlCol="0" anchor="t"/>
          <a:lstStyle/>
          <a:p>
            <a:pPr algn="l" indent="0" marL="0">
              <a:lnSpc>
                <a:spcPts val="2600"/>
              </a:lnSpc>
              <a:buNone/>
            </a:pPr>
            <a:r>
              <a:rPr lang="en-US" sz="1600" dirty="0">
                <a:solidFill>
                  <a:srgbClr val="333F70"/>
                </a:solidFill>
                <a:latin typeface="Open Sans" pitchFamily="34" charset="0"/>
                <a:ea typeface="Open Sans" pitchFamily="34" charset="-122"/>
                <a:cs typeface="Open Sans" pitchFamily="34" charset="-120"/>
              </a:rPr>
              <a:t>Difficile à appliquer à l'utilisateur d'IA</a:t>
            </a:r>
            <a:endParaRPr lang="en-US" sz="1600" dirty="0"/>
          </a:p>
        </p:txBody>
      </p:sp>
      <p:sp>
        <p:nvSpPr>
          <p:cNvPr id="7" name="Shape 4"/>
          <p:cNvSpPr/>
          <p:nvPr/>
        </p:nvSpPr>
        <p:spPr>
          <a:xfrm>
            <a:off x="3027521" y="3477578"/>
            <a:ext cx="10771108" cy="11430"/>
          </a:xfrm>
          <a:prstGeom prst="roundRect">
            <a:avLst>
              <a:gd name="adj" fmla="val 764149"/>
            </a:avLst>
          </a:prstGeom>
          <a:solidFill>
            <a:srgbClr val="BCDBD4"/>
          </a:solidFill>
          <a:ln/>
        </p:spPr>
      </p:sp>
      <p:sp>
        <p:nvSpPr>
          <p:cNvPr id="8" name="Shape 5"/>
          <p:cNvSpPr/>
          <p:nvPr/>
        </p:nvSpPr>
        <p:spPr>
          <a:xfrm>
            <a:off x="727829" y="3591044"/>
            <a:ext cx="4391501" cy="1198007"/>
          </a:xfrm>
          <a:prstGeom prst="roundRect">
            <a:avLst>
              <a:gd name="adj" fmla="val 7291"/>
            </a:avLst>
          </a:prstGeom>
          <a:solidFill>
            <a:srgbClr val="D6F5EE"/>
          </a:solidFill>
          <a:ln w="7620">
            <a:solidFill>
              <a:srgbClr val="BCDBD4"/>
            </a:solidFill>
            <a:prstDash val="solid"/>
          </a:ln>
        </p:spPr>
      </p:sp>
      <p:pic>
        <p:nvPicPr>
          <p:cNvPr id="9" name="Image 1" descr="preencoded.png">    </p:cNvPr>
          <p:cNvPicPr>
            <a:picLocks noChangeAspect="1"/>
          </p:cNvPicPr>
          <p:nvPr/>
        </p:nvPicPr>
        <p:blipFill>
          <a:blip r:embed="rId2"/>
          <a:stretch>
            <a:fillRect/>
          </a:stretch>
        </p:blipFill>
        <p:spPr>
          <a:xfrm>
            <a:off x="2777371" y="4007287"/>
            <a:ext cx="292418" cy="365522"/>
          </a:xfrm>
          <a:prstGeom prst="rect">
            <a:avLst/>
          </a:prstGeom>
        </p:spPr>
      </p:pic>
      <p:sp>
        <p:nvSpPr>
          <p:cNvPr id="10" name="Text 6"/>
          <p:cNvSpPr/>
          <p:nvPr/>
        </p:nvSpPr>
        <p:spPr>
          <a:xfrm>
            <a:off x="5327213" y="3798927"/>
            <a:ext cx="5065990" cy="324802"/>
          </a:xfrm>
          <a:prstGeom prst="rect">
            <a:avLst/>
          </a:prstGeom>
          <a:noFill/>
          <a:ln/>
        </p:spPr>
        <p:txBody>
          <a:bodyPr wrap="none" lIns="0" tIns="0" rIns="0" bIns="0" rtlCol="0" anchor="t"/>
          <a:lstStyle/>
          <a:p>
            <a:pPr algn="l" indent="0" marL="0">
              <a:lnSpc>
                <a:spcPts val="2550"/>
              </a:lnSpc>
              <a:buNone/>
            </a:pPr>
            <a:r>
              <a:rPr lang="en-US" sz="2000" b="1" dirty="0">
                <a:solidFill>
                  <a:srgbClr val="333F70"/>
                </a:solidFill>
                <a:latin typeface="Unbounded Bold" pitchFamily="34" charset="0"/>
                <a:ea typeface="Unbounded Bold" pitchFamily="34" charset="-122"/>
                <a:cs typeface="Unbounded Bold" pitchFamily="34" charset="-120"/>
              </a:rPr>
              <a:t>Responsabilité civile délictuelle</a:t>
            </a:r>
            <a:endParaRPr lang="en-US" sz="2000" dirty="0"/>
          </a:p>
        </p:txBody>
      </p:sp>
      <p:sp>
        <p:nvSpPr>
          <p:cNvPr id="11" name="Text 7"/>
          <p:cNvSpPr/>
          <p:nvPr/>
        </p:nvSpPr>
        <p:spPr>
          <a:xfrm>
            <a:off x="5327213" y="4248388"/>
            <a:ext cx="5065990" cy="332780"/>
          </a:xfrm>
          <a:prstGeom prst="rect">
            <a:avLst/>
          </a:prstGeom>
          <a:noFill/>
          <a:ln/>
        </p:spPr>
        <p:txBody>
          <a:bodyPr wrap="none" lIns="0" tIns="0" rIns="0" bIns="0" rtlCol="0" anchor="t"/>
          <a:lstStyle/>
          <a:p>
            <a:pPr algn="l" indent="0" marL="0">
              <a:lnSpc>
                <a:spcPts val="2600"/>
              </a:lnSpc>
              <a:buNone/>
            </a:pPr>
            <a:r>
              <a:rPr lang="en-US" sz="1600" dirty="0">
                <a:solidFill>
                  <a:srgbClr val="333F70"/>
                </a:solidFill>
                <a:latin typeface="Open Sans" pitchFamily="34" charset="0"/>
                <a:ea typeface="Open Sans" pitchFamily="34" charset="-122"/>
                <a:cs typeface="Open Sans" pitchFamily="34" charset="-120"/>
              </a:rPr>
              <a:t>Double difficulté à caractériser faute et préjudice</a:t>
            </a:r>
            <a:endParaRPr lang="en-US" sz="1600" dirty="0"/>
          </a:p>
        </p:txBody>
      </p:sp>
      <p:sp>
        <p:nvSpPr>
          <p:cNvPr id="12" name="Shape 8"/>
          <p:cNvSpPr/>
          <p:nvPr/>
        </p:nvSpPr>
        <p:spPr>
          <a:xfrm>
            <a:off x="5223272" y="4779526"/>
            <a:ext cx="8575358" cy="11430"/>
          </a:xfrm>
          <a:prstGeom prst="roundRect">
            <a:avLst>
              <a:gd name="adj" fmla="val 764149"/>
            </a:avLst>
          </a:prstGeom>
          <a:solidFill>
            <a:srgbClr val="BCDBD4"/>
          </a:solidFill>
          <a:ln/>
        </p:spPr>
      </p:sp>
      <p:sp>
        <p:nvSpPr>
          <p:cNvPr id="13" name="Shape 9"/>
          <p:cNvSpPr/>
          <p:nvPr/>
        </p:nvSpPr>
        <p:spPr>
          <a:xfrm>
            <a:off x="727829" y="4892993"/>
            <a:ext cx="6587371" cy="1198007"/>
          </a:xfrm>
          <a:prstGeom prst="roundRect">
            <a:avLst>
              <a:gd name="adj" fmla="val 7291"/>
            </a:avLst>
          </a:prstGeom>
          <a:solidFill>
            <a:srgbClr val="D6F5EE"/>
          </a:solidFill>
          <a:ln w="7620">
            <a:solidFill>
              <a:srgbClr val="BCDBD4"/>
            </a:solidFill>
            <a:prstDash val="solid"/>
          </a:ln>
        </p:spPr>
      </p:sp>
      <p:pic>
        <p:nvPicPr>
          <p:cNvPr id="14" name="Image 2" descr="preencoded.png">    </p:cNvPr>
          <p:cNvPicPr>
            <a:picLocks noChangeAspect="1"/>
          </p:cNvPicPr>
          <p:nvPr/>
        </p:nvPicPr>
        <p:blipFill>
          <a:blip r:embed="rId3"/>
          <a:stretch>
            <a:fillRect/>
          </a:stretch>
        </p:blipFill>
        <p:spPr>
          <a:xfrm>
            <a:off x="3875246" y="5309235"/>
            <a:ext cx="292418" cy="365522"/>
          </a:xfrm>
          <a:prstGeom prst="rect">
            <a:avLst/>
          </a:prstGeom>
        </p:spPr>
      </p:pic>
      <p:sp>
        <p:nvSpPr>
          <p:cNvPr id="15" name="Text 10"/>
          <p:cNvSpPr/>
          <p:nvPr/>
        </p:nvSpPr>
        <p:spPr>
          <a:xfrm>
            <a:off x="7523083" y="5100876"/>
            <a:ext cx="3918228" cy="324802"/>
          </a:xfrm>
          <a:prstGeom prst="rect">
            <a:avLst/>
          </a:prstGeom>
          <a:noFill/>
          <a:ln/>
        </p:spPr>
        <p:txBody>
          <a:bodyPr wrap="none" lIns="0" tIns="0" rIns="0" bIns="0" rtlCol="0" anchor="t"/>
          <a:lstStyle/>
          <a:p>
            <a:pPr algn="l" indent="0" marL="0">
              <a:lnSpc>
                <a:spcPts val="2550"/>
              </a:lnSpc>
              <a:buNone/>
            </a:pPr>
            <a:r>
              <a:rPr lang="en-US" sz="2000" b="1" dirty="0">
                <a:solidFill>
                  <a:srgbClr val="333F70"/>
                </a:solidFill>
                <a:latin typeface="Unbounded Bold" pitchFamily="34" charset="0"/>
                <a:ea typeface="Unbounded Bold" pitchFamily="34" charset="-122"/>
                <a:cs typeface="Unbounded Bold" pitchFamily="34" charset="-120"/>
              </a:rPr>
              <a:t>Sanctions disciplinaires</a:t>
            </a:r>
            <a:endParaRPr lang="en-US" sz="2000" dirty="0"/>
          </a:p>
        </p:txBody>
      </p:sp>
      <p:sp>
        <p:nvSpPr>
          <p:cNvPr id="16" name="Text 11"/>
          <p:cNvSpPr/>
          <p:nvPr/>
        </p:nvSpPr>
        <p:spPr>
          <a:xfrm>
            <a:off x="7523083" y="5550337"/>
            <a:ext cx="4924187" cy="332780"/>
          </a:xfrm>
          <a:prstGeom prst="rect">
            <a:avLst/>
          </a:prstGeom>
          <a:noFill/>
          <a:ln/>
        </p:spPr>
        <p:txBody>
          <a:bodyPr wrap="none" lIns="0" tIns="0" rIns="0" bIns="0" rtlCol="0" anchor="t"/>
          <a:lstStyle/>
          <a:p>
            <a:pPr algn="l" indent="0" marL="0">
              <a:lnSpc>
                <a:spcPts val="2600"/>
              </a:lnSpc>
              <a:buNone/>
            </a:pPr>
            <a:r>
              <a:rPr lang="en-US" sz="1600" dirty="0">
                <a:solidFill>
                  <a:srgbClr val="333F70"/>
                </a:solidFill>
                <a:latin typeface="Open Sans" pitchFamily="34" charset="0"/>
                <a:ea typeface="Open Sans" pitchFamily="34" charset="-122"/>
                <a:cs typeface="Open Sans" pitchFamily="34" charset="-120"/>
              </a:rPr>
              <a:t>Fondements trop généraux sans textes spécifiques</a:t>
            </a:r>
            <a:endParaRPr lang="en-US" sz="1600" dirty="0"/>
          </a:p>
        </p:txBody>
      </p:sp>
      <p:sp>
        <p:nvSpPr>
          <p:cNvPr id="17" name="Text 12"/>
          <p:cNvSpPr/>
          <p:nvPr/>
        </p:nvSpPr>
        <p:spPr>
          <a:xfrm>
            <a:off x="727829" y="6324838"/>
            <a:ext cx="13174742" cy="1331119"/>
          </a:xfrm>
          <a:prstGeom prst="rect">
            <a:avLst/>
          </a:prstGeom>
          <a:noFill/>
          <a:ln/>
        </p:spPr>
        <p:txBody>
          <a:bodyPr wrap="square" lIns="0" tIns="0" rIns="0" bIns="0" rtlCol="0" anchor="t"/>
          <a:lstStyle/>
          <a:p>
            <a:pPr algn="l" indent="0" marL="0">
              <a:lnSpc>
                <a:spcPts val="2600"/>
              </a:lnSpc>
              <a:buNone/>
            </a:pPr>
            <a:r>
              <a:rPr lang="en-US" sz="1600" dirty="0">
                <a:solidFill>
                  <a:srgbClr val="333F70"/>
                </a:solidFill>
                <a:latin typeface="Open Sans" pitchFamily="34" charset="0"/>
                <a:ea typeface="Open Sans" pitchFamily="34" charset="-122"/>
                <a:cs typeface="Open Sans" pitchFamily="34" charset="-120"/>
              </a:rPr>
              <a:t>Si le plagiat consiste à reprendre les mots et idées d'autrui en les faisant passer pour siens, peut-on considérer que l'intégration, dans des travaux académiques, de contenus générés par intelligence artificielle, sans la moindre mention de l'emploi de tels outils, constitue un nouveau type de plagiat ? A tout le moins, en l'état actuel du droit, il ne semble pas facile de transposer à ces nouvelles dérives les régimes juridiques applicables au plagiat plus « traditionnel ».</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098857" y="580073"/>
            <a:ext cx="7919085" cy="1093708"/>
          </a:xfrm>
          <a:prstGeom prst="rect">
            <a:avLst/>
          </a:prstGeom>
          <a:noFill/>
          <a:ln/>
        </p:spPr>
        <p:txBody>
          <a:bodyPr wrap="square" lIns="0" tIns="0" rIns="0" bIns="0" rtlCol="0" anchor="t"/>
          <a:lstStyle/>
          <a:p>
            <a:pPr algn="l" indent="0" marL="0">
              <a:lnSpc>
                <a:spcPts val="4300"/>
              </a:lnSpc>
              <a:buNone/>
            </a:pPr>
            <a:r>
              <a:rPr lang="en-US" sz="3400" b="1" dirty="0">
                <a:solidFill>
                  <a:srgbClr val="333F70"/>
                </a:solidFill>
                <a:latin typeface="Unbounded Bold" pitchFamily="34" charset="0"/>
                <a:ea typeface="Unbounded Bold" pitchFamily="34" charset="-122"/>
                <a:cs typeface="Unbounded Bold" pitchFamily="34" charset="-120"/>
              </a:rPr>
              <a:t>Processus de génération par IA et enjeux juridiques</a:t>
            </a:r>
            <a:endParaRPr lang="en-US" sz="3400" dirty="0"/>
          </a:p>
        </p:txBody>
      </p:sp>
      <p:pic>
        <p:nvPicPr>
          <p:cNvPr id="4" name="Image 1" descr="preencoded.png">    </p:cNvPr>
          <p:cNvPicPr>
            <a:picLocks noChangeAspect="1"/>
          </p:cNvPicPr>
          <p:nvPr/>
        </p:nvPicPr>
        <p:blipFill>
          <a:blip r:embed="rId2"/>
          <a:stretch>
            <a:fillRect/>
          </a:stretch>
        </p:blipFill>
        <p:spPr>
          <a:xfrm>
            <a:off x="6098857" y="1936194"/>
            <a:ext cx="874990" cy="1288137"/>
          </a:xfrm>
          <a:prstGeom prst="rect">
            <a:avLst/>
          </a:prstGeom>
        </p:spPr>
      </p:pic>
      <p:sp>
        <p:nvSpPr>
          <p:cNvPr id="5" name="Text 1"/>
          <p:cNvSpPr/>
          <p:nvPr/>
        </p:nvSpPr>
        <p:spPr>
          <a:xfrm>
            <a:off x="7236262" y="2111097"/>
            <a:ext cx="4666893" cy="273368"/>
          </a:xfrm>
          <a:prstGeom prst="rect">
            <a:avLst/>
          </a:prstGeom>
          <a:noFill/>
          <a:ln/>
        </p:spPr>
        <p:txBody>
          <a:bodyPr wrap="none" lIns="0" tIns="0" rIns="0" bIns="0" rtlCol="0" anchor="t"/>
          <a:lstStyle/>
          <a:p>
            <a:pPr algn="l" indent="0" marL="0">
              <a:lnSpc>
                <a:spcPts val="2150"/>
              </a:lnSpc>
              <a:buNone/>
            </a:pPr>
            <a:r>
              <a:rPr lang="en-US" sz="1700" b="1" dirty="0">
                <a:solidFill>
                  <a:srgbClr val="333F70"/>
                </a:solidFill>
                <a:latin typeface="Unbounded Bold" pitchFamily="34" charset="0"/>
                <a:ea typeface="Unbounded Bold" pitchFamily="34" charset="-122"/>
                <a:cs typeface="Unbounded Bold" pitchFamily="34" charset="-120"/>
              </a:rPr>
              <a:t>Bases de données d'entraînement</a:t>
            </a:r>
            <a:endParaRPr lang="en-US" sz="1700" dirty="0"/>
          </a:p>
        </p:txBody>
      </p:sp>
      <p:sp>
        <p:nvSpPr>
          <p:cNvPr id="6" name="Text 2"/>
          <p:cNvSpPr/>
          <p:nvPr/>
        </p:nvSpPr>
        <p:spPr>
          <a:xfrm>
            <a:off x="7236262" y="2489359"/>
            <a:ext cx="6781681" cy="560070"/>
          </a:xfrm>
          <a:prstGeom prst="rect">
            <a:avLst/>
          </a:prstGeom>
          <a:noFill/>
          <a:ln/>
        </p:spPr>
        <p:txBody>
          <a:bodyPr wrap="square" lIns="0" tIns="0" rIns="0" bIns="0" rtlCol="0" anchor="t"/>
          <a:lstStyle/>
          <a:p>
            <a:pPr algn="l" indent="0" marL="0">
              <a:lnSpc>
                <a:spcPts val="2200"/>
              </a:lnSpc>
              <a:buNone/>
            </a:pPr>
            <a:r>
              <a:rPr lang="en-US" sz="1350" dirty="0">
                <a:solidFill>
                  <a:srgbClr val="333F70"/>
                </a:solidFill>
                <a:latin typeface="Open Sans" pitchFamily="34" charset="0"/>
                <a:ea typeface="Open Sans" pitchFamily="34" charset="-122"/>
                <a:cs typeface="Open Sans" pitchFamily="34" charset="-120"/>
              </a:rPr>
              <a:t>Les systèmes d'intelligence artificielle générative sont élaborés à partir de bases de données d'entraînement conjuguées à un algorithme.</a:t>
            </a:r>
            <a:endParaRPr lang="en-US" sz="1350" dirty="0"/>
          </a:p>
        </p:txBody>
      </p:sp>
      <p:pic>
        <p:nvPicPr>
          <p:cNvPr id="7" name="Image 2" descr="preencoded.png">    </p:cNvPr>
          <p:cNvPicPr>
            <a:picLocks noChangeAspect="1"/>
          </p:cNvPicPr>
          <p:nvPr/>
        </p:nvPicPr>
        <p:blipFill>
          <a:blip r:embed="rId3"/>
          <a:stretch>
            <a:fillRect/>
          </a:stretch>
        </p:blipFill>
        <p:spPr>
          <a:xfrm>
            <a:off x="6098857" y="3224332"/>
            <a:ext cx="874990" cy="1050012"/>
          </a:xfrm>
          <a:prstGeom prst="rect">
            <a:avLst/>
          </a:prstGeom>
        </p:spPr>
      </p:pic>
      <p:sp>
        <p:nvSpPr>
          <p:cNvPr id="8" name="Text 3"/>
          <p:cNvSpPr/>
          <p:nvPr/>
        </p:nvSpPr>
        <p:spPr>
          <a:xfrm>
            <a:off x="7236262" y="3399234"/>
            <a:ext cx="3876913" cy="273368"/>
          </a:xfrm>
          <a:prstGeom prst="rect">
            <a:avLst/>
          </a:prstGeom>
          <a:noFill/>
          <a:ln/>
        </p:spPr>
        <p:txBody>
          <a:bodyPr wrap="none" lIns="0" tIns="0" rIns="0" bIns="0" rtlCol="0" anchor="t"/>
          <a:lstStyle/>
          <a:p>
            <a:pPr algn="l" indent="0" marL="0">
              <a:lnSpc>
                <a:spcPts val="2150"/>
              </a:lnSpc>
              <a:buNone/>
            </a:pPr>
            <a:r>
              <a:rPr lang="en-US" sz="1700" b="1" dirty="0">
                <a:solidFill>
                  <a:srgbClr val="333F70"/>
                </a:solidFill>
                <a:latin typeface="Unbounded Bold" pitchFamily="34" charset="0"/>
                <a:ea typeface="Unbounded Bold" pitchFamily="34" charset="-122"/>
                <a:cs typeface="Unbounded Bold" pitchFamily="34" charset="-120"/>
              </a:rPr>
              <a:t>Requête utilisateur (prompt)</a:t>
            </a:r>
            <a:endParaRPr lang="en-US" sz="1700" dirty="0"/>
          </a:p>
        </p:txBody>
      </p:sp>
      <p:sp>
        <p:nvSpPr>
          <p:cNvPr id="9" name="Text 4"/>
          <p:cNvSpPr/>
          <p:nvPr/>
        </p:nvSpPr>
        <p:spPr>
          <a:xfrm>
            <a:off x="7236262" y="3777496"/>
            <a:ext cx="6781681" cy="280035"/>
          </a:xfrm>
          <a:prstGeom prst="rect">
            <a:avLst/>
          </a:prstGeom>
          <a:noFill/>
          <a:ln/>
        </p:spPr>
        <p:txBody>
          <a:bodyPr wrap="none" lIns="0" tIns="0" rIns="0" bIns="0" rtlCol="0" anchor="t"/>
          <a:lstStyle/>
          <a:p>
            <a:pPr algn="l" indent="0" marL="0">
              <a:lnSpc>
                <a:spcPts val="2200"/>
              </a:lnSpc>
              <a:buNone/>
            </a:pPr>
            <a:r>
              <a:rPr lang="en-US" sz="1350" dirty="0">
                <a:solidFill>
                  <a:srgbClr val="333F70"/>
                </a:solidFill>
                <a:latin typeface="Open Sans" pitchFamily="34" charset="0"/>
                <a:ea typeface="Open Sans" pitchFamily="34" charset="-122"/>
                <a:cs typeface="Open Sans" pitchFamily="34" charset="-120"/>
              </a:rPr>
              <a:t>L'utilisateur soumet une requête (ou « prompt ») à l'intelligence artificielle.</a:t>
            </a:r>
            <a:endParaRPr lang="en-US" sz="1350" dirty="0"/>
          </a:p>
        </p:txBody>
      </p:sp>
      <p:pic>
        <p:nvPicPr>
          <p:cNvPr id="10" name="Image 3" descr="preencoded.png">    </p:cNvPr>
          <p:cNvPicPr>
            <a:picLocks noChangeAspect="1"/>
          </p:cNvPicPr>
          <p:nvPr/>
        </p:nvPicPr>
        <p:blipFill>
          <a:blip r:embed="rId4"/>
          <a:stretch>
            <a:fillRect/>
          </a:stretch>
        </p:blipFill>
        <p:spPr>
          <a:xfrm>
            <a:off x="6098857" y="4274344"/>
            <a:ext cx="874990" cy="1050012"/>
          </a:xfrm>
          <a:prstGeom prst="rect">
            <a:avLst/>
          </a:prstGeom>
        </p:spPr>
      </p:pic>
      <p:sp>
        <p:nvSpPr>
          <p:cNvPr id="11" name="Text 5"/>
          <p:cNvSpPr/>
          <p:nvPr/>
        </p:nvSpPr>
        <p:spPr>
          <a:xfrm>
            <a:off x="7236262" y="4449247"/>
            <a:ext cx="2609255" cy="273368"/>
          </a:xfrm>
          <a:prstGeom prst="rect">
            <a:avLst/>
          </a:prstGeom>
          <a:noFill/>
          <a:ln/>
        </p:spPr>
        <p:txBody>
          <a:bodyPr wrap="none" lIns="0" tIns="0" rIns="0" bIns="0" rtlCol="0" anchor="t"/>
          <a:lstStyle/>
          <a:p>
            <a:pPr algn="l" indent="0" marL="0">
              <a:lnSpc>
                <a:spcPts val="2150"/>
              </a:lnSpc>
              <a:buNone/>
            </a:pPr>
            <a:r>
              <a:rPr lang="en-US" sz="1700" b="1" dirty="0">
                <a:solidFill>
                  <a:srgbClr val="333F70"/>
                </a:solidFill>
                <a:latin typeface="Unbounded Bold" pitchFamily="34" charset="0"/>
                <a:ea typeface="Unbounded Bold" pitchFamily="34" charset="-122"/>
                <a:cs typeface="Unbounded Bold" pitchFamily="34" charset="-120"/>
              </a:rPr>
              <a:t>Modèle d'inférence</a:t>
            </a:r>
            <a:endParaRPr lang="en-US" sz="1700" dirty="0"/>
          </a:p>
        </p:txBody>
      </p:sp>
      <p:sp>
        <p:nvSpPr>
          <p:cNvPr id="12" name="Text 6"/>
          <p:cNvSpPr/>
          <p:nvPr/>
        </p:nvSpPr>
        <p:spPr>
          <a:xfrm>
            <a:off x="7236262" y="4827508"/>
            <a:ext cx="6781681" cy="280035"/>
          </a:xfrm>
          <a:prstGeom prst="rect">
            <a:avLst/>
          </a:prstGeom>
          <a:noFill/>
          <a:ln/>
        </p:spPr>
        <p:txBody>
          <a:bodyPr wrap="none" lIns="0" tIns="0" rIns="0" bIns="0" rtlCol="0" anchor="t"/>
          <a:lstStyle/>
          <a:p>
            <a:pPr algn="l" indent="0" marL="0">
              <a:lnSpc>
                <a:spcPts val="2200"/>
              </a:lnSpc>
              <a:buNone/>
            </a:pPr>
            <a:r>
              <a:rPr lang="en-US" sz="1350" dirty="0">
                <a:solidFill>
                  <a:srgbClr val="333F70"/>
                </a:solidFill>
                <a:latin typeface="Open Sans" pitchFamily="34" charset="0"/>
                <a:ea typeface="Open Sans" pitchFamily="34" charset="-122"/>
                <a:cs typeface="Open Sans" pitchFamily="34" charset="-120"/>
              </a:rPr>
              <a:t>L'IA déduit de son modèle d'inférence un résultat.</a:t>
            </a:r>
            <a:endParaRPr lang="en-US" sz="1350" dirty="0"/>
          </a:p>
        </p:txBody>
      </p:sp>
      <p:pic>
        <p:nvPicPr>
          <p:cNvPr id="13" name="Image 4" descr="preencoded.png">    </p:cNvPr>
          <p:cNvPicPr>
            <a:picLocks noChangeAspect="1"/>
          </p:cNvPicPr>
          <p:nvPr/>
        </p:nvPicPr>
        <p:blipFill>
          <a:blip r:embed="rId5"/>
          <a:stretch>
            <a:fillRect/>
          </a:stretch>
        </p:blipFill>
        <p:spPr>
          <a:xfrm>
            <a:off x="6098857" y="5324356"/>
            <a:ext cx="874990" cy="1288137"/>
          </a:xfrm>
          <a:prstGeom prst="rect">
            <a:avLst/>
          </a:prstGeom>
        </p:spPr>
      </p:pic>
      <p:sp>
        <p:nvSpPr>
          <p:cNvPr id="14" name="Text 7"/>
          <p:cNvSpPr/>
          <p:nvPr/>
        </p:nvSpPr>
        <p:spPr>
          <a:xfrm>
            <a:off x="7236262" y="5499259"/>
            <a:ext cx="2351961" cy="273368"/>
          </a:xfrm>
          <a:prstGeom prst="rect">
            <a:avLst/>
          </a:prstGeom>
          <a:noFill/>
          <a:ln/>
        </p:spPr>
        <p:txBody>
          <a:bodyPr wrap="none" lIns="0" tIns="0" rIns="0" bIns="0" rtlCol="0" anchor="t"/>
          <a:lstStyle/>
          <a:p>
            <a:pPr algn="l" indent="0" marL="0">
              <a:lnSpc>
                <a:spcPts val="2150"/>
              </a:lnSpc>
              <a:buNone/>
            </a:pPr>
            <a:r>
              <a:rPr lang="en-US" sz="1700" b="1" dirty="0">
                <a:solidFill>
                  <a:srgbClr val="333F70"/>
                </a:solidFill>
                <a:latin typeface="Unbounded Bold" pitchFamily="34" charset="0"/>
                <a:ea typeface="Unbounded Bold" pitchFamily="34" charset="-122"/>
                <a:cs typeface="Unbounded Bold" pitchFamily="34" charset="-120"/>
              </a:rPr>
              <a:t>Résultat (output)</a:t>
            </a:r>
            <a:endParaRPr lang="en-US" sz="1700" dirty="0"/>
          </a:p>
        </p:txBody>
      </p:sp>
      <p:sp>
        <p:nvSpPr>
          <p:cNvPr id="15" name="Text 8"/>
          <p:cNvSpPr/>
          <p:nvPr/>
        </p:nvSpPr>
        <p:spPr>
          <a:xfrm>
            <a:off x="7236262" y="5877520"/>
            <a:ext cx="6781681" cy="560070"/>
          </a:xfrm>
          <a:prstGeom prst="rect">
            <a:avLst/>
          </a:prstGeom>
          <a:noFill/>
          <a:ln/>
        </p:spPr>
        <p:txBody>
          <a:bodyPr wrap="square" lIns="0" tIns="0" rIns="0" bIns="0" rtlCol="0" anchor="t"/>
          <a:lstStyle/>
          <a:p>
            <a:pPr algn="l" indent="0" marL="0">
              <a:lnSpc>
                <a:spcPts val="2200"/>
              </a:lnSpc>
              <a:buNone/>
            </a:pPr>
            <a:r>
              <a:rPr lang="en-US" sz="1350" dirty="0">
                <a:solidFill>
                  <a:srgbClr val="333F70"/>
                </a:solidFill>
                <a:latin typeface="Open Sans" pitchFamily="34" charset="0"/>
                <a:ea typeface="Open Sans" pitchFamily="34" charset="-122"/>
                <a:cs typeface="Open Sans" pitchFamily="34" charset="-120"/>
              </a:rPr>
              <a:t>Le contenu généré peut parfois manifester des atteintes aux droits de propriété intellectuelle, mais pas nécessairement imputables à l'utilisateur.</a:t>
            </a:r>
            <a:endParaRPr lang="en-US" sz="1350" dirty="0"/>
          </a:p>
        </p:txBody>
      </p:sp>
      <p:sp>
        <p:nvSpPr>
          <p:cNvPr id="16" name="Text 9"/>
          <p:cNvSpPr/>
          <p:nvPr/>
        </p:nvSpPr>
        <p:spPr>
          <a:xfrm>
            <a:off x="6098857" y="6809303"/>
            <a:ext cx="7919085" cy="840105"/>
          </a:xfrm>
          <a:prstGeom prst="rect">
            <a:avLst/>
          </a:prstGeom>
          <a:noFill/>
          <a:ln/>
        </p:spPr>
        <p:txBody>
          <a:bodyPr wrap="square" lIns="0" tIns="0" rIns="0" bIns="0" rtlCol="0" anchor="t"/>
          <a:lstStyle/>
          <a:p>
            <a:pPr algn="l" indent="0" marL="0">
              <a:lnSpc>
                <a:spcPts val="2200"/>
              </a:lnSpc>
              <a:buNone/>
            </a:pPr>
            <a:r>
              <a:rPr lang="en-US" sz="1350" dirty="0">
                <a:solidFill>
                  <a:srgbClr val="333F70"/>
                </a:solidFill>
                <a:latin typeface="Open Sans" pitchFamily="34" charset="0"/>
                <a:ea typeface="Open Sans" pitchFamily="34" charset="-122"/>
                <a:cs typeface="Open Sans" pitchFamily="34" charset="-120"/>
              </a:rPr>
              <a:t>Ce processus peut manifester des atteintes aux droits de propriété intellectuelle, c'est-à-dire des contrefaçons, mais celles-ci n'apparaissent qu'à la marge, et ne sont pas nécessairement le fait de l'utilisateur.</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761762"/>
            <a:ext cx="13042821" cy="1417558"/>
          </a:xfrm>
          <a:prstGeom prst="rect">
            <a:avLst/>
          </a:prstGeom>
          <a:noFill/>
          <a:ln/>
        </p:spPr>
        <p:txBody>
          <a:bodyPr wrap="square" lIns="0" tIns="0" rIns="0" bIns="0" rtlCol="0" anchor="t"/>
          <a:lstStyle/>
          <a:p>
            <a:pPr algn="l" indent="0" marL="0">
              <a:lnSpc>
                <a:spcPts val="5550"/>
              </a:lnSpc>
              <a:buNone/>
            </a:pPr>
            <a:r>
              <a:rPr lang="en-US" sz="4450" b="1" dirty="0">
                <a:solidFill>
                  <a:srgbClr val="333F70"/>
                </a:solidFill>
                <a:latin typeface="Unbounded Bold" pitchFamily="34" charset="0"/>
                <a:ea typeface="Unbounded Bold" pitchFamily="34" charset="-122"/>
                <a:cs typeface="Unbounded Bold" pitchFamily="34" charset="-120"/>
              </a:rPr>
              <a:t>Limites de la responsabilité de l'utilisateur d'IA</a:t>
            </a:r>
            <a:endParaRPr lang="en-US" sz="4450" dirty="0"/>
          </a:p>
        </p:txBody>
      </p:sp>
      <p:sp>
        <p:nvSpPr>
          <p:cNvPr id="3" name="Shape 1"/>
          <p:cNvSpPr/>
          <p:nvPr/>
        </p:nvSpPr>
        <p:spPr>
          <a:xfrm>
            <a:off x="793790" y="2632948"/>
            <a:ext cx="4196358" cy="3491032"/>
          </a:xfrm>
          <a:prstGeom prst="roundRect">
            <a:avLst>
              <a:gd name="adj" fmla="val 2729"/>
            </a:avLst>
          </a:prstGeom>
          <a:solidFill>
            <a:srgbClr val="D6F5EE"/>
          </a:solidFill>
          <a:ln w="7620">
            <a:solidFill>
              <a:srgbClr val="BCDBD4"/>
            </a:solidFill>
            <a:prstDash val="solid"/>
          </a:ln>
        </p:spPr>
      </p:sp>
      <p:sp>
        <p:nvSpPr>
          <p:cNvPr id="4" name="Text 2"/>
          <p:cNvSpPr/>
          <p:nvPr/>
        </p:nvSpPr>
        <p:spPr>
          <a:xfrm>
            <a:off x="1028224" y="2867382"/>
            <a:ext cx="3727490" cy="708660"/>
          </a:xfrm>
          <a:prstGeom prst="rect">
            <a:avLst/>
          </a:prstGeom>
          <a:noFill/>
          <a:ln/>
        </p:spPr>
        <p:txBody>
          <a:bodyPr wrap="square" lIns="0" tIns="0" rIns="0" bIns="0" rtlCol="0" anchor="t"/>
          <a:lstStyle/>
          <a:p>
            <a:pPr algn="l" indent="0" marL="0">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Contrefaçon par l'éditeur d'IA</a:t>
            </a:r>
            <a:endParaRPr lang="en-US" sz="2200" dirty="0"/>
          </a:p>
        </p:txBody>
      </p:sp>
      <p:sp>
        <p:nvSpPr>
          <p:cNvPr id="5" name="Text 3"/>
          <p:cNvSpPr/>
          <p:nvPr/>
        </p:nvSpPr>
        <p:spPr>
          <a:xfrm>
            <a:off x="1028224" y="3712131"/>
            <a:ext cx="3727490" cy="2177415"/>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L'éditeur d'une IA peut violer le droit d'auteur s'il utilise des œuvres protégées dans ses données d'entraînement alors que leur auteur a refusé cette utilisation.</a:t>
            </a:r>
            <a:endParaRPr lang="en-US" sz="1750" dirty="0"/>
          </a:p>
        </p:txBody>
      </p:sp>
      <p:sp>
        <p:nvSpPr>
          <p:cNvPr id="6" name="Shape 4"/>
          <p:cNvSpPr/>
          <p:nvPr/>
        </p:nvSpPr>
        <p:spPr>
          <a:xfrm>
            <a:off x="5216962" y="2632948"/>
            <a:ext cx="4196358" cy="3491032"/>
          </a:xfrm>
          <a:prstGeom prst="roundRect">
            <a:avLst>
              <a:gd name="adj" fmla="val 2729"/>
            </a:avLst>
          </a:prstGeom>
          <a:solidFill>
            <a:srgbClr val="D6F5EE"/>
          </a:solidFill>
          <a:ln w="7620">
            <a:solidFill>
              <a:srgbClr val="BCDBD4"/>
            </a:solidFill>
            <a:prstDash val="solid"/>
          </a:ln>
        </p:spPr>
      </p:sp>
      <p:sp>
        <p:nvSpPr>
          <p:cNvPr id="7" name="Text 5"/>
          <p:cNvSpPr/>
          <p:nvPr/>
        </p:nvSpPr>
        <p:spPr>
          <a:xfrm>
            <a:off x="5451396" y="2867382"/>
            <a:ext cx="3727490" cy="708660"/>
          </a:xfrm>
          <a:prstGeom prst="rect">
            <a:avLst/>
          </a:prstGeom>
          <a:noFill/>
          <a:ln/>
        </p:spPr>
        <p:txBody>
          <a:bodyPr wrap="square" lIns="0" tIns="0" rIns="0" bIns="0" rtlCol="0" anchor="t"/>
          <a:lstStyle/>
          <a:p>
            <a:pPr algn="l" indent="0" marL="0">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Non-imputabilité à l'utilisateur</a:t>
            </a:r>
            <a:endParaRPr lang="en-US" sz="2200" dirty="0"/>
          </a:p>
        </p:txBody>
      </p:sp>
      <p:sp>
        <p:nvSpPr>
          <p:cNvPr id="8" name="Text 6"/>
          <p:cNvSpPr/>
          <p:nvPr/>
        </p:nvSpPr>
        <p:spPr>
          <a:xfrm>
            <a:off x="5451396" y="3712131"/>
            <a:ext cx="3727490" cy="1451610"/>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Cette utilisation d'œuvres antérieures ne peut pas être attribuée à la personne qui utilise ensuite le modèle d'IA.</a:t>
            </a:r>
            <a:endParaRPr lang="en-US" sz="1750" dirty="0"/>
          </a:p>
        </p:txBody>
      </p:sp>
      <p:sp>
        <p:nvSpPr>
          <p:cNvPr id="9" name="Shape 7"/>
          <p:cNvSpPr/>
          <p:nvPr/>
        </p:nvSpPr>
        <p:spPr>
          <a:xfrm>
            <a:off x="9640133" y="2632948"/>
            <a:ext cx="4196358" cy="3491032"/>
          </a:xfrm>
          <a:prstGeom prst="roundRect">
            <a:avLst>
              <a:gd name="adj" fmla="val 2729"/>
            </a:avLst>
          </a:prstGeom>
          <a:solidFill>
            <a:srgbClr val="D6F5EE"/>
          </a:solidFill>
          <a:ln w="7620">
            <a:solidFill>
              <a:srgbClr val="BCDBD4"/>
            </a:solidFill>
            <a:prstDash val="solid"/>
          </a:ln>
        </p:spPr>
      </p:sp>
      <p:sp>
        <p:nvSpPr>
          <p:cNvPr id="10" name="Text 8"/>
          <p:cNvSpPr/>
          <p:nvPr/>
        </p:nvSpPr>
        <p:spPr>
          <a:xfrm>
            <a:off x="9874568" y="2867382"/>
            <a:ext cx="3727490" cy="708660"/>
          </a:xfrm>
          <a:prstGeom prst="rect">
            <a:avLst/>
          </a:prstGeom>
          <a:noFill/>
          <a:ln/>
        </p:spPr>
        <p:txBody>
          <a:bodyPr wrap="square" lIns="0" tIns="0" rIns="0" bIns="0" rtlCol="0" anchor="t"/>
          <a:lstStyle/>
          <a:p>
            <a:pPr algn="l" indent="0" marL="0">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Cas de contrefaçon fortuite</a:t>
            </a:r>
            <a:endParaRPr lang="en-US" sz="2200" dirty="0"/>
          </a:p>
        </p:txBody>
      </p:sp>
      <p:sp>
        <p:nvSpPr>
          <p:cNvPr id="11" name="Text 9"/>
          <p:cNvSpPr/>
          <p:nvPr/>
        </p:nvSpPr>
        <p:spPr>
          <a:xfrm>
            <a:off x="9874568" y="3712131"/>
            <a:ext cx="3727490" cy="2177415"/>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L'utilisateur ne commet une contrefaçon que si le résultat qu'il utilise reproduit, par hasard, des éléments originaux de certaines œuvres présentes dans les données d'entraînement.</a:t>
            </a:r>
            <a:endParaRPr lang="en-US" sz="1750" dirty="0"/>
          </a:p>
        </p:txBody>
      </p:sp>
      <p:sp>
        <p:nvSpPr>
          <p:cNvPr id="12" name="Text 10"/>
          <p:cNvSpPr/>
          <p:nvPr/>
        </p:nvSpPr>
        <p:spPr>
          <a:xfrm>
            <a:off x="793790" y="6379131"/>
            <a:ext cx="13042821" cy="1088708"/>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Ce scénario est peu probable si le modèle a été entraîné avec beaucoup de données et si l'algorithme est efficace. Mais cette possibilité existe, ce qui révèle une première limite de l'outil : l'IA peut parfois produire un contenu qui viole des droits d'auteur sans que l'utilisateur puisse facilement le détecter.</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919639"/>
            <a:ext cx="13042821" cy="1417558"/>
          </a:xfrm>
          <a:prstGeom prst="rect">
            <a:avLst/>
          </a:prstGeom>
          <a:noFill/>
          <a:ln/>
        </p:spPr>
        <p:txBody>
          <a:bodyPr wrap="square" lIns="0" tIns="0" rIns="0" bIns="0" rtlCol="0" anchor="t"/>
          <a:lstStyle/>
          <a:p>
            <a:pPr algn="l" indent="0" marL="0">
              <a:lnSpc>
                <a:spcPts val="5550"/>
              </a:lnSpc>
              <a:buNone/>
            </a:pPr>
            <a:r>
              <a:rPr lang="en-US" sz="4450" b="1" dirty="0">
                <a:solidFill>
                  <a:srgbClr val="333F70"/>
                </a:solidFill>
                <a:latin typeface="Unbounded Bold" pitchFamily="34" charset="0"/>
                <a:ea typeface="Unbounded Bold" pitchFamily="34" charset="-122"/>
                <a:cs typeface="Unbounded Bold" pitchFamily="34" charset="-120"/>
              </a:rPr>
              <a:t>Difficultés d'application de la responsabilité civile délictuelle</a:t>
            </a:r>
            <a:endParaRPr lang="en-US" sz="4450" dirty="0"/>
          </a:p>
        </p:txBody>
      </p:sp>
      <p:sp>
        <p:nvSpPr>
          <p:cNvPr id="3" name="Text 1"/>
          <p:cNvSpPr/>
          <p:nvPr/>
        </p:nvSpPr>
        <p:spPr>
          <a:xfrm>
            <a:off x="793790" y="2904173"/>
            <a:ext cx="3978116" cy="708660"/>
          </a:xfrm>
          <a:prstGeom prst="rect">
            <a:avLst/>
          </a:prstGeom>
          <a:noFill/>
          <a:ln/>
        </p:spPr>
        <p:txBody>
          <a:bodyPr wrap="square" lIns="0" tIns="0" rIns="0" bIns="0" rtlCol="0" anchor="t"/>
          <a:lstStyle/>
          <a:p>
            <a:pPr algn="l" indent="0" marL="0">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Caractérisation de la faute</a:t>
            </a:r>
            <a:endParaRPr lang="en-US" sz="2200" dirty="0"/>
          </a:p>
        </p:txBody>
      </p:sp>
      <p:sp>
        <p:nvSpPr>
          <p:cNvPr id="4" name="Text 2"/>
          <p:cNvSpPr/>
          <p:nvPr/>
        </p:nvSpPr>
        <p:spPr>
          <a:xfrm>
            <a:off x="793790" y="3839647"/>
            <a:ext cx="3978116" cy="3266123"/>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La responsabilité civile délictuelle peut jouer un rôle secondaire pour sanctionner des actions non couvertes par la contrefaçon. Cependant, elle semble peu adaptée à l'utilisation d'IA générative. La principale difficulté est de déterminer en quoi l'usage d'une IA constitue une faute.</a:t>
            </a:r>
            <a:endParaRPr lang="en-US" sz="1750" dirty="0"/>
          </a:p>
        </p:txBody>
      </p:sp>
      <p:sp>
        <p:nvSpPr>
          <p:cNvPr id="5" name="Text 3"/>
          <p:cNvSpPr/>
          <p:nvPr/>
        </p:nvSpPr>
        <p:spPr>
          <a:xfrm>
            <a:off x="5332928" y="2904173"/>
            <a:ext cx="3978116" cy="708660"/>
          </a:xfrm>
          <a:prstGeom prst="rect">
            <a:avLst/>
          </a:prstGeom>
          <a:noFill/>
          <a:ln/>
        </p:spPr>
        <p:txBody>
          <a:bodyPr wrap="square" lIns="0" tIns="0" rIns="0" bIns="0" rtlCol="0" anchor="t"/>
          <a:lstStyle/>
          <a:p>
            <a:pPr algn="l" indent="0" marL="0">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Identification du préjudice</a:t>
            </a:r>
            <a:endParaRPr lang="en-US" sz="2200" dirty="0"/>
          </a:p>
        </p:txBody>
      </p:sp>
      <p:sp>
        <p:nvSpPr>
          <p:cNvPr id="6" name="Text 4"/>
          <p:cNvSpPr/>
          <p:nvPr/>
        </p:nvSpPr>
        <p:spPr>
          <a:xfrm>
            <a:off x="5332928" y="3839647"/>
            <a:ext cx="3978116" cy="3266123"/>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Identifier un préjudice pose également problème (selon l'article 1240 du Code civil). Il est difficile de déterminer qui pourrait se dire victime d'un préjudice spécifique lié à l'utilisation académique d'IA générative, sauf dans les rares cas de contrefaçon mentionnés précédemment.</a:t>
            </a:r>
            <a:endParaRPr lang="en-US" sz="1750" dirty="0"/>
          </a:p>
        </p:txBody>
      </p:sp>
      <p:sp>
        <p:nvSpPr>
          <p:cNvPr id="7" name="Text 5"/>
          <p:cNvSpPr/>
          <p:nvPr/>
        </p:nvSpPr>
        <p:spPr>
          <a:xfrm>
            <a:off x="9872067" y="2904173"/>
            <a:ext cx="3134916" cy="354330"/>
          </a:xfrm>
          <a:prstGeom prst="rect">
            <a:avLst/>
          </a:prstGeom>
          <a:noFill/>
          <a:ln/>
        </p:spPr>
        <p:txBody>
          <a:bodyPr wrap="none" lIns="0" tIns="0" rIns="0" bIns="0" rtlCol="0" anchor="t"/>
          <a:lstStyle/>
          <a:p>
            <a:pPr algn="l" indent="0" marL="0">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Préjudice d'image</a:t>
            </a:r>
            <a:endParaRPr lang="en-US" sz="2200" dirty="0"/>
          </a:p>
        </p:txBody>
      </p:sp>
      <p:sp>
        <p:nvSpPr>
          <p:cNvPr id="8" name="Text 6"/>
          <p:cNvSpPr/>
          <p:nvPr/>
        </p:nvSpPr>
        <p:spPr>
          <a:xfrm>
            <a:off x="9872067" y="3485317"/>
            <a:ext cx="3978116" cy="2540318"/>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Une Université pourrait-elle prétendre subir un préjudice d'image si l'un de ses membres publie du contenu généré par IA sans le signaler ? C'est possible, mais cela relèverait plutôt du domaine disciplinaire.</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94373" y="545544"/>
            <a:ext cx="11525131" cy="619958"/>
          </a:xfrm>
          <a:prstGeom prst="rect">
            <a:avLst/>
          </a:prstGeom>
          <a:noFill/>
          <a:ln/>
        </p:spPr>
        <p:txBody>
          <a:bodyPr wrap="none" lIns="0" tIns="0" rIns="0" bIns="0" rtlCol="0" anchor="t"/>
          <a:lstStyle/>
          <a:p>
            <a:pPr algn="l" indent="0" marL="0">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Limites du régime disciplinaire actuel</a:t>
            </a:r>
            <a:endParaRPr lang="en-US" sz="3900" dirty="0"/>
          </a:p>
        </p:txBody>
      </p:sp>
      <p:sp>
        <p:nvSpPr>
          <p:cNvPr id="3" name="Text 1"/>
          <p:cNvSpPr/>
          <p:nvPr/>
        </p:nvSpPr>
        <p:spPr>
          <a:xfrm>
            <a:off x="694373" y="1878568"/>
            <a:ext cx="4005977" cy="619839"/>
          </a:xfrm>
          <a:prstGeom prst="rect">
            <a:avLst/>
          </a:prstGeom>
          <a:noFill/>
          <a:ln/>
        </p:spPr>
        <p:txBody>
          <a:bodyPr wrap="square" lIns="0" tIns="0" rIns="0" bIns="0" rtlCol="0" anchor="t"/>
          <a:lstStyle/>
          <a:p>
            <a:pPr algn="r" indent="0" marL="0">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Fondements juridiques actuels</a:t>
            </a:r>
            <a:endParaRPr lang="en-US" sz="1950" dirty="0"/>
          </a:p>
        </p:txBody>
      </p:sp>
      <p:sp>
        <p:nvSpPr>
          <p:cNvPr id="4" name="Text 2"/>
          <p:cNvSpPr/>
          <p:nvPr/>
        </p:nvSpPr>
        <p:spPr>
          <a:xfrm>
            <a:off x="694373" y="2617351"/>
            <a:ext cx="4005977" cy="951905"/>
          </a:xfrm>
          <a:prstGeom prst="rect">
            <a:avLst/>
          </a:prstGeom>
          <a:noFill/>
          <a:ln/>
        </p:spPr>
        <p:txBody>
          <a:bodyPr wrap="square" lIns="0" tIns="0" rIns="0" bIns="0" rtlCol="0" anchor="t"/>
          <a:lstStyle/>
          <a:p>
            <a:pPr algn="r" indent="0" marL="0">
              <a:lnSpc>
                <a:spcPts val="2450"/>
              </a:lnSpc>
              <a:buNone/>
            </a:pPr>
            <a:r>
              <a:rPr lang="en-US" sz="1550" dirty="0">
                <a:solidFill>
                  <a:srgbClr val="333F70"/>
                </a:solidFill>
                <a:latin typeface="Open Sans" pitchFamily="34" charset="0"/>
                <a:ea typeface="Open Sans" pitchFamily="34" charset="-122"/>
                <a:cs typeface="Open Sans" pitchFamily="34" charset="-120"/>
              </a:rPr>
              <a:t>L'article R. 811-11 du Code de l'éducation réserve le régime disciplinaire à deux hypothèses</a:t>
            </a:r>
            <a:endParaRPr lang="en-US" sz="1550" dirty="0"/>
          </a:p>
        </p:txBody>
      </p:sp>
      <p:pic>
        <p:nvPicPr>
          <p:cNvPr id="5" name="Image 0" descr="preencoded.png">    </p:cNvPr>
          <p:cNvPicPr>
            <a:picLocks noChangeAspect="1"/>
          </p:cNvPicPr>
          <p:nvPr/>
        </p:nvPicPr>
        <p:blipFill>
          <a:blip r:embed="rId1"/>
          <a:stretch>
            <a:fillRect/>
          </a:stretch>
        </p:blipFill>
        <p:spPr>
          <a:xfrm>
            <a:off x="4997887" y="1562219"/>
            <a:ext cx="4634508" cy="4634508"/>
          </a:xfrm>
          <a:prstGeom prst="rect">
            <a:avLst/>
          </a:prstGeom>
        </p:spPr>
      </p:pic>
      <p:pic>
        <p:nvPicPr>
          <p:cNvPr id="6" name="Image 1" descr="preencoded.png">    </p:cNvPr>
          <p:cNvPicPr>
            <a:picLocks noChangeAspect="1"/>
          </p:cNvPicPr>
          <p:nvPr/>
        </p:nvPicPr>
        <p:blipFill>
          <a:blip r:embed="rId2"/>
          <a:stretch>
            <a:fillRect/>
          </a:stretch>
        </p:blipFill>
        <p:spPr>
          <a:xfrm>
            <a:off x="6233934" y="2366784"/>
            <a:ext cx="296823" cy="370999"/>
          </a:xfrm>
          <a:prstGeom prst="rect">
            <a:avLst/>
          </a:prstGeom>
        </p:spPr>
      </p:pic>
      <p:sp>
        <p:nvSpPr>
          <p:cNvPr id="7" name="Text 3"/>
          <p:cNvSpPr/>
          <p:nvPr/>
        </p:nvSpPr>
        <p:spPr>
          <a:xfrm>
            <a:off x="9929932" y="1878568"/>
            <a:ext cx="4006096" cy="619839"/>
          </a:xfrm>
          <a:prstGeom prst="rect">
            <a:avLst/>
          </a:prstGeom>
          <a:noFill/>
          <a:ln/>
        </p:spPr>
        <p:txBody>
          <a:bodyPr wrap="square" lIns="0" tIns="0" rIns="0" bIns="0" rtlCol="0" anchor="t"/>
          <a:lstStyle/>
          <a:p>
            <a:pPr algn="l" indent="0" marL="0">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Fraude ou tentative de fraude</a:t>
            </a:r>
            <a:endParaRPr lang="en-US" sz="1950" dirty="0"/>
          </a:p>
        </p:txBody>
      </p:sp>
      <p:sp>
        <p:nvSpPr>
          <p:cNvPr id="8" name="Text 4"/>
          <p:cNvSpPr/>
          <p:nvPr/>
        </p:nvSpPr>
        <p:spPr>
          <a:xfrm>
            <a:off x="9929932" y="2617351"/>
            <a:ext cx="4006096" cy="951905"/>
          </a:xfrm>
          <a:prstGeom prst="rect">
            <a:avLst/>
          </a:prstGeom>
          <a:noFill/>
          <a:ln/>
        </p:spPr>
        <p:txBody>
          <a:bodyPr wrap="square" lIns="0" tIns="0" rIns="0" bIns="0" rtlCol="0" anchor="t"/>
          <a:lstStyle/>
          <a:p>
            <a:pPr algn="l" indent="0" marL="0">
              <a:lnSpc>
                <a:spcPts val="2450"/>
              </a:lnSpc>
              <a:buNone/>
            </a:pPr>
            <a:r>
              <a:rPr lang="en-US" sz="1550" dirty="0">
                <a:solidFill>
                  <a:srgbClr val="333F70"/>
                </a:solidFill>
                <a:latin typeface="Open Sans" pitchFamily="34" charset="0"/>
                <a:ea typeface="Open Sans" pitchFamily="34" charset="-122"/>
                <a:cs typeface="Open Sans" pitchFamily="34" charset="-120"/>
              </a:rPr>
              <a:t>Commise notamment à l'occasion d'une inscription, d'une épreuve de contrôle continu, d'un examen ou d'un concours</a:t>
            </a:r>
            <a:endParaRPr lang="en-US" sz="1550" dirty="0"/>
          </a:p>
        </p:txBody>
      </p:sp>
      <p:pic>
        <p:nvPicPr>
          <p:cNvPr id="9" name="Image 2" descr="preencoded.png">    </p:cNvPr>
          <p:cNvPicPr>
            <a:picLocks noChangeAspect="1"/>
          </p:cNvPicPr>
          <p:nvPr/>
        </p:nvPicPr>
        <p:blipFill>
          <a:blip r:embed="rId3"/>
          <a:stretch>
            <a:fillRect/>
          </a:stretch>
        </p:blipFill>
        <p:spPr>
          <a:xfrm>
            <a:off x="4997887" y="1562219"/>
            <a:ext cx="4634508" cy="4634508"/>
          </a:xfrm>
          <a:prstGeom prst="rect">
            <a:avLst/>
          </a:prstGeom>
        </p:spPr>
      </p:pic>
      <p:pic>
        <p:nvPicPr>
          <p:cNvPr id="10" name="Image 3" descr="preencoded.png">    </p:cNvPr>
          <p:cNvPicPr>
            <a:picLocks noChangeAspect="1"/>
          </p:cNvPicPr>
          <p:nvPr/>
        </p:nvPicPr>
        <p:blipFill>
          <a:blip r:embed="rId4"/>
          <a:stretch>
            <a:fillRect/>
          </a:stretch>
        </p:blipFill>
        <p:spPr>
          <a:xfrm>
            <a:off x="8493740" y="2761119"/>
            <a:ext cx="296823" cy="370999"/>
          </a:xfrm>
          <a:prstGeom prst="rect">
            <a:avLst/>
          </a:prstGeom>
        </p:spPr>
      </p:pic>
      <p:sp>
        <p:nvSpPr>
          <p:cNvPr id="11" name="Text 5"/>
          <p:cNvSpPr/>
          <p:nvPr/>
        </p:nvSpPr>
        <p:spPr>
          <a:xfrm>
            <a:off x="9929932" y="4499491"/>
            <a:ext cx="3647956" cy="309920"/>
          </a:xfrm>
          <a:prstGeom prst="rect">
            <a:avLst/>
          </a:prstGeom>
          <a:noFill/>
          <a:ln/>
        </p:spPr>
        <p:txBody>
          <a:bodyPr wrap="none" lIns="0" tIns="0" rIns="0" bIns="0" rtlCol="0" anchor="t"/>
          <a:lstStyle/>
          <a:p>
            <a:pPr algn="l" indent="0" marL="0">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Atteinte à la réputation</a:t>
            </a:r>
            <a:endParaRPr lang="en-US" sz="1950" dirty="0"/>
          </a:p>
        </p:txBody>
      </p:sp>
      <p:sp>
        <p:nvSpPr>
          <p:cNvPr id="12" name="Text 6"/>
          <p:cNvSpPr/>
          <p:nvPr/>
        </p:nvSpPr>
        <p:spPr>
          <a:xfrm>
            <a:off x="9929932" y="4928354"/>
            <a:ext cx="4006096" cy="951905"/>
          </a:xfrm>
          <a:prstGeom prst="rect">
            <a:avLst/>
          </a:prstGeom>
          <a:noFill/>
          <a:ln/>
        </p:spPr>
        <p:txBody>
          <a:bodyPr wrap="square" lIns="0" tIns="0" rIns="0" bIns="0" rtlCol="0" anchor="t"/>
          <a:lstStyle/>
          <a:p>
            <a:pPr algn="l" indent="0" marL="0">
              <a:lnSpc>
                <a:spcPts val="2450"/>
              </a:lnSpc>
              <a:buNone/>
            </a:pPr>
            <a:r>
              <a:rPr lang="en-US" sz="1550" dirty="0">
                <a:solidFill>
                  <a:srgbClr val="333F70"/>
                </a:solidFill>
                <a:latin typeface="Open Sans" pitchFamily="34" charset="0"/>
                <a:ea typeface="Open Sans" pitchFamily="34" charset="-122"/>
                <a:cs typeface="Open Sans" pitchFamily="34" charset="-120"/>
              </a:rPr>
              <a:t>Tout fait de nature à porter atteinte à l'ordre, au bon fonctionnement ou à la réputation de l'université</a:t>
            </a:r>
            <a:endParaRPr lang="en-US" sz="1550" dirty="0"/>
          </a:p>
        </p:txBody>
      </p:sp>
      <p:pic>
        <p:nvPicPr>
          <p:cNvPr id="13" name="Image 4" descr="preencoded.png">    </p:cNvPr>
          <p:cNvPicPr>
            <a:picLocks noChangeAspect="1"/>
          </p:cNvPicPr>
          <p:nvPr/>
        </p:nvPicPr>
        <p:blipFill>
          <a:blip r:embed="rId5"/>
          <a:stretch>
            <a:fillRect/>
          </a:stretch>
        </p:blipFill>
        <p:spPr>
          <a:xfrm>
            <a:off x="4997887" y="1562219"/>
            <a:ext cx="4634508" cy="4634508"/>
          </a:xfrm>
          <a:prstGeom prst="rect">
            <a:avLst/>
          </a:prstGeom>
        </p:spPr>
      </p:pic>
      <p:pic>
        <p:nvPicPr>
          <p:cNvPr id="14" name="Image 5" descr="preencoded.png">    </p:cNvPr>
          <p:cNvPicPr>
            <a:picLocks noChangeAspect="1"/>
          </p:cNvPicPr>
          <p:nvPr/>
        </p:nvPicPr>
        <p:blipFill>
          <a:blip r:embed="rId6"/>
          <a:stretch>
            <a:fillRect/>
          </a:stretch>
        </p:blipFill>
        <p:spPr>
          <a:xfrm>
            <a:off x="8099405" y="5020925"/>
            <a:ext cx="296823" cy="370999"/>
          </a:xfrm>
          <a:prstGeom prst="rect">
            <a:avLst/>
          </a:prstGeom>
        </p:spPr>
      </p:pic>
      <p:sp>
        <p:nvSpPr>
          <p:cNvPr id="15" name="Text 7"/>
          <p:cNvSpPr/>
          <p:nvPr/>
        </p:nvSpPr>
        <p:spPr>
          <a:xfrm>
            <a:off x="1092756" y="4499491"/>
            <a:ext cx="3607594" cy="309920"/>
          </a:xfrm>
          <a:prstGeom prst="rect">
            <a:avLst/>
          </a:prstGeom>
          <a:noFill/>
          <a:ln/>
        </p:spPr>
        <p:txBody>
          <a:bodyPr wrap="none" lIns="0" tIns="0" rIns="0" bIns="0" rtlCol="0" anchor="t"/>
          <a:lstStyle/>
          <a:p>
            <a:pPr algn="r" indent="0" marL="0">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Applicabilité incertaine</a:t>
            </a:r>
            <a:endParaRPr lang="en-US" sz="1950" dirty="0"/>
          </a:p>
        </p:txBody>
      </p:sp>
      <p:sp>
        <p:nvSpPr>
          <p:cNvPr id="16" name="Text 8"/>
          <p:cNvSpPr/>
          <p:nvPr/>
        </p:nvSpPr>
        <p:spPr>
          <a:xfrm>
            <a:off x="694373" y="4928354"/>
            <a:ext cx="4005977" cy="951905"/>
          </a:xfrm>
          <a:prstGeom prst="rect">
            <a:avLst/>
          </a:prstGeom>
          <a:noFill/>
          <a:ln/>
        </p:spPr>
        <p:txBody>
          <a:bodyPr wrap="square" lIns="0" tIns="0" rIns="0" bIns="0" rtlCol="0" anchor="t"/>
          <a:lstStyle/>
          <a:p>
            <a:pPr algn="r" indent="0" marL="0">
              <a:lnSpc>
                <a:spcPts val="2450"/>
              </a:lnSpc>
              <a:buNone/>
            </a:pPr>
            <a:r>
              <a:rPr lang="en-US" sz="1550" dirty="0">
                <a:solidFill>
                  <a:srgbClr val="333F70"/>
                </a:solidFill>
                <a:latin typeface="Open Sans" pitchFamily="34" charset="0"/>
                <a:ea typeface="Open Sans" pitchFamily="34" charset="-122"/>
                <a:cs typeface="Open Sans" pitchFamily="34" charset="-120"/>
              </a:rPr>
              <a:t>Ces fondements semblent trop généraux pour être prévisibles dans leur application à l'emploi d'IA générative</a:t>
            </a:r>
            <a:endParaRPr lang="en-US" sz="1550" dirty="0"/>
          </a:p>
        </p:txBody>
      </p:sp>
      <p:pic>
        <p:nvPicPr>
          <p:cNvPr id="17" name="Image 6" descr="preencoded.png">    </p:cNvPr>
          <p:cNvPicPr>
            <a:picLocks noChangeAspect="1"/>
          </p:cNvPicPr>
          <p:nvPr/>
        </p:nvPicPr>
        <p:blipFill>
          <a:blip r:embed="rId7"/>
          <a:stretch>
            <a:fillRect/>
          </a:stretch>
        </p:blipFill>
        <p:spPr>
          <a:xfrm>
            <a:off x="4997887" y="1562219"/>
            <a:ext cx="4634508" cy="4634508"/>
          </a:xfrm>
          <a:prstGeom prst="rect">
            <a:avLst/>
          </a:prstGeom>
        </p:spPr>
      </p:pic>
      <p:pic>
        <p:nvPicPr>
          <p:cNvPr id="18" name="Image 7" descr="preencoded.png">    </p:cNvPr>
          <p:cNvPicPr>
            <a:picLocks noChangeAspect="1"/>
          </p:cNvPicPr>
          <p:nvPr/>
        </p:nvPicPr>
        <p:blipFill>
          <a:blip r:embed="rId8"/>
          <a:stretch>
            <a:fillRect/>
          </a:stretch>
        </p:blipFill>
        <p:spPr>
          <a:xfrm>
            <a:off x="5839599" y="4626590"/>
            <a:ext cx="296823" cy="370999"/>
          </a:xfrm>
          <a:prstGeom prst="rect">
            <a:avLst/>
          </a:prstGeom>
        </p:spPr>
      </p:pic>
      <p:sp>
        <p:nvSpPr>
          <p:cNvPr id="19" name="Text 9"/>
          <p:cNvSpPr/>
          <p:nvPr/>
        </p:nvSpPr>
        <p:spPr>
          <a:xfrm>
            <a:off x="694373" y="6419850"/>
            <a:ext cx="13241655" cy="1269206"/>
          </a:xfrm>
          <a:prstGeom prst="rect">
            <a:avLst/>
          </a:prstGeom>
          <a:noFill/>
          <a:ln/>
        </p:spPr>
        <p:txBody>
          <a:bodyPr wrap="square" lIns="0" tIns="0" rIns="0" bIns="0" rtlCol="0" anchor="t"/>
          <a:lstStyle/>
          <a:p>
            <a:pPr algn="l" indent="0" marL="0">
              <a:lnSpc>
                <a:spcPts val="2450"/>
              </a:lnSpc>
              <a:buNone/>
            </a:pPr>
            <a:r>
              <a:rPr lang="en-US" sz="1550" dirty="0">
                <a:solidFill>
                  <a:srgbClr val="333F70"/>
                </a:solidFill>
                <a:latin typeface="Open Sans" pitchFamily="34" charset="0"/>
                <a:ea typeface="Open Sans" pitchFamily="34" charset="-122"/>
                <a:cs typeface="Open Sans" pitchFamily="34" charset="-120"/>
              </a:rPr>
              <a:t>La question est bien de déterminer si un étudiant, générant par IA un devoir destiné à être noté, commet en cela une fraude, ou si un chercheur procédant de même pour une publication, sans signaler l'emploi de cet outil, compromet la réputation de son établissement. Ces fondements semblent trop généraux pour être prévisibles dans leur application à l'emploi d'IA générative, à moins que les chartes déontologiques ou règlements d'examen locaux ne consacrent explicitement la prohibition de ces usages.</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6393" y="524708"/>
            <a:ext cx="13297614" cy="1189911"/>
          </a:xfrm>
          <a:prstGeom prst="rect">
            <a:avLst/>
          </a:prstGeom>
          <a:noFill/>
          <a:ln/>
        </p:spPr>
        <p:txBody>
          <a:bodyPr wrap="square" lIns="0" tIns="0" rIns="0" bIns="0" rtlCol="0" anchor="t"/>
          <a:lstStyle/>
          <a:p>
            <a:pPr algn="l" indent="0" marL="0">
              <a:lnSpc>
                <a:spcPts val="4650"/>
              </a:lnSpc>
              <a:buNone/>
            </a:pPr>
            <a:r>
              <a:rPr lang="en-US" sz="3700" b="1" dirty="0">
                <a:solidFill>
                  <a:srgbClr val="333F70"/>
                </a:solidFill>
                <a:latin typeface="Unbounded Bold" pitchFamily="34" charset="0"/>
                <a:ea typeface="Unbounded Bold" pitchFamily="34" charset="-122"/>
                <a:cs typeface="Unbounded Bold" pitchFamily="34" charset="-120"/>
              </a:rPr>
              <a:t>Émergence d'une obligation européenne de transparence</a:t>
            </a:r>
            <a:endParaRPr lang="en-US" sz="3700" dirty="0"/>
          </a:p>
        </p:txBody>
      </p:sp>
      <p:sp>
        <p:nvSpPr>
          <p:cNvPr id="3" name="Shape 1"/>
          <p:cNvSpPr/>
          <p:nvPr/>
        </p:nvSpPr>
        <p:spPr>
          <a:xfrm>
            <a:off x="7303770" y="2095381"/>
            <a:ext cx="22860" cy="5609511"/>
          </a:xfrm>
          <a:prstGeom prst="roundRect">
            <a:avLst>
              <a:gd name="adj" fmla="val 349828"/>
            </a:avLst>
          </a:prstGeom>
          <a:solidFill>
            <a:srgbClr val="BCDBD4"/>
          </a:solidFill>
          <a:ln/>
        </p:spPr>
      </p:sp>
      <p:sp>
        <p:nvSpPr>
          <p:cNvPr id="4" name="Shape 2"/>
          <p:cNvSpPr/>
          <p:nvPr/>
        </p:nvSpPr>
        <p:spPr>
          <a:xfrm>
            <a:off x="6552724" y="2512338"/>
            <a:ext cx="571143" cy="22860"/>
          </a:xfrm>
          <a:prstGeom prst="roundRect">
            <a:avLst>
              <a:gd name="adj" fmla="val 349828"/>
            </a:avLst>
          </a:prstGeom>
          <a:solidFill>
            <a:srgbClr val="BCDBD4"/>
          </a:solidFill>
          <a:ln/>
        </p:spPr>
      </p:sp>
      <p:sp>
        <p:nvSpPr>
          <p:cNvPr id="5" name="Shape 3"/>
          <p:cNvSpPr/>
          <p:nvPr/>
        </p:nvSpPr>
        <p:spPr>
          <a:xfrm>
            <a:off x="7101007" y="2309574"/>
            <a:ext cx="428387" cy="428387"/>
          </a:xfrm>
          <a:prstGeom prst="roundRect">
            <a:avLst>
              <a:gd name="adj" fmla="val 18668"/>
            </a:avLst>
          </a:prstGeom>
          <a:solidFill>
            <a:srgbClr val="D6F5EE"/>
          </a:solidFill>
          <a:ln w="7620">
            <a:solidFill>
              <a:srgbClr val="BCDBD4"/>
            </a:solidFill>
            <a:prstDash val="solid"/>
          </a:ln>
        </p:spPr>
      </p:sp>
      <p:pic>
        <p:nvPicPr>
          <p:cNvPr id="6" name="Image 0" descr="preencoded.png">    </p:cNvPr>
          <p:cNvPicPr>
            <a:picLocks noChangeAspect="1"/>
          </p:cNvPicPr>
          <p:nvPr/>
        </p:nvPicPr>
        <p:blipFill>
          <a:blip r:embed="rId1"/>
          <a:stretch>
            <a:fillRect/>
          </a:stretch>
        </p:blipFill>
        <p:spPr>
          <a:xfrm>
            <a:off x="7172444" y="2345293"/>
            <a:ext cx="285512" cy="356949"/>
          </a:xfrm>
          <a:prstGeom prst="rect">
            <a:avLst/>
          </a:prstGeom>
        </p:spPr>
      </p:pic>
      <p:sp>
        <p:nvSpPr>
          <p:cNvPr id="7" name="Text 4"/>
          <p:cNvSpPr/>
          <p:nvPr/>
        </p:nvSpPr>
        <p:spPr>
          <a:xfrm>
            <a:off x="1534001" y="2285762"/>
            <a:ext cx="4829175" cy="297418"/>
          </a:xfrm>
          <a:prstGeom prst="rect">
            <a:avLst/>
          </a:prstGeom>
          <a:noFill/>
          <a:ln/>
        </p:spPr>
        <p:txBody>
          <a:bodyPr wrap="none" lIns="0" tIns="0" rIns="0" bIns="0" rtlCol="0" anchor="t"/>
          <a:lstStyle/>
          <a:p>
            <a:pPr algn="r" indent="0" marL="0">
              <a:lnSpc>
                <a:spcPts val="2300"/>
              </a:lnSpc>
              <a:buNone/>
            </a:pPr>
            <a:r>
              <a:rPr lang="en-US" sz="1850" b="1" dirty="0">
                <a:solidFill>
                  <a:srgbClr val="333F70"/>
                </a:solidFill>
                <a:latin typeface="Unbounded Bold" pitchFamily="34" charset="0"/>
                <a:ea typeface="Unbounded Bold" pitchFamily="34" charset="-122"/>
                <a:cs typeface="Unbounded Bold" pitchFamily="34" charset="-120"/>
              </a:rPr>
              <a:t>Proposition initiale (14 juin 2023)</a:t>
            </a:r>
            <a:endParaRPr lang="en-US" sz="1850" dirty="0"/>
          </a:p>
        </p:txBody>
      </p:sp>
      <p:sp>
        <p:nvSpPr>
          <p:cNvPr id="8" name="Text 5"/>
          <p:cNvSpPr/>
          <p:nvPr/>
        </p:nvSpPr>
        <p:spPr>
          <a:xfrm>
            <a:off x="666393" y="2697361"/>
            <a:ext cx="5696783" cy="1218248"/>
          </a:xfrm>
          <a:prstGeom prst="rect">
            <a:avLst/>
          </a:prstGeom>
          <a:noFill/>
          <a:ln/>
        </p:spPr>
        <p:txBody>
          <a:bodyPr wrap="square" lIns="0" tIns="0" rIns="0" bIns="0" rtlCol="0" anchor="t"/>
          <a:lstStyle/>
          <a:p>
            <a:pPr algn="r" indent="0" marL="0">
              <a:lnSpc>
                <a:spcPts val="2350"/>
              </a:lnSpc>
              <a:buNone/>
            </a:pPr>
            <a:r>
              <a:rPr lang="en-US" sz="1450" dirty="0">
                <a:solidFill>
                  <a:srgbClr val="333F70"/>
                </a:solidFill>
                <a:latin typeface="Open Sans" pitchFamily="34" charset="0"/>
                <a:ea typeface="Open Sans" pitchFamily="34" charset="-122"/>
                <a:cs typeface="Open Sans" pitchFamily="34" charset="-120"/>
              </a:rPr>
              <a:t>La proposition de règlement disposait que les utilisateurs « précisent, de manière appropriée, claire, visible et en temps utile que les contenus ont été générés ou manipulés artificiellement ».</a:t>
            </a:r>
            <a:endParaRPr lang="en-US" sz="1450" dirty="0"/>
          </a:p>
        </p:txBody>
      </p:sp>
      <p:sp>
        <p:nvSpPr>
          <p:cNvPr id="9" name="Shape 6"/>
          <p:cNvSpPr/>
          <p:nvPr/>
        </p:nvSpPr>
        <p:spPr>
          <a:xfrm>
            <a:off x="7506533" y="3464243"/>
            <a:ext cx="571143" cy="22860"/>
          </a:xfrm>
          <a:prstGeom prst="roundRect">
            <a:avLst>
              <a:gd name="adj" fmla="val 349828"/>
            </a:avLst>
          </a:prstGeom>
          <a:solidFill>
            <a:srgbClr val="BCDBD4"/>
          </a:solidFill>
          <a:ln/>
        </p:spPr>
      </p:sp>
      <p:sp>
        <p:nvSpPr>
          <p:cNvPr id="10" name="Shape 7"/>
          <p:cNvSpPr/>
          <p:nvPr/>
        </p:nvSpPr>
        <p:spPr>
          <a:xfrm>
            <a:off x="7101007" y="3261479"/>
            <a:ext cx="428387" cy="428387"/>
          </a:xfrm>
          <a:prstGeom prst="roundRect">
            <a:avLst>
              <a:gd name="adj" fmla="val 18668"/>
            </a:avLst>
          </a:prstGeom>
          <a:solidFill>
            <a:srgbClr val="D6F5EE"/>
          </a:solidFill>
          <a:ln w="7620">
            <a:solidFill>
              <a:srgbClr val="BCDBD4"/>
            </a:solidFill>
            <a:prstDash val="solid"/>
          </a:ln>
        </p:spPr>
      </p:sp>
      <p:pic>
        <p:nvPicPr>
          <p:cNvPr id="11" name="Image 1" descr="preencoded.png">    </p:cNvPr>
          <p:cNvPicPr>
            <a:picLocks noChangeAspect="1"/>
          </p:cNvPicPr>
          <p:nvPr/>
        </p:nvPicPr>
        <p:blipFill>
          <a:blip r:embed="rId2"/>
          <a:stretch>
            <a:fillRect/>
          </a:stretch>
        </p:blipFill>
        <p:spPr>
          <a:xfrm>
            <a:off x="7172444" y="3297198"/>
            <a:ext cx="285512" cy="356949"/>
          </a:xfrm>
          <a:prstGeom prst="rect">
            <a:avLst/>
          </a:prstGeom>
        </p:spPr>
      </p:pic>
      <p:sp>
        <p:nvSpPr>
          <p:cNvPr id="12" name="Text 8"/>
          <p:cNvSpPr/>
          <p:nvPr/>
        </p:nvSpPr>
        <p:spPr>
          <a:xfrm>
            <a:off x="8267224" y="3237667"/>
            <a:ext cx="3250287" cy="297418"/>
          </a:xfrm>
          <a:prstGeom prst="rect">
            <a:avLst/>
          </a:prstGeom>
          <a:noFill/>
          <a:ln/>
        </p:spPr>
        <p:txBody>
          <a:bodyPr wrap="none" lIns="0" tIns="0" rIns="0" bIns="0" rtlCol="0" anchor="t"/>
          <a:lstStyle/>
          <a:p>
            <a:pPr algn="l" indent="0" marL="0">
              <a:lnSpc>
                <a:spcPts val="2300"/>
              </a:lnSpc>
              <a:buNone/>
            </a:pPr>
            <a:r>
              <a:rPr lang="en-US" sz="1850" b="1" dirty="0">
                <a:solidFill>
                  <a:srgbClr val="333F70"/>
                </a:solidFill>
                <a:latin typeface="Unbounded Bold" pitchFamily="34" charset="0"/>
                <a:ea typeface="Unbounded Bold" pitchFamily="34" charset="-122"/>
                <a:cs typeface="Unbounded Bold" pitchFamily="34" charset="-120"/>
              </a:rPr>
              <a:t>Limites de l'obligation</a:t>
            </a:r>
            <a:endParaRPr lang="en-US" sz="1850" dirty="0"/>
          </a:p>
        </p:txBody>
      </p:sp>
      <p:sp>
        <p:nvSpPr>
          <p:cNvPr id="13" name="Text 9"/>
          <p:cNvSpPr/>
          <p:nvPr/>
        </p:nvSpPr>
        <p:spPr>
          <a:xfrm>
            <a:off x="8267224" y="3649266"/>
            <a:ext cx="5696783" cy="1218248"/>
          </a:xfrm>
          <a:prstGeom prst="rect">
            <a:avLst/>
          </a:prstGeom>
          <a:noFill/>
          <a:ln/>
        </p:spPr>
        <p:txBody>
          <a:bodyPr wrap="square" lIns="0" tIns="0" rIns="0" bIns="0" rtlCol="0" anchor="t"/>
          <a:lstStyle/>
          <a:p>
            <a:pPr algn="l" indent="0" marL="0">
              <a:lnSpc>
                <a:spcPts val="2350"/>
              </a:lnSpc>
              <a:buNone/>
            </a:pPr>
            <a:r>
              <a:rPr lang="en-US" sz="1450" dirty="0">
                <a:solidFill>
                  <a:srgbClr val="333F70"/>
                </a:solidFill>
                <a:latin typeface="Open Sans" pitchFamily="34" charset="0"/>
                <a:ea typeface="Open Sans" pitchFamily="34" charset="-122"/>
                <a:cs typeface="Open Sans" pitchFamily="34" charset="-120"/>
              </a:rPr>
              <a:t>Cette obligation n'avait pas vocation à s'appliquer « lorsque l'utilisation d'un système d'IA est autorisée par la loi ou si elle est nécessaire à l'exercice du droit à la liberté d'expression et du droit à la liberté des arts et des sciences ».</a:t>
            </a:r>
            <a:endParaRPr lang="en-US" sz="1450" dirty="0"/>
          </a:p>
        </p:txBody>
      </p:sp>
      <p:sp>
        <p:nvSpPr>
          <p:cNvPr id="14" name="Shape 10"/>
          <p:cNvSpPr/>
          <p:nvPr/>
        </p:nvSpPr>
        <p:spPr>
          <a:xfrm>
            <a:off x="6552724" y="4713327"/>
            <a:ext cx="571143" cy="22860"/>
          </a:xfrm>
          <a:prstGeom prst="roundRect">
            <a:avLst>
              <a:gd name="adj" fmla="val 349828"/>
            </a:avLst>
          </a:prstGeom>
          <a:solidFill>
            <a:srgbClr val="BCDBD4"/>
          </a:solidFill>
          <a:ln/>
        </p:spPr>
      </p:sp>
      <p:sp>
        <p:nvSpPr>
          <p:cNvPr id="15" name="Shape 11"/>
          <p:cNvSpPr/>
          <p:nvPr/>
        </p:nvSpPr>
        <p:spPr>
          <a:xfrm>
            <a:off x="7101007" y="4510564"/>
            <a:ext cx="428387" cy="428387"/>
          </a:xfrm>
          <a:prstGeom prst="roundRect">
            <a:avLst>
              <a:gd name="adj" fmla="val 18668"/>
            </a:avLst>
          </a:prstGeom>
          <a:solidFill>
            <a:srgbClr val="D6F5EE"/>
          </a:solidFill>
          <a:ln w="7620">
            <a:solidFill>
              <a:srgbClr val="BCDBD4"/>
            </a:solidFill>
            <a:prstDash val="solid"/>
          </a:ln>
        </p:spPr>
      </p:sp>
      <p:pic>
        <p:nvPicPr>
          <p:cNvPr id="16" name="Image 2" descr="preencoded.png">    </p:cNvPr>
          <p:cNvPicPr>
            <a:picLocks noChangeAspect="1"/>
          </p:cNvPicPr>
          <p:nvPr/>
        </p:nvPicPr>
        <p:blipFill>
          <a:blip r:embed="rId3"/>
          <a:stretch>
            <a:fillRect/>
          </a:stretch>
        </p:blipFill>
        <p:spPr>
          <a:xfrm>
            <a:off x="7172444" y="4546283"/>
            <a:ext cx="285512" cy="356949"/>
          </a:xfrm>
          <a:prstGeom prst="rect">
            <a:avLst/>
          </a:prstGeom>
        </p:spPr>
      </p:pic>
      <p:sp>
        <p:nvSpPr>
          <p:cNvPr id="17" name="Text 12"/>
          <p:cNvSpPr/>
          <p:nvPr/>
        </p:nvSpPr>
        <p:spPr>
          <a:xfrm>
            <a:off x="666393" y="4486751"/>
            <a:ext cx="5696783" cy="594836"/>
          </a:xfrm>
          <a:prstGeom prst="rect">
            <a:avLst/>
          </a:prstGeom>
          <a:noFill/>
          <a:ln/>
        </p:spPr>
        <p:txBody>
          <a:bodyPr wrap="square" lIns="0" tIns="0" rIns="0" bIns="0" rtlCol="0" anchor="t"/>
          <a:lstStyle/>
          <a:p>
            <a:pPr algn="r" indent="0" marL="0">
              <a:lnSpc>
                <a:spcPts val="2300"/>
              </a:lnSpc>
              <a:buNone/>
            </a:pPr>
            <a:r>
              <a:rPr lang="en-US" sz="1850" b="1" dirty="0">
                <a:solidFill>
                  <a:srgbClr val="333F70"/>
                </a:solidFill>
                <a:latin typeface="Unbounded Bold" pitchFamily="34" charset="0"/>
                <a:ea typeface="Unbounded Bold" pitchFamily="34" charset="-122"/>
                <a:cs typeface="Unbounded Bold" pitchFamily="34" charset="-120"/>
              </a:rPr>
              <a:t>Avantage pour le contexte académique</a:t>
            </a:r>
            <a:endParaRPr lang="en-US" sz="1850" dirty="0"/>
          </a:p>
        </p:txBody>
      </p:sp>
      <p:sp>
        <p:nvSpPr>
          <p:cNvPr id="18" name="Text 13"/>
          <p:cNvSpPr/>
          <p:nvPr/>
        </p:nvSpPr>
        <p:spPr>
          <a:xfrm>
            <a:off x="666393" y="5195768"/>
            <a:ext cx="5696783" cy="1218248"/>
          </a:xfrm>
          <a:prstGeom prst="rect">
            <a:avLst/>
          </a:prstGeom>
          <a:noFill/>
          <a:ln/>
        </p:spPr>
        <p:txBody>
          <a:bodyPr wrap="square" lIns="0" tIns="0" rIns="0" bIns="0" rtlCol="0" anchor="t"/>
          <a:lstStyle/>
          <a:p>
            <a:pPr algn="r" indent="0" marL="0">
              <a:lnSpc>
                <a:spcPts val="2350"/>
              </a:lnSpc>
              <a:buNone/>
            </a:pPr>
            <a:r>
              <a:rPr lang="en-US" sz="1450" dirty="0">
                <a:solidFill>
                  <a:srgbClr val="333F70"/>
                </a:solidFill>
                <a:latin typeface="Open Sans" pitchFamily="34" charset="0"/>
                <a:ea typeface="Open Sans" pitchFamily="34" charset="-122"/>
                <a:cs typeface="Open Sans" pitchFamily="34" charset="-120"/>
              </a:rPr>
              <a:t>L'obligation d'indiquer que le contenu a été généré par intelligence artificielle contribue à éloigner le spectre d'une nouvelle forme de plagiat ou de tricherie dans le cadre académique.</a:t>
            </a:r>
            <a:endParaRPr lang="en-US" sz="1450" dirty="0"/>
          </a:p>
        </p:txBody>
      </p:sp>
      <p:sp>
        <p:nvSpPr>
          <p:cNvPr id="19" name="Shape 14"/>
          <p:cNvSpPr/>
          <p:nvPr/>
        </p:nvSpPr>
        <p:spPr>
          <a:xfrm>
            <a:off x="7506533" y="5962531"/>
            <a:ext cx="571143" cy="22860"/>
          </a:xfrm>
          <a:prstGeom prst="roundRect">
            <a:avLst>
              <a:gd name="adj" fmla="val 349828"/>
            </a:avLst>
          </a:prstGeom>
          <a:solidFill>
            <a:srgbClr val="BCDBD4"/>
          </a:solidFill>
          <a:ln/>
        </p:spPr>
      </p:sp>
      <p:sp>
        <p:nvSpPr>
          <p:cNvPr id="20" name="Shape 15"/>
          <p:cNvSpPr/>
          <p:nvPr/>
        </p:nvSpPr>
        <p:spPr>
          <a:xfrm>
            <a:off x="7101007" y="5759768"/>
            <a:ext cx="428387" cy="428387"/>
          </a:xfrm>
          <a:prstGeom prst="roundRect">
            <a:avLst>
              <a:gd name="adj" fmla="val 18668"/>
            </a:avLst>
          </a:prstGeom>
          <a:solidFill>
            <a:srgbClr val="D6F5EE"/>
          </a:solidFill>
          <a:ln w="7620">
            <a:solidFill>
              <a:srgbClr val="BCDBD4"/>
            </a:solidFill>
            <a:prstDash val="solid"/>
          </a:ln>
        </p:spPr>
      </p:sp>
      <p:pic>
        <p:nvPicPr>
          <p:cNvPr id="21" name="Image 3" descr="preencoded.png">    </p:cNvPr>
          <p:cNvPicPr>
            <a:picLocks noChangeAspect="1"/>
          </p:cNvPicPr>
          <p:nvPr/>
        </p:nvPicPr>
        <p:blipFill>
          <a:blip r:embed="rId4"/>
          <a:stretch>
            <a:fillRect/>
          </a:stretch>
        </p:blipFill>
        <p:spPr>
          <a:xfrm>
            <a:off x="7172444" y="5795486"/>
            <a:ext cx="285512" cy="356949"/>
          </a:xfrm>
          <a:prstGeom prst="rect">
            <a:avLst/>
          </a:prstGeom>
        </p:spPr>
      </p:pic>
      <p:sp>
        <p:nvSpPr>
          <p:cNvPr id="22" name="Text 16"/>
          <p:cNvSpPr/>
          <p:nvPr/>
        </p:nvSpPr>
        <p:spPr>
          <a:xfrm>
            <a:off x="8267224" y="5735955"/>
            <a:ext cx="3353514" cy="297418"/>
          </a:xfrm>
          <a:prstGeom prst="rect">
            <a:avLst/>
          </a:prstGeom>
          <a:noFill/>
          <a:ln/>
        </p:spPr>
        <p:txBody>
          <a:bodyPr wrap="none" lIns="0" tIns="0" rIns="0" bIns="0" rtlCol="0" anchor="t"/>
          <a:lstStyle/>
          <a:p>
            <a:pPr algn="l" indent="0" marL="0">
              <a:lnSpc>
                <a:spcPts val="2300"/>
              </a:lnSpc>
              <a:buNone/>
            </a:pPr>
            <a:r>
              <a:rPr lang="en-US" sz="1850" b="1" dirty="0">
                <a:solidFill>
                  <a:srgbClr val="333F70"/>
                </a:solidFill>
                <a:latin typeface="Unbounded Bold" pitchFamily="34" charset="0"/>
                <a:ea typeface="Unbounded Bold" pitchFamily="34" charset="-122"/>
                <a:cs typeface="Unbounded Bold" pitchFamily="34" charset="-120"/>
              </a:rPr>
              <a:t>Doute sur l'application</a:t>
            </a:r>
            <a:endParaRPr lang="en-US" sz="1850" dirty="0"/>
          </a:p>
        </p:txBody>
      </p:sp>
      <p:sp>
        <p:nvSpPr>
          <p:cNvPr id="23" name="Text 17"/>
          <p:cNvSpPr/>
          <p:nvPr/>
        </p:nvSpPr>
        <p:spPr>
          <a:xfrm>
            <a:off x="8267224" y="6147554"/>
            <a:ext cx="5696783" cy="1218248"/>
          </a:xfrm>
          <a:prstGeom prst="rect">
            <a:avLst/>
          </a:prstGeom>
          <a:noFill/>
          <a:ln/>
        </p:spPr>
        <p:txBody>
          <a:bodyPr wrap="square" lIns="0" tIns="0" rIns="0" bIns="0" rtlCol="0" anchor="t"/>
          <a:lstStyle/>
          <a:p>
            <a:pPr algn="l" indent="0" marL="0">
              <a:lnSpc>
                <a:spcPts val="2350"/>
              </a:lnSpc>
              <a:buNone/>
            </a:pPr>
            <a:r>
              <a:rPr lang="en-US" sz="1450" dirty="0">
                <a:solidFill>
                  <a:srgbClr val="333F70"/>
                </a:solidFill>
                <a:latin typeface="Open Sans" pitchFamily="34" charset="0"/>
                <a:ea typeface="Open Sans" pitchFamily="34" charset="-122"/>
                <a:cs typeface="Open Sans" pitchFamily="34" charset="-120"/>
              </a:rPr>
              <a:t>L'exclusion de l'utilisation d'IA générative à des fins de liberté d'expression et de liberté des sciences faisait déjà naître un doute quant à l'application de cette obligation de transparence au cadre académique.</a:t>
            </a:r>
            <a:endParaRPr lang="en-US" sz="14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39735" y="751880"/>
            <a:ext cx="13150929" cy="1320879"/>
          </a:xfrm>
          <a:prstGeom prst="rect">
            <a:avLst/>
          </a:prstGeom>
          <a:noFill/>
          <a:ln/>
        </p:spPr>
        <p:txBody>
          <a:bodyPr wrap="square" lIns="0" tIns="0" rIns="0" bIns="0" rtlCol="0" anchor="t"/>
          <a:lstStyle/>
          <a:p>
            <a:pPr algn="l" indent="0" marL="0">
              <a:lnSpc>
                <a:spcPts val="5200"/>
              </a:lnSpc>
              <a:buNone/>
            </a:pPr>
            <a:r>
              <a:rPr lang="en-US" sz="4150" b="1" dirty="0">
                <a:solidFill>
                  <a:srgbClr val="333F70"/>
                </a:solidFill>
                <a:latin typeface="Unbounded Bold" pitchFamily="34" charset="0"/>
                <a:ea typeface="Unbounded Bold" pitchFamily="34" charset="-122"/>
                <a:cs typeface="Unbounded Bold" pitchFamily="34" charset="-120"/>
              </a:rPr>
              <a:t>Version finale du règlement européen (13 juin 2024)</a:t>
            </a:r>
            <a:endParaRPr lang="en-US" sz="4150" dirty="0"/>
          </a:p>
        </p:txBody>
      </p:sp>
      <p:sp>
        <p:nvSpPr>
          <p:cNvPr id="3" name="Shape 1"/>
          <p:cNvSpPr/>
          <p:nvPr/>
        </p:nvSpPr>
        <p:spPr>
          <a:xfrm>
            <a:off x="739735" y="2733199"/>
            <a:ext cx="475536" cy="475536"/>
          </a:xfrm>
          <a:prstGeom prst="roundRect">
            <a:avLst>
              <a:gd name="adj" fmla="val 18668"/>
            </a:avLst>
          </a:prstGeom>
          <a:solidFill>
            <a:srgbClr val="D6F5EE"/>
          </a:solidFill>
          <a:ln w="7620">
            <a:solidFill>
              <a:srgbClr val="BCDBD4"/>
            </a:solidFill>
            <a:prstDash val="solid"/>
          </a:ln>
        </p:spPr>
      </p:sp>
      <p:pic>
        <p:nvPicPr>
          <p:cNvPr id="4" name="Image 0" descr="preencoded.png">    </p:cNvPr>
          <p:cNvPicPr>
            <a:picLocks noChangeAspect="1"/>
          </p:cNvPicPr>
          <p:nvPr/>
        </p:nvPicPr>
        <p:blipFill>
          <a:blip r:embed="rId1"/>
          <a:stretch>
            <a:fillRect/>
          </a:stretch>
        </p:blipFill>
        <p:spPr>
          <a:xfrm>
            <a:off x="819031" y="2772847"/>
            <a:ext cx="316944" cy="396240"/>
          </a:xfrm>
          <a:prstGeom prst="rect">
            <a:avLst/>
          </a:prstGeom>
        </p:spPr>
      </p:pic>
      <p:sp>
        <p:nvSpPr>
          <p:cNvPr id="5" name="Text 2"/>
          <p:cNvSpPr/>
          <p:nvPr/>
        </p:nvSpPr>
        <p:spPr>
          <a:xfrm>
            <a:off x="1426607" y="2733199"/>
            <a:ext cx="3555921" cy="990481"/>
          </a:xfrm>
          <a:prstGeom prst="rect">
            <a:avLst/>
          </a:prstGeom>
          <a:noFill/>
          <a:ln/>
        </p:spPr>
        <p:txBody>
          <a:bodyPr wrap="square" lIns="0" tIns="0" rIns="0" bIns="0" rtlCol="0" anchor="t"/>
          <a:lstStyle/>
          <a:p>
            <a:pPr algn="l" indent="0" marL="0">
              <a:lnSpc>
                <a:spcPts val="2600"/>
              </a:lnSpc>
              <a:buNone/>
            </a:pPr>
            <a:r>
              <a:rPr lang="en-US" sz="2050" b="1" dirty="0">
                <a:solidFill>
                  <a:srgbClr val="333F70"/>
                </a:solidFill>
                <a:latin typeface="Unbounded Bold" pitchFamily="34" charset="0"/>
                <a:ea typeface="Unbounded Bold" pitchFamily="34" charset="-122"/>
                <a:cs typeface="Unbounded Bold" pitchFamily="34" charset="-120"/>
              </a:rPr>
              <a:t>Obligation pour les contenus visuels et audio</a:t>
            </a:r>
            <a:endParaRPr lang="en-US" sz="2050" dirty="0"/>
          </a:p>
        </p:txBody>
      </p:sp>
      <p:sp>
        <p:nvSpPr>
          <p:cNvPr id="6" name="Text 3"/>
          <p:cNvSpPr/>
          <p:nvPr/>
        </p:nvSpPr>
        <p:spPr>
          <a:xfrm>
            <a:off x="1426607" y="3850481"/>
            <a:ext cx="3555921" cy="2028825"/>
          </a:xfrm>
          <a:prstGeom prst="rect">
            <a:avLst/>
          </a:prstGeom>
          <a:noFill/>
          <a:ln/>
        </p:spPr>
        <p:txBody>
          <a:bodyPr wrap="square" lIns="0" tIns="0" rIns="0" bIns="0" rtlCol="0" anchor="t"/>
          <a:lstStyle/>
          <a:p>
            <a:pPr algn="l" indent="0" marL="0">
              <a:lnSpc>
                <a:spcPts val="2650"/>
              </a:lnSpc>
              <a:buNone/>
            </a:pPr>
            <a:r>
              <a:rPr lang="en-US" sz="1650" dirty="0">
                <a:solidFill>
                  <a:srgbClr val="333F70"/>
                </a:solidFill>
                <a:latin typeface="Open Sans" pitchFamily="34" charset="0"/>
                <a:ea typeface="Open Sans" pitchFamily="34" charset="-122"/>
                <a:cs typeface="Open Sans" pitchFamily="34" charset="-120"/>
              </a:rPr>
              <a:t>« Les déployeurs d'un système d'IA qui génère ou manipule des images ou des contenus audio ou vidéo constituant un hypertrucage indiquent que les contenus ont été générés ou manipulés par une IA. »</a:t>
            </a:r>
            <a:endParaRPr lang="en-US" sz="1650" dirty="0"/>
          </a:p>
        </p:txBody>
      </p:sp>
      <p:sp>
        <p:nvSpPr>
          <p:cNvPr id="7" name="Shape 4"/>
          <p:cNvSpPr/>
          <p:nvPr/>
        </p:nvSpPr>
        <p:spPr>
          <a:xfrm>
            <a:off x="5193863" y="2733199"/>
            <a:ext cx="475536" cy="475536"/>
          </a:xfrm>
          <a:prstGeom prst="roundRect">
            <a:avLst>
              <a:gd name="adj" fmla="val 18668"/>
            </a:avLst>
          </a:prstGeom>
          <a:solidFill>
            <a:srgbClr val="D6F5EE"/>
          </a:solidFill>
          <a:ln w="7620">
            <a:solidFill>
              <a:srgbClr val="BCDBD4"/>
            </a:solidFill>
            <a:prstDash val="solid"/>
          </a:ln>
        </p:spPr>
      </p:sp>
      <p:pic>
        <p:nvPicPr>
          <p:cNvPr id="8" name="Image 1" descr="preencoded.png">    </p:cNvPr>
          <p:cNvPicPr>
            <a:picLocks noChangeAspect="1"/>
          </p:cNvPicPr>
          <p:nvPr/>
        </p:nvPicPr>
        <p:blipFill>
          <a:blip r:embed="rId2"/>
          <a:stretch>
            <a:fillRect/>
          </a:stretch>
        </p:blipFill>
        <p:spPr>
          <a:xfrm>
            <a:off x="5273159" y="2772847"/>
            <a:ext cx="316944" cy="396240"/>
          </a:xfrm>
          <a:prstGeom prst="rect">
            <a:avLst/>
          </a:prstGeom>
        </p:spPr>
      </p:pic>
      <p:sp>
        <p:nvSpPr>
          <p:cNvPr id="9" name="Text 5"/>
          <p:cNvSpPr/>
          <p:nvPr/>
        </p:nvSpPr>
        <p:spPr>
          <a:xfrm>
            <a:off x="5880735" y="2733199"/>
            <a:ext cx="3555921" cy="660321"/>
          </a:xfrm>
          <a:prstGeom prst="rect">
            <a:avLst/>
          </a:prstGeom>
          <a:noFill/>
          <a:ln/>
        </p:spPr>
        <p:txBody>
          <a:bodyPr wrap="square" lIns="0" tIns="0" rIns="0" bIns="0" rtlCol="0" anchor="t"/>
          <a:lstStyle/>
          <a:p>
            <a:pPr algn="l" indent="0" marL="0">
              <a:lnSpc>
                <a:spcPts val="2600"/>
              </a:lnSpc>
              <a:buNone/>
            </a:pPr>
            <a:r>
              <a:rPr lang="en-US" sz="2050" b="1" dirty="0">
                <a:solidFill>
                  <a:srgbClr val="333F70"/>
                </a:solidFill>
                <a:latin typeface="Unbounded Bold" pitchFamily="34" charset="0"/>
                <a:ea typeface="Unbounded Bold" pitchFamily="34" charset="-122"/>
                <a:cs typeface="Unbounded Bold" pitchFamily="34" charset="-120"/>
              </a:rPr>
              <a:t>Obligation pour les textes</a:t>
            </a:r>
            <a:endParaRPr lang="en-US" sz="2050" dirty="0"/>
          </a:p>
        </p:txBody>
      </p:sp>
      <p:sp>
        <p:nvSpPr>
          <p:cNvPr id="10" name="Text 6"/>
          <p:cNvSpPr/>
          <p:nvPr/>
        </p:nvSpPr>
        <p:spPr>
          <a:xfrm>
            <a:off x="5880735" y="3520321"/>
            <a:ext cx="3555921" cy="2028825"/>
          </a:xfrm>
          <a:prstGeom prst="rect">
            <a:avLst/>
          </a:prstGeom>
          <a:noFill/>
          <a:ln/>
        </p:spPr>
        <p:txBody>
          <a:bodyPr wrap="square" lIns="0" tIns="0" rIns="0" bIns="0" rtlCol="0" anchor="t"/>
          <a:lstStyle/>
          <a:p>
            <a:pPr algn="l" indent="0" marL="0">
              <a:lnSpc>
                <a:spcPts val="2650"/>
              </a:lnSpc>
              <a:buNone/>
            </a:pPr>
            <a:r>
              <a:rPr lang="en-US" sz="1650" dirty="0">
                <a:solidFill>
                  <a:srgbClr val="333F70"/>
                </a:solidFill>
                <a:latin typeface="Open Sans" pitchFamily="34" charset="0"/>
                <a:ea typeface="Open Sans" pitchFamily="34" charset="-122"/>
                <a:cs typeface="Open Sans" pitchFamily="34" charset="-120"/>
              </a:rPr>
              <a:t>« Les déployeurs d'un système d'IA qui génère ou manipule des textes publiés dans le but d'informer le public sur des questions d'intérêt public indiquent que le texte a été généré ou manipulé par une IA. »</a:t>
            </a:r>
            <a:endParaRPr lang="en-US" sz="1650" dirty="0"/>
          </a:p>
        </p:txBody>
      </p:sp>
      <p:sp>
        <p:nvSpPr>
          <p:cNvPr id="11" name="Shape 7"/>
          <p:cNvSpPr/>
          <p:nvPr/>
        </p:nvSpPr>
        <p:spPr>
          <a:xfrm>
            <a:off x="9647992" y="2733199"/>
            <a:ext cx="475536" cy="475536"/>
          </a:xfrm>
          <a:prstGeom prst="roundRect">
            <a:avLst>
              <a:gd name="adj" fmla="val 18668"/>
            </a:avLst>
          </a:prstGeom>
          <a:solidFill>
            <a:srgbClr val="D6F5EE"/>
          </a:solidFill>
          <a:ln w="7620">
            <a:solidFill>
              <a:srgbClr val="BCDBD4"/>
            </a:solidFill>
            <a:prstDash val="solid"/>
          </a:ln>
        </p:spPr>
      </p:sp>
      <p:sp>
        <p:nvSpPr>
          <p:cNvPr id="12" name="Text 8"/>
          <p:cNvSpPr/>
          <p:nvPr/>
        </p:nvSpPr>
        <p:spPr>
          <a:xfrm>
            <a:off x="10334863" y="2733199"/>
            <a:ext cx="3555921" cy="660321"/>
          </a:xfrm>
          <a:prstGeom prst="rect">
            <a:avLst/>
          </a:prstGeom>
          <a:noFill/>
          <a:ln/>
        </p:spPr>
        <p:txBody>
          <a:bodyPr wrap="square" lIns="0" tIns="0" rIns="0" bIns="0" rtlCol="0" anchor="t"/>
          <a:lstStyle/>
          <a:p>
            <a:pPr algn="l" indent="0" marL="0">
              <a:lnSpc>
                <a:spcPts val="2600"/>
              </a:lnSpc>
              <a:buNone/>
            </a:pPr>
            <a:r>
              <a:rPr lang="en-US" sz="2050" b="1" dirty="0">
                <a:solidFill>
                  <a:srgbClr val="333F70"/>
                </a:solidFill>
                <a:latin typeface="Unbounded Bold" pitchFamily="34" charset="0"/>
                <a:ea typeface="Unbounded Bold" pitchFamily="34" charset="-122"/>
                <a:cs typeface="Unbounded Bold" pitchFamily="34" charset="-120"/>
              </a:rPr>
              <a:t>Exception pour le contrôle éditorial</a:t>
            </a:r>
            <a:endParaRPr lang="en-US" sz="2050" dirty="0"/>
          </a:p>
        </p:txBody>
      </p:sp>
      <p:sp>
        <p:nvSpPr>
          <p:cNvPr id="13" name="Text 9"/>
          <p:cNvSpPr/>
          <p:nvPr/>
        </p:nvSpPr>
        <p:spPr>
          <a:xfrm>
            <a:off x="10334863" y="3520321"/>
            <a:ext cx="3555921" cy="2705100"/>
          </a:xfrm>
          <a:prstGeom prst="rect">
            <a:avLst/>
          </a:prstGeom>
          <a:noFill/>
          <a:ln/>
        </p:spPr>
        <p:txBody>
          <a:bodyPr wrap="square" lIns="0" tIns="0" rIns="0" bIns="0" rtlCol="0" anchor="t"/>
          <a:lstStyle/>
          <a:p>
            <a:pPr algn="l" indent="0" marL="0">
              <a:lnSpc>
                <a:spcPts val="2650"/>
              </a:lnSpc>
              <a:buNone/>
            </a:pPr>
            <a:r>
              <a:rPr lang="en-US" sz="1650" dirty="0">
                <a:solidFill>
                  <a:srgbClr val="333F70"/>
                </a:solidFill>
                <a:latin typeface="Open Sans" pitchFamily="34" charset="0"/>
                <a:ea typeface="Open Sans" pitchFamily="34" charset="-122"/>
                <a:cs typeface="Open Sans" pitchFamily="34" charset="-120"/>
              </a:rPr>
              <a:t>Cette obligation ne s'applique pas « lorsque le contenu généré par l'IA a fait l'objet d'un processus d'examen humain ou de contrôle éditorial et lorsqu'une personne physique ou morale assume la responsabilité éditoriale de la publication du contenu ».</a:t>
            </a:r>
            <a:endParaRPr lang="en-US" sz="1650" dirty="0"/>
          </a:p>
        </p:txBody>
      </p:sp>
      <p:sp>
        <p:nvSpPr>
          <p:cNvPr id="14" name="Text 10"/>
          <p:cNvSpPr/>
          <p:nvPr/>
        </p:nvSpPr>
        <p:spPr>
          <a:xfrm>
            <a:off x="739735" y="6463189"/>
            <a:ext cx="13150929" cy="1014413"/>
          </a:xfrm>
          <a:prstGeom prst="rect">
            <a:avLst/>
          </a:prstGeom>
          <a:noFill/>
          <a:ln/>
        </p:spPr>
        <p:txBody>
          <a:bodyPr wrap="square" lIns="0" tIns="0" rIns="0" bIns="0" rtlCol="0" anchor="t"/>
          <a:lstStyle/>
          <a:p>
            <a:pPr algn="l" indent="0" marL="0">
              <a:lnSpc>
                <a:spcPts val="2650"/>
              </a:lnSpc>
              <a:buNone/>
            </a:pPr>
            <a:r>
              <a:rPr lang="en-US" sz="1650" dirty="0">
                <a:solidFill>
                  <a:srgbClr val="333F70"/>
                </a:solidFill>
                <a:latin typeface="Open Sans" pitchFamily="34" charset="0"/>
                <a:ea typeface="Open Sans" pitchFamily="34" charset="-122"/>
                <a:cs typeface="Open Sans" pitchFamily="34" charset="-120"/>
              </a:rPr>
              <a:t>Dans sa version finale du 13 juin 2024, le règlement européen conserve une ambiguïté sur ce point. L'objectif semble ici de lutter contre l'hypertrucage et de préserver la véracité d'un contenu diffusé, et non véritablement de garantir l'exactitude quant à l'origine de ce contenu.</a:t>
            </a:r>
            <a:endParaRPr lang="en-US" sz="1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75216" y="788075"/>
            <a:ext cx="13079968" cy="1384221"/>
          </a:xfrm>
          <a:prstGeom prst="rect">
            <a:avLst/>
          </a:prstGeom>
          <a:noFill/>
          <a:ln/>
        </p:spPr>
        <p:txBody>
          <a:bodyPr wrap="square" lIns="0" tIns="0" rIns="0" bIns="0" rtlCol="0" anchor="t"/>
          <a:lstStyle/>
          <a:p>
            <a:pPr algn="l" indent="0" marL="0">
              <a:lnSpc>
                <a:spcPts val="5450"/>
              </a:lnSpc>
              <a:buNone/>
            </a:pPr>
            <a:r>
              <a:rPr lang="en-US" sz="4350" b="1" dirty="0">
                <a:solidFill>
                  <a:srgbClr val="333F70"/>
                </a:solidFill>
                <a:latin typeface="Unbounded Bold" pitchFamily="34" charset="0"/>
                <a:ea typeface="Unbounded Bold" pitchFamily="34" charset="-122"/>
                <a:cs typeface="Unbounded Bold" pitchFamily="34" charset="-120"/>
              </a:rPr>
              <a:t>Incertitudes sur l'application au contexte académique</a:t>
            </a:r>
            <a:endParaRPr lang="en-US" sz="4350" dirty="0"/>
          </a:p>
        </p:txBody>
      </p:sp>
      <p:sp>
        <p:nvSpPr>
          <p:cNvPr id="3" name="Shape 1"/>
          <p:cNvSpPr/>
          <p:nvPr/>
        </p:nvSpPr>
        <p:spPr>
          <a:xfrm>
            <a:off x="775216" y="2615208"/>
            <a:ext cx="4212312" cy="4826318"/>
          </a:xfrm>
          <a:prstGeom prst="roundRect">
            <a:avLst>
              <a:gd name="adj" fmla="val 2208"/>
            </a:avLst>
          </a:prstGeom>
          <a:solidFill>
            <a:srgbClr val="D6F5EE"/>
          </a:solidFill>
          <a:ln w="7620">
            <a:solidFill>
              <a:srgbClr val="BCDBD4"/>
            </a:solidFill>
            <a:prstDash val="solid"/>
          </a:ln>
        </p:spPr>
      </p:sp>
      <p:sp>
        <p:nvSpPr>
          <p:cNvPr id="4" name="Text 2"/>
          <p:cNvSpPr/>
          <p:nvPr/>
        </p:nvSpPr>
        <p:spPr>
          <a:xfrm>
            <a:off x="1004292" y="2844284"/>
            <a:ext cx="3754160" cy="691991"/>
          </a:xfrm>
          <a:prstGeom prst="rect">
            <a:avLst/>
          </a:prstGeom>
          <a:noFill/>
          <a:ln/>
        </p:spPr>
        <p:txBody>
          <a:bodyPr wrap="square" lIns="0" tIns="0" rIns="0" bIns="0" rtlCol="0" anchor="t"/>
          <a:lstStyle/>
          <a:p>
            <a:pPr algn="l" indent="0" marL="0">
              <a:lnSpc>
                <a:spcPts val="2700"/>
              </a:lnSpc>
              <a:buNone/>
            </a:pPr>
            <a:r>
              <a:rPr lang="en-US" sz="2150" b="1" dirty="0">
                <a:solidFill>
                  <a:srgbClr val="333F70"/>
                </a:solidFill>
                <a:latin typeface="Unbounded Bold" pitchFamily="34" charset="0"/>
                <a:ea typeface="Unbounded Bold" pitchFamily="34" charset="-122"/>
                <a:cs typeface="Unbounded Bold" pitchFamily="34" charset="-120"/>
              </a:rPr>
              <a:t>Publications scientifiques</a:t>
            </a:r>
            <a:endParaRPr lang="en-US" sz="2150" dirty="0"/>
          </a:p>
        </p:txBody>
      </p:sp>
      <p:sp>
        <p:nvSpPr>
          <p:cNvPr id="5" name="Text 3"/>
          <p:cNvSpPr/>
          <p:nvPr/>
        </p:nvSpPr>
        <p:spPr>
          <a:xfrm>
            <a:off x="1004292" y="3669149"/>
            <a:ext cx="3754160" cy="3543300"/>
          </a:xfrm>
          <a:prstGeom prst="rect">
            <a:avLst/>
          </a:prstGeom>
          <a:noFill/>
          <a:ln/>
        </p:spPr>
        <p:txBody>
          <a:bodyPr wrap="square" lIns="0" tIns="0" rIns="0" bIns="0" rtlCol="0" anchor="t"/>
          <a:lstStyle/>
          <a:p>
            <a:pPr algn="l" indent="0" marL="0">
              <a:lnSpc>
                <a:spcPts val="2750"/>
              </a:lnSpc>
              <a:buNone/>
            </a:pPr>
            <a:r>
              <a:rPr lang="en-US" sz="1700" dirty="0">
                <a:solidFill>
                  <a:srgbClr val="333F70"/>
                </a:solidFill>
                <a:latin typeface="Open Sans" pitchFamily="34" charset="0"/>
                <a:ea typeface="Open Sans" pitchFamily="34" charset="-122"/>
                <a:cs typeface="Open Sans" pitchFamily="34" charset="-120"/>
              </a:rPr>
              <a:t>Dans le contexte de la présente étude, les publications scientifiques pourraient être considérées comme contribuant à informer le public de questions d'intérêt public, mais ces travaux font, de manière quasiment systématique, l'objet d'un contrôle éditorial, d'une relecture humaine (directeur de thèse, comité de lecture…).</a:t>
            </a:r>
            <a:endParaRPr lang="en-US" sz="1700" dirty="0"/>
          </a:p>
        </p:txBody>
      </p:sp>
      <p:sp>
        <p:nvSpPr>
          <p:cNvPr id="6" name="Shape 4"/>
          <p:cNvSpPr/>
          <p:nvPr/>
        </p:nvSpPr>
        <p:spPr>
          <a:xfrm>
            <a:off x="5208984" y="2615208"/>
            <a:ext cx="4212312" cy="4826318"/>
          </a:xfrm>
          <a:prstGeom prst="roundRect">
            <a:avLst>
              <a:gd name="adj" fmla="val 2208"/>
            </a:avLst>
          </a:prstGeom>
          <a:solidFill>
            <a:srgbClr val="D6F5EE"/>
          </a:solidFill>
          <a:ln w="7620">
            <a:solidFill>
              <a:srgbClr val="BCDBD4"/>
            </a:solidFill>
            <a:prstDash val="solid"/>
          </a:ln>
        </p:spPr>
      </p:sp>
      <p:sp>
        <p:nvSpPr>
          <p:cNvPr id="7" name="Text 5"/>
          <p:cNvSpPr/>
          <p:nvPr/>
        </p:nvSpPr>
        <p:spPr>
          <a:xfrm>
            <a:off x="5438061" y="2844284"/>
            <a:ext cx="3754160" cy="691991"/>
          </a:xfrm>
          <a:prstGeom prst="rect">
            <a:avLst/>
          </a:prstGeom>
          <a:noFill/>
          <a:ln/>
        </p:spPr>
        <p:txBody>
          <a:bodyPr wrap="square" lIns="0" tIns="0" rIns="0" bIns="0" rtlCol="0" anchor="t"/>
          <a:lstStyle/>
          <a:p>
            <a:pPr algn="l" indent="0" marL="0">
              <a:lnSpc>
                <a:spcPts val="2700"/>
              </a:lnSpc>
              <a:buNone/>
            </a:pPr>
            <a:r>
              <a:rPr lang="en-US" sz="2150" b="1" dirty="0">
                <a:solidFill>
                  <a:srgbClr val="333F70"/>
                </a:solidFill>
                <a:latin typeface="Unbounded Bold" pitchFamily="34" charset="0"/>
                <a:ea typeface="Unbounded Bold" pitchFamily="34" charset="-122"/>
                <a:cs typeface="Unbounded Bold" pitchFamily="34" charset="-120"/>
              </a:rPr>
              <a:t>Définition du déployeur</a:t>
            </a:r>
            <a:endParaRPr lang="en-US" sz="2150" dirty="0"/>
          </a:p>
        </p:txBody>
      </p:sp>
      <p:sp>
        <p:nvSpPr>
          <p:cNvPr id="8" name="Text 6"/>
          <p:cNvSpPr/>
          <p:nvPr/>
        </p:nvSpPr>
        <p:spPr>
          <a:xfrm>
            <a:off x="5438061" y="3669149"/>
            <a:ext cx="3754160" cy="3543300"/>
          </a:xfrm>
          <a:prstGeom prst="rect">
            <a:avLst/>
          </a:prstGeom>
          <a:noFill/>
          <a:ln/>
        </p:spPr>
        <p:txBody>
          <a:bodyPr wrap="square" lIns="0" tIns="0" rIns="0" bIns="0" rtlCol="0" anchor="t"/>
          <a:lstStyle/>
          <a:p>
            <a:pPr algn="l" indent="0" marL="0">
              <a:lnSpc>
                <a:spcPts val="2750"/>
              </a:lnSpc>
              <a:buNone/>
            </a:pPr>
            <a:r>
              <a:rPr lang="en-US" sz="1700" dirty="0">
                <a:solidFill>
                  <a:srgbClr val="333F70"/>
                </a:solidFill>
                <a:latin typeface="Open Sans" pitchFamily="34" charset="0"/>
                <a:ea typeface="Open Sans" pitchFamily="34" charset="-122"/>
                <a:cs typeface="Open Sans" pitchFamily="34" charset="-120"/>
              </a:rPr>
              <a:t>Selon l'article 3 du règlement européen, un déployeur est « une personne physique ou morale, une autorité publique, une agence ou un autre organisme utilisant sous sa propre autorité un système d'IA sauf lorsque ce système est utilisé dans le cadre d'une activité personnelle à caractère non professionnel ».</a:t>
            </a:r>
            <a:endParaRPr lang="en-US" sz="1700" dirty="0"/>
          </a:p>
        </p:txBody>
      </p:sp>
      <p:sp>
        <p:nvSpPr>
          <p:cNvPr id="9" name="Shape 7"/>
          <p:cNvSpPr/>
          <p:nvPr/>
        </p:nvSpPr>
        <p:spPr>
          <a:xfrm>
            <a:off x="9642753" y="2615208"/>
            <a:ext cx="4212312" cy="4826318"/>
          </a:xfrm>
          <a:prstGeom prst="roundRect">
            <a:avLst>
              <a:gd name="adj" fmla="val 2208"/>
            </a:avLst>
          </a:prstGeom>
          <a:solidFill>
            <a:srgbClr val="D6F5EE"/>
          </a:solidFill>
          <a:ln w="7620">
            <a:solidFill>
              <a:srgbClr val="BCDBD4"/>
            </a:solidFill>
            <a:prstDash val="solid"/>
          </a:ln>
        </p:spPr>
      </p:sp>
      <p:sp>
        <p:nvSpPr>
          <p:cNvPr id="10" name="Text 8"/>
          <p:cNvSpPr/>
          <p:nvPr/>
        </p:nvSpPr>
        <p:spPr>
          <a:xfrm>
            <a:off x="9871829" y="2844284"/>
            <a:ext cx="3404116" cy="345996"/>
          </a:xfrm>
          <a:prstGeom prst="rect">
            <a:avLst/>
          </a:prstGeom>
          <a:noFill/>
          <a:ln/>
        </p:spPr>
        <p:txBody>
          <a:bodyPr wrap="none" lIns="0" tIns="0" rIns="0" bIns="0" rtlCol="0" anchor="t"/>
          <a:lstStyle/>
          <a:p>
            <a:pPr algn="l" indent="0" marL="0">
              <a:lnSpc>
                <a:spcPts val="2700"/>
              </a:lnSpc>
              <a:buNone/>
            </a:pPr>
            <a:r>
              <a:rPr lang="en-US" sz="2150" b="1" dirty="0">
                <a:solidFill>
                  <a:srgbClr val="333F70"/>
                </a:solidFill>
                <a:latin typeface="Unbounded Bold" pitchFamily="34" charset="0"/>
                <a:ea typeface="Unbounded Bold" pitchFamily="34" charset="-122"/>
                <a:cs typeface="Unbounded Bold" pitchFamily="34" charset="-120"/>
              </a:rPr>
              <a:t>Statut de l'étudiant</a:t>
            </a:r>
            <a:endParaRPr lang="en-US" sz="2150" dirty="0"/>
          </a:p>
        </p:txBody>
      </p:sp>
      <p:sp>
        <p:nvSpPr>
          <p:cNvPr id="11" name="Text 9"/>
          <p:cNvSpPr/>
          <p:nvPr/>
        </p:nvSpPr>
        <p:spPr>
          <a:xfrm>
            <a:off x="9871829" y="3323153"/>
            <a:ext cx="3754160" cy="2834640"/>
          </a:xfrm>
          <a:prstGeom prst="rect">
            <a:avLst/>
          </a:prstGeom>
          <a:noFill/>
          <a:ln/>
        </p:spPr>
        <p:txBody>
          <a:bodyPr wrap="square" lIns="0" tIns="0" rIns="0" bIns="0" rtlCol="0" anchor="t"/>
          <a:lstStyle/>
          <a:p>
            <a:pPr algn="l" indent="0" marL="0">
              <a:lnSpc>
                <a:spcPts val="2750"/>
              </a:lnSpc>
              <a:buNone/>
            </a:pPr>
            <a:r>
              <a:rPr lang="en-US" sz="1700" dirty="0">
                <a:solidFill>
                  <a:srgbClr val="333F70"/>
                </a:solidFill>
                <a:latin typeface="Open Sans" pitchFamily="34" charset="0"/>
                <a:ea typeface="Open Sans" pitchFamily="34" charset="-122"/>
                <a:cs typeface="Open Sans" pitchFamily="34" charset="-120"/>
              </a:rPr>
              <a:t>L'étudiant utilisant, de sa propre initiative, un système d'IA générative dans le cadre de sa formation peut-il être qualifié de déployeur ? L'applicabilité de l'obligation de transparence à un contexte académique est donc encore incertaine à ce jour.</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29603" y="494705"/>
            <a:ext cx="13371195" cy="1124426"/>
          </a:xfrm>
          <a:prstGeom prst="rect">
            <a:avLst/>
          </a:prstGeom>
          <a:noFill/>
          <a:ln/>
        </p:spPr>
        <p:txBody>
          <a:bodyPr wrap="square" lIns="0" tIns="0" rIns="0" bIns="0" rtlCol="0" anchor="t"/>
          <a:lstStyle/>
          <a:p>
            <a:pPr algn="l" indent="0" marL="0">
              <a:lnSpc>
                <a:spcPts val="4400"/>
              </a:lnSpc>
              <a:buNone/>
            </a:pPr>
            <a:r>
              <a:rPr lang="en-US" sz="3500" b="1" dirty="0">
                <a:solidFill>
                  <a:srgbClr val="333F70"/>
                </a:solidFill>
                <a:latin typeface="Unbounded Bold" pitchFamily="34" charset="0"/>
                <a:ea typeface="Unbounded Bold" pitchFamily="34" charset="-122"/>
                <a:cs typeface="Unbounded Bold" pitchFamily="34" charset="-120"/>
              </a:rPr>
              <a:t>Lignes directrices de la Commission européenne</a:t>
            </a:r>
            <a:endParaRPr lang="en-US" sz="3500" dirty="0"/>
          </a:p>
        </p:txBody>
      </p:sp>
      <p:pic>
        <p:nvPicPr>
          <p:cNvPr id="3" name="Image 0" descr="preencoded.png">    </p:cNvPr>
          <p:cNvPicPr>
            <a:picLocks noChangeAspect="1"/>
          </p:cNvPicPr>
          <p:nvPr/>
        </p:nvPicPr>
        <p:blipFill>
          <a:blip r:embed="rId1"/>
          <a:stretch>
            <a:fillRect/>
          </a:stretch>
        </p:blipFill>
        <p:spPr>
          <a:xfrm>
            <a:off x="637223" y="2096333"/>
            <a:ext cx="4356021" cy="4356021"/>
          </a:xfrm>
          <a:prstGeom prst="rect">
            <a:avLst/>
          </a:prstGeom>
        </p:spPr>
      </p:pic>
      <p:pic>
        <p:nvPicPr>
          <p:cNvPr id="4" name="Image 1" descr="preencoded.png">    </p:cNvPr>
          <p:cNvPicPr>
            <a:picLocks noChangeAspect="1"/>
          </p:cNvPicPr>
          <p:nvPr/>
        </p:nvPicPr>
        <p:blipFill>
          <a:blip r:embed="rId2"/>
          <a:stretch>
            <a:fillRect/>
          </a:stretch>
        </p:blipFill>
        <p:spPr>
          <a:xfrm>
            <a:off x="5137071" y="2096333"/>
            <a:ext cx="4356140" cy="4356140"/>
          </a:xfrm>
          <a:prstGeom prst="rect">
            <a:avLst/>
          </a:prstGeom>
        </p:spPr>
      </p:pic>
      <p:pic>
        <p:nvPicPr>
          <p:cNvPr id="5" name="Image 2" descr="preencoded.png">    </p:cNvPr>
          <p:cNvPicPr>
            <a:picLocks noChangeAspect="1"/>
          </p:cNvPicPr>
          <p:nvPr/>
        </p:nvPicPr>
        <p:blipFill>
          <a:blip r:embed="rId3"/>
          <a:stretch>
            <a:fillRect/>
          </a:stretch>
        </p:blipFill>
        <p:spPr>
          <a:xfrm>
            <a:off x="9637038" y="2096333"/>
            <a:ext cx="4356140" cy="4356140"/>
          </a:xfrm>
          <a:prstGeom prst="rect">
            <a:avLst/>
          </a:prstGeom>
        </p:spPr>
      </p:pic>
      <p:sp>
        <p:nvSpPr>
          <p:cNvPr id="6" name="Text 1"/>
          <p:cNvSpPr/>
          <p:nvPr/>
        </p:nvSpPr>
        <p:spPr>
          <a:xfrm>
            <a:off x="629603" y="6772156"/>
            <a:ext cx="13371195" cy="1151096"/>
          </a:xfrm>
          <a:prstGeom prst="rect">
            <a:avLst/>
          </a:prstGeom>
          <a:noFill/>
          <a:ln/>
        </p:spPr>
        <p:txBody>
          <a:bodyPr wrap="square" lIns="0" tIns="0" rIns="0" bIns="0" rtlCol="0" anchor="t"/>
          <a:lstStyle/>
          <a:p>
            <a:pPr algn="l" indent="0" marL="0">
              <a:lnSpc>
                <a:spcPts val="2250"/>
              </a:lnSpc>
              <a:buNone/>
            </a:pPr>
            <a:r>
              <a:rPr lang="en-US" sz="1400" dirty="0">
                <a:solidFill>
                  <a:srgbClr val="333F70"/>
                </a:solidFill>
                <a:latin typeface="Open Sans" pitchFamily="34" charset="0"/>
                <a:ea typeface="Open Sans" pitchFamily="34" charset="-122"/>
                <a:cs typeface="Open Sans" pitchFamily="34" charset="-120"/>
              </a:rPr>
              <a:t>À titre complémentaire, la Commission européenne a émis en mars 2024 des lignes directrices sur l'utilisation responsable de l'intelligence artificielle générative dans la recherche, qui contiennent notamment, au titre des recommandations destinées aux chercheurs, une exigence de transparence dans l'utilisation de ces outils. Mais la transparence relève ici simplement de « bonnes pratiques » et non strictement du droit. Cela met toutefois en lumière que les réflexions juridiques et éthiques peuvent se compléter et s'influencer mutuellement dans l'élaboration d'une réponse à l'utilisation académique d'IA générative.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86633" y="696992"/>
            <a:ext cx="8848725" cy="613172"/>
          </a:xfrm>
          <a:prstGeom prst="rect">
            <a:avLst/>
          </a:prstGeom>
          <a:noFill/>
          <a:ln/>
        </p:spPr>
        <p:txBody>
          <a:bodyPr wrap="none" lIns="0" tIns="0" rIns="0" bIns="0" rtlCol="0" anchor="t"/>
          <a:lstStyle/>
          <a:p>
            <a:pPr algn="l" indent="0" marL="0">
              <a:lnSpc>
                <a:spcPts val="4800"/>
              </a:lnSpc>
              <a:buNone/>
            </a:pPr>
            <a:r>
              <a:rPr lang="en-US" sz="3850" b="1" dirty="0">
                <a:solidFill>
                  <a:srgbClr val="333F70"/>
                </a:solidFill>
                <a:latin typeface="Unbounded Bold" pitchFamily="34" charset="0"/>
                <a:ea typeface="Unbounded Bold" pitchFamily="34" charset="-122"/>
                <a:cs typeface="Unbounded Bold" pitchFamily="34" charset="-120"/>
              </a:rPr>
              <a:t>Vers une réponse synergique</a:t>
            </a:r>
            <a:endParaRPr lang="en-US" sz="3850" dirty="0"/>
          </a:p>
        </p:txBody>
      </p:sp>
      <p:pic>
        <p:nvPicPr>
          <p:cNvPr id="3" name="Image 0" descr="preencoded.png">    </p:cNvPr>
          <p:cNvPicPr>
            <a:picLocks noChangeAspect="1"/>
          </p:cNvPicPr>
          <p:nvPr/>
        </p:nvPicPr>
        <p:blipFill>
          <a:blip r:embed="rId1"/>
          <a:stretch>
            <a:fillRect/>
          </a:stretch>
        </p:blipFill>
        <p:spPr>
          <a:xfrm>
            <a:off x="3180517" y="1702475"/>
            <a:ext cx="1640562" cy="1130260"/>
          </a:xfrm>
          <a:prstGeom prst="rect">
            <a:avLst/>
          </a:prstGeom>
        </p:spPr>
      </p:pic>
      <p:pic>
        <p:nvPicPr>
          <p:cNvPr id="4" name="Image 1" descr="preencoded.png">    </p:cNvPr>
          <p:cNvPicPr>
            <a:picLocks noChangeAspect="1"/>
          </p:cNvPicPr>
          <p:nvPr/>
        </p:nvPicPr>
        <p:blipFill>
          <a:blip r:embed="rId2"/>
          <a:stretch>
            <a:fillRect/>
          </a:stretch>
        </p:blipFill>
        <p:spPr>
          <a:xfrm>
            <a:off x="3862864" y="2235279"/>
            <a:ext cx="275868" cy="344805"/>
          </a:xfrm>
          <a:prstGeom prst="rect">
            <a:avLst/>
          </a:prstGeom>
        </p:spPr>
      </p:pic>
      <p:sp>
        <p:nvSpPr>
          <p:cNvPr id="5" name="Text 1"/>
          <p:cNvSpPr/>
          <p:nvPr/>
        </p:nvSpPr>
        <p:spPr>
          <a:xfrm>
            <a:off x="5017175" y="1898571"/>
            <a:ext cx="2452330" cy="306586"/>
          </a:xfrm>
          <a:prstGeom prst="rect">
            <a:avLst/>
          </a:prstGeom>
          <a:noFill/>
          <a:ln/>
        </p:spPr>
        <p:txBody>
          <a:bodyPr wrap="none" lIns="0" tIns="0" rIns="0" bIns="0" rtlCol="0" anchor="t"/>
          <a:lstStyle/>
          <a:p>
            <a:pPr algn="l" indent="0" marL="0">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Juridique</a:t>
            </a:r>
            <a:endParaRPr lang="en-US" sz="1900" dirty="0"/>
          </a:p>
        </p:txBody>
      </p:sp>
      <p:sp>
        <p:nvSpPr>
          <p:cNvPr id="6" name="Text 2"/>
          <p:cNvSpPr/>
          <p:nvPr/>
        </p:nvSpPr>
        <p:spPr>
          <a:xfrm>
            <a:off x="5017175" y="2322790"/>
            <a:ext cx="2586990" cy="313849"/>
          </a:xfrm>
          <a:prstGeom prst="rect">
            <a:avLst/>
          </a:prstGeom>
          <a:noFill/>
          <a:ln/>
        </p:spPr>
        <p:txBody>
          <a:bodyPr wrap="none" lIns="0" tIns="0" rIns="0" bIns="0" rtlCol="0" anchor="t"/>
          <a:lstStyle/>
          <a:p>
            <a:pPr algn="l" indent="0" marL="0">
              <a:lnSpc>
                <a:spcPts val="2450"/>
              </a:lnSpc>
              <a:buNone/>
            </a:pPr>
            <a:r>
              <a:rPr lang="en-US" sz="1500" dirty="0">
                <a:solidFill>
                  <a:srgbClr val="333F70"/>
                </a:solidFill>
                <a:latin typeface="Open Sans" pitchFamily="34" charset="0"/>
                <a:ea typeface="Open Sans" pitchFamily="34" charset="-122"/>
                <a:cs typeface="Open Sans" pitchFamily="34" charset="-120"/>
              </a:rPr>
              <a:t>Cadre légal et réglementaire</a:t>
            </a:r>
            <a:endParaRPr lang="en-US" sz="1500" dirty="0"/>
          </a:p>
        </p:txBody>
      </p:sp>
      <p:sp>
        <p:nvSpPr>
          <p:cNvPr id="7" name="Shape 3"/>
          <p:cNvSpPr/>
          <p:nvPr/>
        </p:nvSpPr>
        <p:spPr>
          <a:xfrm>
            <a:off x="4870013" y="2847618"/>
            <a:ext cx="9024818" cy="11430"/>
          </a:xfrm>
          <a:prstGeom prst="roundRect">
            <a:avLst>
              <a:gd name="adj" fmla="val 720922"/>
            </a:avLst>
          </a:prstGeom>
          <a:solidFill>
            <a:srgbClr val="BCDBD4"/>
          </a:solidFill>
          <a:ln/>
        </p:spPr>
      </p:sp>
      <p:pic>
        <p:nvPicPr>
          <p:cNvPr id="8" name="Image 2" descr="preencoded.png">    </p:cNvPr>
          <p:cNvPicPr>
            <a:picLocks noChangeAspect="1"/>
          </p:cNvPicPr>
          <p:nvPr/>
        </p:nvPicPr>
        <p:blipFill>
          <a:blip r:embed="rId3"/>
          <a:stretch>
            <a:fillRect/>
          </a:stretch>
        </p:blipFill>
        <p:spPr>
          <a:xfrm>
            <a:off x="2360295" y="2881670"/>
            <a:ext cx="3281124" cy="1130260"/>
          </a:xfrm>
          <a:prstGeom prst="rect">
            <a:avLst/>
          </a:prstGeom>
        </p:spPr>
      </p:pic>
      <p:pic>
        <p:nvPicPr>
          <p:cNvPr id="9" name="Image 3" descr="preencoded.png">    </p:cNvPr>
          <p:cNvPicPr>
            <a:picLocks noChangeAspect="1"/>
          </p:cNvPicPr>
          <p:nvPr/>
        </p:nvPicPr>
        <p:blipFill>
          <a:blip r:embed="rId4"/>
          <a:stretch>
            <a:fillRect/>
          </a:stretch>
        </p:blipFill>
        <p:spPr>
          <a:xfrm>
            <a:off x="3862864" y="3274338"/>
            <a:ext cx="275868" cy="344805"/>
          </a:xfrm>
          <a:prstGeom prst="rect">
            <a:avLst/>
          </a:prstGeom>
        </p:spPr>
      </p:pic>
      <p:sp>
        <p:nvSpPr>
          <p:cNvPr id="10" name="Text 4"/>
          <p:cNvSpPr/>
          <p:nvPr/>
        </p:nvSpPr>
        <p:spPr>
          <a:xfrm>
            <a:off x="5837515" y="3077766"/>
            <a:ext cx="1666518" cy="306586"/>
          </a:xfrm>
          <a:prstGeom prst="rect">
            <a:avLst/>
          </a:prstGeom>
          <a:noFill/>
          <a:ln/>
        </p:spPr>
        <p:txBody>
          <a:bodyPr wrap="none" lIns="0" tIns="0" rIns="0" bIns="0" rtlCol="0" anchor="t"/>
          <a:lstStyle/>
          <a:p>
            <a:pPr algn="l" indent="0" marL="0">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Technique</a:t>
            </a:r>
            <a:endParaRPr lang="en-US" sz="1900" dirty="0"/>
          </a:p>
        </p:txBody>
      </p:sp>
      <p:sp>
        <p:nvSpPr>
          <p:cNvPr id="11" name="Text 5"/>
          <p:cNvSpPr/>
          <p:nvPr/>
        </p:nvSpPr>
        <p:spPr>
          <a:xfrm>
            <a:off x="5837515" y="3501985"/>
            <a:ext cx="1666518" cy="313849"/>
          </a:xfrm>
          <a:prstGeom prst="rect">
            <a:avLst/>
          </a:prstGeom>
          <a:noFill/>
          <a:ln/>
        </p:spPr>
        <p:txBody>
          <a:bodyPr wrap="none" lIns="0" tIns="0" rIns="0" bIns="0" rtlCol="0" anchor="t"/>
          <a:lstStyle/>
          <a:p>
            <a:pPr algn="l" indent="0" marL="0">
              <a:lnSpc>
                <a:spcPts val="2450"/>
              </a:lnSpc>
              <a:buNone/>
            </a:pPr>
            <a:r>
              <a:rPr lang="en-US" sz="1500" dirty="0">
                <a:solidFill>
                  <a:srgbClr val="333F70"/>
                </a:solidFill>
                <a:latin typeface="Open Sans" pitchFamily="34" charset="0"/>
                <a:ea typeface="Open Sans" pitchFamily="34" charset="-122"/>
                <a:cs typeface="Open Sans" pitchFamily="34" charset="-120"/>
              </a:rPr>
              <a:t>Détection et outils</a:t>
            </a:r>
            <a:endParaRPr lang="en-US" sz="1500" dirty="0"/>
          </a:p>
        </p:txBody>
      </p:sp>
      <p:sp>
        <p:nvSpPr>
          <p:cNvPr id="12" name="Shape 6"/>
          <p:cNvSpPr/>
          <p:nvPr/>
        </p:nvSpPr>
        <p:spPr>
          <a:xfrm>
            <a:off x="5690354" y="4026813"/>
            <a:ext cx="8204478" cy="11430"/>
          </a:xfrm>
          <a:prstGeom prst="roundRect">
            <a:avLst>
              <a:gd name="adj" fmla="val 720922"/>
            </a:avLst>
          </a:prstGeom>
          <a:solidFill>
            <a:srgbClr val="BCDBD4"/>
          </a:solidFill>
          <a:ln/>
        </p:spPr>
      </p:sp>
      <p:pic>
        <p:nvPicPr>
          <p:cNvPr id="13" name="Image 4" descr="preencoded.png">    </p:cNvPr>
          <p:cNvPicPr>
            <a:picLocks noChangeAspect="1"/>
          </p:cNvPicPr>
          <p:nvPr/>
        </p:nvPicPr>
        <p:blipFill>
          <a:blip r:embed="rId5"/>
          <a:stretch>
            <a:fillRect/>
          </a:stretch>
        </p:blipFill>
        <p:spPr>
          <a:xfrm>
            <a:off x="1539954" y="4060865"/>
            <a:ext cx="4921687" cy="1130260"/>
          </a:xfrm>
          <a:prstGeom prst="rect">
            <a:avLst/>
          </a:prstGeom>
        </p:spPr>
      </p:pic>
      <p:pic>
        <p:nvPicPr>
          <p:cNvPr id="14" name="Image 5" descr="preencoded.png">    </p:cNvPr>
          <p:cNvPicPr>
            <a:picLocks noChangeAspect="1"/>
          </p:cNvPicPr>
          <p:nvPr/>
        </p:nvPicPr>
        <p:blipFill>
          <a:blip r:embed="rId6"/>
          <a:stretch>
            <a:fillRect/>
          </a:stretch>
        </p:blipFill>
        <p:spPr>
          <a:xfrm>
            <a:off x="3862745" y="4453533"/>
            <a:ext cx="275868" cy="344805"/>
          </a:xfrm>
          <a:prstGeom prst="rect">
            <a:avLst/>
          </a:prstGeom>
        </p:spPr>
      </p:pic>
      <p:sp>
        <p:nvSpPr>
          <p:cNvPr id="15" name="Text 7"/>
          <p:cNvSpPr/>
          <p:nvPr/>
        </p:nvSpPr>
        <p:spPr>
          <a:xfrm>
            <a:off x="6657737" y="4256961"/>
            <a:ext cx="1798201" cy="306586"/>
          </a:xfrm>
          <a:prstGeom prst="rect">
            <a:avLst/>
          </a:prstGeom>
          <a:noFill/>
          <a:ln/>
        </p:spPr>
        <p:txBody>
          <a:bodyPr wrap="none" lIns="0" tIns="0" rIns="0" bIns="0" rtlCol="0" anchor="t"/>
          <a:lstStyle/>
          <a:p>
            <a:pPr algn="l" indent="0" marL="0">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Éthique</a:t>
            </a:r>
            <a:endParaRPr lang="en-US" sz="1900" dirty="0"/>
          </a:p>
        </p:txBody>
      </p:sp>
      <p:sp>
        <p:nvSpPr>
          <p:cNvPr id="16" name="Text 8"/>
          <p:cNvSpPr/>
          <p:nvPr/>
        </p:nvSpPr>
        <p:spPr>
          <a:xfrm>
            <a:off x="6657737" y="4681180"/>
            <a:ext cx="1798201" cy="313849"/>
          </a:xfrm>
          <a:prstGeom prst="rect">
            <a:avLst/>
          </a:prstGeom>
          <a:noFill/>
          <a:ln/>
        </p:spPr>
        <p:txBody>
          <a:bodyPr wrap="none" lIns="0" tIns="0" rIns="0" bIns="0" rtlCol="0" anchor="t"/>
          <a:lstStyle/>
          <a:p>
            <a:pPr algn="l" indent="0" marL="0">
              <a:lnSpc>
                <a:spcPts val="2450"/>
              </a:lnSpc>
              <a:buNone/>
            </a:pPr>
            <a:r>
              <a:rPr lang="en-US" sz="1500" dirty="0">
                <a:solidFill>
                  <a:srgbClr val="333F70"/>
                </a:solidFill>
                <a:latin typeface="Open Sans" pitchFamily="34" charset="0"/>
                <a:ea typeface="Open Sans" pitchFamily="34" charset="-122"/>
                <a:cs typeface="Open Sans" pitchFamily="34" charset="-120"/>
              </a:rPr>
              <a:t>Valeurs et principes</a:t>
            </a:r>
            <a:endParaRPr lang="en-US" sz="1500" dirty="0"/>
          </a:p>
        </p:txBody>
      </p:sp>
      <p:sp>
        <p:nvSpPr>
          <p:cNvPr id="17" name="Shape 9"/>
          <p:cNvSpPr/>
          <p:nvPr/>
        </p:nvSpPr>
        <p:spPr>
          <a:xfrm>
            <a:off x="6510576" y="5206008"/>
            <a:ext cx="7384256" cy="11430"/>
          </a:xfrm>
          <a:prstGeom prst="roundRect">
            <a:avLst>
              <a:gd name="adj" fmla="val 720922"/>
            </a:avLst>
          </a:prstGeom>
          <a:solidFill>
            <a:srgbClr val="BCDBD4"/>
          </a:solidFill>
          <a:ln/>
        </p:spPr>
      </p:sp>
      <p:pic>
        <p:nvPicPr>
          <p:cNvPr id="18" name="Image 6" descr="preencoded.png">    </p:cNvPr>
          <p:cNvPicPr>
            <a:picLocks noChangeAspect="1"/>
          </p:cNvPicPr>
          <p:nvPr/>
        </p:nvPicPr>
        <p:blipFill>
          <a:blip r:embed="rId7"/>
          <a:stretch>
            <a:fillRect/>
          </a:stretch>
        </p:blipFill>
        <p:spPr>
          <a:xfrm>
            <a:off x="719733" y="5240060"/>
            <a:ext cx="6562249" cy="1130260"/>
          </a:xfrm>
          <a:prstGeom prst="rect">
            <a:avLst/>
          </a:prstGeom>
        </p:spPr>
      </p:pic>
      <p:sp>
        <p:nvSpPr>
          <p:cNvPr id="19" name="Text 10"/>
          <p:cNvSpPr/>
          <p:nvPr/>
        </p:nvSpPr>
        <p:spPr>
          <a:xfrm>
            <a:off x="3862864" y="5632728"/>
            <a:ext cx="275868" cy="344805"/>
          </a:xfrm>
          <a:prstGeom prst="rect">
            <a:avLst/>
          </a:prstGeom>
          <a:noFill/>
          <a:ln/>
        </p:spPr>
        <p:txBody>
          <a:bodyPr wrap="none" lIns="0" tIns="0" rIns="0" bIns="0" rtlCol="0" anchor="t"/>
          <a:lstStyle/>
          <a:p>
            <a:pPr algn="ctr" indent="0" marL="0">
              <a:lnSpc>
                <a:spcPts val="3450"/>
              </a:lnSpc>
              <a:buNone/>
            </a:pPr>
            <a:r>
              <a:rPr lang="en-US" sz="2150" b="1" dirty="0">
                <a:solidFill>
                  <a:srgbClr val="333F70"/>
                </a:solidFill>
                <a:latin typeface="Unbounded Bold" pitchFamily="34" charset="0"/>
                <a:ea typeface="Unbounded Bold" pitchFamily="34" charset="-122"/>
                <a:cs typeface="Unbounded Bold" pitchFamily="34" charset="-120"/>
              </a:rPr>
              <a:t>4</a:t>
            </a:r>
            <a:endParaRPr lang="en-US" sz="2150" dirty="0"/>
          </a:p>
        </p:txBody>
      </p:sp>
      <p:sp>
        <p:nvSpPr>
          <p:cNvPr id="20" name="Text 11"/>
          <p:cNvSpPr/>
          <p:nvPr/>
        </p:nvSpPr>
        <p:spPr>
          <a:xfrm>
            <a:off x="7478078" y="5436156"/>
            <a:ext cx="2452330" cy="306586"/>
          </a:xfrm>
          <a:prstGeom prst="rect">
            <a:avLst/>
          </a:prstGeom>
          <a:noFill/>
          <a:ln/>
        </p:spPr>
        <p:txBody>
          <a:bodyPr wrap="none" lIns="0" tIns="0" rIns="0" bIns="0" rtlCol="0" anchor="t"/>
          <a:lstStyle/>
          <a:p>
            <a:pPr algn="l" indent="0" marL="0">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Pédagogique</a:t>
            </a:r>
            <a:endParaRPr lang="en-US" sz="1900" dirty="0"/>
          </a:p>
        </p:txBody>
      </p:sp>
      <p:sp>
        <p:nvSpPr>
          <p:cNvPr id="21" name="Text 12"/>
          <p:cNvSpPr/>
          <p:nvPr/>
        </p:nvSpPr>
        <p:spPr>
          <a:xfrm>
            <a:off x="7478078" y="5860375"/>
            <a:ext cx="2524720" cy="313849"/>
          </a:xfrm>
          <a:prstGeom prst="rect">
            <a:avLst/>
          </a:prstGeom>
          <a:noFill/>
          <a:ln/>
        </p:spPr>
        <p:txBody>
          <a:bodyPr wrap="none" lIns="0" tIns="0" rIns="0" bIns="0" rtlCol="0" anchor="t"/>
          <a:lstStyle/>
          <a:p>
            <a:pPr algn="l" indent="0" marL="0">
              <a:lnSpc>
                <a:spcPts val="2450"/>
              </a:lnSpc>
              <a:buNone/>
            </a:pPr>
            <a:r>
              <a:rPr lang="en-US" sz="1500" dirty="0">
                <a:solidFill>
                  <a:srgbClr val="333F70"/>
                </a:solidFill>
                <a:latin typeface="Open Sans" pitchFamily="34" charset="0"/>
                <a:ea typeface="Open Sans" pitchFamily="34" charset="-122"/>
                <a:cs typeface="Open Sans" pitchFamily="34" charset="-120"/>
              </a:rPr>
              <a:t>Formation et sensibilisation</a:t>
            </a:r>
            <a:endParaRPr lang="en-US" sz="1500" dirty="0"/>
          </a:p>
        </p:txBody>
      </p:sp>
      <p:sp>
        <p:nvSpPr>
          <p:cNvPr id="22" name="Text 13"/>
          <p:cNvSpPr/>
          <p:nvPr/>
        </p:nvSpPr>
        <p:spPr>
          <a:xfrm>
            <a:off x="686633" y="6590943"/>
            <a:ext cx="13257133" cy="941546"/>
          </a:xfrm>
          <a:prstGeom prst="rect">
            <a:avLst/>
          </a:prstGeom>
          <a:noFill/>
          <a:ln/>
        </p:spPr>
        <p:txBody>
          <a:bodyPr wrap="square" lIns="0" tIns="0" rIns="0" bIns="0" rtlCol="0" anchor="t"/>
          <a:lstStyle/>
          <a:p>
            <a:pPr algn="l" indent="0" marL="0">
              <a:lnSpc>
                <a:spcPts val="2450"/>
              </a:lnSpc>
              <a:buNone/>
            </a:pPr>
            <a:r>
              <a:rPr lang="en-US" sz="1500" dirty="0">
                <a:solidFill>
                  <a:srgbClr val="333F70"/>
                </a:solidFill>
                <a:latin typeface="Open Sans" pitchFamily="34" charset="0"/>
                <a:ea typeface="Open Sans" pitchFamily="34" charset="-122"/>
                <a:cs typeface="Open Sans" pitchFamily="34" charset="-120"/>
              </a:rPr>
              <a:t>Si le Droit n'apporte pas encore de cadre parfaitement clair quant à l'utilisation académique d'IA générative, si les réponses à ces usages restent encore à construire, quel système imaginer ? Il convient d'identifier les exigences préalables auxquelles de telles solutions devraient répondre, avant de proposer, à titre de synthèse, différents scénarios envisageables selon la manière dont les normes juridiques évoluent.</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1081207"/>
            <a:ext cx="12311301" cy="708779"/>
          </a:xfrm>
          <a:prstGeom prst="rect">
            <a:avLst/>
          </a:prstGeom>
          <a:noFill/>
          <a:ln/>
        </p:spPr>
        <p:txBody>
          <a:bodyPr wrap="none" lIns="0" tIns="0" rIns="0" bIns="0" rtlCol="0" anchor="t"/>
          <a:lstStyle/>
          <a:p>
            <a:pPr algn="l" indent="0" marL="0">
              <a:lnSpc>
                <a:spcPts val="5550"/>
              </a:lnSpc>
              <a:buNone/>
            </a:pPr>
            <a:r>
              <a:rPr lang="en-US" sz="4450" b="1" dirty="0">
                <a:solidFill>
                  <a:srgbClr val="333F70"/>
                </a:solidFill>
                <a:latin typeface="Unbounded Bold" pitchFamily="34" charset="0"/>
                <a:ea typeface="Unbounded Bold" pitchFamily="34" charset="-122"/>
                <a:cs typeface="Unbounded Bold" pitchFamily="34" charset="-120"/>
              </a:rPr>
              <a:t>Pas de sanction sans texte spécial</a:t>
            </a:r>
            <a:endParaRPr lang="en-US" sz="4450" dirty="0"/>
          </a:p>
        </p:txBody>
      </p:sp>
      <p:pic>
        <p:nvPicPr>
          <p:cNvPr id="3" name="Image 0" descr="preencoded.png">    </p:cNvPr>
          <p:cNvPicPr>
            <a:picLocks noChangeAspect="1"/>
          </p:cNvPicPr>
          <p:nvPr/>
        </p:nvPicPr>
        <p:blipFill>
          <a:blip r:embed="rId1"/>
          <a:stretch>
            <a:fillRect/>
          </a:stretch>
        </p:blipFill>
        <p:spPr>
          <a:xfrm>
            <a:off x="793790" y="2243614"/>
            <a:ext cx="566976" cy="566976"/>
          </a:xfrm>
          <a:prstGeom prst="rect">
            <a:avLst/>
          </a:prstGeom>
        </p:spPr>
      </p:pic>
      <p:sp>
        <p:nvSpPr>
          <p:cNvPr id="4" name="Text 1"/>
          <p:cNvSpPr/>
          <p:nvPr/>
        </p:nvSpPr>
        <p:spPr>
          <a:xfrm>
            <a:off x="793790" y="3037403"/>
            <a:ext cx="3005495" cy="1062990"/>
          </a:xfrm>
          <a:prstGeom prst="rect">
            <a:avLst/>
          </a:prstGeom>
          <a:noFill/>
          <a:ln/>
        </p:spPr>
        <p:txBody>
          <a:bodyPr wrap="square" lIns="0" tIns="0" rIns="0" bIns="0" rtlCol="0" anchor="t"/>
          <a:lstStyle/>
          <a:p>
            <a:pPr algn="l" indent="0" marL="0">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Restriction de liberté d'expression</a:t>
            </a:r>
            <a:endParaRPr lang="en-US" sz="2200" dirty="0"/>
          </a:p>
        </p:txBody>
      </p:sp>
      <p:sp>
        <p:nvSpPr>
          <p:cNvPr id="5" name="Text 2"/>
          <p:cNvSpPr/>
          <p:nvPr/>
        </p:nvSpPr>
        <p:spPr>
          <a:xfrm>
            <a:off x="793790" y="4236482"/>
            <a:ext cx="3005495" cy="2177415"/>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Une sanction judiciaire ou disciplinaire de l'utilisation non explicitée d'IA générative pourrait être qualifiée de restriction de la liberté d'expression.</a:t>
            </a:r>
            <a:endParaRPr lang="en-US" sz="1750" dirty="0"/>
          </a:p>
        </p:txBody>
      </p:sp>
      <p:pic>
        <p:nvPicPr>
          <p:cNvPr id="6" name="Image 1" descr="preencoded.png">    </p:cNvPr>
          <p:cNvPicPr>
            <a:picLocks noChangeAspect="1"/>
          </p:cNvPicPr>
          <p:nvPr/>
        </p:nvPicPr>
        <p:blipFill>
          <a:blip r:embed="rId2"/>
          <a:stretch>
            <a:fillRect/>
          </a:stretch>
        </p:blipFill>
        <p:spPr>
          <a:xfrm>
            <a:off x="4139446" y="2243614"/>
            <a:ext cx="566976" cy="566976"/>
          </a:xfrm>
          <a:prstGeom prst="rect">
            <a:avLst/>
          </a:prstGeom>
        </p:spPr>
      </p:pic>
      <p:sp>
        <p:nvSpPr>
          <p:cNvPr id="7" name="Text 3"/>
          <p:cNvSpPr/>
          <p:nvPr/>
        </p:nvSpPr>
        <p:spPr>
          <a:xfrm>
            <a:off x="4139446" y="3037403"/>
            <a:ext cx="3005614" cy="708660"/>
          </a:xfrm>
          <a:prstGeom prst="rect">
            <a:avLst/>
          </a:prstGeom>
          <a:noFill/>
          <a:ln/>
        </p:spPr>
        <p:txBody>
          <a:bodyPr wrap="square" lIns="0" tIns="0" rIns="0" bIns="0" rtlCol="0" anchor="t"/>
          <a:lstStyle/>
          <a:p>
            <a:pPr algn="l" indent="0" marL="0">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Conditions de validité</a:t>
            </a:r>
            <a:endParaRPr lang="en-US" sz="2200" dirty="0"/>
          </a:p>
        </p:txBody>
      </p:sp>
      <p:sp>
        <p:nvSpPr>
          <p:cNvPr id="8" name="Text 4"/>
          <p:cNvSpPr/>
          <p:nvPr/>
        </p:nvSpPr>
        <p:spPr>
          <a:xfrm>
            <a:off x="4139446" y="3882152"/>
            <a:ext cx="3005614" cy="2903220"/>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À ce titre, elle devrait répondre à différentes conditions, notamment prévues à l'article 10 §2 de la Convention européenne de sauvegarde des droits de l'homme et des libertés fondamentales.</a:t>
            </a:r>
            <a:endParaRPr lang="en-US" sz="1750" dirty="0"/>
          </a:p>
        </p:txBody>
      </p:sp>
      <p:pic>
        <p:nvPicPr>
          <p:cNvPr id="9" name="Image 2" descr="preencoded.png">    </p:cNvPr>
          <p:cNvPicPr>
            <a:picLocks noChangeAspect="1"/>
          </p:cNvPicPr>
          <p:nvPr/>
        </p:nvPicPr>
        <p:blipFill>
          <a:blip r:embed="rId3"/>
          <a:stretch>
            <a:fillRect/>
          </a:stretch>
        </p:blipFill>
        <p:spPr>
          <a:xfrm>
            <a:off x="7485221" y="2243614"/>
            <a:ext cx="566976" cy="566976"/>
          </a:xfrm>
          <a:prstGeom prst="rect">
            <a:avLst/>
          </a:prstGeom>
        </p:spPr>
      </p:pic>
      <p:sp>
        <p:nvSpPr>
          <p:cNvPr id="10" name="Text 5"/>
          <p:cNvSpPr/>
          <p:nvPr/>
        </p:nvSpPr>
        <p:spPr>
          <a:xfrm>
            <a:off x="7485221" y="3037403"/>
            <a:ext cx="3005614" cy="708660"/>
          </a:xfrm>
          <a:prstGeom prst="rect">
            <a:avLst/>
          </a:prstGeom>
          <a:noFill/>
          <a:ln/>
        </p:spPr>
        <p:txBody>
          <a:bodyPr wrap="square" lIns="0" tIns="0" rIns="0" bIns="0" rtlCol="0" anchor="t"/>
          <a:lstStyle/>
          <a:p>
            <a:pPr algn="l" indent="0" marL="0">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Nécessité d'un texte</a:t>
            </a:r>
            <a:endParaRPr lang="en-US" sz="2200" dirty="0"/>
          </a:p>
        </p:txBody>
      </p:sp>
      <p:sp>
        <p:nvSpPr>
          <p:cNvPr id="11" name="Text 6"/>
          <p:cNvSpPr/>
          <p:nvPr/>
        </p:nvSpPr>
        <p:spPr>
          <a:xfrm>
            <a:off x="7485221" y="3882152"/>
            <a:ext cx="3005614" cy="2540318"/>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La Cour de cassation a précisé que « la liberté d'expression est un droit dont l'exercice ne revêt un caractère abusif que dans les cas spécialement déterminés par la loi ».</a:t>
            </a:r>
            <a:endParaRPr lang="en-US" sz="1750" dirty="0"/>
          </a:p>
        </p:txBody>
      </p:sp>
      <p:sp>
        <p:nvSpPr>
          <p:cNvPr id="12" name="Shape 7"/>
          <p:cNvSpPr/>
          <p:nvPr/>
        </p:nvSpPr>
        <p:spPr>
          <a:xfrm>
            <a:off x="10859333" y="2232303"/>
            <a:ext cx="510183" cy="589598"/>
          </a:xfrm>
          <a:prstGeom prst="roundRect">
            <a:avLst>
              <a:gd name="adj" fmla="val 10754"/>
            </a:avLst>
          </a:prstGeom>
          <a:solidFill>
            <a:srgbClr val="E5E0DF"/>
          </a:solidFill>
          <a:ln/>
        </p:spPr>
      </p:sp>
      <p:pic>
        <p:nvPicPr>
          <p:cNvPr id="13" name="Image 3" descr="preencoded.png">    </p:cNvPr>
          <p:cNvPicPr>
            <a:picLocks noChangeAspect="1"/>
          </p:cNvPicPr>
          <p:nvPr/>
        </p:nvPicPr>
        <p:blipFill>
          <a:blip r:embed="rId4"/>
          <a:stretch>
            <a:fillRect/>
          </a:stretch>
        </p:blipFill>
        <p:spPr>
          <a:xfrm>
            <a:off x="10830997" y="2243614"/>
            <a:ext cx="566976" cy="566976"/>
          </a:xfrm>
          <a:prstGeom prst="rect">
            <a:avLst/>
          </a:prstGeom>
        </p:spPr>
      </p:pic>
      <p:sp>
        <p:nvSpPr>
          <p:cNvPr id="14" name="Text 8"/>
          <p:cNvSpPr/>
          <p:nvPr/>
        </p:nvSpPr>
        <p:spPr>
          <a:xfrm>
            <a:off x="10830997" y="3037403"/>
            <a:ext cx="3005614" cy="708660"/>
          </a:xfrm>
          <a:prstGeom prst="rect">
            <a:avLst/>
          </a:prstGeom>
          <a:noFill/>
          <a:ln/>
        </p:spPr>
        <p:txBody>
          <a:bodyPr wrap="square" lIns="0" tIns="0" rIns="0" bIns="0" rtlCol="0" anchor="t"/>
          <a:lstStyle/>
          <a:p>
            <a:pPr algn="l" indent="0" marL="0">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Niveaux d'intervention</a:t>
            </a:r>
            <a:endParaRPr lang="en-US" sz="2200" dirty="0"/>
          </a:p>
        </p:txBody>
      </p:sp>
      <p:sp>
        <p:nvSpPr>
          <p:cNvPr id="15" name="Text 9"/>
          <p:cNvSpPr/>
          <p:nvPr/>
        </p:nvSpPr>
        <p:spPr>
          <a:xfrm>
            <a:off x="10830997" y="3882152"/>
            <a:ext cx="3005614" cy="3266123"/>
          </a:xfrm>
          <a:prstGeom prst="rect">
            <a:avLst/>
          </a:prstGeom>
          <a:noFill/>
          <a:ln/>
        </p:spPr>
        <p:txBody>
          <a:bodyPr wrap="square" lIns="0" tIns="0" rIns="0" bIns="0" rtlCol="0" anchor="t"/>
          <a:lstStyle/>
          <a:p>
            <a:pPr algn="l" indent="0" marL="0">
              <a:lnSpc>
                <a:spcPts val="2850"/>
              </a:lnSpc>
              <a:buNone/>
            </a:pPr>
            <a:r>
              <a:rPr lang="en-US" sz="1750" dirty="0">
                <a:solidFill>
                  <a:srgbClr val="333F70"/>
                </a:solidFill>
                <a:latin typeface="Open Sans" pitchFamily="34" charset="0"/>
                <a:ea typeface="Open Sans" pitchFamily="34" charset="-122"/>
                <a:cs typeface="Open Sans" pitchFamily="34" charset="-120"/>
              </a:rPr>
              <a:t>Un tel texte pourrait intervenir à trois niveaux, distincts ou complémentaires : européen (voire international), national (ex. : Code français de l'éducation) ou local (règlements d'examens…).</a:t>
            </a:r>
            <a:endParaRPr lang="en-US" sz="1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03898" y="752951"/>
            <a:ext cx="13222605" cy="1256824"/>
          </a:xfrm>
          <a:prstGeom prst="rect">
            <a:avLst/>
          </a:prstGeom>
          <a:noFill/>
          <a:ln/>
        </p:spPr>
        <p:txBody>
          <a:bodyPr wrap="square" lIns="0" tIns="0" rIns="0" bIns="0" rtlCol="0" anchor="t"/>
          <a:lstStyle/>
          <a:p>
            <a:pPr algn="l" indent="0" marL="0">
              <a:lnSpc>
                <a:spcPts val="4900"/>
              </a:lnSpc>
              <a:buNone/>
            </a:pPr>
            <a:r>
              <a:rPr lang="en-US" sz="3950" b="1" dirty="0">
                <a:solidFill>
                  <a:srgbClr val="333F70"/>
                </a:solidFill>
                <a:latin typeface="Unbounded Bold" pitchFamily="34" charset="0"/>
                <a:ea typeface="Unbounded Bold" pitchFamily="34" charset="-122"/>
                <a:cs typeface="Unbounded Bold" pitchFamily="34" charset="-120"/>
              </a:rPr>
              <a:t>Contenu possible d'une disposition spéciale</a:t>
            </a:r>
            <a:endParaRPr lang="en-US" sz="3950" dirty="0"/>
          </a:p>
        </p:txBody>
      </p:sp>
      <p:sp>
        <p:nvSpPr>
          <p:cNvPr id="3" name="Text 1"/>
          <p:cNvSpPr/>
          <p:nvPr/>
        </p:nvSpPr>
        <p:spPr>
          <a:xfrm>
            <a:off x="703898" y="2512576"/>
            <a:ext cx="4341971" cy="314325"/>
          </a:xfrm>
          <a:prstGeom prst="rect">
            <a:avLst/>
          </a:prstGeom>
          <a:noFill/>
          <a:ln/>
        </p:spPr>
        <p:txBody>
          <a:bodyPr wrap="none" lIns="0" tIns="0" rIns="0" bIns="0" rtlCol="0" anchor="t"/>
          <a:lstStyle/>
          <a:p>
            <a:pPr algn="l" indent="0" marL="0">
              <a:lnSpc>
                <a:spcPts val="2450"/>
              </a:lnSpc>
              <a:buNone/>
            </a:pPr>
            <a:r>
              <a:rPr lang="en-US" sz="1950" b="1" dirty="0">
                <a:solidFill>
                  <a:srgbClr val="333F70"/>
                </a:solidFill>
                <a:latin typeface="Unbounded Bold" pitchFamily="34" charset="0"/>
                <a:ea typeface="Unbounded Bold" pitchFamily="34" charset="-122"/>
                <a:cs typeface="Unbounded Bold" pitchFamily="34" charset="-120"/>
              </a:rPr>
              <a:t>Obligation de transparence</a:t>
            </a:r>
            <a:endParaRPr lang="en-US" sz="1950" dirty="0"/>
          </a:p>
        </p:txBody>
      </p:sp>
      <p:sp>
        <p:nvSpPr>
          <p:cNvPr id="4" name="Text 2"/>
          <p:cNvSpPr/>
          <p:nvPr/>
        </p:nvSpPr>
        <p:spPr>
          <a:xfrm>
            <a:off x="703898" y="3027998"/>
            <a:ext cx="6365915" cy="965121"/>
          </a:xfrm>
          <a:prstGeom prst="rect">
            <a:avLst/>
          </a:prstGeom>
          <a:noFill/>
          <a:ln/>
        </p:spPr>
        <p:txBody>
          <a:bodyPr wrap="square" lIns="0" tIns="0" rIns="0" bIns="0" rtlCol="0" anchor="t"/>
          <a:lstStyle/>
          <a:p>
            <a:pPr algn="l" indent="0" marL="0">
              <a:lnSpc>
                <a:spcPts val="2500"/>
              </a:lnSpc>
              <a:buNone/>
            </a:pPr>
            <a:r>
              <a:rPr lang="en-US" sz="1550" dirty="0">
                <a:solidFill>
                  <a:srgbClr val="333F70"/>
                </a:solidFill>
                <a:latin typeface="Open Sans" pitchFamily="34" charset="0"/>
                <a:ea typeface="Open Sans" pitchFamily="34" charset="-122"/>
                <a:cs typeface="Open Sans" pitchFamily="34" charset="-120"/>
              </a:rPr>
              <a:t>La disposition spéciale envisagée pourrait consacrer une obligation de transparence applicable à l'utilisation académique d'IA générative.</a:t>
            </a:r>
            <a:endParaRPr lang="en-US" sz="1550" dirty="0"/>
          </a:p>
        </p:txBody>
      </p:sp>
      <p:sp>
        <p:nvSpPr>
          <p:cNvPr id="5" name="Text 3"/>
          <p:cNvSpPr/>
          <p:nvPr/>
        </p:nvSpPr>
        <p:spPr>
          <a:xfrm>
            <a:off x="703898" y="4174093"/>
            <a:ext cx="6365915" cy="965121"/>
          </a:xfrm>
          <a:prstGeom prst="rect">
            <a:avLst/>
          </a:prstGeom>
          <a:noFill/>
          <a:ln/>
        </p:spPr>
        <p:txBody>
          <a:bodyPr wrap="square" lIns="0" tIns="0" rIns="0" bIns="0" rtlCol="0" anchor="t"/>
          <a:lstStyle/>
          <a:p>
            <a:pPr algn="l" indent="0" marL="0">
              <a:lnSpc>
                <a:spcPts val="2500"/>
              </a:lnSpc>
              <a:buNone/>
            </a:pPr>
            <a:r>
              <a:rPr lang="en-US" sz="1550" dirty="0">
                <a:solidFill>
                  <a:srgbClr val="333F70"/>
                </a:solidFill>
                <a:latin typeface="Open Sans" pitchFamily="34" charset="0"/>
                <a:ea typeface="Open Sans" pitchFamily="34" charset="-122"/>
                <a:cs typeface="Open Sans" pitchFamily="34" charset="-120"/>
              </a:rPr>
              <a:t>Cette approche mettrait l'accent sur la nécessité de signaler l'utilisation d'outils d'IA dans les travaux académiques, sans nécessairement l'interdire.</a:t>
            </a:r>
            <a:endParaRPr lang="en-US" sz="1550" dirty="0"/>
          </a:p>
        </p:txBody>
      </p:sp>
      <p:sp>
        <p:nvSpPr>
          <p:cNvPr id="6" name="Text 4"/>
          <p:cNvSpPr/>
          <p:nvPr/>
        </p:nvSpPr>
        <p:spPr>
          <a:xfrm>
            <a:off x="7568208" y="2512576"/>
            <a:ext cx="5621536" cy="314325"/>
          </a:xfrm>
          <a:prstGeom prst="rect">
            <a:avLst/>
          </a:prstGeom>
          <a:noFill/>
          <a:ln/>
        </p:spPr>
        <p:txBody>
          <a:bodyPr wrap="none" lIns="0" tIns="0" rIns="0" bIns="0" rtlCol="0" anchor="t"/>
          <a:lstStyle/>
          <a:p>
            <a:pPr algn="l" indent="0" marL="0">
              <a:lnSpc>
                <a:spcPts val="2450"/>
              </a:lnSpc>
              <a:buNone/>
            </a:pPr>
            <a:r>
              <a:rPr lang="en-US" sz="1950" b="1" dirty="0">
                <a:solidFill>
                  <a:srgbClr val="333F70"/>
                </a:solidFill>
                <a:latin typeface="Unbounded Bold" pitchFamily="34" charset="0"/>
                <a:ea typeface="Unbounded Bold" pitchFamily="34" charset="-122"/>
                <a:cs typeface="Unbounded Bold" pitchFamily="34" charset="-120"/>
              </a:rPr>
              <a:t>Extension de la définition du plagiat</a:t>
            </a:r>
            <a:endParaRPr lang="en-US" sz="1950" dirty="0"/>
          </a:p>
        </p:txBody>
      </p:sp>
      <p:sp>
        <p:nvSpPr>
          <p:cNvPr id="7" name="Text 5"/>
          <p:cNvSpPr/>
          <p:nvPr/>
        </p:nvSpPr>
        <p:spPr>
          <a:xfrm>
            <a:off x="7568208" y="3027998"/>
            <a:ext cx="6365915" cy="643414"/>
          </a:xfrm>
          <a:prstGeom prst="rect">
            <a:avLst/>
          </a:prstGeom>
          <a:noFill/>
          <a:ln/>
        </p:spPr>
        <p:txBody>
          <a:bodyPr wrap="square" lIns="0" tIns="0" rIns="0" bIns="0" rtlCol="0" anchor="t"/>
          <a:lstStyle/>
          <a:p>
            <a:pPr algn="l" indent="0" marL="0">
              <a:lnSpc>
                <a:spcPts val="2500"/>
              </a:lnSpc>
              <a:buNone/>
            </a:pPr>
            <a:r>
              <a:rPr lang="en-US" sz="1550" dirty="0">
                <a:solidFill>
                  <a:srgbClr val="333F70"/>
                </a:solidFill>
                <a:latin typeface="Open Sans" pitchFamily="34" charset="0"/>
                <a:ea typeface="Open Sans" pitchFamily="34" charset="-122"/>
                <a:cs typeface="Open Sans" pitchFamily="34" charset="-120"/>
              </a:rPr>
              <a:t>Une autre approche consisterait à étendre la définition de ce que l'on nomme usuellement plagiat à ces nouveaux usages.</a:t>
            </a:r>
            <a:endParaRPr lang="en-US" sz="1550" dirty="0"/>
          </a:p>
        </p:txBody>
      </p:sp>
      <p:sp>
        <p:nvSpPr>
          <p:cNvPr id="8" name="Text 6"/>
          <p:cNvSpPr/>
          <p:nvPr/>
        </p:nvSpPr>
        <p:spPr>
          <a:xfrm>
            <a:off x="7568208" y="3852386"/>
            <a:ext cx="6365915" cy="2573655"/>
          </a:xfrm>
          <a:prstGeom prst="rect">
            <a:avLst/>
          </a:prstGeom>
          <a:noFill/>
          <a:ln/>
        </p:spPr>
        <p:txBody>
          <a:bodyPr wrap="square" lIns="0" tIns="0" rIns="0" bIns="0" rtlCol="0" anchor="t"/>
          <a:lstStyle/>
          <a:p>
            <a:pPr algn="l" indent="0" marL="0">
              <a:lnSpc>
                <a:spcPts val="2500"/>
              </a:lnSpc>
              <a:buNone/>
            </a:pPr>
            <a:r>
              <a:rPr lang="en-US" sz="1550" dirty="0">
                <a:solidFill>
                  <a:srgbClr val="333F70"/>
                </a:solidFill>
                <a:latin typeface="Open Sans" pitchFamily="34" charset="0"/>
                <a:ea typeface="Open Sans" pitchFamily="34" charset="-122"/>
                <a:cs typeface="Open Sans" pitchFamily="34" charset="-120"/>
              </a:rPr>
              <a:t>L'Université de Sherbrooke a fait ce dernier choix en modifiant en avril 2024 son règlement d'examen ; celui-ci sanctionne désormais le fait de « commettre un plagiat, soit faire passer ou tenter de faire passer pour sien, dans une production évaluée, le travail d'une autre personne, des passages ou idées tirés de l'œuvre d'autrui ou du contenu, de toute forme, généré par un système d'intelligence artificielle (ce qui inclut notamment le fait de ne pas indiquer la source et la référence adéquate) ».</a:t>
            </a:r>
            <a:endParaRPr lang="en-US" sz="1550" dirty="0"/>
          </a:p>
        </p:txBody>
      </p:sp>
      <p:sp>
        <p:nvSpPr>
          <p:cNvPr id="9" name="Text 7"/>
          <p:cNvSpPr/>
          <p:nvPr/>
        </p:nvSpPr>
        <p:spPr>
          <a:xfrm>
            <a:off x="703898" y="6833235"/>
            <a:ext cx="13222605" cy="643414"/>
          </a:xfrm>
          <a:prstGeom prst="rect">
            <a:avLst/>
          </a:prstGeom>
          <a:noFill/>
          <a:ln/>
        </p:spPr>
        <p:txBody>
          <a:bodyPr wrap="square" lIns="0" tIns="0" rIns="0" bIns="0" rtlCol="0" anchor="t"/>
          <a:lstStyle/>
          <a:p>
            <a:pPr algn="l" indent="0" marL="0">
              <a:lnSpc>
                <a:spcPts val="2500"/>
              </a:lnSpc>
              <a:buNone/>
            </a:pPr>
            <a:r>
              <a:rPr lang="en-US" sz="1550" dirty="0">
                <a:solidFill>
                  <a:srgbClr val="333F70"/>
                </a:solidFill>
                <a:latin typeface="Open Sans" pitchFamily="34" charset="0"/>
                <a:ea typeface="Open Sans" pitchFamily="34" charset="-122"/>
                <a:cs typeface="Open Sans" pitchFamily="34" charset="-120"/>
              </a:rPr>
              <a:t>De telles dispositions locales rendent possible une réponse disciplinaire (à condition d'être en capacité de démontrer l'utilisation non signalée d'IA générative), mais présentent l'inconvénient de pouvoir varier d'un établissement à l'autre.</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253020"/>
          </a:xfrm>
          <a:prstGeom prst="rect">
            <a:avLst/>
          </a:prstGeom>
        </p:spPr>
      </p:pic>
      <p:sp>
        <p:nvSpPr>
          <p:cNvPr id="3" name="Text 0"/>
          <p:cNvSpPr/>
          <p:nvPr/>
        </p:nvSpPr>
        <p:spPr>
          <a:xfrm>
            <a:off x="630793" y="3034665"/>
            <a:ext cx="9696450" cy="563285"/>
          </a:xfrm>
          <a:prstGeom prst="rect">
            <a:avLst/>
          </a:prstGeom>
          <a:noFill/>
          <a:ln/>
        </p:spPr>
        <p:txBody>
          <a:bodyPr wrap="none" lIns="0" tIns="0" rIns="0" bIns="0" rtlCol="0" anchor="t"/>
          <a:lstStyle/>
          <a:p>
            <a:pPr algn="l" indent="0" marL="0">
              <a:lnSpc>
                <a:spcPts val="4400"/>
              </a:lnSpc>
              <a:buNone/>
            </a:pPr>
            <a:r>
              <a:rPr lang="en-US" sz="3500" b="1" dirty="0">
                <a:solidFill>
                  <a:srgbClr val="333F70"/>
                </a:solidFill>
                <a:latin typeface="Unbounded Bold" pitchFamily="34" charset="0"/>
                <a:ea typeface="Unbounded Bold" pitchFamily="34" charset="-122"/>
                <a:cs typeface="Unbounded Bold" pitchFamily="34" charset="-120"/>
              </a:rPr>
              <a:t>Nécessité de moyens de détection</a:t>
            </a:r>
            <a:endParaRPr lang="en-US" sz="3500" dirty="0"/>
          </a:p>
        </p:txBody>
      </p:sp>
      <p:pic>
        <p:nvPicPr>
          <p:cNvPr id="4" name="Image 1" descr="preencoded.png">    </p:cNvPr>
          <p:cNvPicPr>
            <a:picLocks noChangeAspect="1"/>
          </p:cNvPicPr>
          <p:nvPr/>
        </p:nvPicPr>
        <p:blipFill>
          <a:blip r:embed="rId2"/>
          <a:stretch>
            <a:fillRect/>
          </a:stretch>
        </p:blipFill>
        <p:spPr>
          <a:xfrm>
            <a:off x="630793" y="3868222"/>
            <a:ext cx="3342203" cy="720923"/>
          </a:xfrm>
          <a:prstGeom prst="rect">
            <a:avLst/>
          </a:prstGeom>
        </p:spPr>
      </p:pic>
      <p:sp>
        <p:nvSpPr>
          <p:cNvPr id="5" name="Text 1"/>
          <p:cNvSpPr/>
          <p:nvPr/>
        </p:nvSpPr>
        <p:spPr>
          <a:xfrm>
            <a:off x="810935" y="4859417"/>
            <a:ext cx="2981920" cy="563166"/>
          </a:xfrm>
          <a:prstGeom prst="rect">
            <a:avLst/>
          </a:prstGeom>
          <a:noFill/>
          <a:ln/>
        </p:spPr>
        <p:txBody>
          <a:bodyPr wrap="square" lIns="0" tIns="0" rIns="0" bIns="0" rtlCol="0" anchor="t"/>
          <a:lstStyle/>
          <a:p>
            <a:pPr algn="l" indent="0" marL="0">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Détection nécessaire</a:t>
            </a:r>
            <a:endParaRPr lang="en-US" sz="1750" dirty="0"/>
          </a:p>
        </p:txBody>
      </p:sp>
      <p:sp>
        <p:nvSpPr>
          <p:cNvPr id="6" name="Text 2"/>
          <p:cNvSpPr/>
          <p:nvPr/>
        </p:nvSpPr>
        <p:spPr>
          <a:xfrm>
            <a:off x="810935" y="5530691"/>
            <a:ext cx="2981920" cy="1441847"/>
          </a:xfrm>
          <a:prstGeom prst="rect">
            <a:avLst/>
          </a:prstGeom>
          <a:noFill/>
          <a:ln/>
        </p:spPr>
        <p:txBody>
          <a:bodyPr wrap="square" lIns="0" tIns="0" rIns="0" bIns="0" rtlCol="0" anchor="t"/>
          <a:lstStyle/>
          <a:p>
            <a:pPr algn="l" indent="0" marL="0">
              <a:lnSpc>
                <a:spcPts val="2250"/>
              </a:lnSpc>
              <a:buNone/>
            </a:pPr>
            <a:r>
              <a:rPr lang="en-US" sz="1400" dirty="0">
                <a:solidFill>
                  <a:srgbClr val="333F70"/>
                </a:solidFill>
                <a:latin typeface="Open Sans" pitchFamily="34" charset="0"/>
                <a:ea typeface="Open Sans" pitchFamily="34" charset="-122"/>
                <a:cs typeface="Open Sans" pitchFamily="34" charset="-120"/>
              </a:rPr>
              <a:t>Consacrer une obligation juridique, notamment disciplinaire, de transparence dans l'utilisation académique d'IA générative serait un progrès, mais insuffisant en soi.</a:t>
            </a:r>
            <a:endParaRPr lang="en-US" sz="1400" dirty="0"/>
          </a:p>
        </p:txBody>
      </p:sp>
      <p:pic>
        <p:nvPicPr>
          <p:cNvPr id="7" name="Image 2" descr="preencoded.png">    </p:cNvPr>
          <p:cNvPicPr>
            <a:picLocks noChangeAspect="1"/>
          </p:cNvPicPr>
          <p:nvPr/>
        </p:nvPicPr>
        <p:blipFill>
          <a:blip r:embed="rId3"/>
          <a:stretch>
            <a:fillRect/>
          </a:stretch>
        </p:blipFill>
        <p:spPr>
          <a:xfrm>
            <a:off x="3972997" y="3868222"/>
            <a:ext cx="3342203" cy="720923"/>
          </a:xfrm>
          <a:prstGeom prst="rect">
            <a:avLst/>
          </a:prstGeom>
        </p:spPr>
      </p:pic>
      <p:sp>
        <p:nvSpPr>
          <p:cNvPr id="8" name="Text 3"/>
          <p:cNvSpPr/>
          <p:nvPr/>
        </p:nvSpPr>
        <p:spPr>
          <a:xfrm>
            <a:off x="4153138" y="4859417"/>
            <a:ext cx="2953822" cy="281583"/>
          </a:xfrm>
          <a:prstGeom prst="rect">
            <a:avLst/>
          </a:prstGeom>
          <a:noFill/>
          <a:ln/>
        </p:spPr>
        <p:txBody>
          <a:bodyPr wrap="none" lIns="0" tIns="0" rIns="0" bIns="0" rtlCol="0" anchor="t"/>
          <a:lstStyle/>
          <a:p>
            <a:pPr algn="l" indent="0" marL="0">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Dimension technique</a:t>
            </a:r>
            <a:endParaRPr lang="en-US" sz="1750" dirty="0"/>
          </a:p>
        </p:txBody>
      </p:sp>
      <p:sp>
        <p:nvSpPr>
          <p:cNvPr id="9" name="Text 4"/>
          <p:cNvSpPr/>
          <p:nvPr/>
        </p:nvSpPr>
        <p:spPr>
          <a:xfrm>
            <a:off x="4153138" y="5249108"/>
            <a:ext cx="2981920" cy="865108"/>
          </a:xfrm>
          <a:prstGeom prst="rect">
            <a:avLst/>
          </a:prstGeom>
          <a:noFill/>
          <a:ln/>
        </p:spPr>
        <p:txBody>
          <a:bodyPr wrap="square" lIns="0" tIns="0" rIns="0" bIns="0" rtlCol="0" anchor="t"/>
          <a:lstStyle/>
          <a:p>
            <a:pPr algn="l" indent="0" marL="0">
              <a:lnSpc>
                <a:spcPts val="2250"/>
              </a:lnSpc>
              <a:buNone/>
            </a:pPr>
            <a:r>
              <a:rPr lang="en-US" sz="1400" dirty="0">
                <a:solidFill>
                  <a:srgbClr val="333F70"/>
                </a:solidFill>
                <a:latin typeface="Open Sans" pitchFamily="34" charset="0"/>
                <a:ea typeface="Open Sans" pitchFamily="34" charset="-122"/>
                <a:cs typeface="Open Sans" pitchFamily="34" charset="-120"/>
              </a:rPr>
              <a:t>Le bouquet de réponses doit aussi, nécessairement, inclure une dimension technique.</a:t>
            </a:r>
            <a:endParaRPr lang="en-US" sz="1400" dirty="0"/>
          </a:p>
        </p:txBody>
      </p:sp>
      <p:pic>
        <p:nvPicPr>
          <p:cNvPr id="10" name="Image 3" descr="preencoded.png">    </p:cNvPr>
          <p:cNvPicPr>
            <a:picLocks noChangeAspect="1"/>
          </p:cNvPicPr>
          <p:nvPr/>
        </p:nvPicPr>
        <p:blipFill>
          <a:blip r:embed="rId4"/>
          <a:stretch>
            <a:fillRect/>
          </a:stretch>
        </p:blipFill>
        <p:spPr>
          <a:xfrm>
            <a:off x="7315200" y="3868222"/>
            <a:ext cx="3342203" cy="720923"/>
          </a:xfrm>
          <a:prstGeom prst="rect">
            <a:avLst/>
          </a:prstGeom>
        </p:spPr>
      </p:pic>
      <p:sp>
        <p:nvSpPr>
          <p:cNvPr id="11" name="Text 5"/>
          <p:cNvSpPr/>
          <p:nvPr/>
        </p:nvSpPr>
        <p:spPr>
          <a:xfrm>
            <a:off x="7495342" y="4859417"/>
            <a:ext cx="2774752" cy="281583"/>
          </a:xfrm>
          <a:prstGeom prst="rect">
            <a:avLst/>
          </a:prstGeom>
          <a:noFill/>
          <a:ln/>
        </p:spPr>
        <p:txBody>
          <a:bodyPr wrap="none" lIns="0" tIns="0" rIns="0" bIns="0" rtlCol="0" anchor="t"/>
          <a:lstStyle/>
          <a:p>
            <a:pPr algn="l" indent="0" marL="0">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Problème de preuve</a:t>
            </a:r>
            <a:endParaRPr lang="en-US" sz="1750" dirty="0"/>
          </a:p>
        </p:txBody>
      </p:sp>
      <p:sp>
        <p:nvSpPr>
          <p:cNvPr id="12" name="Text 6"/>
          <p:cNvSpPr/>
          <p:nvPr/>
        </p:nvSpPr>
        <p:spPr>
          <a:xfrm>
            <a:off x="7495342" y="5249108"/>
            <a:ext cx="2981920" cy="2018586"/>
          </a:xfrm>
          <a:prstGeom prst="rect">
            <a:avLst/>
          </a:prstGeom>
          <a:noFill/>
          <a:ln/>
        </p:spPr>
        <p:txBody>
          <a:bodyPr wrap="square" lIns="0" tIns="0" rIns="0" bIns="0" rtlCol="0" anchor="t"/>
          <a:lstStyle/>
          <a:p>
            <a:pPr algn="l" indent="0" marL="0">
              <a:lnSpc>
                <a:spcPts val="2250"/>
              </a:lnSpc>
              <a:buNone/>
            </a:pPr>
            <a:r>
              <a:rPr lang="en-US" sz="1400" dirty="0">
                <a:solidFill>
                  <a:srgbClr val="333F70"/>
                </a:solidFill>
                <a:latin typeface="Open Sans" pitchFamily="34" charset="0"/>
                <a:ea typeface="Open Sans" pitchFamily="34" charset="-122"/>
                <a:cs typeface="Open Sans" pitchFamily="34" charset="-120"/>
              </a:rPr>
              <a:t>Comment sanctionner éventuellement un travail académique n'ayant pas signalé l'emploi d'IA générative si l'on n'arrive pas à identifier l'utilisation de ces outils, à la prouver avec un degré de certitude suffisant ?</a:t>
            </a:r>
            <a:endParaRPr lang="en-US" sz="1400" dirty="0"/>
          </a:p>
        </p:txBody>
      </p:sp>
      <p:pic>
        <p:nvPicPr>
          <p:cNvPr id="13" name="Image 4" descr="preencoded.png">    </p:cNvPr>
          <p:cNvPicPr>
            <a:picLocks noChangeAspect="1"/>
          </p:cNvPicPr>
          <p:nvPr/>
        </p:nvPicPr>
        <p:blipFill>
          <a:blip r:embed="rId5"/>
          <a:stretch>
            <a:fillRect/>
          </a:stretch>
        </p:blipFill>
        <p:spPr>
          <a:xfrm>
            <a:off x="10657403" y="3868222"/>
            <a:ext cx="3342203" cy="720923"/>
          </a:xfrm>
          <a:prstGeom prst="rect">
            <a:avLst/>
          </a:prstGeom>
        </p:spPr>
      </p:pic>
      <p:sp>
        <p:nvSpPr>
          <p:cNvPr id="14" name="Text 7"/>
          <p:cNvSpPr/>
          <p:nvPr/>
        </p:nvSpPr>
        <p:spPr>
          <a:xfrm>
            <a:off x="10837545" y="4859417"/>
            <a:ext cx="2981920" cy="563166"/>
          </a:xfrm>
          <a:prstGeom prst="rect">
            <a:avLst/>
          </a:prstGeom>
          <a:noFill/>
          <a:ln/>
        </p:spPr>
        <p:txBody>
          <a:bodyPr wrap="square" lIns="0" tIns="0" rIns="0" bIns="0" rtlCol="0" anchor="t"/>
          <a:lstStyle/>
          <a:p>
            <a:pPr algn="l" indent="0" marL="0">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Développement d'outils</a:t>
            </a:r>
            <a:endParaRPr lang="en-US" sz="1750" dirty="0"/>
          </a:p>
        </p:txBody>
      </p:sp>
      <p:sp>
        <p:nvSpPr>
          <p:cNvPr id="15" name="Text 8"/>
          <p:cNvSpPr/>
          <p:nvPr/>
        </p:nvSpPr>
        <p:spPr>
          <a:xfrm>
            <a:off x="10837545" y="5530691"/>
            <a:ext cx="2981920" cy="1441847"/>
          </a:xfrm>
          <a:prstGeom prst="rect">
            <a:avLst/>
          </a:prstGeom>
          <a:noFill/>
          <a:ln/>
        </p:spPr>
        <p:txBody>
          <a:bodyPr wrap="square" lIns="0" tIns="0" rIns="0" bIns="0" rtlCol="0" anchor="t"/>
          <a:lstStyle/>
          <a:p>
            <a:pPr algn="l" indent="0" marL="0">
              <a:lnSpc>
                <a:spcPts val="2250"/>
              </a:lnSpc>
              <a:buNone/>
            </a:pPr>
            <a:r>
              <a:rPr lang="en-US" sz="1400" dirty="0">
                <a:solidFill>
                  <a:srgbClr val="333F70"/>
                </a:solidFill>
                <a:latin typeface="Open Sans" pitchFamily="34" charset="0"/>
                <a:ea typeface="Open Sans" pitchFamily="34" charset="-122"/>
                <a:cs typeface="Open Sans" pitchFamily="34" charset="-120"/>
              </a:rPr>
              <a:t>Google, ainsi que les éditeurs de logiciels anti-plagiat de type Compilatio, l'ont bien saisi, en cherchant à étendre leurs outils au repérage de contenu généré par IA.</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44128" y="992029"/>
            <a:ext cx="13342144" cy="1150382"/>
          </a:xfrm>
          <a:prstGeom prst="rect">
            <a:avLst/>
          </a:prstGeom>
          <a:noFill/>
          <a:ln/>
        </p:spPr>
        <p:txBody>
          <a:bodyPr wrap="square" lIns="0" tIns="0" rIns="0" bIns="0" rtlCol="0" anchor="t"/>
          <a:lstStyle/>
          <a:p>
            <a:pPr algn="l" indent="0" marL="0">
              <a:lnSpc>
                <a:spcPts val="4500"/>
              </a:lnSpc>
              <a:buNone/>
            </a:pPr>
            <a:r>
              <a:rPr lang="en-US" sz="3600" b="1" dirty="0">
                <a:solidFill>
                  <a:srgbClr val="333F70"/>
                </a:solidFill>
                <a:latin typeface="Unbounded Bold" pitchFamily="34" charset="0"/>
                <a:ea typeface="Unbounded Bold" pitchFamily="34" charset="-122"/>
                <a:cs typeface="Unbounded Bold" pitchFamily="34" charset="-120"/>
              </a:rPr>
              <a:t>Obligation de marquage dans le règlement européen</a:t>
            </a:r>
            <a:endParaRPr lang="en-US" sz="3600" dirty="0"/>
          </a:p>
        </p:txBody>
      </p:sp>
      <p:sp>
        <p:nvSpPr>
          <p:cNvPr id="3" name="Shape 1"/>
          <p:cNvSpPr/>
          <p:nvPr/>
        </p:nvSpPr>
        <p:spPr>
          <a:xfrm>
            <a:off x="644128" y="2717483"/>
            <a:ext cx="414099" cy="414099"/>
          </a:xfrm>
          <a:prstGeom prst="roundRect">
            <a:avLst>
              <a:gd name="adj" fmla="val 18668"/>
            </a:avLst>
          </a:prstGeom>
          <a:solidFill>
            <a:srgbClr val="D6F5EE"/>
          </a:solidFill>
          <a:ln w="7620">
            <a:solidFill>
              <a:srgbClr val="BCDBD4"/>
            </a:solidFill>
            <a:prstDash val="solid"/>
          </a:ln>
        </p:spPr>
      </p:sp>
      <p:pic>
        <p:nvPicPr>
          <p:cNvPr id="4" name="Image 0" descr="preencoded.png">    </p:cNvPr>
          <p:cNvPicPr>
            <a:picLocks noChangeAspect="1"/>
          </p:cNvPicPr>
          <p:nvPr/>
        </p:nvPicPr>
        <p:blipFill>
          <a:blip r:embed="rId1"/>
          <a:stretch>
            <a:fillRect/>
          </a:stretch>
        </p:blipFill>
        <p:spPr>
          <a:xfrm>
            <a:off x="713184" y="2752011"/>
            <a:ext cx="275987" cy="345043"/>
          </a:xfrm>
          <a:prstGeom prst="rect">
            <a:avLst/>
          </a:prstGeom>
        </p:spPr>
      </p:pic>
      <p:sp>
        <p:nvSpPr>
          <p:cNvPr id="5" name="Text 2"/>
          <p:cNvSpPr/>
          <p:nvPr/>
        </p:nvSpPr>
        <p:spPr>
          <a:xfrm>
            <a:off x="1242179" y="2717483"/>
            <a:ext cx="3522226" cy="287536"/>
          </a:xfrm>
          <a:prstGeom prst="rect">
            <a:avLst/>
          </a:prstGeom>
          <a:noFill/>
          <a:ln/>
        </p:spPr>
        <p:txBody>
          <a:bodyPr wrap="none" lIns="0" tIns="0" rIns="0" bIns="0" rtlCol="0" anchor="t"/>
          <a:lstStyle/>
          <a:p>
            <a:pPr algn="l" indent="0" marL="0">
              <a:lnSpc>
                <a:spcPts val="2250"/>
              </a:lnSpc>
              <a:buNone/>
            </a:pPr>
            <a:r>
              <a:rPr lang="en-US" sz="1800" b="1" dirty="0">
                <a:solidFill>
                  <a:srgbClr val="333F70"/>
                </a:solidFill>
                <a:latin typeface="Unbounded Bold" pitchFamily="34" charset="0"/>
                <a:ea typeface="Unbounded Bold" pitchFamily="34" charset="-122"/>
                <a:cs typeface="Unbounded Bold" pitchFamily="34" charset="-120"/>
              </a:rPr>
              <a:t>Marquage des contenus</a:t>
            </a:r>
            <a:endParaRPr lang="en-US" sz="1800" dirty="0"/>
          </a:p>
        </p:txBody>
      </p:sp>
      <p:sp>
        <p:nvSpPr>
          <p:cNvPr id="6" name="Text 3"/>
          <p:cNvSpPr/>
          <p:nvPr/>
        </p:nvSpPr>
        <p:spPr>
          <a:xfrm>
            <a:off x="1242179" y="3115389"/>
            <a:ext cx="3726656" cy="4122182"/>
          </a:xfrm>
          <a:prstGeom prst="rect">
            <a:avLst/>
          </a:prstGeom>
          <a:noFill/>
          <a:ln/>
        </p:spPr>
        <p:txBody>
          <a:bodyPr wrap="square" lIns="0" tIns="0" rIns="0" bIns="0" rtlCol="0" anchor="t"/>
          <a:lstStyle/>
          <a:p>
            <a:pPr algn="l" indent="0" marL="0">
              <a:lnSpc>
                <a:spcPts val="2300"/>
              </a:lnSpc>
              <a:buNone/>
            </a:pPr>
            <a:r>
              <a:rPr lang="en-US" sz="1400" dirty="0">
                <a:solidFill>
                  <a:srgbClr val="333F70"/>
                </a:solidFill>
                <a:latin typeface="Open Sans" pitchFamily="34" charset="0"/>
                <a:ea typeface="Open Sans" pitchFamily="34" charset="-122"/>
                <a:cs typeface="Open Sans" pitchFamily="34" charset="-120"/>
              </a:rPr>
              <a:t>Le législateur européen a également pris acte du caractère indissociable des encadrements juridiques et techniques de l'intelligence artificielle. Ainsi, l'article 50 §2 du règlement européen relatif à l'intelligence artificielle dispose que « Les fournisseurs de systèmes d'IA, y compris de systèmes d'IA à usage général, qui génèrent des contenus de synthèse de type audio, image, vidéo ou texte, veillent à ce que les sorties des systèmes d'IA soient marquées dans un format lisible par machine et identifiables comme ayant été générées ou manipulées par une IA. »</a:t>
            </a:r>
            <a:endParaRPr lang="en-US" sz="1400" dirty="0"/>
          </a:p>
        </p:txBody>
      </p:sp>
      <p:sp>
        <p:nvSpPr>
          <p:cNvPr id="7" name="Shape 4"/>
          <p:cNvSpPr/>
          <p:nvPr/>
        </p:nvSpPr>
        <p:spPr>
          <a:xfrm>
            <a:off x="5152787" y="2717483"/>
            <a:ext cx="414099" cy="414099"/>
          </a:xfrm>
          <a:prstGeom prst="roundRect">
            <a:avLst>
              <a:gd name="adj" fmla="val 18668"/>
            </a:avLst>
          </a:prstGeom>
          <a:solidFill>
            <a:srgbClr val="D6F5EE"/>
          </a:solidFill>
          <a:ln w="7620">
            <a:solidFill>
              <a:srgbClr val="BCDBD4"/>
            </a:solidFill>
            <a:prstDash val="solid"/>
          </a:ln>
        </p:spPr>
      </p:sp>
      <p:pic>
        <p:nvPicPr>
          <p:cNvPr id="8" name="Image 1" descr="preencoded.png">    </p:cNvPr>
          <p:cNvPicPr>
            <a:picLocks noChangeAspect="1"/>
          </p:cNvPicPr>
          <p:nvPr/>
        </p:nvPicPr>
        <p:blipFill>
          <a:blip r:embed="rId2"/>
          <a:stretch>
            <a:fillRect/>
          </a:stretch>
        </p:blipFill>
        <p:spPr>
          <a:xfrm>
            <a:off x="5221843" y="2752011"/>
            <a:ext cx="275987" cy="345043"/>
          </a:xfrm>
          <a:prstGeom prst="rect">
            <a:avLst/>
          </a:prstGeom>
        </p:spPr>
      </p:pic>
      <p:sp>
        <p:nvSpPr>
          <p:cNvPr id="9" name="Text 5"/>
          <p:cNvSpPr/>
          <p:nvPr/>
        </p:nvSpPr>
        <p:spPr>
          <a:xfrm>
            <a:off x="5750838" y="2717483"/>
            <a:ext cx="3143369" cy="287536"/>
          </a:xfrm>
          <a:prstGeom prst="rect">
            <a:avLst/>
          </a:prstGeom>
          <a:noFill/>
          <a:ln/>
        </p:spPr>
        <p:txBody>
          <a:bodyPr wrap="none" lIns="0" tIns="0" rIns="0" bIns="0" rtlCol="0" anchor="t"/>
          <a:lstStyle/>
          <a:p>
            <a:pPr algn="l" indent="0" marL="0">
              <a:lnSpc>
                <a:spcPts val="2250"/>
              </a:lnSpc>
              <a:buNone/>
            </a:pPr>
            <a:r>
              <a:rPr lang="en-US" sz="1800" b="1" dirty="0">
                <a:solidFill>
                  <a:srgbClr val="333F70"/>
                </a:solidFill>
                <a:latin typeface="Unbounded Bold" pitchFamily="34" charset="0"/>
                <a:ea typeface="Unbounded Bold" pitchFamily="34" charset="-122"/>
                <a:cs typeface="Unbounded Bold" pitchFamily="34" charset="-120"/>
              </a:rPr>
              <a:t>Exigences techniques</a:t>
            </a:r>
            <a:endParaRPr lang="en-US" sz="1800" dirty="0"/>
          </a:p>
        </p:txBody>
      </p:sp>
      <p:sp>
        <p:nvSpPr>
          <p:cNvPr id="10" name="Text 6"/>
          <p:cNvSpPr/>
          <p:nvPr/>
        </p:nvSpPr>
        <p:spPr>
          <a:xfrm>
            <a:off x="5750838" y="3115389"/>
            <a:ext cx="3726656" cy="2355533"/>
          </a:xfrm>
          <a:prstGeom prst="rect">
            <a:avLst/>
          </a:prstGeom>
          <a:noFill/>
          <a:ln/>
        </p:spPr>
        <p:txBody>
          <a:bodyPr wrap="square" lIns="0" tIns="0" rIns="0" bIns="0" rtlCol="0" anchor="t"/>
          <a:lstStyle/>
          <a:p>
            <a:pPr algn="l" indent="0" marL="0">
              <a:lnSpc>
                <a:spcPts val="2300"/>
              </a:lnSpc>
              <a:buNone/>
            </a:pPr>
            <a:r>
              <a:rPr lang="en-US" sz="1400" dirty="0">
                <a:solidFill>
                  <a:srgbClr val="333F70"/>
                </a:solidFill>
                <a:latin typeface="Open Sans" pitchFamily="34" charset="0"/>
                <a:ea typeface="Open Sans" pitchFamily="34" charset="-122"/>
                <a:cs typeface="Open Sans" pitchFamily="34" charset="-120"/>
              </a:rPr>
              <a:t>« Les fournisseurs veillent à ce que leurs solutions techniques soient aussi efficaces, interopérables, solides et fiables que la technologie le permet, compte tenu des spécificités et des limites des différents types de contenus, des coûts de mise en œuvre et de l'état de la technique généralement reconnu. »</a:t>
            </a:r>
            <a:endParaRPr lang="en-US" sz="1400" dirty="0"/>
          </a:p>
        </p:txBody>
      </p:sp>
      <p:sp>
        <p:nvSpPr>
          <p:cNvPr id="11" name="Shape 7"/>
          <p:cNvSpPr/>
          <p:nvPr/>
        </p:nvSpPr>
        <p:spPr>
          <a:xfrm>
            <a:off x="9661446" y="2717483"/>
            <a:ext cx="414099" cy="414099"/>
          </a:xfrm>
          <a:prstGeom prst="roundRect">
            <a:avLst>
              <a:gd name="adj" fmla="val 18668"/>
            </a:avLst>
          </a:prstGeom>
          <a:solidFill>
            <a:srgbClr val="D6F5EE"/>
          </a:solidFill>
          <a:ln w="7620">
            <a:solidFill>
              <a:srgbClr val="BCDBD4"/>
            </a:solidFill>
            <a:prstDash val="solid"/>
          </a:ln>
        </p:spPr>
      </p:sp>
      <p:sp>
        <p:nvSpPr>
          <p:cNvPr id="12" name="Text 8"/>
          <p:cNvSpPr/>
          <p:nvPr/>
        </p:nvSpPr>
        <p:spPr>
          <a:xfrm>
            <a:off x="10259497" y="2717483"/>
            <a:ext cx="2466380" cy="287536"/>
          </a:xfrm>
          <a:prstGeom prst="rect">
            <a:avLst/>
          </a:prstGeom>
          <a:noFill/>
          <a:ln/>
        </p:spPr>
        <p:txBody>
          <a:bodyPr wrap="none" lIns="0" tIns="0" rIns="0" bIns="0" rtlCol="0" anchor="t"/>
          <a:lstStyle/>
          <a:p>
            <a:pPr algn="l" indent="0" marL="0">
              <a:lnSpc>
                <a:spcPts val="2250"/>
              </a:lnSpc>
              <a:buNone/>
            </a:pPr>
            <a:r>
              <a:rPr lang="en-US" sz="1800" b="1" dirty="0">
                <a:solidFill>
                  <a:srgbClr val="333F70"/>
                </a:solidFill>
                <a:latin typeface="Unbounded Bold" pitchFamily="34" charset="0"/>
                <a:ea typeface="Unbounded Bold" pitchFamily="34" charset="-122"/>
                <a:cs typeface="Unbounded Bold" pitchFamily="34" charset="-120"/>
              </a:rPr>
              <a:t>Limites actuelles</a:t>
            </a:r>
            <a:endParaRPr lang="en-US" sz="1800" dirty="0"/>
          </a:p>
        </p:txBody>
      </p:sp>
      <p:sp>
        <p:nvSpPr>
          <p:cNvPr id="13" name="Text 9"/>
          <p:cNvSpPr/>
          <p:nvPr/>
        </p:nvSpPr>
        <p:spPr>
          <a:xfrm>
            <a:off x="10259497" y="3115389"/>
            <a:ext cx="3726656" cy="2944416"/>
          </a:xfrm>
          <a:prstGeom prst="rect">
            <a:avLst/>
          </a:prstGeom>
          <a:noFill/>
          <a:ln/>
        </p:spPr>
        <p:txBody>
          <a:bodyPr wrap="square" lIns="0" tIns="0" rIns="0" bIns="0" rtlCol="0" anchor="t"/>
          <a:lstStyle/>
          <a:p>
            <a:pPr algn="l" indent="0" marL="0">
              <a:lnSpc>
                <a:spcPts val="2300"/>
              </a:lnSpc>
              <a:buNone/>
            </a:pPr>
            <a:r>
              <a:rPr lang="en-US" sz="1400" dirty="0">
                <a:solidFill>
                  <a:srgbClr val="333F70"/>
                </a:solidFill>
                <a:latin typeface="Open Sans" pitchFamily="34" charset="0"/>
                <a:ea typeface="Open Sans" pitchFamily="34" charset="-122"/>
                <a:cs typeface="Open Sans" pitchFamily="34" charset="-120"/>
              </a:rPr>
              <a:t>Si l'on peut espérer que ces nouvelles obligations permettent à l'avenir une détection fiable de l'utilisation d'IA générative, les outils actuels semblent, pour le moment, limités. L'UNESCO relevait ainsi récemment que « des outils sont en cours d'élaboration pour permettre l'identification des contenus produits par l'IA. Notons cependant que ces mesures ne semblent guère efficaces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16280" y="1047869"/>
            <a:ext cx="12037576" cy="639485"/>
          </a:xfrm>
          <a:prstGeom prst="rect">
            <a:avLst/>
          </a:prstGeom>
          <a:noFill/>
          <a:ln/>
        </p:spPr>
        <p:txBody>
          <a:bodyPr wrap="none" lIns="0" tIns="0" rIns="0" bIns="0" rtlCol="0" anchor="t"/>
          <a:lstStyle/>
          <a:p>
            <a:pPr algn="l" indent="0" marL="0">
              <a:lnSpc>
                <a:spcPts val="5000"/>
              </a:lnSpc>
              <a:buNone/>
            </a:pPr>
            <a:r>
              <a:rPr lang="en-US" sz="4000" b="1" dirty="0">
                <a:solidFill>
                  <a:srgbClr val="333F70"/>
                </a:solidFill>
                <a:latin typeface="Unbounded Bold" pitchFamily="34" charset="0"/>
                <a:ea typeface="Unbounded Bold" pitchFamily="34" charset="-122"/>
                <a:cs typeface="Unbounded Bold" pitchFamily="34" charset="-120"/>
              </a:rPr>
              <a:t>Nouveaux usages de citation pour l'IA</a:t>
            </a:r>
            <a:endParaRPr lang="en-US" sz="4000" dirty="0"/>
          </a:p>
        </p:txBody>
      </p:sp>
      <p:sp>
        <p:nvSpPr>
          <p:cNvPr id="3" name="Shape 1"/>
          <p:cNvSpPr/>
          <p:nvPr/>
        </p:nvSpPr>
        <p:spPr>
          <a:xfrm>
            <a:off x="716280" y="3017520"/>
            <a:ext cx="3069193" cy="204549"/>
          </a:xfrm>
          <a:prstGeom prst="roundRect">
            <a:avLst>
              <a:gd name="adj" fmla="val 42022"/>
            </a:avLst>
          </a:prstGeom>
          <a:solidFill>
            <a:srgbClr val="D6F5EE"/>
          </a:solidFill>
          <a:ln w="7620">
            <a:solidFill>
              <a:srgbClr val="BCDBD4"/>
            </a:solidFill>
            <a:prstDash val="solid"/>
          </a:ln>
        </p:spPr>
      </p:sp>
      <p:sp>
        <p:nvSpPr>
          <p:cNvPr id="4" name="Text 2"/>
          <p:cNvSpPr/>
          <p:nvPr/>
        </p:nvSpPr>
        <p:spPr>
          <a:xfrm>
            <a:off x="716280" y="3529013"/>
            <a:ext cx="3069193" cy="639604"/>
          </a:xfrm>
          <a:prstGeom prst="rect">
            <a:avLst/>
          </a:prstGeom>
          <a:noFill/>
          <a:ln/>
        </p:spPr>
        <p:txBody>
          <a:bodyPr wrap="square" lIns="0" tIns="0" rIns="0" bIns="0" rtlCol="0" anchor="t"/>
          <a:lstStyle/>
          <a:p>
            <a:pPr algn="l" indent="0" marL="0">
              <a:lnSpc>
                <a:spcPts val="2500"/>
              </a:lnSpc>
              <a:buNone/>
            </a:pPr>
            <a:r>
              <a:rPr lang="en-US" sz="2000" b="1" dirty="0">
                <a:solidFill>
                  <a:srgbClr val="333F70"/>
                </a:solidFill>
                <a:latin typeface="Unbounded Bold" pitchFamily="34" charset="0"/>
                <a:ea typeface="Unbounded Bold" pitchFamily="34" charset="-122"/>
                <a:cs typeface="Unbounded Bold" pitchFamily="34" charset="-120"/>
              </a:rPr>
              <a:t>Expliciter le prompt</a:t>
            </a:r>
            <a:endParaRPr lang="en-US" sz="2000" dirty="0"/>
          </a:p>
        </p:txBody>
      </p:sp>
      <p:sp>
        <p:nvSpPr>
          <p:cNvPr id="5" name="Text 3"/>
          <p:cNvSpPr/>
          <p:nvPr/>
        </p:nvSpPr>
        <p:spPr>
          <a:xfrm>
            <a:off x="716280" y="4291370"/>
            <a:ext cx="3069193" cy="654844"/>
          </a:xfrm>
          <a:prstGeom prst="rect">
            <a:avLst/>
          </a:prstGeom>
          <a:noFill/>
          <a:ln/>
        </p:spPr>
        <p:txBody>
          <a:bodyPr wrap="square" lIns="0" tIns="0" rIns="0" bIns="0" rtlCol="0" anchor="t"/>
          <a:lstStyle/>
          <a:p>
            <a:pPr algn="l" indent="0" marL="0">
              <a:lnSpc>
                <a:spcPts val="2550"/>
              </a:lnSpc>
              <a:buNone/>
            </a:pPr>
            <a:r>
              <a:rPr lang="en-US" sz="1600" dirty="0">
                <a:solidFill>
                  <a:srgbClr val="333F70"/>
                </a:solidFill>
                <a:latin typeface="Open Sans" pitchFamily="34" charset="0"/>
                <a:ea typeface="Open Sans" pitchFamily="34" charset="-122"/>
                <a:cs typeface="Open Sans" pitchFamily="34" charset="-120"/>
              </a:rPr>
              <a:t>Indiquer clairement la requête soumise à l'IA</a:t>
            </a:r>
            <a:endParaRPr lang="en-US" sz="1600" dirty="0"/>
          </a:p>
        </p:txBody>
      </p:sp>
      <p:sp>
        <p:nvSpPr>
          <p:cNvPr id="6" name="Shape 4"/>
          <p:cNvSpPr/>
          <p:nvPr/>
        </p:nvSpPr>
        <p:spPr>
          <a:xfrm>
            <a:off x="4092416" y="2710458"/>
            <a:ext cx="3069312" cy="204549"/>
          </a:xfrm>
          <a:prstGeom prst="roundRect">
            <a:avLst>
              <a:gd name="adj" fmla="val 42022"/>
            </a:avLst>
          </a:prstGeom>
          <a:solidFill>
            <a:srgbClr val="D6F5EE"/>
          </a:solidFill>
          <a:ln w="7620">
            <a:solidFill>
              <a:srgbClr val="BCDBD4"/>
            </a:solidFill>
            <a:prstDash val="solid"/>
          </a:ln>
        </p:spPr>
      </p:sp>
      <p:sp>
        <p:nvSpPr>
          <p:cNvPr id="7" name="Text 5"/>
          <p:cNvSpPr/>
          <p:nvPr/>
        </p:nvSpPr>
        <p:spPr>
          <a:xfrm>
            <a:off x="4092416" y="3221950"/>
            <a:ext cx="3069312" cy="639604"/>
          </a:xfrm>
          <a:prstGeom prst="rect">
            <a:avLst/>
          </a:prstGeom>
          <a:noFill/>
          <a:ln/>
        </p:spPr>
        <p:txBody>
          <a:bodyPr wrap="square" lIns="0" tIns="0" rIns="0" bIns="0" rtlCol="0" anchor="t"/>
          <a:lstStyle/>
          <a:p>
            <a:pPr algn="l" indent="0" marL="0">
              <a:lnSpc>
                <a:spcPts val="2500"/>
              </a:lnSpc>
              <a:buNone/>
            </a:pPr>
            <a:r>
              <a:rPr lang="en-US" sz="2000" b="1" dirty="0">
                <a:solidFill>
                  <a:srgbClr val="333F70"/>
                </a:solidFill>
                <a:latin typeface="Unbounded Bold" pitchFamily="34" charset="0"/>
                <a:ea typeface="Unbounded Bold" pitchFamily="34" charset="-122"/>
                <a:cs typeface="Unbounded Bold" pitchFamily="34" charset="-120"/>
              </a:rPr>
              <a:t>Citer le texte généré</a:t>
            </a:r>
            <a:endParaRPr lang="en-US" sz="2000" dirty="0"/>
          </a:p>
        </p:txBody>
      </p:sp>
      <p:sp>
        <p:nvSpPr>
          <p:cNvPr id="8" name="Text 6"/>
          <p:cNvSpPr/>
          <p:nvPr/>
        </p:nvSpPr>
        <p:spPr>
          <a:xfrm>
            <a:off x="4092416" y="3984308"/>
            <a:ext cx="3069312" cy="654844"/>
          </a:xfrm>
          <a:prstGeom prst="rect">
            <a:avLst/>
          </a:prstGeom>
          <a:noFill/>
          <a:ln/>
        </p:spPr>
        <p:txBody>
          <a:bodyPr wrap="square" lIns="0" tIns="0" rIns="0" bIns="0" rtlCol="0" anchor="t"/>
          <a:lstStyle/>
          <a:p>
            <a:pPr algn="l" indent="0" marL="0">
              <a:lnSpc>
                <a:spcPts val="2550"/>
              </a:lnSpc>
              <a:buNone/>
            </a:pPr>
            <a:r>
              <a:rPr lang="en-US" sz="1600" dirty="0">
                <a:solidFill>
                  <a:srgbClr val="333F70"/>
                </a:solidFill>
                <a:latin typeface="Open Sans" pitchFamily="34" charset="0"/>
                <a:ea typeface="Open Sans" pitchFamily="34" charset="-122"/>
                <a:cs typeface="Open Sans" pitchFamily="34" charset="-120"/>
              </a:rPr>
              <a:t>Mettre entre guillemets le contenu exact produit par l'IA</a:t>
            </a:r>
            <a:endParaRPr lang="en-US" sz="1600" dirty="0"/>
          </a:p>
        </p:txBody>
      </p:sp>
      <p:sp>
        <p:nvSpPr>
          <p:cNvPr id="9" name="Shape 7"/>
          <p:cNvSpPr/>
          <p:nvPr/>
        </p:nvSpPr>
        <p:spPr>
          <a:xfrm>
            <a:off x="7468672" y="2403515"/>
            <a:ext cx="3069193" cy="204549"/>
          </a:xfrm>
          <a:prstGeom prst="roundRect">
            <a:avLst>
              <a:gd name="adj" fmla="val 42022"/>
            </a:avLst>
          </a:prstGeom>
          <a:solidFill>
            <a:srgbClr val="D6F5EE"/>
          </a:solidFill>
          <a:ln w="7620">
            <a:solidFill>
              <a:srgbClr val="BCDBD4"/>
            </a:solidFill>
            <a:prstDash val="solid"/>
          </a:ln>
        </p:spPr>
      </p:sp>
      <p:sp>
        <p:nvSpPr>
          <p:cNvPr id="10" name="Text 8"/>
          <p:cNvSpPr/>
          <p:nvPr/>
        </p:nvSpPr>
        <p:spPr>
          <a:xfrm>
            <a:off x="7468672" y="2915007"/>
            <a:ext cx="3069193" cy="639604"/>
          </a:xfrm>
          <a:prstGeom prst="rect">
            <a:avLst/>
          </a:prstGeom>
          <a:noFill/>
          <a:ln/>
        </p:spPr>
        <p:txBody>
          <a:bodyPr wrap="square" lIns="0" tIns="0" rIns="0" bIns="0" rtlCol="0" anchor="t"/>
          <a:lstStyle/>
          <a:p>
            <a:pPr algn="l" indent="0" marL="0">
              <a:lnSpc>
                <a:spcPts val="2500"/>
              </a:lnSpc>
              <a:buNone/>
            </a:pPr>
            <a:r>
              <a:rPr lang="en-US" sz="2000" b="1" dirty="0">
                <a:solidFill>
                  <a:srgbClr val="333F70"/>
                </a:solidFill>
                <a:latin typeface="Unbounded Bold" pitchFamily="34" charset="0"/>
                <a:ea typeface="Unbounded Bold" pitchFamily="34" charset="-122"/>
                <a:cs typeface="Unbounded Bold" pitchFamily="34" charset="-120"/>
              </a:rPr>
              <a:t>Ajouter une référence</a:t>
            </a:r>
            <a:endParaRPr lang="en-US" sz="2000" dirty="0"/>
          </a:p>
        </p:txBody>
      </p:sp>
      <p:sp>
        <p:nvSpPr>
          <p:cNvPr id="11" name="Text 9"/>
          <p:cNvSpPr/>
          <p:nvPr/>
        </p:nvSpPr>
        <p:spPr>
          <a:xfrm>
            <a:off x="7468672" y="3677364"/>
            <a:ext cx="3069193" cy="1964531"/>
          </a:xfrm>
          <a:prstGeom prst="rect">
            <a:avLst/>
          </a:prstGeom>
          <a:noFill/>
          <a:ln/>
        </p:spPr>
        <p:txBody>
          <a:bodyPr wrap="square" lIns="0" tIns="0" rIns="0" bIns="0" rtlCol="0" anchor="t"/>
          <a:lstStyle/>
          <a:p>
            <a:pPr algn="l" indent="0" marL="0">
              <a:lnSpc>
                <a:spcPts val="2550"/>
              </a:lnSpc>
              <a:buNone/>
            </a:pPr>
            <a:r>
              <a:rPr lang="en-US" sz="1600" dirty="0">
                <a:solidFill>
                  <a:srgbClr val="333F70"/>
                </a:solidFill>
                <a:latin typeface="Open Sans" pitchFamily="34" charset="0"/>
                <a:ea typeface="Open Sans" pitchFamily="34" charset="-122"/>
                <a:cs typeface="Open Sans" pitchFamily="34" charset="-120"/>
              </a:rPr>
              <a:t>Suivre le format : « Éditeur du modèle d'IA. (Année du modèle). Nom du modèle (Version du modèle) [Type ou description du modèle]. Adresse web du modèle. »</a:t>
            </a:r>
            <a:endParaRPr lang="en-US" sz="1600" dirty="0"/>
          </a:p>
        </p:txBody>
      </p:sp>
      <p:sp>
        <p:nvSpPr>
          <p:cNvPr id="12" name="Shape 10"/>
          <p:cNvSpPr/>
          <p:nvPr/>
        </p:nvSpPr>
        <p:spPr>
          <a:xfrm>
            <a:off x="10844808" y="2096572"/>
            <a:ext cx="3069312" cy="204549"/>
          </a:xfrm>
          <a:prstGeom prst="roundRect">
            <a:avLst>
              <a:gd name="adj" fmla="val 42022"/>
            </a:avLst>
          </a:prstGeom>
          <a:solidFill>
            <a:srgbClr val="D6F5EE"/>
          </a:solidFill>
          <a:ln w="7620">
            <a:solidFill>
              <a:srgbClr val="BCDBD4"/>
            </a:solidFill>
            <a:prstDash val="solid"/>
          </a:ln>
        </p:spPr>
      </p:sp>
      <p:sp>
        <p:nvSpPr>
          <p:cNvPr id="13" name="Text 11"/>
          <p:cNvSpPr/>
          <p:nvPr/>
        </p:nvSpPr>
        <p:spPr>
          <a:xfrm>
            <a:off x="10844808" y="2608064"/>
            <a:ext cx="3069312" cy="639604"/>
          </a:xfrm>
          <a:prstGeom prst="rect">
            <a:avLst/>
          </a:prstGeom>
          <a:noFill/>
          <a:ln/>
        </p:spPr>
        <p:txBody>
          <a:bodyPr wrap="square" lIns="0" tIns="0" rIns="0" bIns="0" rtlCol="0" anchor="t"/>
          <a:lstStyle/>
          <a:p>
            <a:pPr algn="l" indent="0" marL="0">
              <a:lnSpc>
                <a:spcPts val="2500"/>
              </a:lnSpc>
              <a:buNone/>
            </a:pPr>
            <a:r>
              <a:rPr lang="en-US" sz="2000" b="1" dirty="0">
                <a:solidFill>
                  <a:srgbClr val="333F70"/>
                </a:solidFill>
                <a:latin typeface="Unbounded Bold" pitchFamily="34" charset="0"/>
                <a:ea typeface="Unbounded Bold" pitchFamily="34" charset="-122"/>
                <a:cs typeface="Unbounded Bold" pitchFamily="34" charset="-120"/>
              </a:rPr>
              <a:t>Enseigner ces pratiques</a:t>
            </a:r>
            <a:endParaRPr lang="en-US" sz="2000" dirty="0"/>
          </a:p>
        </p:txBody>
      </p:sp>
      <p:sp>
        <p:nvSpPr>
          <p:cNvPr id="14" name="Text 12"/>
          <p:cNvSpPr/>
          <p:nvPr/>
        </p:nvSpPr>
        <p:spPr>
          <a:xfrm>
            <a:off x="10844808" y="3370421"/>
            <a:ext cx="3069312" cy="982266"/>
          </a:xfrm>
          <a:prstGeom prst="rect">
            <a:avLst/>
          </a:prstGeom>
          <a:noFill/>
          <a:ln/>
        </p:spPr>
        <p:txBody>
          <a:bodyPr wrap="square" lIns="0" tIns="0" rIns="0" bIns="0" rtlCol="0" anchor="t"/>
          <a:lstStyle/>
          <a:p>
            <a:pPr algn="l" indent="0" marL="0">
              <a:lnSpc>
                <a:spcPts val="2550"/>
              </a:lnSpc>
              <a:buNone/>
            </a:pPr>
            <a:r>
              <a:rPr lang="en-US" sz="1600" dirty="0">
                <a:solidFill>
                  <a:srgbClr val="333F70"/>
                </a:solidFill>
                <a:latin typeface="Open Sans" pitchFamily="34" charset="0"/>
                <a:ea typeface="Open Sans" pitchFamily="34" charset="-122"/>
                <a:cs typeface="Open Sans" pitchFamily="34" charset="-120"/>
              </a:rPr>
              <a:t>Ces nouveaux usages devront être enseignés aux étudiants comme aux chercheurs</a:t>
            </a:r>
            <a:endParaRPr lang="en-US" sz="1600" dirty="0"/>
          </a:p>
        </p:txBody>
      </p:sp>
      <p:sp>
        <p:nvSpPr>
          <p:cNvPr id="15" name="Text 13"/>
          <p:cNvSpPr/>
          <p:nvPr/>
        </p:nvSpPr>
        <p:spPr>
          <a:xfrm>
            <a:off x="716280" y="5872043"/>
            <a:ext cx="13197840" cy="1309688"/>
          </a:xfrm>
          <a:prstGeom prst="rect">
            <a:avLst/>
          </a:prstGeom>
          <a:noFill/>
          <a:ln/>
        </p:spPr>
        <p:txBody>
          <a:bodyPr wrap="square" lIns="0" tIns="0" rIns="0" bIns="0" rtlCol="0" anchor="t"/>
          <a:lstStyle/>
          <a:p>
            <a:pPr algn="l" indent="0" marL="0">
              <a:lnSpc>
                <a:spcPts val="2550"/>
              </a:lnSpc>
              <a:buNone/>
            </a:pPr>
            <a:r>
              <a:rPr lang="en-US" sz="1600" dirty="0">
                <a:solidFill>
                  <a:srgbClr val="333F70"/>
                </a:solidFill>
                <a:latin typeface="Open Sans" pitchFamily="34" charset="0"/>
                <a:ea typeface="Open Sans" pitchFamily="34" charset="-122"/>
                <a:cs typeface="Open Sans" pitchFamily="34" charset="-120"/>
              </a:rPr>
              <a:t>Prôner la transparence n'explique pas comment il conviendrait de procéder concrètement. De nouveaux usages de citation apparaissent pour expliciter la manière dont l'IA générative a été employée dans la préparation de travaux académiques. A ce titre, les universités canadiennes semblent avoir substantiellement progressé dans leur réflexion et dans la communication relative aux bons usages. Les styles usuels de références bibliographiques, de type APA ou MLA, commencent à intégrer des conseils relatifs à l'IA générative.</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32817" y="497205"/>
            <a:ext cx="8359497" cy="565071"/>
          </a:xfrm>
          <a:prstGeom prst="rect">
            <a:avLst/>
          </a:prstGeom>
          <a:noFill/>
          <a:ln/>
        </p:spPr>
        <p:txBody>
          <a:bodyPr wrap="none" lIns="0" tIns="0" rIns="0" bIns="0" rtlCol="0" anchor="t"/>
          <a:lstStyle/>
          <a:p>
            <a:pPr algn="l" indent="0" marL="0">
              <a:lnSpc>
                <a:spcPts val="4400"/>
              </a:lnSpc>
              <a:buNone/>
            </a:pPr>
            <a:r>
              <a:rPr lang="en-US" sz="3550" b="1" dirty="0">
                <a:solidFill>
                  <a:srgbClr val="333F70"/>
                </a:solidFill>
                <a:latin typeface="Unbounded Bold" pitchFamily="34" charset="0"/>
                <a:ea typeface="Unbounded Bold" pitchFamily="34" charset="-122"/>
                <a:cs typeface="Unbounded Bold" pitchFamily="34" charset="-120"/>
              </a:rPr>
              <a:t>Approche plurielle nécessaire</a:t>
            </a:r>
            <a:endParaRPr lang="en-US" sz="3550" dirty="0"/>
          </a:p>
        </p:txBody>
      </p:sp>
      <p:pic>
        <p:nvPicPr>
          <p:cNvPr id="3" name="Image 0" descr="preencoded.png">    </p:cNvPr>
          <p:cNvPicPr>
            <a:picLocks noChangeAspect="1"/>
          </p:cNvPicPr>
          <p:nvPr/>
        </p:nvPicPr>
        <p:blipFill>
          <a:blip r:embed="rId1"/>
          <a:stretch>
            <a:fillRect/>
          </a:stretch>
        </p:blipFill>
        <p:spPr>
          <a:xfrm>
            <a:off x="3305770" y="3385423"/>
            <a:ext cx="8018859" cy="8018859"/>
          </a:xfrm>
          <a:prstGeom prst="rect">
            <a:avLst/>
          </a:prstGeom>
        </p:spPr>
      </p:pic>
      <p:pic>
        <p:nvPicPr>
          <p:cNvPr id="4" name="Image 1" descr="preencoded.png">    </p:cNvPr>
          <p:cNvPicPr>
            <a:picLocks noChangeAspect="1"/>
          </p:cNvPicPr>
          <p:nvPr/>
        </p:nvPicPr>
        <p:blipFill>
          <a:blip r:embed="rId2"/>
          <a:stretch>
            <a:fillRect/>
          </a:stretch>
        </p:blipFill>
        <p:spPr>
          <a:xfrm>
            <a:off x="4384477" y="6053257"/>
            <a:ext cx="305038" cy="381357"/>
          </a:xfrm>
          <a:prstGeom prst="rect">
            <a:avLst/>
          </a:prstGeom>
        </p:spPr>
      </p:pic>
      <p:pic>
        <p:nvPicPr>
          <p:cNvPr id="5" name="Image 2" descr="preencoded.png">    </p:cNvPr>
          <p:cNvPicPr>
            <a:picLocks noChangeAspect="1"/>
          </p:cNvPicPr>
          <p:nvPr/>
        </p:nvPicPr>
        <p:blipFill>
          <a:blip r:embed="rId3"/>
          <a:stretch>
            <a:fillRect/>
          </a:stretch>
        </p:blipFill>
        <p:spPr>
          <a:xfrm>
            <a:off x="3305770" y="3385423"/>
            <a:ext cx="8018859" cy="8018859"/>
          </a:xfrm>
          <a:prstGeom prst="rect">
            <a:avLst/>
          </a:prstGeom>
        </p:spPr>
      </p:pic>
      <p:pic>
        <p:nvPicPr>
          <p:cNvPr id="6" name="Image 3" descr="preencoded.png">    </p:cNvPr>
          <p:cNvPicPr>
            <a:picLocks noChangeAspect="1"/>
          </p:cNvPicPr>
          <p:nvPr/>
        </p:nvPicPr>
        <p:blipFill>
          <a:blip r:embed="rId4"/>
          <a:stretch>
            <a:fillRect/>
          </a:stretch>
        </p:blipFill>
        <p:spPr>
          <a:xfrm>
            <a:off x="6011823" y="4425910"/>
            <a:ext cx="305038" cy="381357"/>
          </a:xfrm>
          <a:prstGeom prst="rect">
            <a:avLst/>
          </a:prstGeom>
        </p:spPr>
      </p:pic>
      <p:pic>
        <p:nvPicPr>
          <p:cNvPr id="7" name="Image 4" descr="preencoded.png">    </p:cNvPr>
          <p:cNvPicPr>
            <a:picLocks noChangeAspect="1"/>
          </p:cNvPicPr>
          <p:nvPr/>
        </p:nvPicPr>
        <p:blipFill>
          <a:blip r:embed="rId5"/>
          <a:stretch>
            <a:fillRect/>
          </a:stretch>
        </p:blipFill>
        <p:spPr>
          <a:xfrm>
            <a:off x="3305770" y="3385423"/>
            <a:ext cx="8018859" cy="8018859"/>
          </a:xfrm>
          <a:prstGeom prst="rect">
            <a:avLst/>
          </a:prstGeom>
        </p:spPr>
      </p:pic>
      <p:pic>
        <p:nvPicPr>
          <p:cNvPr id="8" name="Image 5" descr="preencoded.png">    </p:cNvPr>
          <p:cNvPicPr>
            <a:picLocks noChangeAspect="1"/>
          </p:cNvPicPr>
          <p:nvPr/>
        </p:nvPicPr>
        <p:blipFill>
          <a:blip r:embed="rId6"/>
          <a:stretch>
            <a:fillRect/>
          </a:stretch>
        </p:blipFill>
        <p:spPr>
          <a:xfrm>
            <a:off x="8313420" y="4425910"/>
            <a:ext cx="305038" cy="381357"/>
          </a:xfrm>
          <a:prstGeom prst="rect">
            <a:avLst/>
          </a:prstGeom>
        </p:spPr>
      </p:pic>
      <p:pic>
        <p:nvPicPr>
          <p:cNvPr id="9" name="Image 6" descr="preencoded.png">    </p:cNvPr>
          <p:cNvPicPr>
            <a:picLocks noChangeAspect="1"/>
          </p:cNvPicPr>
          <p:nvPr/>
        </p:nvPicPr>
        <p:blipFill>
          <a:blip r:embed="rId7"/>
          <a:stretch>
            <a:fillRect/>
          </a:stretch>
        </p:blipFill>
        <p:spPr>
          <a:xfrm>
            <a:off x="3305770" y="3385423"/>
            <a:ext cx="8018859" cy="8018859"/>
          </a:xfrm>
          <a:prstGeom prst="rect">
            <a:avLst/>
          </a:prstGeom>
        </p:spPr>
      </p:pic>
      <p:sp>
        <p:nvSpPr>
          <p:cNvPr id="10" name="Text 1"/>
          <p:cNvSpPr/>
          <p:nvPr/>
        </p:nvSpPr>
        <p:spPr>
          <a:xfrm>
            <a:off x="9940766" y="6053257"/>
            <a:ext cx="305038" cy="381357"/>
          </a:xfrm>
          <a:prstGeom prst="rect">
            <a:avLst/>
          </a:prstGeom>
          <a:noFill/>
          <a:ln/>
        </p:spPr>
        <p:txBody>
          <a:bodyPr wrap="none" lIns="0" tIns="0" rIns="0" bIns="0" rtlCol="0" anchor="t"/>
          <a:lstStyle/>
          <a:p>
            <a:pPr algn="l" indent="0" marL="0">
              <a:lnSpc>
                <a:spcPts val="3800"/>
              </a:lnSpc>
              <a:buNone/>
            </a:pPr>
            <a:r>
              <a:rPr lang="en-US" sz="2400" b="1" dirty="0">
                <a:solidFill>
                  <a:srgbClr val="333F70"/>
                </a:solidFill>
                <a:latin typeface="Unbounded Bold" pitchFamily="34" charset="0"/>
                <a:ea typeface="Unbounded Bold" pitchFamily="34" charset="-122"/>
                <a:cs typeface="Unbounded Bold" pitchFamily="34" charset="-120"/>
              </a:rPr>
              <a:t>4</a:t>
            </a:r>
            <a:endParaRPr lang="en-US" sz="2400" dirty="0"/>
          </a:p>
        </p:txBody>
      </p:sp>
      <p:sp>
        <p:nvSpPr>
          <p:cNvPr id="11" name="Text 2"/>
          <p:cNvSpPr/>
          <p:nvPr/>
        </p:nvSpPr>
        <p:spPr>
          <a:xfrm>
            <a:off x="632817" y="7598212"/>
            <a:ext cx="13364766" cy="578644"/>
          </a:xfrm>
          <a:prstGeom prst="rect">
            <a:avLst/>
          </a:prstGeom>
          <a:noFill/>
          <a:ln/>
        </p:spPr>
        <p:txBody>
          <a:bodyPr wrap="square" lIns="0" tIns="0" rIns="0" bIns="0" rtlCol="0" anchor="t"/>
          <a:lstStyle/>
          <a:p>
            <a:pPr algn="l" indent="0" marL="0">
              <a:lnSpc>
                <a:spcPts val="2250"/>
              </a:lnSpc>
              <a:buNone/>
            </a:pPr>
            <a:r>
              <a:rPr lang="en-US" sz="1400" dirty="0">
                <a:solidFill>
                  <a:srgbClr val="333F70"/>
                </a:solidFill>
                <a:latin typeface="Open Sans" pitchFamily="34" charset="0"/>
                <a:ea typeface="Open Sans" pitchFamily="34" charset="-122"/>
                <a:cs typeface="Open Sans" pitchFamily="34" charset="-120"/>
              </a:rPr>
              <a:t>La réponse à l'utilisation académique d'IA générative ne peut ainsi qu'être plurielle ; la sanction juridique, à l'estimer possible, n'est envisageable qu'avec le soutien de la technique et de l'éthique (ici indissociable de la pédagogie).</a:t>
            </a:r>
            <a:endParaRPr lang="en-US" sz="1400" dirty="0"/>
          </a:p>
        </p:txBody>
      </p:sp>
      <p:sp>
        <p:nvSpPr>
          <p:cNvPr id="12" name="Text 3"/>
          <p:cNvSpPr/>
          <p:nvPr/>
        </p:nvSpPr>
        <p:spPr>
          <a:xfrm>
            <a:off x="1071563" y="2725698"/>
            <a:ext cx="2260044" cy="282416"/>
          </a:xfrm>
          <a:prstGeom prst="rect">
            <a:avLst/>
          </a:prstGeom>
          <a:noFill/>
          <a:ln/>
        </p:spPr>
        <p:txBody>
          <a:bodyPr wrap="none" lIns="0" tIns="0" rIns="0" bIns="0" rtlCol="0" anchor="t"/>
          <a:lstStyle/>
          <a:p>
            <a:pPr algn="ctr" indent="0" marL="0">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Juridique</a:t>
            </a:r>
            <a:endParaRPr lang="en-US" sz="1750" dirty="0"/>
          </a:p>
        </p:txBody>
      </p:sp>
      <p:sp>
        <p:nvSpPr>
          <p:cNvPr id="13" name="Text 4"/>
          <p:cNvSpPr/>
          <p:nvPr/>
        </p:nvSpPr>
        <p:spPr>
          <a:xfrm>
            <a:off x="881539" y="3116580"/>
            <a:ext cx="2640211" cy="289322"/>
          </a:xfrm>
          <a:prstGeom prst="rect">
            <a:avLst/>
          </a:prstGeom>
          <a:noFill/>
          <a:ln/>
        </p:spPr>
        <p:txBody>
          <a:bodyPr wrap="none" lIns="0" tIns="0" rIns="0" bIns="0" rtlCol="0" anchor="t"/>
          <a:lstStyle/>
          <a:p>
            <a:pPr algn="ctr" indent="0" marL="0">
              <a:lnSpc>
                <a:spcPts val="2250"/>
              </a:lnSpc>
              <a:buNone/>
            </a:pPr>
            <a:r>
              <a:rPr lang="en-US" sz="1400" dirty="0">
                <a:solidFill>
                  <a:srgbClr val="333F70"/>
                </a:solidFill>
                <a:latin typeface="Open Sans" pitchFamily="34" charset="0"/>
                <a:ea typeface="Open Sans" pitchFamily="34" charset="-122"/>
                <a:cs typeface="Open Sans" pitchFamily="34" charset="-120"/>
              </a:rPr>
              <a:t>Sanctions et encadrement légal</a:t>
            </a:r>
            <a:endParaRPr lang="en-US" sz="1400" dirty="0"/>
          </a:p>
        </p:txBody>
      </p:sp>
      <p:sp>
        <p:nvSpPr>
          <p:cNvPr id="14" name="Text 5"/>
          <p:cNvSpPr/>
          <p:nvPr/>
        </p:nvSpPr>
        <p:spPr>
          <a:xfrm>
            <a:off x="881539" y="3514368"/>
            <a:ext cx="2640211" cy="289322"/>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Règlements européens</a:t>
            </a:r>
            <a:endParaRPr lang="en-US" sz="1400" dirty="0"/>
          </a:p>
        </p:txBody>
      </p:sp>
      <p:sp>
        <p:nvSpPr>
          <p:cNvPr id="15" name="Text 6"/>
          <p:cNvSpPr/>
          <p:nvPr/>
        </p:nvSpPr>
        <p:spPr>
          <a:xfrm>
            <a:off x="881539" y="3866912"/>
            <a:ext cx="2640211" cy="289322"/>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Lois nationales</a:t>
            </a:r>
            <a:endParaRPr lang="en-US" sz="1400" dirty="0"/>
          </a:p>
        </p:txBody>
      </p:sp>
      <p:sp>
        <p:nvSpPr>
          <p:cNvPr id="16" name="Text 7"/>
          <p:cNvSpPr/>
          <p:nvPr/>
        </p:nvSpPr>
        <p:spPr>
          <a:xfrm>
            <a:off x="881539" y="4219456"/>
            <a:ext cx="2640211" cy="289322"/>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Règlements d'examens</a:t>
            </a:r>
            <a:endParaRPr lang="en-US" sz="1400" dirty="0"/>
          </a:p>
        </p:txBody>
      </p:sp>
      <p:sp>
        <p:nvSpPr>
          <p:cNvPr id="17" name="Text 8"/>
          <p:cNvSpPr/>
          <p:nvPr/>
        </p:nvSpPr>
        <p:spPr>
          <a:xfrm>
            <a:off x="4480560" y="1423868"/>
            <a:ext cx="2260044" cy="282416"/>
          </a:xfrm>
          <a:prstGeom prst="rect">
            <a:avLst/>
          </a:prstGeom>
          <a:noFill/>
          <a:ln/>
        </p:spPr>
        <p:txBody>
          <a:bodyPr wrap="none" lIns="0" tIns="0" rIns="0" bIns="0" rtlCol="0" anchor="t"/>
          <a:lstStyle/>
          <a:p>
            <a:pPr algn="ctr" indent="0" marL="0">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Technique</a:t>
            </a:r>
            <a:endParaRPr lang="en-US" sz="1750" dirty="0"/>
          </a:p>
        </p:txBody>
      </p:sp>
      <p:sp>
        <p:nvSpPr>
          <p:cNvPr id="18" name="Text 9"/>
          <p:cNvSpPr/>
          <p:nvPr/>
        </p:nvSpPr>
        <p:spPr>
          <a:xfrm>
            <a:off x="4450794" y="1814751"/>
            <a:ext cx="2319576" cy="289322"/>
          </a:xfrm>
          <a:prstGeom prst="rect">
            <a:avLst/>
          </a:prstGeom>
          <a:noFill/>
          <a:ln/>
        </p:spPr>
        <p:txBody>
          <a:bodyPr wrap="none" lIns="0" tIns="0" rIns="0" bIns="0" rtlCol="0" anchor="t"/>
          <a:lstStyle/>
          <a:p>
            <a:pPr algn="ctr" indent="0" marL="0">
              <a:lnSpc>
                <a:spcPts val="2250"/>
              </a:lnSpc>
              <a:buNone/>
            </a:pPr>
            <a:r>
              <a:rPr lang="en-US" sz="1400" dirty="0">
                <a:solidFill>
                  <a:srgbClr val="333F70"/>
                </a:solidFill>
                <a:latin typeface="Open Sans" pitchFamily="34" charset="0"/>
                <a:ea typeface="Open Sans" pitchFamily="34" charset="-122"/>
                <a:cs typeface="Open Sans" pitchFamily="34" charset="-120"/>
              </a:rPr>
              <a:t>Détection et outils</a:t>
            </a:r>
            <a:endParaRPr lang="en-US" sz="1400" dirty="0"/>
          </a:p>
        </p:txBody>
      </p:sp>
      <p:sp>
        <p:nvSpPr>
          <p:cNvPr id="19" name="Text 10"/>
          <p:cNvSpPr/>
          <p:nvPr/>
        </p:nvSpPr>
        <p:spPr>
          <a:xfrm>
            <a:off x="4450794" y="2212538"/>
            <a:ext cx="2319576" cy="289322"/>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Logiciels de détection</a:t>
            </a:r>
            <a:endParaRPr lang="en-US" sz="1400" dirty="0"/>
          </a:p>
        </p:txBody>
      </p:sp>
      <p:sp>
        <p:nvSpPr>
          <p:cNvPr id="20" name="Text 11"/>
          <p:cNvSpPr/>
          <p:nvPr/>
        </p:nvSpPr>
        <p:spPr>
          <a:xfrm>
            <a:off x="4450794" y="2565083"/>
            <a:ext cx="2319576" cy="289322"/>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Marquage des contenus</a:t>
            </a:r>
            <a:endParaRPr lang="en-US" sz="1400" dirty="0"/>
          </a:p>
        </p:txBody>
      </p:sp>
      <p:sp>
        <p:nvSpPr>
          <p:cNvPr id="21" name="Text 12"/>
          <p:cNvSpPr/>
          <p:nvPr/>
        </p:nvSpPr>
        <p:spPr>
          <a:xfrm>
            <a:off x="4450794" y="2917627"/>
            <a:ext cx="2319576" cy="289322"/>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Interopérabilité</a:t>
            </a:r>
            <a:endParaRPr lang="en-US" sz="1400" dirty="0"/>
          </a:p>
        </p:txBody>
      </p:sp>
      <p:sp>
        <p:nvSpPr>
          <p:cNvPr id="22" name="Text 13"/>
          <p:cNvSpPr/>
          <p:nvPr/>
        </p:nvSpPr>
        <p:spPr>
          <a:xfrm>
            <a:off x="7889558" y="1423868"/>
            <a:ext cx="2260044" cy="282416"/>
          </a:xfrm>
          <a:prstGeom prst="rect">
            <a:avLst/>
          </a:prstGeom>
          <a:noFill/>
          <a:ln/>
        </p:spPr>
        <p:txBody>
          <a:bodyPr wrap="none" lIns="0" tIns="0" rIns="0" bIns="0" rtlCol="0" anchor="t"/>
          <a:lstStyle/>
          <a:p>
            <a:pPr algn="ctr" indent="0" marL="0">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Éthique</a:t>
            </a:r>
            <a:endParaRPr lang="en-US" sz="1750" dirty="0"/>
          </a:p>
        </p:txBody>
      </p:sp>
      <p:sp>
        <p:nvSpPr>
          <p:cNvPr id="23" name="Text 14"/>
          <p:cNvSpPr/>
          <p:nvPr/>
        </p:nvSpPr>
        <p:spPr>
          <a:xfrm>
            <a:off x="7870031" y="1814751"/>
            <a:ext cx="2299216" cy="289322"/>
          </a:xfrm>
          <a:prstGeom prst="rect">
            <a:avLst/>
          </a:prstGeom>
          <a:noFill/>
          <a:ln/>
        </p:spPr>
        <p:txBody>
          <a:bodyPr wrap="none" lIns="0" tIns="0" rIns="0" bIns="0" rtlCol="0" anchor="t"/>
          <a:lstStyle/>
          <a:p>
            <a:pPr algn="ctr" indent="0" marL="0">
              <a:lnSpc>
                <a:spcPts val="2250"/>
              </a:lnSpc>
              <a:buNone/>
            </a:pPr>
            <a:r>
              <a:rPr lang="en-US" sz="1400" dirty="0">
                <a:solidFill>
                  <a:srgbClr val="333F70"/>
                </a:solidFill>
                <a:latin typeface="Open Sans" pitchFamily="34" charset="0"/>
                <a:ea typeface="Open Sans" pitchFamily="34" charset="-122"/>
                <a:cs typeface="Open Sans" pitchFamily="34" charset="-120"/>
              </a:rPr>
              <a:t>Valeurs et principes</a:t>
            </a:r>
            <a:endParaRPr lang="en-US" sz="1400" dirty="0"/>
          </a:p>
        </p:txBody>
      </p:sp>
      <p:sp>
        <p:nvSpPr>
          <p:cNvPr id="24" name="Text 15"/>
          <p:cNvSpPr/>
          <p:nvPr/>
        </p:nvSpPr>
        <p:spPr>
          <a:xfrm>
            <a:off x="7870031" y="2212538"/>
            <a:ext cx="2299216" cy="289322"/>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Chartes déontologiques</a:t>
            </a:r>
            <a:endParaRPr lang="en-US" sz="1400" dirty="0"/>
          </a:p>
        </p:txBody>
      </p:sp>
      <p:sp>
        <p:nvSpPr>
          <p:cNvPr id="25" name="Text 16"/>
          <p:cNvSpPr/>
          <p:nvPr/>
        </p:nvSpPr>
        <p:spPr>
          <a:xfrm>
            <a:off x="7870031" y="2565083"/>
            <a:ext cx="2299216" cy="289322"/>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Bonnes pratiques</a:t>
            </a:r>
            <a:endParaRPr lang="en-US" sz="1400" dirty="0"/>
          </a:p>
        </p:txBody>
      </p:sp>
      <p:sp>
        <p:nvSpPr>
          <p:cNvPr id="26" name="Text 17"/>
          <p:cNvSpPr/>
          <p:nvPr/>
        </p:nvSpPr>
        <p:spPr>
          <a:xfrm>
            <a:off x="7870031" y="2917627"/>
            <a:ext cx="2299216" cy="289322"/>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Intégrité scientifique</a:t>
            </a:r>
            <a:endParaRPr lang="en-US" sz="1400" dirty="0"/>
          </a:p>
        </p:txBody>
      </p:sp>
      <p:sp>
        <p:nvSpPr>
          <p:cNvPr id="27" name="Text 18"/>
          <p:cNvSpPr/>
          <p:nvPr/>
        </p:nvSpPr>
        <p:spPr>
          <a:xfrm>
            <a:off x="11298555" y="2725698"/>
            <a:ext cx="2260044" cy="282416"/>
          </a:xfrm>
          <a:prstGeom prst="rect">
            <a:avLst/>
          </a:prstGeom>
          <a:noFill/>
          <a:ln/>
        </p:spPr>
        <p:txBody>
          <a:bodyPr wrap="none" lIns="0" tIns="0" rIns="0" bIns="0" rtlCol="0" anchor="t"/>
          <a:lstStyle/>
          <a:p>
            <a:pPr algn="ctr" indent="0" marL="0">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Pédagogique</a:t>
            </a:r>
            <a:endParaRPr lang="en-US" sz="1750" dirty="0"/>
          </a:p>
        </p:txBody>
      </p:sp>
      <p:sp>
        <p:nvSpPr>
          <p:cNvPr id="28" name="Text 19"/>
          <p:cNvSpPr/>
          <p:nvPr/>
        </p:nvSpPr>
        <p:spPr>
          <a:xfrm>
            <a:off x="11140321" y="3116580"/>
            <a:ext cx="2576512" cy="289322"/>
          </a:xfrm>
          <a:prstGeom prst="rect">
            <a:avLst/>
          </a:prstGeom>
          <a:noFill/>
          <a:ln/>
        </p:spPr>
        <p:txBody>
          <a:bodyPr wrap="none" lIns="0" tIns="0" rIns="0" bIns="0" rtlCol="0" anchor="t"/>
          <a:lstStyle/>
          <a:p>
            <a:pPr algn="ctr" indent="0" marL="0">
              <a:lnSpc>
                <a:spcPts val="2250"/>
              </a:lnSpc>
              <a:buNone/>
            </a:pPr>
            <a:r>
              <a:rPr lang="en-US" sz="1400" dirty="0">
                <a:solidFill>
                  <a:srgbClr val="333F70"/>
                </a:solidFill>
                <a:latin typeface="Open Sans" pitchFamily="34" charset="0"/>
                <a:ea typeface="Open Sans" pitchFamily="34" charset="-122"/>
                <a:cs typeface="Open Sans" pitchFamily="34" charset="-120"/>
              </a:rPr>
              <a:t>Formation et sensibilisation</a:t>
            </a:r>
            <a:endParaRPr lang="en-US" sz="1400" dirty="0"/>
          </a:p>
        </p:txBody>
      </p:sp>
      <p:sp>
        <p:nvSpPr>
          <p:cNvPr id="29" name="Text 20"/>
          <p:cNvSpPr/>
          <p:nvPr/>
        </p:nvSpPr>
        <p:spPr>
          <a:xfrm>
            <a:off x="11140321" y="3514368"/>
            <a:ext cx="2576512" cy="289322"/>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Enseignement des usages</a:t>
            </a:r>
            <a:endParaRPr lang="en-US" sz="1400" dirty="0"/>
          </a:p>
        </p:txBody>
      </p:sp>
      <p:sp>
        <p:nvSpPr>
          <p:cNvPr id="30" name="Text 21"/>
          <p:cNvSpPr/>
          <p:nvPr/>
        </p:nvSpPr>
        <p:spPr>
          <a:xfrm>
            <a:off x="11140321" y="3866912"/>
            <a:ext cx="2576512" cy="289322"/>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Sensibilisation aux limites</a:t>
            </a:r>
            <a:endParaRPr lang="en-US" sz="1400" dirty="0"/>
          </a:p>
        </p:txBody>
      </p:sp>
      <p:sp>
        <p:nvSpPr>
          <p:cNvPr id="31" name="Text 22"/>
          <p:cNvSpPr/>
          <p:nvPr/>
        </p:nvSpPr>
        <p:spPr>
          <a:xfrm>
            <a:off x="11140321" y="4219456"/>
            <a:ext cx="2576512" cy="289322"/>
          </a:xfrm>
          <a:prstGeom prst="rect">
            <a:avLst/>
          </a:prstGeom>
          <a:noFill/>
          <a:ln/>
        </p:spPr>
        <p:txBody>
          <a:bodyPr wrap="none" lIns="0" tIns="0" rIns="0" bIns="0" rtlCol="0" anchor="t"/>
          <a:lstStyle/>
          <a:p>
            <a:pPr algn="l" marL="342900" indent="-342900">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Adaptation des évaluations</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76989" y="600551"/>
            <a:ext cx="13276421" cy="1208961"/>
          </a:xfrm>
          <a:prstGeom prst="rect">
            <a:avLst/>
          </a:prstGeom>
          <a:noFill/>
          <a:ln/>
        </p:spPr>
        <p:txBody>
          <a:bodyPr wrap="square" lIns="0" tIns="0" rIns="0" bIns="0" rtlCol="0" anchor="t"/>
          <a:lstStyle/>
          <a:p>
            <a:pPr algn="l" indent="0" marL="0">
              <a:lnSpc>
                <a:spcPts val="4750"/>
              </a:lnSpc>
              <a:buNone/>
            </a:pPr>
            <a:r>
              <a:rPr lang="en-US" sz="3800" b="1" dirty="0">
                <a:solidFill>
                  <a:srgbClr val="333F70"/>
                </a:solidFill>
                <a:latin typeface="Unbounded Bold" pitchFamily="34" charset="0"/>
                <a:ea typeface="Unbounded Bold" pitchFamily="34" charset="-122"/>
                <a:cs typeface="Unbounded Bold" pitchFamily="34" charset="-120"/>
              </a:rPr>
              <a:t>Scénario 1 : Application de l'obligation européenne de transparence</a:t>
            </a:r>
            <a:endParaRPr lang="en-US" sz="3800" dirty="0"/>
          </a:p>
        </p:txBody>
      </p:sp>
      <p:pic>
        <p:nvPicPr>
          <p:cNvPr id="3" name="Image 0" descr="preencoded.png">    </p:cNvPr>
          <p:cNvPicPr>
            <a:picLocks noChangeAspect="1"/>
          </p:cNvPicPr>
          <p:nvPr/>
        </p:nvPicPr>
        <p:blipFill>
          <a:blip r:embed="rId1"/>
          <a:stretch>
            <a:fillRect/>
          </a:stretch>
        </p:blipFill>
        <p:spPr>
          <a:xfrm>
            <a:off x="676989" y="2196346"/>
            <a:ext cx="967145" cy="1423988"/>
          </a:xfrm>
          <a:prstGeom prst="rect">
            <a:avLst/>
          </a:prstGeom>
        </p:spPr>
      </p:pic>
      <p:sp>
        <p:nvSpPr>
          <p:cNvPr id="4" name="Text 1"/>
          <p:cNvSpPr/>
          <p:nvPr/>
        </p:nvSpPr>
        <p:spPr>
          <a:xfrm>
            <a:off x="1934289" y="2389703"/>
            <a:ext cx="3223379" cy="302181"/>
          </a:xfrm>
          <a:prstGeom prst="rect">
            <a:avLst/>
          </a:prstGeom>
          <a:noFill/>
          <a:ln/>
        </p:spPr>
        <p:txBody>
          <a:bodyPr wrap="none" lIns="0" tIns="0" rIns="0" bIns="0" rtlCol="0" anchor="t"/>
          <a:lstStyle/>
          <a:p>
            <a:pPr algn="l" indent="0" marL="0">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Obligation applicable</a:t>
            </a:r>
            <a:endParaRPr lang="en-US" sz="1900" dirty="0"/>
          </a:p>
        </p:txBody>
      </p:sp>
      <p:sp>
        <p:nvSpPr>
          <p:cNvPr id="5" name="Text 2"/>
          <p:cNvSpPr/>
          <p:nvPr/>
        </p:nvSpPr>
        <p:spPr>
          <a:xfrm>
            <a:off x="1934289" y="2807851"/>
            <a:ext cx="12019121" cy="619125"/>
          </a:xfrm>
          <a:prstGeom prst="rect">
            <a:avLst/>
          </a:prstGeom>
          <a:noFill/>
          <a:ln/>
        </p:spPr>
        <p:txBody>
          <a:bodyPr wrap="square" lIns="0" tIns="0" rIns="0" bIns="0" rtlCol="0" anchor="t"/>
          <a:lstStyle/>
          <a:p>
            <a:pPr algn="l" indent="0" marL="0">
              <a:lnSpc>
                <a:spcPts val="2400"/>
              </a:lnSpc>
              <a:buNone/>
            </a:pPr>
            <a:r>
              <a:rPr lang="en-US" sz="1500" dirty="0">
                <a:solidFill>
                  <a:srgbClr val="333F70"/>
                </a:solidFill>
                <a:latin typeface="Open Sans" pitchFamily="34" charset="0"/>
                <a:ea typeface="Open Sans" pitchFamily="34" charset="-122"/>
                <a:cs typeface="Open Sans" pitchFamily="34" charset="-120"/>
              </a:rPr>
              <a:t>Dans l'hypothèse où l'obligation de transparence consacrée dans le nouveau règlement européen s'appliquerait à l'utilisation académique d'IA générative.</a:t>
            </a:r>
            <a:endParaRPr lang="en-US" sz="1500" dirty="0"/>
          </a:p>
        </p:txBody>
      </p:sp>
      <p:pic>
        <p:nvPicPr>
          <p:cNvPr id="6" name="Image 1" descr="preencoded.png">    </p:cNvPr>
          <p:cNvPicPr>
            <a:picLocks noChangeAspect="1"/>
          </p:cNvPicPr>
          <p:nvPr/>
        </p:nvPicPr>
        <p:blipFill>
          <a:blip r:embed="rId2"/>
          <a:stretch>
            <a:fillRect/>
          </a:stretch>
        </p:blipFill>
        <p:spPr>
          <a:xfrm>
            <a:off x="676989" y="3620333"/>
            <a:ext cx="967145" cy="1423988"/>
          </a:xfrm>
          <a:prstGeom prst="rect">
            <a:avLst/>
          </a:prstGeom>
        </p:spPr>
      </p:pic>
      <p:sp>
        <p:nvSpPr>
          <p:cNvPr id="7" name="Text 3"/>
          <p:cNvSpPr/>
          <p:nvPr/>
        </p:nvSpPr>
        <p:spPr>
          <a:xfrm>
            <a:off x="1934289" y="3813691"/>
            <a:ext cx="4522946" cy="302181"/>
          </a:xfrm>
          <a:prstGeom prst="rect">
            <a:avLst/>
          </a:prstGeom>
          <a:noFill/>
          <a:ln/>
        </p:spPr>
        <p:txBody>
          <a:bodyPr wrap="none" lIns="0" tIns="0" rIns="0" bIns="0" rtlCol="0" anchor="t"/>
          <a:lstStyle/>
          <a:p>
            <a:pPr algn="l" indent="0" marL="0">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Réponse disciplinaire facilitée</a:t>
            </a:r>
            <a:endParaRPr lang="en-US" sz="1900" dirty="0"/>
          </a:p>
        </p:txBody>
      </p:sp>
      <p:sp>
        <p:nvSpPr>
          <p:cNvPr id="8" name="Text 4"/>
          <p:cNvSpPr/>
          <p:nvPr/>
        </p:nvSpPr>
        <p:spPr>
          <a:xfrm>
            <a:off x="1934289" y="4231838"/>
            <a:ext cx="12019121" cy="619125"/>
          </a:xfrm>
          <a:prstGeom prst="rect">
            <a:avLst/>
          </a:prstGeom>
          <a:noFill/>
          <a:ln/>
        </p:spPr>
        <p:txBody>
          <a:bodyPr wrap="square" lIns="0" tIns="0" rIns="0" bIns="0" rtlCol="0" anchor="t"/>
          <a:lstStyle/>
          <a:p>
            <a:pPr algn="l" indent="0" marL="0">
              <a:lnSpc>
                <a:spcPts val="2400"/>
              </a:lnSpc>
              <a:buNone/>
            </a:pPr>
            <a:r>
              <a:rPr lang="en-US" sz="1500" dirty="0">
                <a:solidFill>
                  <a:srgbClr val="333F70"/>
                </a:solidFill>
                <a:latin typeface="Open Sans" pitchFamily="34" charset="0"/>
                <a:ea typeface="Open Sans" pitchFamily="34" charset="-122"/>
                <a:cs typeface="Open Sans" pitchFamily="34" charset="-120"/>
              </a:rPr>
              <a:t>Une réponse juridique, et notamment disciplinaire, semblerait aisée à instaurer : le manquement à cette nouvelle obligation juridique pourrait être regardée comme un nouveau cas de fraude, ou d'atteinte à la réputation de l'établissement.</a:t>
            </a:r>
            <a:endParaRPr lang="en-US" sz="1500" dirty="0"/>
          </a:p>
        </p:txBody>
      </p:sp>
      <p:pic>
        <p:nvPicPr>
          <p:cNvPr id="9" name="Image 2" descr="preencoded.png">    </p:cNvPr>
          <p:cNvPicPr>
            <a:picLocks noChangeAspect="1"/>
          </p:cNvPicPr>
          <p:nvPr/>
        </p:nvPicPr>
        <p:blipFill>
          <a:blip r:embed="rId3"/>
          <a:stretch>
            <a:fillRect/>
          </a:stretch>
        </p:blipFill>
        <p:spPr>
          <a:xfrm>
            <a:off x="676989" y="5044321"/>
            <a:ext cx="967145" cy="1423988"/>
          </a:xfrm>
          <a:prstGeom prst="rect">
            <a:avLst/>
          </a:prstGeom>
        </p:spPr>
      </p:pic>
      <p:sp>
        <p:nvSpPr>
          <p:cNvPr id="10" name="Text 5"/>
          <p:cNvSpPr/>
          <p:nvPr/>
        </p:nvSpPr>
        <p:spPr>
          <a:xfrm>
            <a:off x="1934289" y="5237678"/>
            <a:ext cx="5204222" cy="302181"/>
          </a:xfrm>
          <a:prstGeom prst="rect">
            <a:avLst/>
          </a:prstGeom>
          <a:noFill/>
          <a:ln/>
        </p:spPr>
        <p:txBody>
          <a:bodyPr wrap="none" lIns="0" tIns="0" rIns="0" bIns="0" rtlCol="0" anchor="t"/>
          <a:lstStyle/>
          <a:p>
            <a:pPr algn="l" indent="0" marL="0">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Transcription dans les règlements</a:t>
            </a:r>
            <a:endParaRPr lang="en-US" sz="1900" dirty="0"/>
          </a:p>
        </p:txBody>
      </p:sp>
      <p:sp>
        <p:nvSpPr>
          <p:cNvPr id="11" name="Text 6"/>
          <p:cNvSpPr/>
          <p:nvPr/>
        </p:nvSpPr>
        <p:spPr>
          <a:xfrm>
            <a:off x="1934289" y="5655826"/>
            <a:ext cx="12019121" cy="619125"/>
          </a:xfrm>
          <a:prstGeom prst="rect">
            <a:avLst/>
          </a:prstGeom>
          <a:noFill/>
          <a:ln/>
        </p:spPr>
        <p:txBody>
          <a:bodyPr wrap="square" lIns="0" tIns="0" rIns="0" bIns="0" rtlCol="0" anchor="t"/>
          <a:lstStyle/>
          <a:p>
            <a:pPr algn="l" indent="0" marL="0">
              <a:lnSpc>
                <a:spcPts val="2400"/>
              </a:lnSpc>
              <a:buNone/>
            </a:pPr>
            <a:r>
              <a:rPr lang="en-US" sz="1500" dirty="0">
                <a:solidFill>
                  <a:srgbClr val="333F70"/>
                </a:solidFill>
                <a:latin typeface="Open Sans" pitchFamily="34" charset="0"/>
                <a:ea typeface="Open Sans" pitchFamily="34" charset="-122"/>
                <a:cs typeface="Open Sans" pitchFamily="34" charset="-120"/>
              </a:rPr>
              <a:t>Pour expliciter le lien entre ces sources du droit, une simple transcription de l'obligation de transparence dans les règlements d'examens voire dans le Code de l'éducation français serait envisageable.</a:t>
            </a:r>
            <a:endParaRPr lang="en-US" sz="1500" dirty="0"/>
          </a:p>
        </p:txBody>
      </p:sp>
      <p:pic>
        <p:nvPicPr>
          <p:cNvPr id="12" name="Image 3" descr="preencoded.png">    </p:cNvPr>
          <p:cNvPicPr>
            <a:picLocks noChangeAspect="1"/>
          </p:cNvPicPr>
          <p:nvPr/>
        </p:nvPicPr>
        <p:blipFill>
          <a:blip r:embed="rId4"/>
          <a:stretch>
            <a:fillRect/>
          </a:stretch>
        </p:blipFill>
        <p:spPr>
          <a:xfrm>
            <a:off x="676989" y="6468308"/>
            <a:ext cx="967145" cy="1160621"/>
          </a:xfrm>
          <a:prstGeom prst="rect">
            <a:avLst/>
          </a:prstGeom>
        </p:spPr>
      </p:pic>
      <p:sp>
        <p:nvSpPr>
          <p:cNvPr id="13" name="Text 7"/>
          <p:cNvSpPr/>
          <p:nvPr/>
        </p:nvSpPr>
        <p:spPr>
          <a:xfrm>
            <a:off x="1934289" y="6661666"/>
            <a:ext cx="2873097" cy="302181"/>
          </a:xfrm>
          <a:prstGeom prst="rect">
            <a:avLst/>
          </a:prstGeom>
          <a:noFill/>
          <a:ln/>
        </p:spPr>
        <p:txBody>
          <a:bodyPr wrap="none" lIns="0" tIns="0" rIns="0" bIns="0" rtlCol="0" anchor="t"/>
          <a:lstStyle/>
          <a:p>
            <a:pPr algn="l" indent="0" marL="0">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Unité de la réponse</a:t>
            </a:r>
            <a:endParaRPr lang="en-US" sz="1900" dirty="0"/>
          </a:p>
        </p:txBody>
      </p:sp>
      <p:sp>
        <p:nvSpPr>
          <p:cNvPr id="14" name="Text 8"/>
          <p:cNvSpPr/>
          <p:nvPr/>
        </p:nvSpPr>
        <p:spPr>
          <a:xfrm>
            <a:off x="1934289" y="7079813"/>
            <a:ext cx="12019121" cy="309563"/>
          </a:xfrm>
          <a:prstGeom prst="rect">
            <a:avLst/>
          </a:prstGeom>
          <a:noFill/>
          <a:ln/>
        </p:spPr>
        <p:txBody>
          <a:bodyPr wrap="none" lIns="0" tIns="0" rIns="0" bIns="0" rtlCol="0" anchor="t"/>
          <a:lstStyle/>
          <a:p>
            <a:pPr algn="l" indent="0" marL="0">
              <a:lnSpc>
                <a:spcPts val="2400"/>
              </a:lnSpc>
              <a:buNone/>
            </a:pPr>
            <a:r>
              <a:rPr lang="en-US" sz="1500" dirty="0">
                <a:solidFill>
                  <a:srgbClr val="333F70"/>
                </a:solidFill>
                <a:latin typeface="Open Sans" pitchFamily="34" charset="0"/>
                <a:ea typeface="Open Sans" pitchFamily="34" charset="-122"/>
                <a:cs typeface="Open Sans" pitchFamily="34" charset="-120"/>
              </a:rPr>
              <a:t>Cette approche assurerait une certaine unité dans la réponse apportée au niveau européen.</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63429" y="939998"/>
            <a:ext cx="13103543" cy="1363266"/>
          </a:xfrm>
          <a:prstGeom prst="rect">
            <a:avLst/>
          </a:prstGeom>
          <a:noFill/>
          <a:ln/>
        </p:spPr>
        <p:txBody>
          <a:bodyPr wrap="square" lIns="0" tIns="0" rIns="0" bIns="0" rtlCol="0" anchor="t"/>
          <a:lstStyle/>
          <a:p>
            <a:pPr algn="l" indent="0" marL="0">
              <a:lnSpc>
                <a:spcPts val="5350"/>
              </a:lnSpc>
              <a:buNone/>
            </a:pPr>
            <a:r>
              <a:rPr lang="en-US" sz="4250" b="1" dirty="0">
                <a:solidFill>
                  <a:srgbClr val="333F70"/>
                </a:solidFill>
                <a:latin typeface="Unbounded Bold" pitchFamily="34" charset="0"/>
                <a:ea typeface="Unbounded Bold" pitchFamily="34" charset="-122"/>
                <a:cs typeface="Unbounded Bold" pitchFamily="34" charset="-120"/>
              </a:rPr>
              <a:t>Scénario 2 : Consécration des recommandations de la Commission</a:t>
            </a:r>
            <a:endParaRPr lang="en-US" sz="4250" dirty="0"/>
          </a:p>
        </p:txBody>
      </p:sp>
      <p:sp>
        <p:nvSpPr>
          <p:cNvPr id="3" name="Text 1"/>
          <p:cNvSpPr/>
          <p:nvPr/>
        </p:nvSpPr>
        <p:spPr>
          <a:xfrm>
            <a:off x="763429" y="2848570"/>
            <a:ext cx="5144095" cy="340757"/>
          </a:xfrm>
          <a:prstGeom prst="rect">
            <a:avLst/>
          </a:prstGeom>
          <a:noFill/>
          <a:ln/>
        </p:spPr>
        <p:txBody>
          <a:bodyPr wrap="none" lIns="0" tIns="0" rIns="0" bIns="0" rtlCol="0" anchor="t"/>
          <a:lstStyle/>
          <a:p>
            <a:pPr algn="l" indent="0" marL="0">
              <a:lnSpc>
                <a:spcPts val="2650"/>
              </a:lnSpc>
              <a:buNone/>
            </a:pPr>
            <a:r>
              <a:rPr lang="en-US" sz="2100" b="1" dirty="0">
                <a:solidFill>
                  <a:srgbClr val="333F70"/>
                </a:solidFill>
                <a:latin typeface="Unbounded Bold" pitchFamily="34" charset="0"/>
                <a:ea typeface="Unbounded Bold" pitchFamily="34" charset="-122"/>
                <a:cs typeface="Unbounded Bold" pitchFamily="34" charset="-120"/>
              </a:rPr>
              <a:t>Hypothèse de non-application</a:t>
            </a:r>
            <a:endParaRPr lang="en-US" sz="2100" dirty="0"/>
          </a:p>
        </p:txBody>
      </p:sp>
      <p:sp>
        <p:nvSpPr>
          <p:cNvPr id="4" name="Text 2"/>
          <p:cNvSpPr/>
          <p:nvPr/>
        </p:nvSpPr>
        <p:spPr>
          <a:xfrm>
            <a:off x="763429" y="3407450"/>
            <a:ext cx="6285667" cy="1744861"/>
          </a:xfrm>
          <a:prstGeom prst="rect">
            <a:avLst/>
          </a:prstGeom>
          <a:noFill/>
          <a:ln/>
        </p:spPr>
        <p:txBody>
          <a:bodyPr wrap="square" lIns="0" tIns="0" rIns="0" bIns="0" rtlCol="0" anchor="t"/>
          <a:lstStyle/>
          <a:p>
            <a:pPr algn="l" indent="0" marL="0">
              <a:lnSpc>
                <a:spcPts val="2700"/>
              </a:lnSpc>
              <a:buNone/>
            </a:pPr>
            <a:r>
              <a:rPr lang="en-US" sz="1700" dirty="0">
                <a:solidFill>
                  <a:srgbClr val="333F70"/>
                </a:solidFill>
                <a:latin typeface="Open Sans" pitchFamily="34" charset="0"/>
                <a:ea typeface="Open Sans" pitchFamily="34" charset="-122"/>
                <a:cs typeface="Open Sans" pitchFamily="34" charset="-120"/>
              </a:rPr>
              <a:t>Si l'article 50 du règlement européen ne s'applique pas à l'utilisation académique d'IA générative, un résultat similaire pourrait être obtenu en consacrant juridiquement la recommandation de transparence posée dans les lignes directrices de la Commission européenne.</a:t>
            </a:r>
            <a:endParaRPr lang="en-US" sz="1700" dirty="0"/>
          </a:p>
        </p:txBody>
      </p:sp>
      <p:sp>
        <p:nvSpPr>
          <p:cNvPr id="5" name="Text 3"/>
          <p:cNvSpPr/>
          <p:nvPr/>
        </p:nvSpPr>
        <p:spPr>
          <a:xfrm>
            <a:off x="763429" y="5348526"/>
            <a:ext cx="6285667" cy="1046917"/>
          </a:xfrm>
          <a:prstGeom prst="rect">
            <a:avLst/>
          </a:prstGeom>
          <a:noFill/>
          <a:ln/>
        </p:spPr>
        <p:txBody>
          <a:bodyPr wrap="square" lIns="0" tIns="0" rIns="0" bIns="0" rtlCol="0" anchor="t"/>
          <a:lstStyle/>
          <a:p>
            <a:pPr algn="l" indent="0" marL="0">
              <a:lnSpc>
                <a:spcPts val="2700"/>
              </a:lnSpc>
              <a:buNone/>
            </a:pPr>
            <a:r>
              <a:rPr lang="en-US" sz="1700" dirty="0">
                <a:solidFill>
                  <a:srgbClr val="333F70"/>
                </a:solidFill>
                <a:latin typeface="Open Sans" pitchFamily="34" charset="0"/>
                <a:ea typeface="Open Sans" pitchFamily="34" charset="-122"/>
                <a:cs typeface="Open Sans" pitchFamily="34" charset="-120"/>
              </a:rPr>
              <a:t>Cette consécration pourrait se faire au niveau local (règlements d'établissements) et/ou national (Code de l'éducation).</a:t>
            </a:r>
            <a:endParaRPr lang="en-US" sz="1700" dirty="0"/>
          </a:p>
        </p:txBody>
      </p:sp>
      <p:sp>
        <p:nvSpPr>
          <p:cNvPr id="6" name="Text 4"/>
          <p:cNvSpPr/>
          <p:nvPr/>
        </p:nvSpPr>
        <p:spPr>
          <a:xfrm>
            <a:off x="7588925" y="2848570"/>
            <a:ext cx="4913590" cy="340757"/>
          </a:xfrm>
          <a:prstGeom prst="rect">
            <a:avLst/>
          </a:prstGeom>
          <a:noFill/>
          <a:ln/>
        </p:spPr>
        <p:txBody>
          <a:bodyPr wrap="none" lIns="0" tIns="0" rIns="0" bIns="0" rtlCol="0" anchor="t"/>
          <a:lstStyle/>
          <a:p>
            <a:pPr algn="l" indent="0" marL="0">
              <a:lnSpc>
                <a:spcPts val="2650"/>
              </a:lnSpc>
              <a:buNone/>
            </a:pPr>
            <a:r>
              <a:rPr lang="en-US" sz="2100" b="1" dirty="0">
                <a:solidFill>
                  <a:srgbClr val="333F70"/>
                </a:solidFill>
                <a:latin typeface="Unbounded Bold" pitchFamily="34" charset="0"/>
                <a:ea typeface="Unbounded Bold" pitchFamily="34" charset="-122"/>
                <a:cs typeface="Unbounded Bold" pitchFamily="34" charset="-120"/>
              </a:rPr>
              <a:t>Conditions de mise en œuvre</a:t>
            </a:r>
            <a:endParaRPr lang="en-US" sz="2100" dirty="0"/>
          </a:p>
        </p:txBody>
      </p:sp>
      <p:sp>
        <p:nvSpPr>
          <p:cNvPr id="7" name="Text 5"/>
          <p:cNvSpPr/>
          <p:nvPr/>
        </p:nvSpPr>
        <p:spPr>
          <a:xfrm>
            <a:off x="7588925" y="3407450"/>
            <a:ext cx="6285667" cy="1744861"/>
          </a:xfrm>
          <a:prstGeom prst="rect">
            <a:avLst/>
          </a:prstGeom>
          <a:noFill/>
          <a:ln/>
        </p:spPr>
        <p:txBody>
          <a:bodyPr wrap="square" lIns="0" tIns="0" rIns="0" bIns="0" rtlCol="0" anchor="t"/>
          <a:lstStyle/>
          <a:p>
            <a:pPr algn="l" indent="0" marL="0">
              <a:lnSpc>
                <a:spcPts val="2700"/>
              </a:lnSpc>
              <a:buNone/>
            </a:pPr>
            <a:r>
              <a:rPr lang="en-US" sz="1700" dirty="0">
                <a:solidFill>
                  <a:srgbClr val="333F70"/>
                </a:solidFill>
                <a:latin typeface="Open Sans" pitchFamily="34" charset="0"/>
                <a:ea typeface="Open Sans" pitchFamily="34" charset="-122"/>
                <a:cs typeface="Open Sans" pitchFamily="34" charset="-120"/>
              </a:rPr>
              <a:t>Poser un nouveau fondement d'action disciplinaire implique à la fois d'être en mesure de pouvoir détecter de manière probante la survenance des faits, mais aussi de sensibiliser la communauté scientifique à cette obligation et aux usages permettant de la respecter.</a:t>
            </a:r>
            <a:endParaRPr lang="en-US" sz="1700" dirty="0"/>
          </a:p>
        </p:txBody>
      </p:sp>
      <p:sp>
        <p:nvSpPr>
          <p:cNvPr id="8" name="Text 6"/>
          <p:cNvSpPr/>
          <p:nvPr/>
        </p:nvSpPr>
        <p:spPr>
          <a:xfrm>
            <a:off x="7588925" y="5348526"/>
            <a:ext cx="6285667" cy="1744861"/>
          </a:xfrm>
          <a:prstGeom prst="rect">
            <a:avLst/>
          </a:prstGeom>
          <a:noFill/>
          <a:ln/>
        </p:spPr>
        <p:txBody>
          <a:bodyPr wrap="square" lIns="0" tIns="0" rIns="0" bIns="0" rtlCol="0" anchor="t"/>
          <a:lstStyle/>
          <a:p>
            <a:pPr algn="l" indent="0" marL="0">
              <a:lnSpc>
                <a:spcPts val="2700"/>
              </a:lnSpc>
              <a:buNone/>
            </a:pPr>
            <a:r>
              <a:rPr lang="en-US" sz="1700" dirty="0">
                <a:solidFill>
                  <a:srgbClr val="333F70"/>
                </a:solidFill>
                <a:latin typeface="Open Sans" pitchFamily="34" charset="0"/>
                <a:ea typeface="Open Sans" pitchFamily="34" charset="-122"/>
                <a:cs typeface="Open Sans" pitchFamily="34" charset="-120"/>
              </a:rPr>
              <a:t>Cette approche pédagogique serait également le moyen de répondre à un autre enjeu relatif à l'utilisation académique d'IA générative : mettre en évidence que la qualité des résultats générés par IA peut être limitée par l'existence de « biais » et par le phénomène des « hallucinations ».</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484942" y="381000"/>
            <a:ext cx="8610957" cy="432911"/>
          </a:xfrm>
          <a:prstGeom prst="rect">
            <a:avLst/>
          </a:prstGeom>
          <a:noFill/>
          <a:ln/>
        </p:spPr>
        <p:txBody>
          <a:bodyPr wrap="none" lIns="0" tIns="0" rIns="0" bIns="0" rtlCol="0" anchor="t"/>
          <a:lstStyle/>
          <a:p>
            <a:pPr algn="l" indent="0" marL="0">
              <a:lnSpc>
                <a:spcPts val="3400"/>
              </a:lnSpc>
              <a:buNone/>
            </a:pPr>
            <a:r>
              <a:rPr lang="en-US" sz="2700" b="1" dirty="0">
                <a:solidFill>
                  <a:srgbClr val="333F70"/>
                </a:solidFill>
                <a:latin typeface="Unbounded Bold" pitchFamily="34" charset="0"/>
                <a:ea typeface="Unbounded Bold" pitchFamily="34" charset="-122"/>
                <a:cs typeface="Unbounded Bold" pitchFamily="34" charset="-120"/>
              </a:rPr>
              <a:t>Solution idéale : une approche à 4 piliers</a:t>
            </a:r>
            <a:endParaRPr lang="en-US" sz="2700" dirty="0"/>
          </a:p>
        </p:txBody>
      </p:sp>
      <p:pic>
        <p:nvPicPr>
          <p:cNvPr id="3" name="Image 0" descr="preencoded.png">    </p:cNvPr>
          <p:cNvPicPr>
            <a:picLocks noChangeAspect="1"/>
          </p:cNvPicPr>
          <p:nvPr/>
        </p:nvPicPr>
        <p:blipFill>
          <a:blip r:embed="rId1"/>
          <a:stretch>
            <a:fillRect/>
          </a:stretch>
        </p:blipFill>
        <p:spPr>
          <a:xfrm>
            <a:off x="484942" y="1090970"/>
            <a:ext cx="13660517" cy="7480935"/>
          </a:xfrm>
          <a:prstGeom prst="rect">
            <a:avLst/>
          </a:prstGeom>
        </p:spPr>
      </p:pic>
      <p:sp>
        <p:nvSpPr>
          <p:cNvPr id="4" name="Shape 1"/>
          <p:cNvSpPr/>
          <p:nvPr/>
        </p:nvSpPr>
        <p:spPr>
          <a:xfrm>
            <a:off x="3005495" y="8602385"/>
            <a:ext cx="138470" cy="138470"/>
          </a:xfrm>
          <a:prstGeom prst="roundRect">
            <a:avLst>
              <a:gd name="adj" fmla="val 13207"/>
            </a:avLst>
          </a:prstGeom>
          <a:solidFill>
            <a:srgbClr val="0E3E33"/>
          </a:solidFill>
          <a:ln/>
        </p:spPr>
      </p:sp>
      <p:sp>
        <p:nvSpPr>
          <p:cNvPr id="5" name="Text 2"/>
          <p:cNvSpPr/>
          <p:nvPr/>
        </p:nvSpPr>
        <p:spPr>
          <a:xfrm>
            <a:off x="3204924" y="8602385"/>
            <a:ext cx="580787" cy="138470"/>
          </a:xfrm>
          <a:prstGeom prst="rect">
            <a:avLst/>
          </a:prstGeom>
          <a:noFill/>
          <a:ln/>
        </p:spPr>
        <p:txBody>
          <a:bodyPr wrap="none" lIns="0" tIns="0" rIns="0" bIns="0" rtlCol="0" anchor="t"/>
          <a:lstStyle/>
          <a:p>
            <a:pPr algn="l" indent="0" marL="0">
              <a:lnSpc>
                <a:spcPts val="1050"/>
              </a:lnSpc>
              <a:buNone/>
            </a:pPr>
            <a:r>
              <a:rPr lang="en-US" sz="1050" dirty="0">
                <a:solidFill>
                  <a:srgbClr val="333F70"/>
                </a:solidFill>
                <a:latin typeface="Open Sans" pitchFamily="34" charset="0"/>
                <a:ea typeface="Open Sans" pitchFamily="34" charset="-122"/>
                <a:cs typeface="Open Sans" pitchFamily="34" charset="-120"/>
              </a:rPr>
              <a:t>Juridique</a:t>
            </a:r>
            <a:endParaRPr lang="en-US" sz="1050" dirty="0"/>
          </a:p>
        </p:txBody>
      </p:sp>
      <p:sp>
        <p:nvSpPr>
          <p:cNvPr id="6" name="Shape 3"/>
          <p:cNvSpPr/>
          <p:nvPr/>
        </p:nvSpPr>
        <p:spPr>
          <a:xfrm>
            <a:off x="5152549" y="8602385"/>
            <a:ext cx="138470" cy="138470"/>
          </a:xfrm>
          <a:prstGeom prst="roundRect">
            <a:avLst>
              <a:gd name="adj" fmla="val 13207"/>
            </a:avLst>
          </a:prstGeom>
          <a:solidFill>
            <a:srgbClr val="1E826A"/>
          </a:solidFill>
          <a:ln/>
        </p:spPr>
      </p:sp>
      <p:sp>
        <p:nvSpPr>
          <p:cNvPr id="7" name="Text 4"/>
          <p:cNvSpPr/>
          <p:nvPr/>
        </p:nvSpPr>
        <p:spPr>
          <a:xfrm>
            <a:off x="5351978" y="8602385"/>
            <a:ext cx="672584" cy="138470"/>
          </a:xfrm>
          <a:prstGeom prst="rect">
            <a:avLst/>
          </a:prstGeom>
          <a:noFill/>
          <a:ln/>
        </p:spPr>
        <p:txBody>
          <a:bodyPr wrap="none" lIns="0" tIns="0" rIns="0" bIns="0" rtlCol="0" anchor="t"/>
          <a:lstStyle/>
          <a:p>
            <a:pPr algn="l" indent="0" marL="0">
              <a:lnSpc>
                <a:spcPts val="1050"/>
              </a:lnSpc>
              <a:buNone/>
            </a:pPr>
            <a:r>
              <a:rPr lang="en-US" sz="1050" dirty="0">
                <a:solidFill>
                  <a:srgbClr val="333F70"/>
                </a:solidFill>
                <a:latin typeface="Open Sans" pitchFamily="34" charset="0"/>
                <a:ea typeface="Open Sans" pitchFamily="34" charset="-122"/>
                <a:cs typeface="Open Sans" pitchFamily="34" charset="-120"/>
              </a:rPr>
              <a:t>Technique</a:t>
            </a:r>
            <a:endParaRPr lang="en-US" sz="1050" dirty="0"/>
          </a:p>
        </p:txBody>
      </p:sp>
      <p:sp>
        <p:nvSpPr>
          <p:cNvPr id="8" name="Shape 5"/>
          <p:cNvSpPr/>
          <p:nvPr/>
        </p:nvSpPr>
        <p:spPr>
          <a:xfrm>
            <a:off x="8695253" y="8602385"/>
            <a:ext cx="138470" cy="138470"/>
          </a:xfrm>
          <a:prstGeom prst="roundRect">
            <a:avLst>
              <a:gd name="adj" fmla="val 13207"/>
            </a:avLst>
          </a:prstGeom>
          <a:solidFill>
            <a:srgbClr val="2DC5A1"/>
          </a:solidFill>
          <a:ln/>
        </p:spPr>
      </p:sp>
      <p:sp>
        <p:nvSpPr>
          <p:cNvPr id="9" name="Text 6"/>
          <p:cNvSpPr/>
          <p:nvPr/>
        </p:nvSpPr>
        <p:spPr>
          <a:xfrm>
            <a:off x="8894683" y="8602385"/>
            <a:ext cx="493633" cy="138470"/>
          </a:xfrm>
          <a:prstGeom prst="rect">
            <a:avLst/>
          </a:prstGeom>
          <a:noFill/>
          <a:ln/>
        </p:spPr>
        <p:txBody>
          <a:bodyPr wrap="none" lIns="0" tIns="0" rIns="0" bIns="0" rtlCol="0" anchor="t"/>
          <a:lstStyle/>
          <a:p>
            <a:pPr algn="l" indent="0" marL="0">
              <a:lnSpc>
                <a:spcPts val="1050"/>
              </a:lnSpc>
              <a:buNone/>
            </a:pPr>
            <a:r>
              <a:rPr lang="en-US" sz="1050" dirty="0">
                <a:solidFill>
                  <a:srgbClr val="333F70"/>
                </a:solidFill>
                <a:latin typeface="Open Sans" pitchFamily="34" charset="0"/>
                <a:ea typeface="Open Sans" pitchFamily="34" charset="-122"/>
                <a:cs typeface="Open Sans" pitchFamily="34" charset="-120"/>
              </a:rPr>
              <a:t>Éthique</a:t>
            </a:r>
            <a:endParaRPr lang="en-US" sz="1050" dirty="0"/>
          </a:p>
        </p:txBody>
      </p:sp>
      <p:sp>
        <p:nvSpPr>
          <p:cNvPr id="10" name="Shape 7"/>
          <p:cNvSpPr/>
          <p:nvPr/>
        </p:nvSpPr>
        <p:spPr>
          <a:xfrm>
            <a:off x="10844570" y="8602385"/>
            <a:ext cx="138470" cy="138470"/>
          </a:xfrm>
          <a:prstGeom prst="roundRect">
            <a:avLst>
              <a:gd name="adj" fmla="val 13207"/>
            </a:avLst>
          </a:prstGeom>
          <a:solidFill>
            <a:srgbClr val="69DDC1"/>
          </a:solidFill>
          <a:ln/>
        </p:spPr>
      </p:sp>
      <p:sp>
        <p:nvSpPr>
          <p:cNvPr id="11" name="Text 8"/>
          <p:cNvSpPr/>
          <p:nvPr/>
        </p:nvSpPr>
        <p:spPr>
          <a:xfrm>
            <a:off x="11043999" y="8602385"/>
            <a:ext cx="838795" cy="138470"/>
          </a:xfrm>
          <a:prstGeom prst="rect">
            <a:avLst/>
          </a:prstGeom>
          <a:noFill/>
          <a:ln/>
        </p:spPr>
        <p:txBody>
          <a:bodyPr wrap="none" lIns="0" tIns="0" rIns="0" bIns="0" rtlCol="0" anchor="t"/>
          <a:lstStyle/>
          <a:p>
            <a:pPr algn="l" indent="0" marL="0">
              <a:lnSpc>
                <a:spcPts val="1050"/>
              </a:lnSpc>
              <a:buNone/>
            </a:pPr>
            <a:r>
              <a:rPr lang="en-US" sz="1050" dirty="0">
                <a:solidFill>
                  <a:srgbClr val="333F70"/>
                </a:solidFill>
                <a:latin typeface="Open Sans" pitchFamily="34" charset="0"/>
                <a:ea typeface="Open Sans" pitchFamily="34" charset="-122"/>
                <a:cs typeface="Open Sans" pitchFamily="34" charset="-120"/>
              </a:rPr>
              <a:t>Pédagogique</a:t>
            </a:r>
            <a:endParaRPr lang="en-US" sz="1050" dirty="0"/>
          </a:p>
        </p:txBody>
      </p:sp>
      <p:sp>
        <p:nvSpPr>
          <p:cNvPr id="12" name="Text 9"/>
          <p:cNvSpPr/>
          <p:nvPr/>
        </p:nvSpPr>
        <p:spPr>
          <a:xfrm>
            <a:off x="484942" y="8896707"/>
            <a:ext cx="13660517" cy="665083"/>
          </a:xfrm>
          <a:prstGeom prst="rect">
            <a:avLst/>
          </a:prstGeom>
          <a:noFill/>
          <a:ln/>
        </p:spPr>
        <p:txBody>
          <a:bodyPr wrap="square" lIns="0" tIns="0" rIns="0" bIns="0" rtlCol="0" anchor="t"/>
          <a:lstStyle/>
          <a:p>
            <a:pPr algn="l" indent="0" marL="0">
              <a:lnSpc>
                <a:spcPts val="1700"/>
              </a:lnSpc>
              <a:buNone/>
            </a:pPr>
            <a:r>
              <a:rPr lang="en-US" sz="1050" dirty="0">
                <a:solidFill>
                  <a:srgbClr val="333F70"/>
                </a:solidFill>
                <a:latin typeface="Open Sans" pitchFamily="34" charset="0"/>
                <a:ea typeface="Open Sans" pitchFamily="34" charset="-122"/>
                <a:cs typeface="Open Sans" pitchFamily="34" charset="-120"/>
              </a:rPr>
              <a:t>Une solution cohérente serait alors construite à l'échelle nationale voire européenne, reposant sur 4 piliers complémentaires : juridique (dont disciplinaire), technique (possibilité de détection fiable des contenus générés par IA), éthique (sensibilisation aux bons usages, susceptibles de constituer des coutumes secundum legem) et pédagogique (comprendre le fonctionnement de l'IA générative et ses limites, adapter les exercices notés à ce nouveau contexte technique).</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751999" y="1097399"/>
            <a:ext cx="12431078" cy="671512"/>
          </a:xfrm>
          <a:prstGeom prst="rect">
            <a:avLst/>
          </a:prstGeom>
          <a:noFill/>
          <a:ln/>
        </p:spPr>
        <p:txBody>
          <a:bodyPr wrap="none" lIns="0" tIns="0" rIns="0" bIns="0" rtlCol="0" anchor="t"/>
          <a:lstStyle/>
          <a:p>
            <a:pPr algn="l" indent="0" marL="0">
              <a:lnSpc>
                <a:spcPts val="5250"/>
              </a:lnSpc>
              <a:buNone/>
            </a:pPr>
            <a:r>
              <a:rPr lang="en-US" sz="4200" b="1" dirty="0">
                <a:solidFill>
                  <a:srgbClr val="333F70"/>
                </a:solidFill>
                <a:latin typeface="Unbounded Bold" pitchFamily="34" charset="0"/>
                <a:ea typeface="Unbounded Bold" pitchFamily="34" charset="-122"/>
                <a:cs typeface="Unbounded Bold" pitchFamily="34" charset="-120"/>
              </a:rPr>
              <a:t>Scénario 3 : Absence de texte spécial</a:t>
            </a:r>
            <a:endParaRPr lang="en-US" sz="4200" dirty="0"/>
          </a:p>
        </p:txBody>
      </p:sp>
      <p:sp>
        <p:nvSpPr>
          <p:cNvPr id="3" name="Shape 1"/>
          <p:cNvSpPr/>
          <p:nvPr/>
        </p:nvSpPr>
        <p:spPr>
          <a:xfrm>
            <a:off x="751999" y="2198608"/>
            <a:ext cx="4232315" cy="3660219"/>
          </a:xfrm>
          <a:prstGeom prst="roundRect">
            <a:avLst>
              <a:gd name="adj" fmla="val 2466"/>
            </a:avLst>
          </a:prstGeom>
          <a:solidFill>
            <a:srgbClr val="D6F5EE"/>
          </a:solidFill>
          <a:ln w="7620">
            <a:solidFill>
              <a:srgbClr val="BCDBD4"/>
            </a:solidFill>
            <a:prstDash val="solid"/>
          </a:ln>
        </p:spPr>
      </p:sp>
      <p:sp>
        <p:nvSpPr>
          <p:cNvPr id="4" name="Text 2"/>
          <p:cNvSpPr/>
          <p:nvPr/>
        </p:nvSpPr>
        <p:spPr>
          <a:xfrm>
            <a:off x="974408" y="2421017"/>
            <a:ext cx="3787497" cy="671512"/>
          </a:xfrm>
          <a:prstGeom prst="rect">
            <a:avLst/>
          </a:prstGeom>
          <a:noFill/>
          <a:ln/>
        </p:spPr>
        <p:txBody>
          <a:bodyPr wrap="square" lIns="0" tIns="0" rIns="0" bIns="0" rtlCol="0" anchor="t"/>
          <a:lstStyle/>
          <a:p>
            <a:pPr algn="l" indent="0" marL="0">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État actuel du droit français</a:t>
            </a:r>
            <a:endParaRPr lang="en-US" sz="2100" dirty="0"/>
          </a:p>
        </p:txBody>
      </p:sp>
      <p:sp>
        <p:nvSpPr>
          <p:cNvPr id="5" name="Text 3"/>
          <p:cNvSpPr/>
          <p:nvPr/>
        </p:nvSpPr>
        <p:spPr>
          <a:xfrm>
            <a:off x="974408" y="3221355"/>
            <a:ext cx="3787497" cy="2406968"/>
          </a:xfrm>
          <a:prstGeom prst="rect">
            <a:avLst/>
          </a:prstGeom>
          <a:noFill/>
          <a:ln/>
        </p:spPr>
        <p:txBody>
          <a:bodyPr wrap="square" lIns="0" tIns="0" rIns="0" bIns="0" rtlCol="0" anchor="t"/>
          <a:lstStyle/>
          <a:p>
            <a:pPr algn="l" indent="0" marL="0">
              <a:lnSpc>
                <a:spcPts val="2700"/>
              </a:lnSpc>
              <a:buNone/>
            </a:pPr>
            <a:r>
              <a:rPr lang="en-US" sz="1650" dirty="0">
                <a:solidFill>
                  <a:srgbClr val="333F70"/>
                </a:solidFill>
                <a:latin typeface="Open Sans" pitchFamily="34" charset="0"/>
                <a:ea typeface="Open Sans" pitchFamily="34" charset="-122"/>
                <a:cs typeface="Open Sans" pitchFamily="34" charset="-120"/>
              </a:rPr>
              <a:t>Cette absence de texte spécial, qui semble bien caractériser l'état actuel du droit français, peut être compensée à l'échelle locale par l'adaptation des règlements d'examens et chartes déontologiques propres à chaque établissement.</a:t>
            </a:r>
            <a:endParaRPr lang="en-US" sz="1650" dirty="0"/>
          </a:p>
        </p:txBody>
      </p:sp>
      <p:sp>
        <p:nvSpPr>
          <p:cNvPr id="6" name="Shape 4"/>
          <p:cNvSpPr/>
          <p:nvPr/>
        </p:nvSpPr>
        <p:spPr>
          <a:xfrm>
            <a:off x="5199102" y="2198608"/>
            <a:ext cx="4232315" cy="3660219"/>
          </a:xfrm>
          <a:prstGeom prst="roundRect">
            <a:avLst>
              <a:gd name="adj" fmla="val 2466"/>
            </a:avLst>
          </a:prstGeom>
          <a:solidFill>
            <a:srgbClr val="D6F5EE"/>
          </a:solidFill>
          <a:ln w="7620">
            <a:solidFill>
              <a:srgbClr val="BCDBD4"/>
            </a:solidFill>
            <a:prstDash val="solid"/>
          </a:ln>
        </p:spPr>
      </p:sp>
      <p:sp>
        <p:nvSpPr>
          <p:cNvPr id="7" name="Text 5"/>
          <p:cNvSpPr/>
          <p:nvPr/>
        </p:nvSpPr>
        <p:spPr>
          <a:xfrm>
            <a:off x="5421511" y="2421017"/>
            <a:ext cx="3563064" cy="335756"/>
          </a:xfrm>
          <a:prstGeom prst="rect">
            <a:avLst/>
          </a:prstGeom>
          <a:noFill/>
          <a:ln/>
        </p:spPr>
        <p:txBody>
          <a:bodyPr wrap="none" lIns="0" tIns="0" rIns="0" bIns="0" rtlCol="0" anchor="t"/>
          <a:lstStyle/>
          <a:p>
            <a:pPr algn="l" indent="0" marL="0">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Risque de divergence</a:t>
            </a:r>
            <a:endParaRPr lang="en-US" sz="2100" dirty="0"/>
          </a:p>
        </p:txBody>
      </p:sp>
      <p:sp>
        <p:nvSpPr>
          <p:cNvPr id="8" name="Text 6"/>
          <p:cNvSpPr/>
          <p:nvPr/>
        </p:nvSpPr>
        <p:spPr>
          <a:xfrm>
            <a:off x="5421511" y="2885599"/>
            <a:ext cx="3787497" cy="1719263"/>
          </a:xfrm>
          <a:prstGeom prst="rect">
            <a:avLst/>
          </a:prstGeom>
          <a:noFill/>
          <a:ln/>
        </p:spPr>
        <p:txBody>
          <a:bodyPr wrap="square" lIns="0" tIns="0" rIns="0" bIns="0" rtlCol="0" anchor="t"/>
          <a:lstStyle/>
          <a:p>
            <a:pPr algn="l" indent="0" marL="0">
              <a:lnSpc>
                <a:spcPts val="2700"/>
              </a:lnSpc>
              <a:buNone/>
            </a:pPr>
            <a:r>
              <a:rPr lang="en-US" sz="1650" dirty="0">
                <a:solidFill>
                  <a:srgbClr val="333F70"/>
                </a:solidFill>
                <a:latin typeface="Open Sans" pitchFamily="34" charset="0"/>
                <a:ea typeface="Open Sans" pitchFamily="34" charset="-122"/>
                <a:cs typeface="Open Sans" pitchFamily="34" charset="-120"/>
              </a:rPr>
              <a:t>Ces textes sont susceptibles de diverger, sauf à ce qu'ils soient pensés de manière concertée, par exemple dans le cadre des activités de France Universités.</a:t>
            </a:r>
            <a:endParaRPr lang="en-US" sz="1650" dirty="0"/>
          </a:p>
        </p:txBody>
      </p:sp>
      <p:sp>
        <p:nvSpPr>
          <p:cNvPr id="9" name="Shape 7"/>
          <p:cNvSpPr/>
          <p:nvPr/>
        </p:nvSpPr>
        <p:spPr>
          <a:xfrm>
            <a:off x="9646206" y="2198608"/>
            <a:ext cx="4232315" cy="3660219"/>
          </a:xfrm>
          <a:prstGeom prst="roundRect">
            <a:avLst>
              <a:gd name="adj" fmla="val 2466"/>
            </a:avLst>
          </a:prstGeom>
          <a:solidFill>
            <a:srgbClr val="D6F5EE"/>
          </a:solidFill>
          <a:ln w="7620">
            <a:solidFill>
              <a:srgbClr val="BCDBD4"/>
            </a:solidFill>
            <a:prstDash val="solid"/>
          </a:ln>
        </p:spPr>
      </p:sp>
      <p:sp>
        <p:nvSpPr>
          <p:cNvPr id="10" name="Text 8"/>
          <p:cNvSpPr/>
          <p:nvPr/>
        </p:nvSpPr>
        <p:spPr>
          <a:xfrm>
            <a:off x="9868614" y="2421017"/>
            <a:ext cx="3289697" cy="335756"/>
          </a:xfrm>
          <a:prstGeom prst="rect">
            <a:avLst/>
          </a:prstGeom>
          <a:noFill/>
          <a:ln/>
        </p:spPr>
        <p:txBody>
          <a:bodyPr wrap="none" lIns="0" tIns="0" rIns="0" bIns="0" rtlCol="0" anchor="t"/>
          <a:lstStyle/>
          <a:p>
            <a:pPr algn="l" indent="0" marL="0">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Obstacle technique</a:t>
            </a:r>
            <a:endParaRPr lang="en-US" sz="2100" dirty="0"/>
          </a:p>
        </p:txBody>
      </p:sp>
      <p:sp>
        <p:nvSpPr>
          <p:cNvPr id="11" name="Text 9"/>
          <p:cNvSpPr/>
          <p:nvPr/>
        </p:nvSpPr>
        <p:spPr>
          <a:xfrm>
            <a:off x="9868614" y="2885599"/>
            <a:ext cx="3787497" cy="2750820"/>
          </a:xfrm>
          <a:prstGeom prst="rect">
            <a:avLst/>
          </a:prstGeom>
          <a:noFill/>
          <a:ln/>
        </p:spPr>
        <p:txBody>
          <a:bodyPr wrap="square" lIns="0" tIns="0" rIns="0" bIns="0" rtlCol="0" anchor="t"/>
          <a:lstStyle/>
          <a:p>
            <a:pPr algn="l" indent="0" marL="0">
              <a:lnSpc>
                <a:spcPts val="2700"/>
              </a:lnSpc>
              <a:buNone/>
            </a:pPr>
            <a:r>
              <a:rPr lang="en-US" sz="1650" dirty="0">
                <a:solidFill>
                  <a:srgbClr val="333F70"/>
                </a:solidFill>
                <a:latin typeface="Open Sans" pitchFamily="34" charset="0"/>
                <a:ea typeface="Open Sans" pitchFamily="34" charset="-122"/>
                <a:cs typeface="Open Sans" pitchFamily="34" charset="-120"/>
              </a:rPr>
              <a:t>Toutefois, quand bien même les règlements locaux auraient été adaptés à ces nouvelles pratiques, l'absence de moyens techniques fiables permettant de prouver l'utilisation irrégulière d'IA générative semble constituer un obstacle à toute sanction juridique, dont disciplinaire.</a:t>
            </a:r>
            <a:endParaRPr lang="en-US" sz="1650" dirty="0"/>
          </a:p>
        </p:txBody>
      </p:sp>
      <p:sp>
        <p:nvSpPr>
          <p:cNvPr id="12" name="Text 10"/>
          <p:cNvSpPr/>
          <p:nvPr/>
        </p:nvSpPr>
        <p:spPr>
          <a:xfrm>
            <a:off x="751999" y="6100524"/>
            <a:ext cx="13126402" cy="1031558"/>
          </a:xfrm>
          <a:prstGeom prst="rect">
            <a:avLst/>
          </a:prstGeom>
          <a:noFill/>
          <a:ln/>
        </p:spPr>
        <p:txBody>
          <a:bodyPr wrap="square" lIns="0" tIns="0" rIns="0" bIns="0" rtlCol="0" anchor="t"/>
          <a:lstStyle/>
          <a:p>
            <a:pPr algn="l" indent="0" marL="0">
              <a:lnSpc>
                <a:spcPts val="2700"/>
              </a:lnSpc>
              <a:buNone/>
            </a:pPr>
            <a:r>
              <a:rPr lang="en-US" sz="1650" dirty="0">
                <a:solidFill>
                  <a:srgbClr val="333F70"/>
                </a:solidFill>
                <a:latin typeface="Open Sans" pitchFamily="34" charset="0"/>
                <a:ea typeface="Open Sans" pitchFamily="34" charset="-122"/>
                <a:cs typeface="Open Sans" pitchFamily="34" charset="-120"/>
              </a:rPr>
              <a:t>La seule réponse à disposition relève alors de l'éthique de la recherche (suppléant au silence ou à l'impuissance du Droit), accompagnée de dispositifs pédagogiques. Il s'agit là de la réponse minimale (mais combien nécessaire) à mettre en œuvre aujourd'hui au sein de l'ensemble des universités.</a:t>
            </a:r>
            <a:endParaRPr lang="en-US" sz="16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682466" y="576382"/>
            <a:ext cx="12404408" cy="609243"/>
          </a:xfrm>
          <a:prstGeom prst="rect">
            <a:avLst/>
          </a:prstGeom>
          <a:noFill/>
          <a:ln/>
        </p:spPr>
        <p:txBody>
          <a:bodyPr wrap="none" lIns="0" tIns="0" rIns="0" bIns="0" rtlCol="0" anchor="t"/>
          <a:lstStyle/>
          <a:p>
            <a:pPr algn="l" indent="0" marL="0">
              <a:lnSpc>
                <a:spcPts val="4750"/>
              </a:lnSpc>
              <a:buNone/>
            </a:pPr>
            <a:r>
              <a:rPr lang="en-US" sz="3800" b="1" dirty="0">
                <a:solidFill>
                  <a:srgbClr val="333F70"/>
                </a:solidFill>
                <a:latin typeface="Unbounded Bold" pitchFamily="34" charset="0"/>
                <a:ea typeface="Unbounded Bold" pitchFamily="34" charset="-122"/>
                <a:cs typeface="Unbounded Bold" pitchFamily="34" charset="-120"/>
              </a:rPr>
              <a:t>Réponse minimale : éthique et pédagogie</a:t>
            </a:r>
            <a:endParaRPr lang="en-US" sz="3800" dirty="0"/>
          </a:p>
        </p:txBody>
      </p:sp>
      <p:pic>
        <p:nvPicPr>
          <p:cNvPr id="3" name="Image 0" descr="preencoded.png">    </p:cNvPr>
          <p:cNvPicPr>
            <a:picLocks noChangeAspect="1"/>
          </p:cNvPicPr>
          <p:nvPr/>
        </p:nvPicPr>
        <p:blipFill>
          <a:blip r:embed="rId1"/>
          <a:stretch>
            <a:fillRect/>
          </a:stretch>
        </p:blipFill>
        <p:spPr>
          <a:xfrm>
            <a:off x="682466" y="1575554"/>
            <a:ext cx="4226838" cy="2612350"/>
          </a:xfrm>
          <a:prstGeom prst="rect">
            <a:avLst/>
          </a:prstGeom>
        </p:spPr>
      </p:pic>
      <p:sp>
        <p:nvSpPr>
          <p:cNvPr id="4" name="Text 1"/>
          <p:cNvSpPr/>
          <p:nvPr/>
        </p:nvSpPr>
        <p:spPr>
          <a:xfrm>
            <a:off x="682466" y="4431625"/>
            <a:ext cx="4226838" cy="609124"/>
          </a:xfrm>
          <a:prstGeom prst="rect">
            <a:avLst/>
          </a:prstGeom>
          <a:noFill/>
          <a:ln/>
        </p:spPr>
        <p:txBody>
          <a:bodyPr wrap="square" lIns="0" tIns="0" rIns="0" bIns="0" rtlCol="0" anchor="t"/>
          <a:lstStyle/>
          <a:p>
            <a:pPr algn="l" indent="0" marL="0">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Actualisation des enseignements</a:t>
            </a:r>
            <a:endParaRPr lang="en-US" sz="1900" dirty="0"/>
          </a:p>
        </p:txBody>
      </p:sp>
      <p:sp>
        <p:nvSpPr>
          <p:cNvPr id="5" name="Text 2"/>
          <p:cNvSpPr/>
          <p:nvPr/>
        </p:nvSpPr>
        <p:spPr>
          <a:xfrm>
            <a:off x="682466" y="5157668"/>
            <a:ext cx="4226838" cy="1559719"/>
          </a:xfrm>
          <a:prstGeom prst="rect">
            <a:avLst/>
          </a:prstGeom>
          <a:noFill/>
          <a:ln/>
        </p:spPr>
        <p:txBody>
          <a:bodyPr wrap="square" lIns="0" tIns="0" rIns="0" bIns="0" rtlCol="0" anchor="t"/>
          <a:lstStyle/>
          <a:p>
            <a:pPr algn="l" indent="0" marL="0">
              <a:lnSpc>
                <a:spcPts val="2450"/>
              </a:lnSpc>
              <a:buNone/>
            </a:pPr>
            <a:r>
              <a:rPr lang="en-US" sz="1500" dirty="0">
                <a:solidFill>
                  <a:srgbClr val="333F70"/>
                </a:solidFill>
                <a:latin typeface="Open Sans" pitchFamily="34" charset="0"/>
                <a:ea typeface="Open Sans" pitchFamily="34" charset="-122"/>
                <a:cs typeface="Open Sans" pitchFamily="34" charset="-120"/>
              </a:rPr>
              <a:t>Les enseignements de méthodologie doivent, par exemple, être actualisés sans délai, ceci permettant notamment d'intégrer les bons usages aux éléments d'évaluation de la qualité scientifique des travaux académiques.</a:t>
            </a:r>
            <a:endParaRPr lang="en-US" sz="1500" dirty="0"/>
          </a:p>
        </p:txBody>
      </p:sp>
      <p:pic>
        <p:nvPicPr>
          <p:cNvPr id="6" name="Image 1" descr="preencoded.png">    </p:cNvPr>
          <p:cNvPicPr>
            <a:picLocks noChangeAspect="1"/>
          </p:cNvPicPr>
          <p:nvPr/>
        </p:nvPicPr>
        <p:blipFill>
          <a:blip r:embed="rId2"/>
          <a:stretch>
            <a:fillRect/>
          </a:stretch>
        </p:blipFill>
        <p:spPr>
          <a:xfrm>
            <a:off x="5201722" y="1575554"/>
            <a:ext cx="4226838" cy="2612350"/>
          </a:xfrm>
          <a:prstGeom prst="rect">
            <a:avLst/>
          </a:prstGeom>
        </p:spPr>
      </p:pic>
      <p:sp>
        <p:nvSpPr>
          <p:cNvPr id="7" name="Text 3"/>
          <p:cNvSpPr/>
          <p:nvPr/>
        </p:nvSpPr>
        <p:spPr>
          <a:xfrm>
            <a:off x="5201722" y="4431625"/>
            <a:ext cx="4226838" cy="609124"/>
          </a:xfrm>
          <a:prstGeom prst="rect">
            <a:avLst/>
          </a:prstGeom>
          <a:noFill/>
          <a:ln/>
        </p:spPr>
        <p:txBody>
          <a:bodyPr wrap="square" lIns="0" tIns="0" rIns="0" bIns="0" rtlCol="0" anchor="t"/>
          <a:lstStyle/>
          <a:p>
            <a:pPr algn="l" indent="0" marL="0">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Concertation internationale</a:t>
            </a:r>
            <a:endParaRPr lang="en-US" sz="1900" dirty="0"/>
          </a:p>
        </p:txBody>
      </p:sp>
      <p:sp>
        <p:nvSpPr>
          <p:cNvPr id="8" name="Text 4"/>
          <p:cNvSpPr/>
          <p:nvPr/>
        </p:nvSpPr>
        <p:spPr>
          <a:xfrm>
            <a:off x="5201722" y="5157668"/>
            <a:ext cx="4226838" cy="2495550"/>
          </a:xfrm>
          <a:prstGeom prst="rect">
            <a:avLst/>
          </a:prstGeom>
          <a:noFill/>
          <a:ln/>
        </p:spPr>
        <p:txBody>
          <a:bodyPr wrap="square" lIns="0" tIns="0" rIns="0" bIns="0" rtlCol="0" anchor="t"/>
          <a:lstStyle/>
          <a:p>
            <a:pPr algn="l" indent="0" marL="0">
              <a:lnSpc>
                <a:spcPts val="2450"/>
              </a:lnSpc>
              <a:buNone/>
            </a:pPr>
            <a:r>
              <a:rPr lang="en-US" sz="1500" dirty="0">
                <a:solidFill>
                  <a:srgbClr val="333F70"/>
                </a:solidFill>
                <a:latin typeface="Open Sans" pitchFamily="34" charset="0"/>
                <a:ea typeface="Open Sans" pitchFamily="34" charset="-122"/>
                <a:cs typeface="Open Sans" pitchFamily="34" charset="-120"/>
              </a:rPr>
              <a:t>L'UNESCO, qui s'affirme comme un acteur majeur, si ce n'est encore de la règlementation, du moins de la concertation internationale quant à l'utilisation de l'IA dans l'enseignement et la recherche, semble en être arrivée à de semblables conclusions, en privilégiant une réponse institutionnelle fondée sur la déontologie et la pédagogie.</a:t>
            </a:r>
            <a:endParaRPr lang="en-US" sz="1500" dirty="0"/>
          </a:p>
        </p:txBody>
      </p:sp>
      <p:pic>
        <p:nvPicPr>
          <p:cNvPr id="9" name="Image 2" descr="preencoded.png">    </p:cNvPr>
          <p:cNvPicPr>
            <a:picLocks noChangeAspect="1"/>
          </p:cNvPicPr>
          <p:nvPr/>
        </p:nvPicPr>
        <p:blipFill>
          <a:blip r:embed="rId3"/>
          <a:stretch>
            <a:fillRect/>
          </a:stretch>
        </p:blipFill>
        <p:spPr>
          <a:xfrm>
            <a:off x="9720977" y="1575554"/>
            <a:ext cx="4226838" cy="2612350"/>
          </a:xfrm>
          <a:prstGeom prst="rect">
            <a:avLst/>
          </a:prstGeom>
        </p:spPr>
      </p:pic>
      <p:sp>
        <p:nvSpPr>
          <p:cNvPr id="10" name="Text 5"/>
          <p:cNvSpPr/>
          <p:nvPr/>
        </p:nvSpPr>
        <p:spPr>
          <a:xfrm>
            <a:off x="9720977" y="4431625"/>
            <a:ext cx="3677722" cy="304562"/>
          </a:xfrm>
          <a:prstGeom prst="rect">
            <a:avLst/>
          </a:prstGeom>
          <a:noFill/>
          <a:ln/>
        </p:spPr>
        <p:txBody>
          <a:bodyPr wrap="none" lIns="0" tIns="0" rIns="0" bIns="0" rtlCol="0" anchor="t"/>
          <a:lstStyle/>
          <a:p>
            <a:pPr algn="l" indent="0" marL="0">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Adaptation des travaux</a:t>
            </a:r>
            <a:endParaRPr lang="en-US" sz="1900" dirty="0"/>
          </a:p>
        </p:txBody>
      </p:sp>
      <p:sp>
        <p:nvSpPr>
          <p:cNvPr id="11" name="Text 6"/>
          <p:cNvSpPr/>
          <p:nvPr/>
        </p:nvSpPr>
        <p:spPr>
          <a:xfrm>
            <a:off x="9720977" y="4853107"/>
            <a:ext cx="4226838" cy="1247775"/>
          </a:xfrm>
          <a:prstGeom prst="rect">
            <a:avLst/>
          </a:prstGeom>
          <a:noFill/>
          <a:ln/>
        </p:spPr>
        <p:txBody>
          <a:bodyPr wrap="square" lIns="0" tIns="0" rIns="0" bIns="0" rtlCol="0" anchor="t"/>
          <a:lstStyle/>
          <a:p>
            <a:pPr algn="l" indent="0" marL="0">
              <a:lnSpc>
                <a:spcPts val="2450"/>
              </a:lnSpc>
              <a:buNone/>
            </a:pPr>
            <a:r>
              <a:rPr lang="en-US" sz="1500" dirty="0">
                <a:solidFill>
                  <a:srgbClr val="333F70"/>
                </a:solidFill>
                <a:latin typeface="Open Sans" pitchFamily="34" charset="0"/>
                <a:ea typeface="Open Sans" pitchFamily="34" charset="-122"/>
                <a:cs typeface="Open Sans" pitchFamily="34" charset="-120"/>
              </a:rPr>
              <a:t>L'UNESCO recommande notamment l'adaptation des travaux écrits demandés pour tenir compte de ce nouveau contexte technologique.</a:t>
            </a:r>
            <a:endParaRPr lang="en-US" sz="15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752713" y="591383"/>
            <a:ext cx="13124974" cy="1344216"/>
          </a:xfrm>
          <a:prstGeom prst="rect">
            <a:avLst/>
          </a:prstGeom>
          <a:noFill/>
          <a:ln/>
        </p:spPr>
        <p:txBody>
          <a:bodyPr wrap="square" lIns="0" tIns="0" rIns="0" bIns="0" rtlCol="0" anchor="t"/>
          <a:lstStyle/>
          <a:p>
            <a:pPr algn="l" indent="0" marL="0">
              <a:lnSpc>
                <a:spcPts val="5250"/>
              </a:lnSpc>
              <a:buNone/>
            </a:pPr>
            <a:r>
              <a:rPr lang="en-US" sz="4200" b="1" dirty="0">
                <a:solidFill>
                  <a:srgbClr val="333F70"/>
                </a:solidFill>
                <a:latin typeface="Unbounded Bold" pitchFamily="34" charset="0"/>
                <a:ea typeface="Unbounded Bold" pitchFamily="34" charset="-122"/>
                <a:cs typeface="Unbounded Bold" pitchFamily="34" charset="-120"/>
              </a:rPr>
              <a:t>Conclusion : l'éthique comme précurseur du droit</a:t>
            </a:r>
            <a:endParaRPr lang="en-US" sz="4200" dirty="0"/>
          </a:p>
        </p:txBody>
      </p:sp>
      <p:sp>
        <p:nvSpPr>
          <p:cNvPr id="3" name="Text 1"/>
          <p:cNvSpPr/>
          <p:nvPr/>
        </p:nvSpPr>
        <p:spPr>
          <a:xfrm>
            <a:off x="1801654" y="2512933"/>
            <a:ext cx="2894171" cy="335994"/>
          </a:xfrm>
          <a:prstGeom prst="rect">
            <a:avLst/>
          </a:prstGeom>
          <a:noFill/>
          <a:ln/>
        </p:spPr>
        <p:txBody>
          <a:bodyPr wrap="none" lIns="0" tIns="0" rIns="0" bIns="0" rtlCol="0" anchor="t"/>
          <a:lstStyle/>
          <a:p>
            <a:pPr algn="r" indent="0" marL="0">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Réflexion éthique</a:t>
            </a:r>
            <a:endParaRPr lang="en-US" sz="2100" dirty="0"/>
          </a:p>
        </p:txBody>
      </p:sp>
      <p:sp>
        <p:nvSpPr>
          <p:cNvPr id="4" name="Text 2"/>
          <p:cNvSpPr/>
          <p:nvPr/>
        </p:nvSpPr>
        <p:spPr>
          <a:xfrm>
            <a:off x="752713" y="2977872"/>
            <a:ext cx="3943112" cy="1375886"/>
          </a:xfrm>
          <a:prstGeom prst="rect">
            <a:avLst/>
          </a:prstGeom>
          <a:noFill/>
          <a:ln/>
        </p:spPr>
        <p:txBody>
          <a:bodyPr wrap="square" lIns="0" tIns="0" rIns="0" bIns="0" rtlCol="0" anchor="t"/>
          <a:lstStyle/>
          <a:p>
            <a:pPr algn="r" indent="0" marL="0">
              <a:lnSpc>
                <a:spcPts val="2700"/>
              </a:lnSpc>
              <a:buNone/>
            </a:pPr>
            <a:r>
              <a:rPr lang="en-US" sz="1650" dirty="0">
                <a:solidFill>
                  <a:srgbClr val="333F70"/>
                </a:solidFill>
                <a:latin typeface="Open Sans" pitchFamily="34" charset="0"/>
                <a:ea typeface="Open Sans" pitchFamily="34" charset="-122"/>
                <a:cs typeface="Open Sans" pitchFamily="34" charset="-120"/>
              </a:rPr>
              <a:t>L'éthique, en tant que philosophie morale, intervient essentiellement en amont de l'élaboration de la norme juridique</a:t>
            </a:r>
            <a:endParaRPr lang="en-US" sz="1650" dirty="0"/>
          </a:p>
        </p:txBody>
      </p:sp>
      <p:pic>
        <p:nvPicPr>
          <p:cNvPr id="5" name="Image 0" descr="preencoded.png">    </p:cNvPr>
          <p:cNvPicPr>
            <a:picLocks noChangeAspect="1"/>
          </p:cNvPicPr>
          <p:nvPr/>
        </p:nvPicPr>
        <p:blipFill>
          <a:blip r:embed="rId1"/>
          <a:stretch>
            <a:fillRect/>
          </a:stretch>
        </p:blipFill>
        <p:spPr>
          <a:xfrm>
            <a:off x="5018365" y="2365653"/>
            <a:ext cx="4593669" cy="4593669"/>
          </a:xfrm>
          <a:prstGeom prst="rect">
            <a:avLst/>
          </a:prstGeom>
        </p:spPr>
      </p:pic>
      <p:pic>
        <p:nvPicPr>
          <p:cNvPr id="6" name="Image 1" descr="preencoded.png">    </p:cNvPr>
          <p:cNvPicPr>
            <a:picLocks noChangeAspect="1"/>
          </p:cNvPicPr>
          <p:nvPr/>
        </p:nvPicPr>
        <p:blipFill>
          <a:blip r:embed="rId2"/>
          <a:stretch>
            <a:fillRect/>
          </a:stretch>
        </p:blipFill>
        <p:spPr>
          <a:xfrm>
            <a:off x="6229826" y="3145869"/>
            <a:ext cx="321707" cy="402193"/>
          </a:xfrm>
          <a:prstGeom prst="rect">
            <a:avLst/>
          </a:prstGeom>
        </p:spPr>
      </p:pic>
      <p:sp>
        <p:nvSpPr>
          <p:cNvPr id="7" name="Text 3"/>
          <p:cNvSpPr/>
          <p:nvPr/>
        </p:nvSpPr>
        <p:spPr>
          <a:xfrm>
            <a:off x="9934575" y="2512933"/>
            <a:ext cx="3875008" cy="335994"/>
          </a:xfrm>
          <a:prstGeom prst="rect">
            <a:avLst/>
          </a:prstGeom>
          <a:noFill/>
          <a:ln/>
        </p:spPr>
        <p:txBody>
          <a:bodyPr wrap="none" lIns="0" tIns="0" rIns="0" bIns="0" rtlCol="0" anchor="t"/>
          <a:lstStyle/>
          <a:p>
            <a:pPr algn="l" indent="0" marL="0">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Construction d'usages</a:t>
            </a:r>
            <a:endParaRPr lang="en-US" sz="2100" dirty="0"/>
          </a:p>
        </p:txBody>
      </p:sp>
      <p:sp>
        <p:nvSpPr>
          <p:cNvPr id="8" name="Text 4"/>
          <p:cNvSpPr/>
          <p:nvPr/>
        </p:nvSpPr>
        <p:spPr>
          <a:xfrm>
            <a:off x="9934575" y="2977872"/>
            <a:ext cx="3943112" cy="1375886"/>
          </a:xfrm>
          <a:prstGeom prst="rect">
            <a:avLst/>
          </a:prstGeom>
          <a:noFill/>
          <a:ln/>
        </p:spPr>
        <p:txBody>
          <a:bodyPr wrap="square" lIns="0" tIns="0" rIns="0" bIns="0" rtlCol="0" anchor="t"/>
          <a:lstStyle/>
          <a:p>
            <a:pPr algn="l" indent="0" marL="0">
              <a:lnSpc>
                <a:spcPts val="2700"/>
              </a:lnSpc>
              <a:buNone/>
            </a:pPr>
            <a:r>
              <a:rPr lang="en-US" sz="1650" dirty="0">
                <a:solidFill>
                  <a:srgbClr val="333F70"/>
                </a:solidFill>
                <a:latin typeface="Open Sans" pitchFamily="34" charset="0"/>
                <a:ea typeface="Open Sans" pitchFamily="34" charset="-122"/>
                <a:cs typeface="Open Sans" pitchFamily="34" charset="-120"/>
              </a:rPr>
              <a:t>La construction d'usages – ici scientifiques – considérés comme vertueux peut inspirer le législateur ou le juge</a:t>
            </a:r>
            <a:endParaRPr lang="en-US" sz="1650" dirty="0"/>
          </a:p>
        </p:txBody>
      </p:sp>
      <p:pic>
        <p:nvPicPr>
          <p:cNvPr id="9" name="Image 2" descr="preencoded.png">    </p:cNvPr>
          <p:cNvPicPr>
            <a:picLocks noChangeAspect="1"/>
          </p:cNvPicPr>
          <p:nvPr/>
        </p:nvPicPr>
        <p:blipFill>
          <a:blip r:embed="rId3"/>
          <a:stretch>
            <a:fillRect/>
          </a:stretch>
        </p:blipFill>
        <p:spPr>
          <a:xfrm>
            <a:off x="5018365" y="2365653"/>
            <a:ext cx="4593669" cy="4593669"/>
          </a:xfrm>
          <a:prstGeom prst="rect">
            <a:avLst/>
          </a:prstGeom>
        </p:spPr>
      </p:pic>
      <p:pic>
        <p:nvPicPr>
          <p:cNvPr id="10" name="Image 3" descr="preencoded.png">    </p:cNvPr>
          <p:cNvPicPr>
            <a:picLocks noChangeAspect="1"/>
          </p:cNvPicPr>
          <p:nvPr/>
        </p:nvPicPr>
        <p:blipFill>
          <a:blip r:embed="rId4"/>
          <a:stretch>
            <a:fillRect/>
          </a:stretch>
        </p:blipFill>
        <p:spPr>
          <a:xfrm>
            <a:off x="8469749" y="3536871"/>
            <a:ext cx="321707" cy="402193"/>
          </a:xfrm>
          <a:prstGeom prst="rect">
            <a:avLst/>
          </a:prstGeom>
        </p:spPr>
      </p:pic>
      <p:sp>
        <p:nvSpPr>
          <p:cNvPr id="11" name="Text 5"/>
          <p:cNvSpPr/>
          <p:nvPr/>
        </p:nvSpPr>
        <p:spPr>
          <a:xfrm>
            <a:off x="9934575" y="5143024"/>
            <a:ext cx="3425190" cy="335994"/>
          </a:xfrm>
          <a:prstGeom prst="rect">
            <a:avLst/>
          </a:prstGeom>
          <a:noFill/>
          <a:ln/>
        </p:spPr>
        <p:txBody>
          <a:bodyPr wrap="none" lIns="0" tIns="0" rIns="0" bIns="0" rtlCol="0" anchor="t"/>
          <a:lstStyle/>
          <a:p>
            <a:pPr algn="l" indent="0" marL="0">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Influence sur le droit</a:t>
            </a:r>
            <a:endParaRPr lang="en-US" sz="2100" dirty="0"/>
          </a:p>
        </p:txBody>
      </p:sp>
      <p:sp>
        <p:nvSpPr>
          <p:cNvPr id="12" name="Text 6"/>
          <p:cNvSpPr/>
          <p:nvPr/>
        </p:nvSpPr>
        <p:spPr>
          <a:xfrm>
            <a:off x="9934575" y="5607963"/>
            <a:ext cx="3943112" cy="1031915"/>
          </a:xfrm>
          <a:prstGeom prst="rect">
            <a:avLst/>
          </a:prstGeom>
          <a:noFill/>
          <a:ln/>
        </p:spPr>
        <p:txBody>
          <a:bodyPr wrap="square" lIns="0" tIns="0" rIns="0" bIns="0" rtlCol="0" anchor="t"/>
          <a:lstStyle/>
          <a:p>
            <a:pPr algn="l" indent="0" marL="0">
              <a:lnSpc>
                <a:spcPts val="2700"/>
              </a:lnSpc>
              <a:buNone/>
            </a:pPr>
            <a:r>
              <a:rPr lang="en-US" sz="1650" dirty="0">
                <a:solidFill>
                  <a:srgbClr val="333F70"/>
                </a:solidFill>
                <a:latin typeface="Open Sans" pitchFamily="34" charset="0"/>
                <a:ea typeface="Open Sans" pitchFamily="34" charset="-122"/>
                <a:cs typeface="Open Sans" pitchFamily="34" charset="-120"/>
              </a:rPr>
              <a:t>Ces usages peuvent devenir des coutumes praeter legem ou influencer l'application de principes généraux</a:t>
            </a:r>
            <a:endParaRPr lang="en-US" sz="1650" dirty="0"/>
          </a:p>
        </p:txBody>
      </p:sp>
      <p:pic>
        <p:nvPicPr>
          <p:cNvPr id="13" name="Image 4" descr="preencoded.png">    </p:cNvPr>
          <p:cNvPicPr>
            <a:picLocks noChangeAspect="1"/>
          </p:cNvPicPr>
          <p:nvPr/>
        </p:nvPicPr>
        <p:blipFill>
          <a:blip r:embed="rId5"/>
          <a:stretch>
            <a:fillRect/>
          </a:stretch>
        </p:blipFill>
        <p:spPr>
          <a:xfrm>
            <a:off x="5018365" y="2365653"/>
            <a:ext cx="4593669" cy="4593669"/>
          </a:xfrm>
          <a:prstGeom prst="rect">
            <a:avLst/>
          </a:prstGeom>
        </p:spPr>
      </p:pic>
      <p:sp>
        <p:nvSpPr>
          <p:cNvPr id="14" name="Text 7"/>
          <p:cNvSpPr/>
          <p:nvPr/>
        </p:nvSpPr>
        <p:spPr>
          <a:xfrm>
            <a:off x="8078748" y="5776793"/>
            <a:ext cx="321707" cy="402193"/>
          </a:xfrm>
          <a:prstGeom prst="rect">
            <a:avLst/>
          </a:prstGeom>
          <a:noFill/>
          <a:ln/>
        </p:spPr>
        <p:txBody>
          <a:bodyPr wrap="none" lIns="0" tIns="0" rIns="0" bIns="0" rtlCol="0" anchor="t"/>
          <a:lstStyle/>
          <a:p>
            <a:pPr algn="l" indent="0" marL="0">
              <a:lnSpc>
                <a:spcPts val="4050"/>
              </a:lnSpc>
              <a:buNone/>
            </a:pPr>
            <a:r>
              <a:rPr lang="en-US" sz="2500" b="1" dirty="0">
                <a:solidFill>
                  <a:srgbClr val="333F70"/>
                </a:solidFill>
                <a:latin typeface="Unbounded Bold" pitchFamily="34" charset="0"/>
                <a:ea typeface="Unbounded Bold" pitchFamily="34" charset="-122"/>
                <a:cs typeface="Unbounded Bold" pitchFamily="34" charset="-120"/>
              </a:rPr>
              <a:t>3</a:t>
            </a:r>
            <a:endParaRPr lang="en-US" sz="2500" dirty="0"/>
          </a:p>
        </p:txBody>
      </p:sp>
      <p:sp>
        <p:nvSpPr>
          <p:cNvPr id="15" name="Text 8"/>
          <p:cNvSpPr/>
          <p:nvPr/>
        </p:nvSpPr>
        <p:spPr>
          <a:xfrm>
            <a:off x="1001673" y="4971098"/>
            <a:ext cx="3694152" cy="335994"/>
          </a:xfrm>
          <a:prstGeom prst="rect">
            <a:avLst/>
          </a:prstGeom>
          <a:noFill/>
          <a:ln/>
        </p:spPr>
        <p:txBody>
          <a:bodyPr wrap="none" lIns="0" tIns="0" rIns="0" bIns="0" rtlCol="0" anchor="t"/>
          <a:lstStyle/>
          <a:p>
            <a:pPr algn="r" indent="0" marL="0">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Sciences de l'intégrité</a:t>
            </a:r>
            <a:endParaRPr lang="en-US" sz="2100" dirty="0"/>
          </a:p>
        </p:txBody>
      </p:sp>
      <p:sp>
        <p:nvSpPr>
          <p:cNvPr id="16" name="Text 9"/>
          <p:cNvSpPr/>
          <p:nvPr/>
        </p:nvSpPr>
        <p:spPr>
          <a:xfrm>
            <a:off x="752713" y="5436037"/>
            <a:ext cx="3943112" cy="1375886"/>
          </a:xfrm>
          <a:prstGeom prst="rect">
            <a:avLst/>
          </a:prstGeom>
          <a:noFill/>
          <a:ln/>
        </p:spPr>
        <p:txBody>
          <a:bodyPr wrap="square" lIns="0" tIns="0" rIns="0" bIns="0" rtlCol="0" anchor="t"/>
          <a:lstStyle/>
          <a:p>
            <a:pPr algn="r" indent="0" marL="0">
              <a:lnSpc>
                <a:spcPts val="2700"/>
              </a:lnSpc>
              <a:buNone/>
            </a:pPr>
            <a:r>
              <a:rPr lang="en-US" sz="1650" dirty="0">
                <a:solidFill>
                  <a:srgbClr val="333F70"/>
                </a:solidFill>
                <a:latin typeface="Open Sans" pitchFamily="34" charset="0"/>
                <a:ea typeface="Open Sans" pitchFamily="34" charset="-122"/>
                <a:cs typeface="Open Sans" pitchFamily="34" charset="-120"/>
              </a:rPr>
              <a:t>La problématique de l'utilisation académique d'IA générative pourrait manifester l'importance des sciences de l'intégrité</a:t>
            </a:r>
            <a:endParaRPr lang="en-US" sz="1650" dirty="0"/>
          </a:p>
        </p:txBody>
      </p:sp>
      <p:pic>
        <p:nvPicPr>
          <p:cNvPr id="17" name="Image 5" descr="preencoded.png">    </p:cNvPr>
          <p:cNvPicPr>
            <a:picLocks noChangeAspect="1"/>
          </p:cNvPicPr>
          <p:nvPr/>
        </p:nvPicPr>
        <p:blipFill>
          <a:blip r:embed="rId6"/>
          <a:stretch>
            <a:fillRect/>
          </a:stretch>
        </p:blipFill>
        <p:spPr>
          <a:xfrm>
            <a:off x="5018365" y="2365653"/>
            <a:ext cx="4593669" cy="4593669"/>
          </a:xfrm>
          <a:prstGeom prst="rect">
            <a:avLst/>
          </a:prstGeom>
        </p:spPr>
      </p:pic>
      <p:sp>
        <p:nvSpPr>
          <p:cNvPr id="18" name="Text 10"/>
          <p:cNvSpPr/>
          <p:nvPr/>
        </p:nvSpPr>
        <p:spPr>
          <a:xfrm>
            <a:off x="5838825" y="5385792"/>
            <a:ext cx="321707" cy="402193"/>
          </a:xfrm>
          <a:prstGeom prst="rect">
            <a:avLst/>
          </a:prstGeom>
          <a:noFill/>
          <a:ln/>
        </p:spPr>
        <p:txBody>
          <a:bodyPr wrap="none" lIns="0" tIns="0" rIns="0" bIns="0" rtlCol="0" anchor="t"/>
          <a:lstStyle/>
          <a:p>
            <a:pPr algn="l" indent="0" marL="0">
              <a:lnSpc>
                <a:spcPts val="4050"/>
              </a:lnSpc>
              <a:buNone/>
            </a:pPr>
            <a:r>
              <a:rPr lang="en-US" sz="2500" b="1" dirty="0">
                <a:solidFill>
                  <a:srgbClr val="333F70"/>
                </a:solidFill>
                <a:latin typeface="Unbounded Bold" pitchFamily="34" charset="0"/>
                <a:ea typeface="Unbounded Bold" pitchFamily="34" charset="-122"/>
                <a:cs typeface="Unbounded Bold" pitchFamily="34" charset="-120"/>
              </a:rPr>
              <a:t>4</a:t>
            </a:r>
            <a:endParaRPr lang="en-US" sz="2500" dirty="0"/>
          </a:p>
        </p:txBody>
      </p:sp>
      <p:sp>
        <p:nvSpPr>
          <p:cNvPr id="19" name="Text 11"/>
          <p:cNvSpPr/>
          <p:nvPr/>
        </p:nvSpPr>
        <p:spPr>
          <a:xfrm>
            <a:off x="752713" y="7201257"/>
            <a:ext cx="13124974" cy="687943"/>
          </a:xfrm>
          <a:prstGeom prst="rect">
            <a:avLst/>
          </a:prstGeom>
          <a:noFill/>
          <a:ln/>
        </p:spPr>
        <p:txBody>
          <a:bodyPr wrap="square" lIns="0" tIns="0" rIns="0" bIns="0" rtlCol="0" anchor="t"/>
          <a:lstStyle/>
          <a:p>
            <a:pPr algn="l" indent="0" marL="0">
              <a:lnSpc>
                <a:spcPts val="2700"/>
              </a:lnSpc>
              <a:buNone/>
            </a:pPr>
            <a:r>
              <a:rPr lang="en-US" sz="1650" dirty="0">
                <a:solidFill>
                  <a:srgbClr val="333F70"/>
                </a:solidFill>
                <a:latin typeface="Open Sans" pitchFamily="34" charset="0"/>
                <a:ea typeface="Open Sans" pitchFamily="34" charset="-122"/>
                <a:cs typeface="Open Sans" pitchFamily="34" charset="-120"/>
              </a:rPr>
              <a:t>La problématique de l'utilisation académique d'IA générative, actuellement au confluent des réflexions éthiques et juridiques, pourrait en apporter une nouvelle illustration, et manifester ce faisant l'importance des sciences de l'intégrité.</a:t>
            </a:r>
            <a:endParaRPr lang="en-US" sz="1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2025-04-01T16:16:31Z</dcterms:created>
  <dcterms:modified xsi:type="dcterms:W3CDTF">2025-04-01T16:16:31Z</dcterms:modified>
</cp:coreProperties>
</file>