
<file path=[Content_Types].xml><?xml version="1.0" encoding="utf-8"?>
<Types xmlns="http://schemas.openxmlformats.org/package/2006/content-types">
  <Default Extension="fntdata" ContentType="application/x-fontdata"/>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slideMasters/slideMaster44.xml" ContentType="application/vnd.openxmlformats-officedocument.presentationml.slideMaster+xml"/>
  <Override PartName="/ppt/slides/slide44.xml" ContentType="application/vnd.openxmlformats-officedocument.presentationml.slide+xml"/>
  <Override PartName="/ppt/slideMasters/slideMaster45.xml" ContentType="application/vnd.openxmlformats-officedocument.presentationml.slideMaster+xml"/>
  <Override PartName="/ppt/slides/slide45.xml" ContentType="application/vnd.openxmlformats-officedocument.presentationml.slide+xml"/>
  <Override PartName="/ppt/slideMasters/slideMaster46.xml" ContentType="application/vnd.openxmlformats-officedocument.presentationml.slideMaster+xml"/>
  <Override PartName="/ppt/slides/slide46.xml" ContentType="application/vnd.openxmlformats-officedocument.presentationml.slide+xml"/>
  <Override PartName="/ppt/slideMasters/slideMaster47.xml" ContentType="application/vnd.openxmlformats-officedocument.presentationml.slideMaster+xml"/>
  <Override PartName="/ppt/slides/slide47.xml" ContentType="application/vnd.openxmlformats-officedocument.presentationml.slide+xml"/>
  <Override PartName="/ppt/slideMasters/slideMaster48.xml" ContentType="application/vnd.openxmlformats-officedocument.presentationml.slideMaster+xml"/>
  <Override PartName="/ppt/slides/slide48.xml" ContentType="application/vnd.openxmlformats-officedocument.presentationml.slide+xml"/>
  <Override PartName="/ppt/slideMasters/slideMaster49.xml" ContentType="application/vnd.openxmlformats-officedocument.presentationml.slideMaster+xml"/>
  <Override PartName="/ppt/slides/slide49.xml" ContentType="application/vnd.openxmlformats-officedocument.presentationml.slide+xml"/>
  <Override PartName="/ppt/slideMasters/slideMaster50.xml" ContentType="application/vnd.openxmlformats-officedocument.presentationml.slideMaster+xml"/>
  <Override PartName="/ppt/slides/slide50.xml" ContentType="application/vnd.openxmlformats-officedocument.presentationml.slide+xml"/>
  <Override PartName="/ppt/slideMasters/slideMaster51.xml" ContentType="application/vnd.openxmlformats-officedocument.presentationml.slideMaster+xml"/>
  <Override PartName="/ppt/slides/slide51.xml" ContentType="application/vnd.openxmlformats-officedocument.presentationml.slide+xml"/>
  <Override PartName="/ppt/slideMasters/slideMaster52.xml" ContentType="application/vnd.openxmlformats-officedocument.presentationml.slideMaster+xml"/>
  <Override PartName="/ppt/slides/slide52.xml" ContentType="application/vnd.openxmlformats-officedocument.presentationml.slide+xml"/>
  <Override PartName="/ppt/slideMasters/slideMaster53.xml" ContentType="application/vnd.openxmlformats-officedocument.presentationml.slideMaster+xml"/>
  <Override PartName="/ppt/slides/slide53.xml" ContentType="application/vnd.openxmlformats-officedocument.presentationml.slide+xml"/>
  <Override PartName="/ppt/slideMasters/slideMaster54.xml" ContentType="application/vnd.openxmlformats-officedocument.presentationml.slideMaster+xml"/>
  <Override PartName="/ppt/slides/slide54.xml" ContentType="application/vnd.openxmlformats-officedocument.presentationml.slide+xml"/>
  <Override PartName="/ppt/slideMasters/slideMaster55.xml" ContentType="application/vnd.openxmlformats-officedocument.presentationml.slideMaster+xml"/>
  <Override PartName="/ppt/slides/slide55.xml" ContentType="application/vnd.openxmlformats-officedocument.presentationml.slide+xml"/>
  <Override PartName="/ppt/slideMasters/slideMaster56.xml" ContentType="application/vnd.openxmlformats-officedocument.presentationml.slideMaster+xml"/>
  <Override PartName="/ppt/slides/slide56.xml" ContentType="application/vnd.openxmlformats-officedocument.presentationml.slide+xml"/>
  <Override PartName="/ppt/slideMasters/slideMaster57.xml" ContentType="application/vnd.openxmlformats-officedocument.presentationml.slideMaster+xml"/>
  <Override PartName="/ppt/slides/slide57.xml" ContentType="application/vnd.openxmlformats-officedocument.presentationml.slide+xml"/>
  <Override PartName="/ppt/slideMasters/slideMaster58.xml" ContentType="application/vnd.openxmlformats-officedocument.presentationml.slideMaster+xml"/>
  <Override PartName="/ppt/slides/slide58.xml" ContentType="application/vnd.openxmlformats-officedocument.presentationml.slide+xml"/>
  <Override PartName="/ppt/slideMasters/slideMaster59.xml" ContentType="application/vnd.openxmlformats-officedocument.presentationml.slideMaster+xml"/>
  <Override PartName="/ppt/slides/slide59.xml" ContentType="application/vnd.openxmlformats-officedocument.presentationml.slide+xml"/>
  <Override PartName="/ppt/slideMasters/slideMaster60.xml" ContentType="application/vnd.openxmlformats-officedocument.presentationml.slideMaster+xml"/>
  <Override PartName="/ppt/slides/slide6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Lst>
  <p:notesMasterIdLst>
    <p:notesMasterId r:id="rId62"/>
  </p:notesMasterIdLst>
  <p:sldSz cx="14630400" cy="8229600"/>
  <p:notesSz cx="8229600" cy="14630400"/>
  <p:embeddedFontLst>
    <p:embeddedFont>
      <p:font typeface="Brygada 1918"/>
      <p:regular r:id="rId67"/>
    </p:embeddedFont>
    <p:embeddedFont>
      <p:font typeface="Brygada 1918"/>
      <p:regular r:id="rId68"/>
    </p:embeddedFont>
    <p:embeddedFont>
      <p:font typeface="Brygada 1918"/>
      <p:regular r:id="rId69"/>
    </p:embeddedFont>
    <p:embeddedFont>
      <p:font typeface="Brygada 1918"/>
      <p:regular r:id="rId70"/>
    </p:embeddedFont>
    <p:embeddedFont>
      <p:font typeface="Montserrat Medium"/>
      <p:regular r:id="rId71"/>
    </p:embeddedFont>
    <p:embeddedFont>
      <p:font typeface="Montserrat Medium"/>
      <p:regular r:id="rId72"/>
    </p:embeddedFont>
    <p:embeddedFont>
      <p:font typeface="Montserrat Medium"/>
      <p:regular r:id="rId73"/>
    </p:embeddedFont>
    <p:embeddedFont>
      <p:font typeface="Montserrat Medium"/>
      <p:regular r:id="rId74"/>
    </p:embeddedFont>
  </p:embeddedFon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notesMaster" Target="notesMasters/notesMaster1.xml"/><Relationship Id="rId63" Type="http://schemas.openxmlformats.org/officeDocument/2006/relationships/presProps" Target="presProps.xml"/><Relationship Id="rId64" Type="http://schemas.openxmlformats.org/officeDocument/2006/relationships/viewProps" Target="viewProps.xml"/><Relationship Id="rId65" Type="http://schemas.openxmlformats.org/officeDocument/2006/relationships/theme" Target="theme/theme1.xml"/><Relationship Id="rId66" Type="http://schemas.openxmlformats.org/officeDocument/2006/relationships/tableStyles" Target="tableStyles.xml"/><Relationship Id="rId67" Type="http://schemas.openxmlformats.org/officeDocument/2006/relationships/font" Target="fonts/font1.fntdata"/><Relationship Id="rId68" Type="http://schemas.openxmlformats.org/officeDocument/2006/relationships/font" Target="fonts/font2.fntdata"/><Relationship Id="rId69" Type="http://schemas.openxmlformats.org/officeDocument/2006/relationships/font" Target="fonts/font3.fntdata"/><Relationship Id="rId70" Type="http://schemas.openxmlformats.org/officeDocument/2006/relationships/font" Target="fonts/font4.fntdata"/><Relationship Id="rId71" Type="http://schemas.openxmlformats.org/officeDocument/2006/relationships/font" Target="fonts/font5.fntdata"/><Relationship Id="rId72" Type="http://schemas.openxmlformats.org/officeDocument/2006/relationships/font" Target="fonts/font6.fntdata"/><Relationship Id="rId73" Type="http://schemas.openxmlformats.org/officeDocument/2006/relationships/font" Target="fonts/font7.fntdata"/><Relationship Id="rId74" Type="http://schemas.openxmlformats.org/officeDocument/2006/relationships/font" Target="fonts/font8.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_rels/notesSlide4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5.xml"/>
		</Relationships>
</file>

<file path=ppt/notesSlides/_rels/notesSlide4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6.xml"/>
		</Relationships>
</file>

<file path=ppt/notesSlides/_rels/notesSlide4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7.xml"/>
		</Relationships>
</file>

<file path=ppt/notesSlides/_rels/notesSlide4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8.xml"/>
		</Relationships>
</file>

<file path=ppt/notesSlides/_rels/notesSlide4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9.xml"/>
		</Relationships>
</file>

<file path=ppt/notesSlides/_rels/notesSlide5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0.xml"/>
		</Relationships>
</file>

<file path=ppt/notesSlides/_rels/notesSlide5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1.xml"/>
		</Relationships>
</file>

<file path=ppt/notesSlides/_rels/notesSlide5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2.xml"/>
		</Relationships>
</file>

<file path=ppt/notesSlides/_rels/notesSlide5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3.xml"/>
		</Relationships>
</file>

<file path=ppt/notesSlides/_rels/notesSlide5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4.xml"/>
		</Relationships>
</file>

<file path=ppt/notesSlides/_rels/notesSlide5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5.xml"/>
		</Relationships>
</file>

<file path=ppt/notesSlides/_rels/notesSlide5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6.xml"/>
		</Relationships>
</file>

<file path=ppt/notesSlides/_rels/notesSlide5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7.xml"/>
		</Relationships>
</file>

<file path=ppt/notesSlides/_rels/notesSlide5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8.xml"/>
		</Relationships>
</file>

<file path=ppt/notesSlides/_rels/notesSlide5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9.xml"/>
		</Relationships>
</file>

<file path=ppt/notesSlides/_rels/notesSlide6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1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421424"/>
          </a:solidFill>
          <a:ln/>
        </p:spPr>
      </p:sp>
      <p:sp>
        <p:nvSpPr>
          <p:cNvPr id="3" name="Shape 1"/>
          <p:cNvSpPr/>
          <p:nvPr/>
        </p:nvSpPr>
        <p:spPr>
          <a:xfrm>
            <a:off x="0" y="0"/>
            <a:ext cx="14630400" cy="8229600"/>
          </a:xfrm>
          <a:prstGeom prst="rect">
            <a:avLst/>
          </a:prstGeom>
          <a:solidFill>
            <a:srgbClr val="5C2438"/>
          </a:solidFill>
          <a:ln/>
        </p:spPr>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2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421424"/>
          </a:solidFill>
          <a:ln/>
        </p:spPr>
      </p:sp>
      <p:sp>
        <p:nvSpPr>
          <p:cNvPr id="3" name="Shape 1"/>
          <p:cNvSpPr/>
          <p:nvPr/>
        </p:nvSpPr>
        <p:spPr>
          <a:xfrm>
            <a:off x="0" y="0"/>
            <a:ext cx="14630400" cy="8229600"/>
          </a:xfrm>
          <a:prstGeom prst="rect">
            <a:avLst/>
          </a:prstGeom>
          <a:solidFill>
            <a:srgbClr val="5C2438"/>
          </a:solidFill>
          <a:ln/>
        </p:spPr>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lide 3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421424"/>
          </a:solidFill>
          <a:ln/>
        </p:spPr>
      </p:sp>
      <p:sp>
        <p:nvSpPr>
          <p:cNvPr id="3" name="Shape 1"/>
          <p:cNvSpPr/>
          <p:nvPr/>
        </p:nvSpPr>
        <p:spPr>
          <a:xfrm>
            <a:off x="0" y="0"/>
            <a:ext cx="14630400" cy="8229600"/>
          </a:xfrm>
          <a:prstGeom prst="rect">
            <a:avLst/>
          </a:prstGeom>
          <a:solidFill>
            <a:srgbClr val="5C2438"/>
          </a:solidFill>
          <a:ln/>
        </p:spPr>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lide 4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421424"/>
          </a:solidFill>
          <a:ln/>
        </p:spPr>
      </p:sp>
      <p:sp>
        <p:nvSpPr>
          <p:cNvPr id="3" name="Shape 1"/>
          <p:cNvSpPr/>
          <p:nvPr/>
        </p:nvSpPr>
        <p:spPr>
          <a:xfrm>
            <a:off x="0" y="0"/>
            <a:ext cx="14630400" cy="8229600"/>
          </a:xfrm>
          <a:prstGeom prst="rect">
            <a:avLst/>
          </a:prstGeom>
          <a:solidFill>
            <a:srgbClr val="5C2438"/>
          </a:solidFill>
          <a:ln/>
        </p:spPr>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lide 5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421424"/>
          </a:solidFill>
          <a:ln/>
        </p:spPr>
      </p:sp>
      <p:sp>
        <p:nvSpPr>
          <p:cNvPr id="3" name="Shape 1"/>
          <p:cNvSpPr/>
          <p:nvPr/>
        </p:nvSpPr>
        <p:spPr>
          <a:xfrm>
            <a:off x="0" y="0"/>
            <a:ext cx="14630400" cy="8229600"/>
          </a:xfrm>
          <a:prstGeom prst="rect">
            <a:avLst/>
          </a:prstGeom>
          <a:solidFill>
            <a:srgbClr val="5C2438"/>
          </a:solidFill>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lide 6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421424"/>
          </a:solidFill>
          <a:ln/>
        </p:spPr>
      </p:sp>
      <p:sp>
        <p:nvSpPr>
          <p:cNvPr id="3" name="Shape 1"/>
          <p:cNvSpPr/>
          <p:nvPr/>
        </p:nvSpPr>
        <p:spPr>
          <a:xfrm>
            <a:off x="0" y="0"/>
            <a:ext cx="14630400" cy="8229600"/>
          </a:xfrm>
          <a:prstGeom prst="rect">
            <a:avLst/>
          </a:prstGeom>
          <a:solidFill>
            <a:srgbClr val="5C2438"/>
          </a:solidFill>
          <a:ln/>
        </p:spPr>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lide 7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421424"/>
          </a:solidFill>
          <a:ln/>
        </p:spPr>
      </p:sp>
      <p:sp>
        <p:nvSpPr>
          <p:cNvPr id="3" name="Shape 1"/>
          <p:cNvSpPr/>
          <p:nvPr/>
        </p:nvSpPr>
        <p:spPr>
          <a:xfrm>
            <a:off x="0" y="0"/>
            <a:ext cx="14630400" cy="8229600"/>
          </a:xfrm>
          <a:prstGeom prst="rect">
            <a:avLst/>
          </a:prstGeom>
          <a:solidFill>
            <a:srgbClr val="5C2438"/>
          </a:solidFill>
          <a:ln/>
        </p:spPr>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lide 8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421424"/>
          </a:solidFill>
          <a:ln/>
        </p:spPr>
      </p:sp>
      <p:sp>
        <p:nvSpPr>
          <p:cNvPr id="3" name="Shape 1"/>
          <p:cNvSpPr/>
          <p:nvPr/>
        </p:nvSpPr>
        <p:spPr>
          <a:xfrm>
            <a:off x="0" y="0"/>
            <a:ext cx="14630400" cy="8229600"/>
          </a:xfrm>
          <a:prstGeom prst="rect">
            <a:avLst/>
          </a:prstGeom>
          <a:solidFill>
            <a:srgbClr val="5C2438"/>
          </a:solidFill>
          <a:ln/>
        </p:spPr>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lide 9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421424"/>
          </a:solidFill>
          <a:ln/>
        </p:spPr>
      </p:sp>
      <p:sp>
        <p:nvSpPr>
          <p:cNvPr id="3" name="Shape 1"/>
          <p:cNvSpPr/>
          <p:nvPr/>
        </p:nvSpPr>
        <p:spPr>
          <a:xfrm>
            <a:off x="0" y="0"/>
            <a:ext cx="14630400" cy="8229600"/>
          </a:xfrm>
          <a:prstGeom prst="rect">
            <a:avLst/>
          </a:prstGeom>
          <a:solidFill>
            <a:srgbClr val="5C2438"/>
          </a:solidFill>
          <a:ln/>
        </p:spPr>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lide 10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421424"/>
          </a:solidFill>
          <a:ln/>
        </p:spPr>
      </p:sp>
      <p:sp>
        <p:nvSpPr>
          <p:cNvPr id="3" name="Shape 1"/>
          <p:cNvSpPr/>
          <p:nvPr/>
        </p:nvSpPr>
        <p:spPr>
          <a:xfrm>
            <a:off x="0" y="0"/>
            <a:ext cx="14630400" cy="8229600"/>
          </a:xfrm>
          <a:prstGeom prst="rect">
            <a:avLst/>
          </a:prstGeom>
          <a:solidFill>
            <a:srgbClr val="5C2438"/>
          </a:solidFill>
          <a:ln/>
        </p:spPr>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Slide 11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421424"/>
          </a:solidFill>
          <a:ln/>
        </p:spPr>
      </p:sp>
      <p:sp>
        <p:nvSpPr>
          <p:cNvPr id="3" name="Shape 1"/>
          <p:cNvSpPr/>
          <p:nvPr/>
        </p:nvSpPr>
        <p:spPr>
          <a:xfrm>
            <a:off x="0" y="0"/>
            <a:ext cx="14630400" cy="8229600"/>
          </a:xfrm>
          <a:prstGeom prst="rect">
            <a:avLst/>
          </a:prstGeom>
          <a:solidFill>
            <a:srgbClr val="5C2438"/>
          </a:solidFill>
          <a:ln/>
        </p:spPr>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lide 12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421424"/>
          </a:solidFill>
          <a:ln/>
        </p:spPr>
      </p:sp>
      <p:sp>
        <p:nvSpPr>
          <p:cNvPr id="3" name="Shape 1"/>
          <p:cNvSpPr/>
          <p:nvPr/>
        </p:nvSpPr>
        <p:spPr>
          <a:xfrm>
            <a:off x="0" y="0"/>
            <a:ext cx="14630400" cy="8229600"/>
          </a:xfrm>
          <a:prstGeom prst="rect">
            <a:avLst/>
          </a:prstGeom>
          <a:solidFill>
            <a:srgbClr val="5C2438"/>
          </a:solidFill>
          <a:ln/>
        </p:spPr>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Slide 13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421424"/>
          </a:solidFill>
          <a:ln/>
        </p:spPr>
      </p:sp>
      <p:sp>
        <p:nvSpPr>
          <p:cNvPr id="3" name="Shape 1"/>
          <p:cNvSpPr/>
          <p:nvPr/>
        </p:nvSpPr>
        <p:spPr>
          <a:xfrm>
            <a:off x="0" y="0"/>
            <a:ext cx="14630400" cy="8229600"/>
          </a:xfrm>
          <a:prstGeom prst="rect">
            <a:avLst/>
          </a:prstGeom>
          <a:solidFill>
            <a:srgbClr val="5C2438"/>
          </a:solidFill>
          <a:ln/>
        </p:spPr>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Slide 14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421424"/>
          </a:solidFill>
          <a:ln/>
        </p:spPr>
      </p:sp>
      <p:sp>
        <p:nvSpPr>
          <p:cNvPr id="3" name="Shape 1"/>
          <p:cNvSpPr/>
          <p:nvPr/>
        </p:nvSpPr>
        <p:spPr>
          <a:xfrm>
            <a:off x="0" y="0"/>
            <a:ext cx="14630400" cy="8229600"/>
          </a:xfrm>
          <a:prstGeom prst="rect">
            <a:avLst/>
          </a:prstGeom>
          <a:solidFill>
            <a:srgbClr val="5C2438"/>
          </a:solidFill>
          <a:ln/>
        </p:spPr>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Slide 15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421424"/>
          </a:solidFill>
          <a:ln/>
        </p:spPr>
      </p:sp>
      <p:sp>
        <p:nvSpPr>
          <p:cNvPr id="3" name="Shape 1"/>
          <p:cNvSpPr/>
          <p:nvPr/>
        </p:nvSpPr>
        <p:spPr>
          <a:xfrm>
            <a:off x="0" y="0"/>
            <a:ext cx="14630400" cy="8229600"/>
          </a:xfrm>
          <a:prstGeom prst="rect">
            <a:avLst/>
          </a:prstGeom>
          <a:solidFill>
            <a:srgbClr val="5C2438"/>
          </a:solidFill>
          <a:ln/>
        </p:spPr>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Slide 16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421424"/>
          </a:solidFill>
          <a:ln/>
        </p:spPr>
      </p:sp>
      <p:sp>
        <p:nvSpPr>
          <p:cNvPr id="3" name="Shape 1"/>
          <p:cNvSpPr/>
          <p:nvPr/>
        </p:nvSpPr>
        <p:spPr>
          <a:xfrm>
            <a:off x="0" y="0"/>
            <a:ext cx="14630400" cy="8229600"/>
          </a:xfrm>
          <a:prstGeom prst="rect">
            <a:avLst/>
          </a:prstGeom>
          <a:solidFill>
            <a:srgbClr val="5C2438"/>
          </a:solidFill>
          <a:ln/>
        </p:spPr>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Slide 17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421424"/>
          </a:solidFill>
          <a:ln/>
        </p:spPr>
      </p:sp>
      <p:sp>
        <p:nvSpPr>
          <p:cNvPr id="3" name="Shape 1"/>
          <p:cNvSpPr/>
          <p:nvPr/>
        </p:nvSpPr>
        <p:spPr>
          <a:xfrm>
            <a:off x="0" y="0"/>
            <a:ext cx="14630400" cy="8229600"/>
          </a:xfrm>
          <a:prstGeom prst="rect">
            <a:avLst/>
          </a:prstGeom>
          <a:solidFill>
            <a:srgbClr val="5C2438"/>
          </a:solidFill>
          <a:ln/>
        </p:spPr>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Slide 18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421424"/>
          </a:solidFill>
          <a:ln/>
        </p:spPr>
      </p:sp>
      <p:sp>
        <p:nvSpPr>
          <p:cNvPr id="3" name="Shape 1"/>
          <p:cNvSpPr/>
          <p:nvPr/>
        </p:nvSpPr>
        <p:spPr>
          <a:xfrm>
            <a:off x="0" y="0"/>
            <a:ext cx="14630400" cy="8229600"/>
          </a:xfrm>
          <a:prstGeom prst="rect">
            <a:avLst/>
          </a:prstGeom>
          <a:solidFill>
            <a:srgbClr val="5C2438"/>
          </a:solidFill>
          <a:ln/>
        </p:spPr>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Slide 19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421424"/>
          </a:solidFill>
          <a:ln/>
        </p:spPr>
      </p:sp>
      <p:sp>
        <p:nvSpPr>
          <p:cNvPr id="3" name="Shape 1"/>
          <p:cNvSpPr/>
          <p:nvPr/>
        </p:nvSpPr>
        <p:spPr>
          <a:xfrm>
            <a:off x="0" y="0"/>
            <a:ext cx="14630400" cy="8229600"/>
          </a:xfrm>
          <a:prstGeom prst="rect">
            <a:avLst/>
          </a:prstGeom>
          <a:solidFill>
            <a:srgbClr val="5C2438"/>
          </a:solidFill>
          <a:ln/>
        </p:spPr>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Slide 20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421424"/>
          </a:solidFill>
          <a:ln/>
        </p:spPr>
      </p:sp>
      <p:sp>
        <p:nvSpPr>
          <p:cNvPr id="3" name="Shape 1"/>
          <p:cNvSpPr/>
          <p:nvPr/>
        </p:nvSpPr>
        <p:spPr>
          <a:xfrm>
            <a:off x="0" y="0"/>
            <a:ext cx="14630400" cy="8229600"/>
          </a:xfrm>
          <a:prstGeom prst="rect">
            <a:avLst/>
          </a:prstGeom>
          <a:solidFill>
            <a:srgbClr val="5C2438"/>
          </a:solidFill>
          <a:ln/>
        </p:spPr>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Slide 21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421424"/>
          </a:solidFill>
          <a:ln/>
        </p:spPr>
      </p:sp>
      <p:sp>
        <p:nvSpPr>
          <p:cNvPr id="3" name="Shape 1"/>
          <p:cNvSpPr/>
          <p:nvPr/>
        </p:nvSpPr>
        <p:spPr>
          <a:xfrm>
            <a:off x="0" y="0"/>
            <a:ext cx="14630400" cy="8229600"/>
          </a:xfrm>
          <a:prstGeom prst="rect">
            <a:avLst/>
          </a:prstGeom>
          <a:solidFill>
            <a:srgbClr val="5C2438"/>
          </a:solidFill>
          <a:ln/>
        </p:spPr>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Slide 22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421424"/>
          </a:solidFill>
          <a:ln/>
        </p:spPr>
      </p:sp>
      <p:sp>
        <p:nvSpPr>
          <p:cNvPr id="3" name="Shape 1"/>
          <p:cNvSpPr/>
          <p:nvPr/>
        </p:nvSpPr>
        <p:spPr>
          <a:xfrm>
            <a:off x="0" y="0"/>
            <a:ext cx="14630400" cy="8229600"/>
          </a:xfrm>
          <a:prstGeom prst="rect">
            <a:avLst/>
          </a:prstGeom>
          <a:solidFill>
            <a:srgbClr val="5C2438"/>
          </a:solidFill>
          <a:ln/>
        </p:spPr>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Slide 23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421424"/>
          </a:solidFill>
          <a:ln/>
        </p:spPr>
      </p:sp>
      <p:sp>
        <p:nvSpPr>
          <p:cNvPr id="3" name="Shape 1"/>
          <p:cNvSpPr/>
          <p:nvPr/>
        </p:nvSpPr>
        <p:spPr>
          <a:xfrm>
            <a:off x="0" y="0"/>
            <a:ext cx="14630400" cy="8229600"/>
          </a:xfrm>
          <a:prstGeom prst="rect">
            <a:avLst/>
          </a:prstGeom>
          <a:solidFill>
            <a:srgbClr val="5C2438"/>
          </a:solidFill>
          <a:ln/>
        </p:spPr>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Slide 24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421424"/>
          </a:solidFill>
          <a:ln/>
        </p:spPr>
      </p:sp>
      <p:sp>
        <p:nvSpPr>
          <p:cNvPr id="3" name="Shape 1"/>
          <p:cNvSpPr/>
          <p:nvPr/>
        </p:nvSpPr>
        <p:spPr>
          <a:xfrm>
            <a:off x="0" y="0"/>
            <a:ext cx="14630400" cy="8229600"/>
          </a:xfrm>
          <a:prstGeom prst="rect">
            <a:avLst/>
          </a:prstGeom>
          <a:solidFill>
            <a:srgbClr val="5C2438"/>
          </a:solidFill>
          <a:ln/>
        </p:spPr>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Slide 25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421424"/>
          </a:solidFill>
          <a:ln/>
        </p:spPr>
      </p:sp>
      <p:sp>
        <p:nvSpPr>
          <p:cNvPr id="3" name="Shape 1"/>
          <p:cNvSpPr/>
          <p:nvPr/>
        </p:nvSpPr>
        <p:spPr>
          <a:xfrm>
            <a:off x="0" y="0"/>
            <a:ext cx="14630400" cy="8229600"/>
          </a:xfrm>
          <a:prstGeom prst="rect">
            <a:avLst/>
          </a:prstGeom>
          <a:solidFill>
            <a:srgbClr val="5C2438"/>
          </a:solidFill>
          <a:ln/>
        </p:spPr>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Slide 26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421424"/>
          </a:solidFill>
          <a:ln/>
        </p:spPr>
      </p:sp>
      <p:sp>
        <p:nvSpPr>
          <p:cNvPr id="3" name="Shape 1"/>
          <p:cNvSpPr/>
          <p:nvPr/>
        </p:nvSpPr>
        <p:spPr>
          <a:xfrm>
            <a:off x="0" y="0"/>
            <a:ext cx="14630400" cy="8229600"/>
          </a:xfrm>
          <a:prstGeom prst="rect">
            <a:avLst/>
          </a:prstGeom>
          <a:solidFill>
            <a:srgbClr val="5C2438"/>
          </a:solidFill>
          <a:ln/>
        </p:spPr>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Slide 27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421424"/>
          </a:solidFill>
          <a:ln/>
        </p:spPr>
      </p:sp>
      <p:sp>
        <p:nvSpPr>
          <p:cNvPr id="3" name="Shape 1"/>
          <p:cNvSpPr/>
          <p:nvPr/>
        </p:nvSpPr>
        <p:spPr>
          <a:xfrm>
            <a:off x="0" y="0"/>
            <a:ext cx="14630400" cy="8229600"/>
          </a:xfrm>
          <a:prstGeom prst="rect">
            <a:avLst/>
          </a:prstGeom>
          <a:solidFill>
            <a:srgbClr val="5C2438"/>
          </a:solidFill>
          <a:ln/>
        </p:spPr>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Slide 28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421424"/>
          </a:solidFill>
          <a:ln/>
        </p:spPr>
      </p:sp>
      <p:sp>
        <p:nvSpPr>
          <p:cNvPr id="3" name="Shape 1"/>
          <p:cNvSpPr/>
          <p:nvPr/>
        </p:nvSpPr>
        <p:spPr>
          <a:xfrm>
            <a:off x="0" y="0"/>
            <a:ext cx="14630400" cy="8229600"/>
          </a:xfrm>
          <a:prstGeom prst="rect">
            <a:avLst/>
          </a:prstGeom>
          <a:solidFill>
            <a:srgbClr val="5C2438"/>
          </a:solidFill>
          <a:ln/>
        </p:spPr>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Slide 29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421424"/>
          </a:solidFill>
          <a:ln/>
        </p:spPr>
      </p:sp>
      <p:sp>
        <p:nvSpPr>
          <p:cNvPr id="3" name="Shape 1"/>
          <p:cNvSpPr/>
          <p:nvPr/>
        </p:nvSpPr>
        <p:spPr>
          <a:xfrm>
            <a:off x="0" y="0"/>
            <a:ext cx="14630400" cy="8229600"/>
          </a:xfrm>
          <a:prstGeom prst="rect">
            <a:avLst/>
          </a:prstGeom>
          <a:solidFill>
            <a:srgbClr val="5C2438"/>
          </a:solidFill>
          <a:ln/>
        </p:spPr>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Slide 30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421424"/>
          </a:solidFill>
          <a:ln/>
        </p:spPr>
      </p:sp>
      <p:sp>
        <p:nvSpPr>
          <p:cNvPr id="3" name="Shape 1"/>
          <p:cNvSpPr/>
          <p:nvPr/>
        </p:nvSpPr>
        <p:spPr>
          <a:xfrm>
            <a:off x="0" y="0"/>
            <a:ext cx="14630400" cy="8229600"/>
          </a:xfrm>
          <a:prstGeom prst="rect">
            <a:avLst/>
          </a:prstGeom>
          <a:solidFill>
            <a:srgbClr val="5C2438"/>
          </a:solidFill>
          <a:ln/>
        </p:spPr>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Slide 31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421424"/>
          </a:solidFill>
          <a:ln/>
        </p:spPr>
      </p:sp>
      <p:sp>
        <p:nvSpPr>
          <p:cNvPr id="3" name="Shape 1"/>
          <p:cNvSpPr/>
          <p:nvPr/>
        </p:nvSpPr>
        <p:spPr>
          <a:xfrm>
            <a:off x="0" y="0"/>
            <a:ext cx="14630400" cy="8229600"/>
          </a:xfrm>
          <a:prstGeom prst="rect">
            <a:avLst/>
          </a:prstGeom>
          <a:solidFill>
            <a:srgbClr val="5C2438"/>
          </a:solidFill>
          <a:ln/>
        </p:spPr>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Slide 32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421424"/>
          </a:solidFill>
          <a:ln/>
        </p:spPr>
      </p:sp>
      <p:sp>
        <p:nvSpPr>
          <p:cNvPr id="3" name="Shape 1"/>
          <p:cNvSpPr/>
          <p:nvPr/>
        </p:nvSpPr>
        <p:spPr>
          <a:xfrm>
            <a:off x="0" y="0"/>
            <a:ext cx="14630400" cy="8229600"/>
          </a:xfrm>
          <a:prstGeom prst="rect">
            <a:avLst/>
          </a:prstGeom>
          <a:solidFill>
            <a:srgbClr val="5C2438"/>
          </a:solidFill>
          <a:ln/>
        </p:spPr>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Slide 33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421424"/>
          </a:solidFill>
          <a:ln/>
        </p:spPr>
      </p:sp>
      <p:sp>
        <p:nvSpPr>
          <p:cNvPr id="3" name="Shape 1"/>
          <p:cNvSpPr/>
          <p:nvPr/>
        </p:nvSpPr>
        <p:spPr>
          <a:xfrm>
            <a:off x="0" y="0"/>
            <a:ext cx="14630400" cy="8229600"/>
          </a:xfrm>
          <a:prstGeom prst="rect">
            <a:avLst/>
          </a:prstGeom>
          <a:solidFill>
            <a:srgbClr val="5C2438"/>
          </a:solidFill>
          <a:ln/>
        </p:spPr>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Slide 34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421424"/>
          </a:solidFill>
          <a:ln/>
        </p:spPr>
      </p:sp>
      <p:sp>
        <p:nvSpPr>
          <p:cNvPr id="3" name="Shape 1"/>
          <p:cNvSpPr/>
          <p:nvPr/>
        </p:nvSpPr>
        <p:spPr>
          <a:xfrm>
            <a:off x="0" y="0"/>
            <a:ext cx="14630400" cy="8229600"/>
          </a:xfrm>
          <a:prstGeom prst="rect">
            <a:avLst/>
          </a:prstGeom>
          <a:solidFill>
            <a:srgbClr val="5C2438"/>
          </a:solidFill>
          <a:ln/>
        </p:spPr>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Slide 35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421424"/>
          </a:solidFill>
          <a:ln/>
        </p:spPr>
      </p:sp>
      <p:sp>
        <p:nvSpPr>
          <p:cNvPr id="3" name="Shape 1"/>
          <p:cNvSpPr/>
          <p:nvPr/>
        </p:nvSpPr>
        <p:spPr>
          <a:xfrm>
            <a:off x="0" y="0"/>
            <a:ext cx="14630400" cy="8229600"/>
          </a:xfrm>
          <a:prstGeom prst="rect">
            <a:avLst/>
          </a:prstGeom>
          <a:solidFill>
            <a:srgbClr val="5C2438"/>
          </a:solidFill>
          <a:ln/>
        </p:spPr>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Slide 36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421424"/>
          </a:solidFill>
          <a:ln/>
        </p:spPr>
      </p:sp>
      <p:sp>
        <p:nvSpPr>
          <p:cNvPr id="3" name="Shape 1"/>
          <p:cNvSpPr/>
          <p:nvPr/>
        </p:nvSpPr>
        <p:spPr>
          <a:xfrm>
            <a:off x="0" y="0"/>
            <a:ext cx="14630400" cy="8229600"/>
          </a:xfrm>
          <a:prstGeom prst="rect">
            <a:avLst/>
          </a:prstGeom>
          <a:solidFill>
            <a:srgbClr val="5C2438"/>
          </a:solidFill>
          <a:ln/>
        </p:spPr>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Slide 37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421424"/>
          </a:solidFill>
          <a:ln/>
        </p:spPr>
      </p:sp>
      <p:sp>
        <p:nvSpPr>
          <p:cNvPr id="3" name="Shape 1"/>
          <p:cNvSpPr/>
          <p:nvPr/>
        </p:nvSpPr>
        <p:spPr>
          <a:xfrm>
            <a:off x="0" y="0"/>
            <a:ext cx="14630400" cy="8229600"/>
          </a:xfrm>
          <a:prstGeom prst="rect">
            <a:avLst/>
          </a:prstGeom>
          <a:solidFill>
            <a:srgbClr val="5C2438"/>
          </a:solidFill>
          <a:ln/>
        </p:spPr>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Slide 38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421424"/>
          </a:solidFill>
          <a:ln/>
        </p:spPr>
      </p:sp>
      <p:sp>
        <p:nvSpPr>
          <p:cNvPr id="3" name="Shape 1"/>
          <p:cNvSpPr/>
          <p:nvPr/>
        </p:nvSpPr>
        <p:spPr>
          <a:xfrm>
            <a:off x="0" y="0"/>
            <a:ext cx="14630400" cy="8229600"/>
          </a:xfrm>
          <a:prstGeom prst="rect">
            <a:avLst/>
          </a:prstGeom>
          <a:solidFill>
            <a:srgbClr val="5C2438"/>
          </a:solidFill>
          <a:ln/>
        </p:spPr>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Slide 39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421424"/>
          </a:solidFill>
          <a:ln/>
        </p:spPr>
      </p:sp>
      <p:sp>
        <p:nvSpPr>
          <p:cNvPr id="3" name="Shape 1"/>
          <p:cNvSpPr/>
          <p:nvPr/>
        </p:nvSpPr>
        <p:spPr>
          <a:xfrm>
            <a:off x="0" y="0"/>
            <a:ext cx="14630400" cy="8229600"/>
          </a:xfrm>
          <a:prstGeom prst="rect">
            <a:avLst/>
          </a:prstGeom>
          <a:solidFill>
            <a:srgbClr val="5C2438"/>
          </a:solidFill>
          <a:ln/>
        </p:spPr>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Slide 40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421424"/>
          </a:solidFill>
          <a:ln/>
        </p:spPr>
      </p:sp>
      <p:sp>
        <p:nvSpPr>
          <p:cNvPr id="3" name="Shape 1"/>
          <p:cNvSpPr/>
          <p:nvPr/>
        </p:nvSpPr>
        <p:spPr>
          <a:xfrm>
            <a:off x="0" y="0"/>
            <a:ext cx="14630400" cy="8229600"/>
          </a:xfrm>
          <a:prstGeom prst="rect">
            <a:avLst/>
          </a:prstGeom>
          <a:solidFill>
            <a:srgbClr val="5C2438"/>
          </a:solidFill>
          <a:ln/>
        </p:spPr>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Slide 41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421424"/>
          </a:solidFill>
          <a:ln/>
        </p:spPr>
      </p:sp>
      <p:sp>
        <p:nvSpPr>
          <p:cNvPr id="3" name="Shape 1"/>
          <p:cNvSpPr/>
          <p:nvPr/>
        </p:nvSpPr>
        <p:spPr>
          <a:xfrm>
            <a:off x="0" y="0"/>
            <a:ext cx="14630400" cy="8229600"/>
          </a:xfrm>
          <a:prstGeom prst="rect">
            <a:avLst/>
          </a:prstGeom>
          <a:solidFill>
            <a:srgbClr val="5C2438"/>
          </a:solidFill>
          <a:ln/>
        </p:spPr>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Slide 42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421424"/>
          </a:solidFill>
          <a:ln/>
        </p:spPr>
      </p:sp>
      <p:sp>
        <p:nvSpPr>
          <p:cNvPr id="3" name="Shape 1"/>
          <p:cNvSpPr/>
          <p:nvPr/>
        </p:nvSpPr>
        <p:spPr>
          <a:xfrm>
            <a:off x="0" y="0"/>
            <a:ext cx="14630400" cy="8229600"/>
          </a:xfrm>
          <a:prstGeom prst="rect">
            <a:avLst/>
          </a:prstGeom>
          <a:solidFill>
            <a:srgbClr val="5C2438"/>
          </a:solidFill>
          <a:ln/>
        </p:spPr>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Slide 43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421424"/>
          </a:solidFill>
          <a:ln/>
        </p:spPr>
      </p:sp>
      <p:sp>
        <p:nvSpPr>
          <p:cNvPr id="3" name="Shape 1"/>
          <p:cNvSpPr/>
          <p:nvPr/>
        </p:nvSpPr>
        <p:spPr>
          <a:xfrm>
            <a:off x="0" y="0"/>
            <a:ext cx="14630400" cy="8229600"/>
          </a:xfrm>
          <a:prstGeom prst="rect">
            <a:avLst/>
          </a:prstGeom>
          <a:solidFill>
            <a:srgbClr val="5C2438"/>
          </a:solidFill>
          <a:ln/>
        </p:spPr>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Slide 44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421424"/>
          </a:solidFill>
          <a:ln/>
        </p:spPr>
      </p:sp>
      <p:sp>
        <p:nvSpPr>
          <p:cNvPr id="3" name="Shape 1"/>
          <p:cNvSpPr/>
          <p:nvPr/>
        </p:nvSpPr>
        <p:spPr>
          <a:xfrm>
            <a:off x="0" y="0"/>
            <a:ext cx="14630400" cy="8229600"/>
          </a:xfrm>
          <a:prstGeom prst="rect">
            <a:avLst/>
          </a:prstGeom>
          <a:solidFill>
            <a:srgbClr val="5C2438"/>
          </a:solidFill>
          <a:ln/>
        </p:spPr>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Slide 45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421424"/>
          </a:solidFill>
          <a:ln/>
        </p:spPr>
      </p:sp>
      <p:sp>
        <p:nvSpPr>
          <p:cNvPr id="3" name="Shape 1"/>
          <p:cNvSpPr/>
          <p:nvPr/>
        </p:nvSpPr>
        <p:spPr>
          <a:xfrm>
            <a:off x="0" y="0"/>
            <a:ext cx="14630400" cy="8229600"/>
          </a:xfrm>
          <a:prstGeom prst="rect">
            <a:avLst/>
          </a:prstGeom>
          <a:solidFill>
            <a:srgbClr val="5C2438"/>
          </a:solidFill>
          <a:ln/>
        </p:spPr>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Slide 46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421424"/>
          </a:solidFill>
          <a:ln/>
        </p:spPr>
      </p:sp>
      <p:sp>
        <p:nvSpPr>
          <p:cNvPr id="3" name="Shape 1"/>
          <p:cNvSpPr/>
          <p:nvPr/>
        </p:nvSpPr>
        <p:spPr>
          <a:xfrm>
            <a:off x="0" y="0"/>
            <a:ext cx="14630400" cy="8229600"/>
          </a:xfrm>
          <a:prstGeom prst="rect">
            <a:avLst/>
          </a:prstGeom>
          <a:solidFill>
            <a:srgbClr val="5C2438"/>
          </a:solidFill>
          <a:ln/>
        </p:spPr>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Slide 47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421424"/>
          </a:solidFill>
          <a:ln/>
        </p:spPr>
      </p:sp>
      <p:sp>
        <p:nvSpPr>
          <p:cNvPr id="3" name="Shape 1"/>
          <p:cNvSpPr/>
          <p:nvPr/>
        </p:nvSpPr>
        <p:spPr>
          <a:xfrm>
            <a:off x="0" y="0"/>
            <a:ext cx="14630400" cy="8229600"/>
          </a:xfrm>
          <a:prstGeom prst="rect">
            <a:avLst/>
          </a:prstGeom>
          <a:solidFill>
            <a:srgbClr val="5C2438"/>
          </a:solidFill>
          <a:ln/>
        </p:spPr>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Slide 48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421424"/>
          </a:solidFill>
          <a:ln/>
        </p:spPr>
      </p:sp>
      <p:sp>
        <p:nvSpPr>
          <p:cNvPr id="3" name="Shape 1"/>
          <p:cNvSpPr/>
          <p:nvPr/>
        </p:nvSpPr>
        <p:spPr>
          <a:xfrm>
            <a:off x="0" y="0"/>
            <a:ext cx="14630400" cy="8229600"/>
          </a:xfrm>
          <a:prstGeom prst="rect">
            <a:avLst/>
          </a:prstGeom>
          <a:solidFill>
            <a:srgbClr val="5C2438"/>
          </a:solidFill>
          <a:ln/>
        </p:spPr>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Slide 49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421424"/>
          </a:solidFill>
          <a:ln/>
        </p:spPr>
      </p:sp>
      <p:sp>
        <p:nvSpPr>
          <p:cNvPr id="3" name="Shape 1"/>
          <p:cNvSpPr/>
          <p:nvPr/>
        </p:nvSpPr>
        <p:spPr>
          <a:xfrm>
            <a:off x="0" y="0"/>
            <a:ext cx="14630400" cy="8229600"/>
          </a:xfrm>
          <a:prstGeom prst="rect">
            <a:avLst/>
          </a:prstGeom>
          <a:solidFill>
            <a:srgbClr val="5C2438"/>
          </a:solidFill>
          <a:ln/>
        </p:spPr>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Slide 50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421424"/>
          </a:solidFill>
          <a:ln/>
        </p:spPr>
      </p:sp>
      <p:sp>
        <p:nvSpPr>
          <p:cNvPr id="3" name="Shape 1"/>
          <p:cNvSpPr/>
          <p:nvPr/>
        </p:nvSpPr>
        <p:spPr>
          <a:xfrm>
            <a:off x="0" y="0"/>
            <a:ext cx="14630400" cy="8229600"/>
          </a:xfrm>
          <a:prstGeom prst="rect">
            <a:avLst/>
          </a:prstGeom>
          <a:solidFill>
            <a:srgbClr val="5C2438"/>
          </a:solidFill>
          <a:ln/>
        </p:spPr>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p:cSld name="Slide 51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421424"/>
          </a:solidFill>
          <a:ln/>
        </p:spPr>
      </p:sp>
      <p:sp>
        <p:nvSpPr>
          <p:cNvPr id="3" name="Shape 1"/>
          <p:cNvSpPr/>
          <p:nvPr/>
        </p:nvSpPr>
        <p:spPr>
          <a:xfrm>
            <a:off x="0" y="0"/>
            <a:ext cx="14630400" cy="8229600"/>
          </a:xfrm>
          <a:prstGeom prst="rect">
            <a:avLst/>
          </a:prstGeom>
          <a:solidFill>
            <a:srgbClr val="5C2438"/>
          </a:solidFill>
          <a:ln/>
        </p:spPr>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Slide 52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421424"/>
          </a:solidFill>
          <a:ln/>
        </p:spPr>
      </p:sp>
      <p:sp>
        <p:nvSpPr>
          <p:cNvPr id="3" name="Shape 1"/>
          <p:cNvSpPr/>
          <p:nvPr/>
        </p:nvSpPr>
        <p:spPr>
          <a:xfrm>
            <a:off x="0" y="0"/>
            <a:ext cx="14630400" cy="8229600"/>
          </a:xfrm>
          <a:prstGeom prst="rect">
            <a:avLst/>
          </a:prstGeom>
          <a:solidFill>
            <a:srgbClr val="5C2438"/>
          </a:solidFill>
          <a:ln/>
        </p:spPr>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p:cSld name="Slide 53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421424"/>
          </a:solidFill>
          <a:ln/>
        </p:spPr>
      </p:sp>
      <p:sp>
        <p:nvSpPr>
          <p:cNvPr id="3" name="Shape 1"/>
          <p:cNvSpPr/>
          <p:nvPr/>
        </p:nvSpPr>
        <p:spPr>
          <a:xfrm>
            <a:off x="0" y="0"/>
            <a:ext cx="14630400" cy="8229600"/>
          </a:xfrm>
          <a:prstGeom prst="rect">
            <a:avLst/>
          </a:prstGeom>
          <a:solidFill>
            <a:srgbClr val="5C2438"/>
          </a:solidFill>
          <a:ln/>
        </p:spPr>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Slide 54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421424"/>
          </a:solidFill>
          <a:ln/>
        </p:spPr>
      </p:sp>
      <p:sp>
        <p:nvSpPr>
          <p:cNvPr id="3" name="Shape 1"/>
          <p:cNvSpPr/>
          <p:nvPr/>
        </p:nvSpPr>
        <p:spPr>
          <a:xfrm>
            <a:off x="0" y="0"/>
            <a:ext cx="14630400" cy="8229600"/>
          </a:xfrm>
          <a:prstGeom prst="rect">
            <a:avLst/>
          </a:prstGeom>
          <a:solidFill>
            <a:srgbClr val="5C2438"/>
          </a:solidFill>
          <a:ln/>
        </p:spPr>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Slide 55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421424"/>
          </a:solidFill>
          <a:ln/>
        </p:spPr>
      </p:sp>
      <p:sp>
        <p:nvSpPr>
          <p:cNvPr id="3" name="Shape 1"/>
          <p:cNvSpPr/>
          <p:nvPr/>
        </p:nvSpPr>
        <p:spPr>
          <a:xfrm>
            <a:off x="0" y="0"/>
            <a:ext cx="14630400" cy="8229600"/>
          </a:xfrm>
          <a:prstGeom prst="rect">
            <a:avLst/>
          </a:prstGeom>
          <a:solidFill>
            <a:srgbClr val="5C2438"/>
          </a:solidFill>
          <a:ln/>
        </p:spPr>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Slide 56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421424"/>
          </a:solidFill>
          <a:ln/>
        </p:spPr>
      </p:sp>
      <p:sp>
        <p:nvSpPr>
          <p:cNvPr id="3" name="Shape 1"/>
          <p:cNvSpPr/>
          <p:nvPr/>
        </p:nvSpPr>
        <p:spPr>
          <a:xfrm>
            <a:off x="0" y="0"/>
            <a:ext cx="14630400" cy="8229600"/>
          </a:xfrm>
          <a:prstGeom prst="rect">
            <a:avLst/>
          </a:prstGeom>
          <a:solidFill>
            <a:srgbClr val="5C2438"/>
          </a:solidFill>
          <a:ln/>
        </p:spPr>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p:cSld name="Slide 57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421424"/>
          </a:solidFill>
          <a:ln/>
        </p:spPr>
      </p:sp>
      <p:sp>
        <p:nvSpPr>
          <p:cNvPr id="3" name="Shape 1"/>
          <p:cNvSpPr/>
          <p:nvPr/>
        </p:nvSpPr>
        <p:spPr>
          <a:xfrm>
            <a:off x="0" y="0"/>
            <a:ext cx="14630400" cy="8229600"/>
          </a:xfrm>
          <a:prstGeom prst="rect">
            <a:avLst/>
          </a:prstGeom>
          <a:solidFill>
            <a:srgbClr val="5C2438"/>
          </a:solidFill>
          <a:ln/>
        </p:spPr>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p:cSld name="Slide 58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421424"/>
          </a:solidFill>
          <a:ln/>
        </p:spPr>
      </p:sp>
      <p:sp>
        <p:nvSpPr>
          <p:cNvPr id="3" name="Shape 1"/>
          <p:cNvSpPr/>
          <p:nvPr/>
        </p:nvSpPr>
        <p:spPr>
          <a:xfrm>
            <a:off x="0" y="0"/>
            <a:ext cx="14630400" cy="8229600"/>
          </a:xfrm>
          <a:prstGeom prst="rect">
            <a:avLst/>
          </a:prstGeom>
          <a:solidFill>
            <a:srgbClr val="5C2438"/>
          </a:solidFill>
          <a:ln/>
        </p:spPr>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p:cSld name="Slide 59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421424"/>
          </a:solidFill>
          <a:ln/>
        </p:spPr>
      </p:sp>
      <p:sp>
        <p:nvSpPr>
          <p:cNvPr id="3" name="Shape 1"/>
          <p:cNvSpPr/>
          <p:nvPr/>
        </p:nvSpPr>
        <p:spPr>
          <a:xfrm>
            <a:off x="0" y="0"/>
            <a:ext cx="14630400" cy="8229600"/>
          </a:xfrm>
          <a:prstGeom prst="rect">
            <a:avLst/>
          </a:prstGeom>
          <a:solidFill>
            <a:srgbClr val="5C2438"/>
          </a:solidFill>
          <a:ln/>
        </p:spPr>
      </p:sp>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p:cSld name="Slide 60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421424"/>
          </a:solidFill>
          <a:ln/>
        </p:spPr>
      </p:sp>
      <p:sp>
        <p:nvSpPr>
          <p:cNvPr id="3" name="Shape 1"/>
          <p:cNvSpPr/>
          <p:nvPr/>
        </p:nvSpPr>
        <p:spPr>
          <a:xfrm>
            <a:off x="0" y="0"/>
            <a:ext cx="14630400" cy="8229600"/>
          </a:xfrm>
          <a:prstGeom prst="rect">
            <a:avLst/>
          </a:prstGeom>
          <a:solidFill>
            <a:srgbClr val="5C2438"/>
          </a:solidFill>
          <a:ln/>
        </p:spPr>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slideLayout" Target="../slideLayouts/slideLayout17.xml"/><Relationship Id="rId18" Type="http://schemas.openxmlformats.org/officeDocument/2006/relationships/slideLayout" Target="../slideLayouts/slideLayout18.xml"/><Relationship Id="rId19" Type="http://schemas.openxmlformats.org/officeDocument/2006/relationships/slideLayout" Target="../slideLayouts/slideLayout19.xml"/><Relationship Id="rId20" Type="http://schemas.openxmlformats.org/officeDocument/2006/relationships/slideLayout" Target="../slideLayouts/slideLayout20.xml"/><Relationship Id="rId21" Type="http://schemas.openxmlformats.org/officeDocument/2006/relationships/slideLayout" Target="../slideLayouts/slideLayout21.xml"/><Relationship Id="rId22" Type="http://schemas.openxmlformats.org/officeDocument/2006/relationships/slideLayout" Target="../slideLayouts/slideLayout22.xml"/><Relationship Id="rId23" Type="http://schemas.openxmlformats.org/officeDocument/2006/relationships/slideLayout" Target="../slideLayouts/slideLayout23.xml"/><Relationship Id="rId24" Type="http://schemas.openxmlformats.org/officeDocument/2006/relationships/slideLayout" Target="../slideLayouts/slideLayout24.xml"/><Relationship Id="rId25" Type="http://schemas.openxmlformats.org/officeDocument/2006/relationships/slideLayout" Target="../slideLayouts/slideLayout25.xml"/><Relationship Id="rId26" Type="http://schemas.openxmlformats.org/officeDocument/2006/relationships/slideLayout" Target="../slideLayouts/slideLayout26.xml"/><Relationship Id="rId27" Type="http://schemas.openxmlformats.org/officeDocument/2006/relationships/slideLayout" Target="../slideLayouts/slideLayout27.xml"/><Relationship Id="rId28" Type="http://schemas.openxmlformats.org/officeDocument/2006/relationships/slideLayout" Target="../slideLayouts/slideLayout28.xml"/><Relationship Id="rId29" Type="http://schemas.openxmlformats.org/officeDocument/2006/relationships/slideLayout" Target="../slideLayouts/slideLayout29.xml"/><Relationship Id="rId30" Type="http://schemas.openxmlformats.org/officeDocument/2006/relationships/slideLayout" Target="../slideLayouts/slideLayout30.xml"/><Relationship Id="rId31" Type="http://schemas.openxmlformats.org/officeDocument/2006/relationships/slideLayout" Target="../slideLayouts/slideLayout31.xml"/><Relationship Id="rId32" Type="http://schemas.openxmlformats.org/officeDocument/2006/relationships/slideLayout" Target="../slideLayouts/slideLayout32.xml"/><Relationship Id="rId33" Type="http://schemas.openxmlformats.org/officeDocument/2006/relationships/slideLayout" Target="../slideLayouts/slideLayout33.xml"/><Relationship Id="rId34" Type="http://schemas.openxmlformats.org/officeDocument/2006/relationships/slideLayout" Target="../slideLayouts/slideLayout34.xml"/><Relationship Id="rId35" Type="http://schemas.openxmlformats.org/officeDocument/2006/relationships/slideLayout" Target="../slideLayouts/slideLayout35.xml"/><Relationship Id="rId36" Type="http://schemas.openxmlformats.org/officeDocument/2006/relationships/slideLayout" Target="../slideLayouts/slideLayout36.xml"/><Relationship Id="rId37" Type="http://schemas.openxmlformats.org/officeDocument/2006/relationships/slideLayout" Target="../slideLayouts/slideLayout37.xml"/><Relationship Id="rId38" Type="http://schemas.openxmlformats.org/officeDocument/2006/relationships/slideLayout" Target="../slideLayouts/slideLayout38.xml"/><Relationship Id="rId39" Type="http://schemas.openxmlformats.org/officeDocument/2006/relationships/slideLayout" Target="../slideLayouts/slideLayout39.xml"/><Relationship Id="rId40" Type="http://schemas.openxmlformats.org/officeDocument/2006/relationships/slideLayout" Target="../slideLayouts/slideLayout40.xml"/><Relationship Id="rId41" Type="http://schemas.openxmlformats.org/officeDocument/2006/relationships/slideLayout" Target="../slideLayouts/slideLayout41.xml"/><Relationship Id="rId42" Type="http://schemas.openxmlformats.org/officeDocument/2006/relationships/slideLayout" Target="../slideLayouts/slideLayout42.xml"/><Relationship Id="rId43" Type="http://schemas.openxmlformats.org/officeDocument/2006/relationships/slideLayout" Target="../slideLayouts/slideLayout43.xml"/><Relationship Id="rId44" Type="http://schemas.openxmlformats.org/officeDocument/2006/relationships/slideLayout" Target="../slideLayouts/slideLayout44.xml"/><Relationship Id="rId45" Type="http://schemas.openxmlformats.org/officeDocument/2006/relationships/slideLayout" Target="../slideLayouts/slideLayout45.xml"/><Relationship Id="rId46" Type="http://schemas.openxmlformats.org/officeDocument/2006/relationships/slideLayout" Target="../slideLayouts/slideLayout46.xml"/><Relationship Id="rId47" Type="http://schemas.openxmlformats.org/officeDocument/2006/relationships/slideLayout" Target="../slideLayouts/slideLayout47.xml"/><Relationship Id="rId48" Type="http://schemas.openxmlformats.org/officeDocument/2006/relationships/slideLayout" Target="../slideLayouts/slideLayout48.xml"/><Relationship Id="rId49" Type="http://schemas.openxmlformats.org/officeDocument/2006/relationships/slideLayout" Target="../slideLayouts/slideLayout49.xml"/><Relationship Id="rId50" Type="http://schemas.openxmlformats.org/officeDocument/2006/relationships/slideLayout" Target="../slideLayouts/slideLayout50.xml"/><Relationship Id="rId51" Type="http://schemas.openxmlformats.org/officeDocument/2006/relationships/slideLayout" Target="../slideLayouts/slideLayout51.xml"/><Relationship Id="rId52" Type="http://schemas.openxmlformats.org/officeDocument/2006/relationships/slideLayout" Target="../slideLayouts/slideLayout52.xml"/><Relationship Id="rId53" Type="http://schemas.openxmlformats.org/officeDocument/2006/relationships/slideLayout" Target="../slideLayouts/slideLayout53.xml"/><Relationship Id="rId54" Type="http://schemas.openxmlformats.org/officeDocument/2006/relationships/slideLayout" Target="../slideLayouts/slideLayout54.xml"/><Relationship Id="rId55" Type="http://schemas.openxmlformats.org/officeDocument/2006/relationships/slideLayout" Target="../slideLayouts/slideLayout55.xml"/><Relationship Id="rId56" Type="http://schemas.openxmlformats.org/officeDocument/2006/relationships/slideLayout" Target="../slideLayouts/slideLayout56.xml"/><Relationship Id="rId57" Type="http://schemas.openxmlformats.org/officeDocument/2006/relationships/slideLayout" Target="../slideLayouts/slideLayout57.xml"/><Relationship Id="rId58" Type="http://schemas.openxmlformats.org/officeDocument/2006/relationships/slideLayout" Target="../slideLayouts/slideLayout58.xml"/><Relationship Id="rId59" Type="http://schemas.openxmlformats.org/officeDocument/2006/relationships/slideLayout" Target="../slideLayouts/slideLayout59.xml"/><Relationship Id="rId60" Type="http://schemas.openxmlformats.org/officeDocument/2006/relationships/slideLayout" Target="../slideLayouts/slideLayout60.xml"/><Relationship Id="rId61" Type="http://schemas.openxmlformats.org/officeDocument/2006/relationships/slideLayout" Target="../slideLayouts/slideLayout61.xml"/><Relationship Id="rId6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 id="2147483675" r:id="rId27"/>
    <p:sldLayoutId id="2147483676" r:id="rId28"/>
    <p:sldLayoutId id="2147483677" r:id="rId29"/>
    <p:sldLayoutId id="2147483678" r:id="rId30"/>
    <p:sldLayoutId id="2147483679" r:id="rId31"/>
    <p:sldLayoutId id="2147483680" r:id="rId32"/>
    <p:sldLayoutId id="2147483681" r:id="rId33"/>
    <p:sldLayoutId id="2147483682" r:id="rId34"/>
    <p:sldLayoutId id="2147483683" r:id="rId35"/>
    <p:sldLayoutId id="2147483684" r:id="rId36"/>
    <p:sldLayoutId id="2147483685" r:id="rId37"/>
    <p:sldLayoutId id="2147483686" r:id="rId38"/>
    <p:sldLayoutId id="2147483687" r:id="rId39"/>
    <p:sldLayoutId id="2147483688" r:id="rId40"/>
    <p:sldLayoutId id="2147483689" r:id="rId41"/>
    <p:sldLayoutId id="2147483690" r:id="rId42"/>
    <p:sldLayoutId id="2147483691" r:id="rId43"/>
    <p:sldLayoutId id="2147483692" r:id="rId44"/>
    <p:sldLayoutId id="2147483693" r:id="rId45"/>
    <p:sldLayoutId id="2147483694" r:id="rId46"/>
    <p:sldLayoutId id="2147483695" r:id="rId47"/>
    <p:sldLayoutId id="2147483696" r:id="rId48"/>
    <p:sldLayoutId id="2147483697" r:id="rId49"/>
    <p:sldLayoutId id="2147483698" r:id="rId50"/>
    <p:sldLayoutId id="2147483699" r:id="rId51"/>
    <p:sldLayoutId id="2147483700" r:id="rId52"/>
    <p:sldLayoutId id="2147483701" r:id="rId53"/>
    <p:sldLayoutId id="2147483702" r:id="rId54"/>
    <p:sldLayoutId id="2147483703" r:id="rId55"/>
    <p:sldLayoutId id="2147483704" r:id="rId56"/>
    <p:sldLayoutId id="2147483705" r:id="rId57"/>
    <p:sldLayoutId id="2147483706" r:id="rId58"/>
    <p:sldLayoutId id="2147483707" r:id="rId59"/>
    <p:sldLayoutId id="2147483708" r:id="rId60"/>
    <p:sldLayoutId id="2147483709" r:id="rId6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slideLayout" Target="../slideLayouts/slideLayout2.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3.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slideLayout" Target="../slideLayouts/slideLayout4.xml"/><Relationship Id="rId5"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image" Target="../media/image-4-3.png"/><Relationship Id="rId4" Type="http://schemas.openxmlformats.org/officeDocument/2006/relationships/image" Target="../media/image-4-4.png"/><Relationship Id="rId5" Type="http://schemas.openxmlformats.org/officeDocument/2006/relationships/image" Target="../media/image-4-5.png"/><Relationship Id="rId6" Type="http://schemas.openxmlformats.org/officeDocument/2006/relationships/slideLayout" Target="../slideLayouts/slideLayout5.xml"/><Relationship Id="rId7"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image" Target="../media/image-5-3.png"/><Relationship Id="rId4" Type="http://schemas.openxmlformats.org/officeDocument/2006/relationships/image" Target="../media/image-5-4.png"/><Relationship Id="rId5" Type="http://schemas.openxmlformats.org/officeDocument/2006/relationships/image" Target="../media/image-5-5.png"/><Relationship Id="rId6" Type="http://schemas.openxmlformats.org/officeDocument/2006/relationships/image" Target="../media/image-5-6.png"/><Relationship Id="rId7" Type="http://schemas.openxmlformats.org/officeDocument/2006/relationships/slideLayout" Target="../slideLayouts/slideLayout6.xml"/><Relationship Id="rId8"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8.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image" Target="../media/image-8-3.png"/><Relationship Id="rId4" Type="http://schemas.openxmlformats.org/officeDocument/2006/relationships/image" Target="../media/image-8-4.png"/><Relationship Id="rId5" Type="http://schemas.openxmlformats.org/officeDocument/2006/relationships/image" Target="../media/image-8-5.png"/><Relationship Id="rId6" Type="http://schemas.openxmlformats.org/officeDocument/2006/relationships/image" Target="../media/image-8-6.png"/><Relationship Id="rId7" Type="http://schemas.openxmlformats.org/officeDocument/2006/relationships/image" Target="../media/image-8-7.png"/><Relationship Id="rId8" Type="http://schemas.openxmlformats.org/officeDocument/2006/relationships/image" Target="../media/image-8-8.png"/><Relationship Id="rId9" Type="http://schemas.openxmlformats.org/officeDocument/2006/relationships/image" Target="../media/image-8-9.png"/><Relationship Id="rId10" Type="http://schemas.openxmlformats.org/officeDocument/2006/relationships/image" Target="../media/image-8-10.png"/><Relationship Id="rId11" Type="http://schemas.openxmlformats.org/officeDocument/2006/relationships/slideLayout" Target="../slideLayouts/slideLayout9.xml"/><Relationship Id="rId1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10.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png"/><Relationship Id="rId3" Type="http://schemas.openxmlformats.org/officeDocument/2006/relationships/image" Target="../media/image-10-3.png"/><Relationship Id="rId4" Type="http://schemas.openxmlformats.org/officeDocument/2006/relationships/image" Target="../media/image-10-4.png"/><Relationship Id="rId5" Type="http://schemas.openxmlformats.org/officeDocument/2006/relationships/slideLayout" Target="../slideLayouts/slideLayout11.xml"/><Relationship Id="rId6"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png"/><Relationship Id="rId3" Type="http://schemas.openxmlformats.org/officeDocument/2006/relationships/image" Target="../media/image-12-3.png"/><Relationship Id="rId4" Type="http://schemas.openxmlformats.org/officeDocument/2006/relationships/image" Target="../media/image-12-4.png"/><Relationship Id="rId5" Type="http://schemas.openxmlformats.org/officeDocument/2006/relationships/slideLayout" Target="../slideLayouts/slideLayout13.xml"/><Relationship Id="rId6"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png"/><Relationship Id="rId3" Type="http://schemas.openxmlformats.org/officeDocument/2006/relationships/image" Target="../media/image-13-3.png"/><Relationship Id="rId4" Type="http://schemas.openxmlformats.org/officeDocument/2006/relationships/image" Target="../media/image-13-4.png"/><Relationship Id="rId5" Type="http://schemas.openxmlformats.org/officeDocument/2006/relationships/image" Target="../media/image-13-5.png"/><Relationship Id="rId6" Type="http://schemas.openxmlformats.org/officeDocument/2006/relationships/image" Target="../media/image-13-6.png"/><Relationship Id="rId7" Type="http://schemas.openxmlformats.org/officeDocument/2006/relationships/slideLayout" Target="../slideLayouts/slideLayout14.xml"/><Relationship Id="rId8"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2.png"/><Relationship Id="rId3" Type="http://schemas.openxmlformats.org/officeDocument/2006/relationships/image" Target="../media/image-14-3.png"/><Relationship Id="rId4" Type="http://schemas.openxmlformats.org/officeDocument/2006/relationships/image" Target="../media/image-14-4.png"/><Relationship Id="rId5" Type="http://schemas.openxmlformats.org/officeDocument/2006/relationships/image" Target="../media/image-14-5.png"/><Relationship Id="rId6" Type="http://schemas.openxmlformats.org/officeDocument/2006/relationships/slideLayout" Target="../slideLayouts/slideLayout15.xml"/><Relationship Id="rId7"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png"/><Relationship Id="rId3" Type="http://schemas.openxmlformats.org/officeDocument/2006/relationships/slideLayout" Target="../slideLayouts/slideLayout16.xml"/><Relationship Id="rId4"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image" Target="../media/image-16-2.png"/><Relationship Id="rId3" Type="http://schemas.openxmlformats.org/officeDocument/2006/relationships/image" Target="../media/image-16-3.png"/><Relationship Id="rId4" Type="http://schemas.openxmlformats.org/officeDocument/2006/relationships/image" Target="../media/image-16-4.png"/><Relationship Id="rId5" Type="http://schemas.openxmlformats.org/officeDocument/2006/relationships/image" Target="../media/image-16-5.png"/><Relationship Id="rId6" Type="http://schemas.openxmlformats.org/officeDocument/2006/relationships/slideLayout" Target="../slideLayouts/slideLayout17.xml"/><Relationship Id="rId7"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image" Target="../media/image-18-2.png"/><Relationship Id="rId3" Type="http://schemas.openxmlformats.org/officeDocument/2006/relationships/image" Target="../media/image-18-3.png"/><Relationship Id="rId4" Type="http://schemas.openxmlformats.org/officeDocument/2006/relationships/image" Target="../media/image-18-4.png"/><Relationship Id="rId5" Type="http://schemas.openxmlformats.org/officeDocument/2006/relationships/slideLayout" Target="../slideLayouts/slideLayout19.xml"/><Relationship Id="rId6"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image" Target="../media/image-19-2.png"/><Relationship Id="rId3" Type="http://schemas.openxmlformats.org/officeDocument/2006/relationships/slideLayout" Target="../slideLayouts/slideLayout20.xml"/><Relationship Id="rId4"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slideLayout" Target="../slideLayouts/slideLayout21.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png"/><Relationship Id="rId2" Type="http://schemas.openxmlformats.org/officeDocument/2006/relationships/image" Target="../media/image-21-2.png"/><Relationship Id="rId3" Type="http://schemas.openxmlformats.org/officeDocument/2006/relationships/image" Target="../media/image-21-3.png"/><Relationship Id="rId4" Type="http://schemas.openxmlformats.org/officeDocument/2006/relationships/image" Target="../media/image-21-4.png"/><Relationship Id="rId5" Type="http://schemas.openxmlformats.org/officeDocument/2006/relationships/image" Target="../media/image-21-5.png"/><Relationship Id="rId6" Type="http://schemas.openxmlformats.org/officeDocument/2006/relationships/slideLayout" Target="../slideLayouts/slideLayout22.xml"/><Relationship Id="rId7"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image" Target="../media/image-23-2.png"/><Relationship Id="rId3" Type="http://schemas.openxmlformats.org/officeDocument/2006/relationships/slideLayout" Target="../slideLayouts/slideLayout24.xml"/><Relationship Id="rId4"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png"/><Relationship Id="rId2" Type="http://schemas.openxmlformats.org/officeDocument/2006/relationships/image" Target="../media/image-25-2.png"/><Relationship Id="rId3" Type="http://schemas.openxmlformats.org/officeDocument/2006/relationships/image" Target="../media/image-25-3.png"/><Relationship Id="rId4" Type="http://schemas.openxmlformats.org/officeDocument/2006/relationships/image" Target="../media/image-25-4.png"/><Relationship Id="rId5" Type="http://schemas.openxmlformats.org/officeDocument/2006/relationships/image" Target="../media/image-25-5.png"/><Relationship Id="rId6" Type="http://schemas.openxmlformats.org/officeDocument/2006/relationships/slideLayout" Target="../slideLayouts/slideLayout26.xml"/><Relationship Id="rId7"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png"/><Relationship Id="rId2" Type="http://schemas.openxmlformats.org/officeDocument/2006/relationships/image" Target="../media/image-26-2.png"/><Relationship Id="rId3" Type="http://schemas.openxmlformats.org/officeDocument/2006/relationships/image" Target="../media/image-26-3.png"/><Relationship Id="rId4" Type="http://schemas.openxmlformats.org/officeDocument/2006/relationships/image" Target="../media/image-26-4.png"/><Relationship Id="rId5" Type="http://schemas.openxmlformats.org/officeDocument/2006/relationships/slideLayout" Target="../slideLayouts/slideLayout27.xml"/><Relationship Id="rId6"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image" Target="../media/image-27-1.png"/><Relationship Id="rId2" Type="http://schemas.openxmlformats.org/officeDocument/2006/relationships/image" Target="../media/image-27-2.png"/><Relationship Id="rId3" Type="http://schemas.openxmlformats.org/officeDocument/2006/relationships/image" Target="../media/image-27-3.png"/><Relationship Id="rId4" Type="http://schemas.openxmlformats.org/officeDocument/2006/relationships/image" Target="../media/image-27-4.png"/><Relationship Id="rId5" Type="http://schemas.openxmlformats.org/officeDocument/2006/relationships/image" Target="../media/image-27-5.png"/><Relationship Id="rId6" Type="http://schemas.openxmlformats.org/officeDocument/2006/relationships/slideLayout" Target="../slideLayouts/slideLayout28.xml"/><Relationship Id="rId7"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image" Target="../media/image-28-1.png"/><Relationship Id="rId2" Type="http://schemas.openxmlformats.org/officeDocument/2006/relationships/image" Target="../media/image-28-2.png"/><Relationship Id="rId3" Type="http://schemas.openxmlformats.org/officeDocument/2006/relationships/image" Target="../media/image-28-3.png"/><Relationship Id="rId4" Type="http://schemas.openxmlformats.org/officeDocument/2006/relationships/slideLayout" Target="../slideLayouts/slideLayout29.xml"/><Relationship Id="rId5"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image" Target="../media/image-29-1.png"/><Relationship Id="rId2" Type="http://schemas.openxmlformats.org/officeDocument/2006/relationships/slideLayout" Target="../slideLayouts/slideLayout30.xml"/><Relationship Id="rId3"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image" Target="../media/image-30-1.png"/><Relationship Id="rId2" Type="http://schemas.openxmlformats.org/officeDocument/2006/relationships/image" Target="../media/image-30-2.png"/><Relationship Id="rId3" Type="http://schemas.openxmlformats.org/officeDocument/2006/relationships/image" Target="../media/image-30-3.png"/><Relationship Id="rId4" Type="http://schemas.openxmlformats.org/officeDocument/2006/relationships/image" Target="../media/image-30-4.png"/><Relationship Id="rId5" Type="http://schemas.openxmlformats.org/officeDocument/2006/relationships/slideLayout" Target="../slideLayouts/slideLayout31.xml"/><Relationship Id="rId6"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image" Target="../media/image-31-1.png"/><Relationship Id="rId2" Type="http://schemas.openxmlformats.org/officeDocument/2006/relationships/image" Target="../media/image-31-2.png"/><Relationship Id="rId3" Type="http://schemas.openxmlformats.org/officeDocument/2006/relationships/slideLayout" Target="../slideLayouts/slideLayout32.xml"/><Relationship Id="rId4"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image" Target="../media/image-32-1.png"/><Relationship Id="rId2" Type="http://schemas.openxmlformats.org/officeDocument/2006/relationships/slideLayout" Target="../slideLayouts/slideLayout33.xml"/><Relationship Id="rId3"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5.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image" Target="../media/image-35-1.png"/><Relationship Id="rId2" Type="http://schemas.openxmlformats.org/officeDocument/2006/relationships/image" Target="../media/image-35-2.png"/><Relationship Id="rId3" Type="http://schemas.openxmlformats.org/officeDocument/2006/relationships/image" Target="../media/image-35-3.png"/><Relationship Id="rId4" Type="http://schemas.openxmlformats.org/officeDocument/2006/relationships/image" Target="../media/image-35-4.png"/><Relationship Id="rId5" Type="http://schemas.openxmlformats.org/officeDocument/2006/relationships/image" Target="../media/image-35-5.png"/><Relationship Id="rId6" Type="http://schemas.openxmlformats.org/officeDocument/2006/relationships/image" Target="../media/image-35-6.png"/><Relationship Id="rId7" Type="http://schemas.openxmlformats.org/officeDocument/2006/relationships/image" Target="../media/image-35-7.png"/><Relationship Id="rId8" Type="http://schemas.openxmlformats.org/officeDocument/2006/relationships/image" Target="../media/image-35-8.png"/><Relationship Id="rId9" Type="http://schemas.openxmlformats.org/officeDocument/2006/relationships/slideLayout" Target="../slideLayouts/slideLayout36.xml"/><Relationship Id="rId10"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image" Target="../media/image-36-1.png"/><Relationship Id="rId2" Type="http://schemas.openxmlformats.org/officeDocument/2006/relationships/image" Target="../media/image-36-2.png"/><Relationship Id="rId3" Type="http://schemas.openxmlformats.org/officeDocument/2006/relationships/image" Target="../media/image-36-3.png"/><Relationship Id="rId4" Type="http://schemas.openxmlformats.org/officeDocument/2006/relationships/image" Target="../media/image-36-4.png"/><Relationship Id="rId5" Type="http://schemas.openxmlformats.org/officeDocument/2006/relationships/image" Target="../media/image-36-5.png"/><Relationship Id="rId6" Type="http://schemas.openxmlformats.org/officeDocument/2006/relationships/image" Target="../media/image-36-6.png"/><Relationship Id="rId7" Type="http://schemas.openxmlformats.org/officeDocument/2006/relationships/slideLayout" Target="../slideLayouts/slideLayout37.xml"/><Relationship Id="rId8"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image" Target="../media/image-37-1.png"/><Relationship Id="rId2" Type="http://schemas.openxmlformats.org/officeDocument/2006/relationships/image" Target="../media/image-37-2.png"/><Relationship Id="rId3" Type="http://schemas.openxmlformats.org/officeDocument/2006/relationships/image" Target="../media/image-37-3.png"/><Relationship Id="rId4" Type="http://schemas.openxmlformats.org/officeDocument/2006/relationships/image" Target="../media/image-37-4.png"/><Relationship Id="rId5" Type="http://schemas.openxmlformats.org/officeDocument/2006/relationships/slideLayout" Target="../slideLayouts/slideLayout38.xml"/><Relationship Id="rId6"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9.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image" Target="../media/image-39-1.png"/><Relationship Id="rId2" Type="http://schemas.openxmlformats.org/officeDocument/2006/relationships/image" Target="../media/image-39-2.png"/><Relationship Id="rId3" Type="http://schemas.openxmlformats.org/officeDocument/2006/relationships/slideLayout" Target="../slideLayouts/slideLayout40.xml"/><Relationship Id="rId4"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image" Target="../media/image-40-1.png"/><Relationship Id="rId2" Type="http://schemas.openxmlformats.org/officeDocument/2006/relationships/image" Target="../media/image-40-2.png"/><Relationship Id="rId3" Type="http://schemas.openxmlformats.org/officeDocument/2006/relationships/image" Target="../media/image-40-3.png"/><Relationship Id="rId4" Type="http://schemas.openxmlformats.org/officeDocument/2006/relationships/image" Target="../media/image-40-4.png"/><Relationship Id="rId5" Type="http://schemas.openxmlformats.org/officeDocument/2006/relationships/slideLayout" Target="../slideLayouts/slideLayout41.xml"/><Relationship Id="rId6"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image" Target="../media/image-41-1.png"/><Relationship Id="rId2" Type="http://schemas.openxmlformats.org/officeDocument/2006/relationships/slideLayout" Target="../slideLayouts/slideLayout42.xml"/><Relationship Id="rId3"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image" Target="../media/image-42-1.png"/><Relationship Id="rId2" Type="http://schemas.openxmlformats.org/officeDocument/2006/relationships/image" Target="../media/image-42-2.png"/><Relationship Id="rId3" Type="http://schemas.openxmlformats.org/officeDocument/2006/relationships/image" Target="../media/image-42-3.png"/><Relationship Id="rId4" Type="http://schemas.openxmlformats.org/officeDocument/2006/relationships/slideLayout" Target="../slideLayouts/slideLayout43.xml"/><Relationship Id="rId5"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image" Target="../media/image-43-1.png"/><Relationship Id="rId2" Type="http://schemas.openxmlformats.org/officeDocument/2006/relationships/image" Target="../media/image-43-2.png"/><Relationship Id="rId3" Type="http://schemas.openxmlformats.org/officeDocument/2006/relationships/slideLayout" Target="../slideLayouts/slideLayout44.xml"/><Relationship Id="rId4"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image" Target="../media/image-44-1.png"/><Relationship Id="rId2" Type="http://schemas.openxmlformats.org/officeDocument/2006/relationships/slideLayout" Target="../slideLayouts/slideLayout45.xml"/><Relationship Id="rId3"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image" Target="../media/image-45-1.png"/><Relationship Id="rId2" Type="http://schemas.openxmlformats.org/officeDocument/2006/relationships/image" Target="../media/image-45-2.png"/><Relationship Id="rId3" Type="http://schemas.openxmlformats.org/officeDocument/2006/relationships/image" Target="../media/image-45-3.png"/><Relationship Id="rId4" Type="http://schemas.openxmlformats.org/officeDocument/2006/relationships/image" Target="../media/image-45-4.png"/><Relationship Id="rId5" Type="http://schemas.openxmlformats.org/officeDocument/2006/relationships/image" Target="../media/image-45-5.png"/><Relationship Id="rId6" Type="http://schemas.openxmlformats.org/officeDocument/2006/relationships/slideLayout" Target="../slideLayouts/slideLayout46.xml"/><Relationship Id="rId7"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image" Target="../media/image-46-1.png"/><Relationship Id="rId2" Type="http://schemas.openxmlformats.org/officeDocument/2006/relationships/image" Target="../media/image-46-2.png"/><Relationship Id="rId3" Type="http://schemas.openxmlformats.org/officeDocument/2006/relationships/slideLayout" Target="../slideLayouts/slideLayout47.xml"/><Relationship Id="rId4"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image" Target="../media/image-47-1.png"/><Relationship Id="rId2" Type="http://schemas.openxmlformats.org/officeDocument/2006/relationships/image" Target="../media/image-47-2.png"/><Relationship Id="rId3" Type="http://schemas.openxmlformats.org/officeDocument/2006/relationships/image" Target="../media/image-47-3.png"/><Relationship Id="rId4" Type="http://schemas.openxmlformats.org/officeDocument/2006/relationships/image" Target="../media/image-47-4.png"/><Relationship Id="rId5" Type="http://schemas.openxmlformats.org/officeDocument/2006/relationships/image" Target="../media/image-47-5.png"/><Relationship Id="rId6" Type="http://schemas.openxmlformats.org/officeDocument/2006/relationships/image" Target="../media/image-47-6.png"/><Relationship Id="rId7" Type="http://schemas.openxmlformats.org/officeDocument/2006/relationships/image" Target="../media/image-47-7.png"/><Relationship Id="rId8" Type="http://schemas.openxmlformats.org/officeDocument/2006/relationships/slideLayout" Target="../slideLayouts/slideLayout48.xml"/><Relationship Id="rId9"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image" Target="../media/image-48-1.png"/><Relationship Id="rId2" Type="http://schemas.openxmlformats.org/officeDocument/2006/relationships/image" Target="../media/image-48-2.png"/><Relationship Id="rId3" Type="http://schemas.openxmlformats.org/officeDocument/2006/relationships/slideLayout" Target="../slideLayouts/slideLayout49.xml"/><Relationship Id="rId4"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image" Target="../media/image-49-1.png"/><Relationship Id="rId2" Type="http://schemas.openxmlformats.org/officeDocument/2006/relationships/slideLayout" Target="../slideLayouts/slideLayout50.xml"/><Relationship Id="rId3"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image" Target="../media/image-50-1.png"/><Relationship Id="rId2" Type="http://schemas.openxmlformats.org/officeDocument/2006/relationships/image" Target="../media/image-50-2.png"/><Relationship Id="rId3" Type="http://schemas.openxmlformats.org/officeDocument/2006/relationships/slideLayout" Target="../slideLayouts/slideLayout51.xml"/><Relationship Id="rId4"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image" Target="../media/image-51-1.png"/><Relationship Id="rId2" Type="http://schemas.openxmlformats.org/officeDocument/2006/relationships/slideLayout" Target="../slideLayouts/slideLayout52.xml"/><Relationship Id="rId3"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image" Target="../media/image-52-1.png"/><Relationship Id="rId2" Type="http://schemas.openxmlformats.org/officeDocument/2006/relationships/image" Target="../media/image-52-2.png"/><Relationship Id="rId3" Type="http://schemas.openxmlformats.org/officeDocument/2006/relationships/slideLayout" Target="../slideLayouts/slideLayout53.xml"/><Relationship Id="rId4"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image" Target="../media/image-53-1.png"/><Relationship Id="rId2" Type="http://schemas.openxmlformats.org/officeDocument/2006/relationships/image" Target="../media/image-53-2.png"/><Relationship Id="rId3" Type="http://schemas.openxmlformats.org/officeDocument/2006/relationships/slideLayout" Target="../slideLayouts/slideLayout54.xml"/><Relationship Id="rId4"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image" Target="../media/image-54-1.png"/><Relationship Id="rId2" Type="http://schemas.openxmlformats.org/officeDocument/2006/relationships/slideLayout" Target="../slideLayouts/slideLayout55.xml"/><Relationship Id="rId3"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image" Target="../media/image-55-1.png"/><Relationship Id="rId2" Type="http://schemas.openxmlformats.org/officeDocument/2006/relationships/image" Target="../media/image-55-2.png"/><Relationship Id="rId3" Type="http://schemas.openxmlformats.org/officeDocument/2006/relationships/image" Target="../media/image-55-3.png"/><Relationship Id="rId4" Type="http://schemas.openxmlformats.org/officeDocument/2006/relationships/image" Target="../media/image-55-4.png"/><Relationship Id="rId5" Type="http://schemas.openxmlformats.org/officeDocument/2006/relationships/image" Target="../media/image-55-5.png"/><Relationship Id="rId6" Type="http://schemas.openxmlformats.org/officeDocument/2006/relationships/slideLayout" Target="../slideLayouts/slideLayout56.xml"/><Relationship Id="rId7"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image" Target="../media/image-56-1.png"/><Relationship Id="rId2" Type="http://schemas.openxmlformats.org/officeDocument/2006/relationships/image" Target="../media/image-56-2.png"/><Relationship Id="rId3" Type="http://schemas.openxmlformats.org/officeDocument/2006/relationships/slideLayout" Target="../slideLayouts/slideLayout57.xml"/><Relationship Id="rId4"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image" Target="../media/image-57-1.png"/><Relationship Id="rId2" Type="http://schemas.openxmlformats.org/officeDocument/2006/relationships/image" Target="../media/image-57-2.png"/><Relationship Id="rId3" Type="http://schemas.openxmlformats.org/officeDocument/2006/relationships/image" Target="../media/image-57-3.png"/><Relationship Id="rId4" Type="http://schemas.openxmlformats.org/officeDocument/2006/relationships/image" Target="../media/image-57-4.png"/><Relationship Id="rId5" Type="http://schemas.openxmlformats.org/officeDocument/2006/relationships/slideLayout" Target="../slideLayouts/slideLayout58.xml"/><Relationship Id="rId6"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image" Target="../media/image-58-1.png"/><Relationship Id="rId2" Type="http://schemas.openxmlformats.org/officeDocument/2006/relationships/image" Target="../media/image-58-2.png"/><Relationship Id="rId3" Type="http://schemas.openxmlformats.org/officeDocument/2006/relationships/image" Target="../media/image-58-3.png"/><Relationship Id="rId4" Type="http://schemas.openxmlformats.org/officeDocument/2006/relationships/image" Target="../media/image-58-4.png"/><Relationship Id="rId5" Type="http://schemas.openxmlformats.org/officeDocument/2006/relationships/slideLayout" Target="../slideLayouts/slideLayout59.xml"/><Relationship Id="rId6"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image" Target="../media/image-59-1.png"/><Relationship Id="rId2" Type="http://schemas.openxmlformats.org/officeDocument/2006/relationships/image" Target="../media/image-59-2.png"/><Relationship Id="rId3" Type="http://schemas.openxmlformats.org/officeDocument/2006/relationships/slideLayout" Target="../slideLayouts/slideLayout60.xml"/><Relationship Id="rId4"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image" Target="../media/image-60-1.png"/><Relationship Id="rId2" Type="http://schemas.openxmlformats.org/officeDocument/2006/relationships/image" Target="../media/image-60-2.png"/><Relationship Id="rId3" Type="http://schemas.openxmlformats.org/officeDocument/2006/relationships/slideLayout" Target="../slideLayouts/slideLayout61.xml"/><Relationship Id="rId4" Type="http://schemas.openxmlformats.org/officeDocument/2006/relationships/notesSlide" Target="../notesSlides/notesSlide6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9144000" y="0"/>
            <a:ext cx="5486400" cy="8229600"/>
          </a:xfrm>
          <a:prstGeom prst="rect">
            <a:avLst/>
          </a:prstGeom>
        </p:spPr>
      </p:pic>
      <p:sp>
        <p:nvSpPr>
          <p:cNvPr id="3" name="Text 0"/>
          <p:cNvSpPr/>
          <p:nvPr/>
        </p:nvSpPr>
        <p:spPr>
          <a:xfrm>
            <a:off x="749260" y="2696527"/>
            <a:ext cx="7645479" cy="2140625"/>
          </a:xfrm>
          <a:prstGeom prst="rect">
            <a:avLst/>
          </a:prstGeom>
          <a:noFill/>
          <a:ln/>
        </p:spPr>
        <p:txBody>
          <a:bodyPr wrap="square" lIns="0" tIns="0" rIns="0" bIns="0" rtlCol="0" anchor="t"/>
          <a:lstStyle/>
          <a:p>
            <a:pPr algn="l" indent="0" marL="0">
              <a:lnSpc>
                <a:spcPts val="5600"/>
              </a:lnSpc>
              <a:buNone/>
            </a:pPr>
            <a:r>
              <a:rPr lang="en-US" sz="4450" b="1" dirty="0">
                <a:solidFill>
                  <a:srgbClr val="FFB393"/>
                </a:solidFill>
                <a:latin typeface="Brygada 1918 Bold" pitchFamily="34" charset="0"/>
                <a:ea typeface="Brygada 1918 Bold" pitchFamily="34" charset="-122"/>
                <a:cs typeface="Brygada 1918 Bold" pitchFamily="34" charset="-120"/>
              </a:rPr>
              <a:t>Comprendre les Modèles de Langage (LLM) : Organisation Thématique</a:t>
            </a:r>
            <a:endParaRPr lang="en-US" sz="4450" dirty="0"/>
          </a:p>
        </p:txBody>
      </p:sp>
      <p:sp>
        <p:nvSpPr>
          <p:cNvPr id="4" name="Shape 1"/>
          <p:cNvSpPr/>
          <p:nvPr/>
        </p:nvSpPr>
        <p:spPr>
          <a:xfrm>
            <a:off x="749260" y="5174337"/>
            <a:ext cx="342543" cy="342543"/>
          </a:xfrm>
          <a:prstGeom prst="roundRect">
            <a:avLst>
              <a:gd name="adj" fmla="val 26691789"/>
            </a:avLst>
          </a:prstGeom>
          <a:noFill/>
          <a:ln w="7620">
            <a:solidFill>
              <a:srgbClr val="3C3838"/>
            </a:solidFill>
            <a:prstDash val="solid"/>
          </a:ln>
        </p:spPr>
      </p:sp>
      <p:pic>
        <p:nvPicPr>
          <p:cNvPr id="5" name="Image 1" descr="preencoded.png">    </p:cNvPr>
          <p:cNvPicPr>
            <a:picLocks noChangeAspect="1"/>
          </p:cNvPicPr>
          <p:nvPr/>
        </p:nvPicPr>
        <p:blipFill>
          <a:blip r:embed="rId2"/>
          <a:stretch>
            <a:fillRect/>
          </a:stretch>
        </p:blipFill>
        <p:spPr>
          <a:xfrm>
            <a:off x="756880" y="5181957"/>
            <a:ext cx="327303" cy="327303"/>
          </a:xfrm>
          <a:prstGeom prst="rect">
            <a:avLst/>
          </a:prstGeom>
        </p:spPr>
      </p:pic>
      <p:sp>
        <p:nvSpPr>
          <p:cNvPr id="6" name="Text 2"/>
          <p:cNvSpPr/>
          <p:nvPr/>
        </p:nvSpPr>
        <p:spPr>
          <a:xfrm>
            <a:off x="1198840" y="5158264"/>
            <a:ext cx="3679388" cy="374690"/>
          </a:xfrm>
          <a:prstGeom prst="rect">
            <a:avLst/>
          </a:prstGeom>
          <a:noFill/>
          <a:ln/>
        </p:spPr>
        <p:txBody>
          <a:bodyPr wrap="none" lIns="0" tIns="0" rIns="0" bIns="0" rtlCol="0" anchor="t"/>
          <a:lstStyle/>
          <a:p>
            <a:pPr algn="l" indent="0" marL="0">
              <a:lnSpc>
                <a:spcPts val="2950"/>
              </a:lnSpc>
              <a:buNone/>
            </a:pPr>
            <a:r>
              <a:rPr lang="en-US" sz="2100" b="1" dirty="0">
                <a:solidFill>
                  <a:srgbClr val="F4CAB8"/>
                </a:solidFill>
                <a:latin typeface="Montserrat Bold" pitchFamily="34" charset="0"/>
                <a:ea typeface="Montserrat Bold" pitchFamily="34" charset="-122"/>
                <a:cs typeface="Montserrat Bold" pitchFamily="34" charset="-120"/>
              </a:rPr>
              <a:t>par Maria Mercanti-Guérin</a:t>
            </a:r>
            <a:endParaRPr lang="en-US" sz="2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90431" y="463868"/>
            <a:ext cx="7306032" cy="562332"/>
          </a:xfrm>
          <a:prstGeom prst="rect">
            <a:avLst/>
          </a:prstGeom>
          <a:noFill/>
          <a:ln/>
        </p:spPr>
        <p:txBody>
          <a:bodyPr wrap="none" lIns="0" tIns="0" rIns="0" bIns="0" rtlCol="0" anchor="t"/>
          <a:lstStyle/>
          <a:p>
            <a:pPr algn="l" indent="0" marL="0">
              <a:lnSpc>
                <a:spcPts val="4400"/>
              </a:lnSpc>
              <a:buNone/>
            </a:pPr>
            <a:r>
              <a:rPr lang="en-US" sz="3500" b="1" dirty="0">
                <a:solidFill>
                  <a:srgbClr val="FFB393"/>
                </a:solidFill>
                <a:latin typeface="Brygada 1918 Bold" pitchFamily="34" charset="0"/>
                <a:ea typeface="Brygada 1918 Bold" pitchFamily="34" charset="-122"/>
                <a:cs typeface="Brygada 1918 Bold" pitchFamily="34" charset="-120"/>
              </a:rPr>
              <a:t>Principes Fondamentaux des LLM</a:t>
            </a:r>
            <a:endParaRPr lang="en-US" sz="3500" dirty="0"/>
          </a:p>
        </p:txBody>
      </p:sp>
      <p:sp>
        <p:nvSpPr>
          <p:cNvPr id="3" name="Text 1"/>
          <p:cNvSpPr/>
          <p:nvPr/>
        </p:nvSpPr>
        <p:spPr>
          <a:xfrm>
            <a:off x="590431" y="1447919"/>
            <a:ext cx="2656642" cy="281107"/>
          </a:xfrm>
          <a:prstGeom prst="rect">
            <a:avLst/>
          </a:prstGeom>
          <a:noFill/>
          <a:ln/>
        </p:spPr>
        <p:txBody>
          <a:bodyPr wrap="none" lIns="0" tIns="0" rIns="0" bIns="0" rtlCol="0" anchor="t"/>
          <a:lstStyle/>
          <a:p>
            <a:pPr algn="l" indent="0" marL="0">
              <a:lnSpc>
                <a:spcPts val="2200"/>
              </a:lnSpc>
              <a:buNone/>
            </a:pPr>
            <a:r>
              <a:rPr lang="en-US" sz="1750" b="1" dirty="0">
                <a:solidFill>
                  <a:srgbClr val="FFB393"/>
                </a:solidFill>
                <a:latin typeface="Brygada 1918 Bold" pitchFamily="34" charset="0"/>
                <a:ea typeface="Brygada 1918 Bold" pitchFamily="34" charset="-122"/>
                <a:cs typeface="Brygada 1918 Bold" pitchFamily="34" charset="-120"/>
              </a:rPr>
              <a:t>Fonctionnement de base</a:t>
            </a:r>
            <a:endParaRPr lang="en-US" sz="1750" dirty="0"/>
          </a:p>
        </p:txBody>
      </p:sp>
      <p:sp>
        <p:nvSpPr>
          <p:cNvPr id="4" name="Text 2"/>
          <p:cNvSpPr/>
          <p:nvPr/>
        </p:nvSpPr>
        <p:spPr>
          <a:xfrm>
            <a:off x="590431" y="1897737"/>
            <a:ext cx="6519029" cy="539829"/>
          </a:xfrm>
          <a:prstGeom prst="rect">
            <a:avLst/>
          </a:prstGeom>
          <a:noFill/>
          <a:ln/>
        </p:spPr>
        <p:txBody>
          <a:bodyPr wrap="square" lIns="0" tIns="0" rIns="0" bIns="0" rtlCol="0" anchor="t"/>
          <a:lstStyle/>
          <a:p>
            <a:pPr algn="l" indent="0" marL="0">
              <a:lnSpc>
                <a:spcPts val="2100"/>
              </a:lnSpc>
              <a:buNone/>
            </a:pPr>
            <a:r>
              <a:rPr lang="en-US" sz="1300" dirty="0">
                <a:solidFill>
                  <a:srgbClr val="F4CAB8"/>
                </a:solidFill>
                <a:latin typeface="Montserrat Medium" pitchFamily="34" charset="0"/>
                <a:ea typeface="Montserrat Medium" pitchFamily="34" charset="-122"/>
                <a:cs typeface="Montserrat Medium" pitchFamily="34" charset="-120"/>
              </a:rPr>
              <a:t>Les LLM, ou grands modèles de langage, fonctionnent comme des systèmes ultra-sophistiqués de prédiction de texte. Voici les bases :</a:t>
            </a:r>
            <a:endParaRPr lang="en-US" sz="1300" dirty="0"/>
          </a:p>
        </p:txBody>
      </p:sp>
      <p:sp>
        <p:nvSpPr>
          <p:cNvPr id="5" name="Text 3"/>
          <p:cNvSpPr/>
          <p:nvPr/>
        </p:nvSpPr>
        <p:spPr>
          <a:xfrm>
            <a:off x="590431" y="2589371"/>
            <a:ext cx="6519029" cy="539829"/>
          </a:xfrm>
          <a:prstGeom prst="rect">
            <a:avLst/>
          </a:prstGeom>
          <a:noFill/>
          <a:ln/>
        </p:spPr>
        <p:txBody>
          <a:bodyPr wrap="square" lIns="0" tIns="0" rIns="0" bIns="0" rtlCol="0" anchor="t"/>
          <a:lstStyle/>
          <a:p>
            <a:pPr algn="l" marL="342900" indent="-342900">
              <a:lnSpc>
                <a:spcPts val="2100"/>
              </a:lnSpc>
              <a:buSzPct val="100000"/>
              <a:buChar char="•"/>
            </a:pPr>
            <a:r>
              <a:rPr lang="en-US" sz="1300" dirty="0">
                <a:solidFill>
                  <a:srgbClr val="F4CAB8"/>
                </a:solidFill>
                <a:latin typeface="Montserrat Medium" pitchFamily="34" charset="0"/>
                <a:ea typeface="Montserrat Medium" pitchFamily="34" charset="-122"/>
                <a:cs typeface="Montserrat Medium" pitchFamily="34" charset="-120"/>
              </a:rPr>
              <a:t>Apprentissage massif : On leur fait "lire" d'énormes quantités de textes provenant d'internet, de livres et de documents variés.</a:t>
            </a:r>
            <a:endParaRPr lang="en-US" sz="1300" dirty="0"/>
          </a:p>
        </p:txBody>
      </p:sp>
      <p:sp>
        <p:nvSpPr>
          <p:cNvPr id="6" name="Text 4"/>
          <p:cNvSpPr/>
          <p:nvPr/>
        </p:nvSpPr>
        <p:spPr>
          <a:xfrm>
            <a:off x="590431" y="3188137"/>
            <a:ext cx="6519029" cy="809744"/>
          </a:xfrm>
          <a:prstGeom prst="rect">
            <a:avLst/>
          </a:prstGeom>
          <a:noFill/>
          <a:ln/>
        </p:spPr>
        <p:txBody>
          <a:bodyPr wrap="square" lIns="0" tIns="0" rIns="0" bIns="0" rtlCol="0" anchor="t"/>
          <a:lstStyle/>
          <a:p>
            <a:pPr algn="l" marL="342900" indent="-342900">
              <a:lnSpc>
                <a:spcPts val="2100"/>
              </a:lnSpc>
              <a:buSzPct val="100000"/>
              <a:buChar char="•"/>
            </a:pPr>
            <a:r>
              <a:rPr lang="en-US" sz="1300" dirty="0">
                <a:solidFill>
                  <a:srgbClr val="F4CAB8"/>
                </a:solidFill>
                <a:latin typeface="Montserrat Medium" pitchFamily="34" charset="0"/>
                <a:ea typeface="Montserrat Medium" pitchFamily="34" charset="-122"/>
                <a:cs typeface="Montserrat Medium" pitchFamily="34" charset="-120"/>
              </a:rPr>
              <a:t>Reconnaissance de motifs : Pendant cette lecture, ils apprennent les relations entre les mots, les phrases et les concepts. Ils détectent des modèles statistiques dans le langage.</a:t>
            </a:r>
            <a:endParaRPr lang="en-US" sz="1300" dirty="0"/>
          </a:p>
        </p:txBody>
      </p:sp>
      <p:sp>
        <p:nvSpPr>
          <p:cNvPr id="7" name="Text 5"/>
          <p:cNvSpPr/>
          <p:nvPr/>
        </p:nvSpPr>
        <p:spPr>
          <a:xfrm>
            <a:off x="590431" y="4056817"/>
            <a:ext cx="6519029" cy="809744"/>
          </a:xfrm>
          <a:prstGeom prst="rect">
            <a:avLst/>
          </a:prstGeom>
          <a:noFill/>
          <a:ln/>
        </p:spPr>
        <p:txBody>
          <a:bodyPr wrap="square" lIns="0" tIns="0" rIns="0" bIns="0" rtlCol="0" anchor="t"/>
          <a:lstStyle/>
          <a:p>
            <a:pPr algn="l" marL="342900" indent="-342900">
              <a:lnSpc>
                <a:spcPts val="2100"/>
              </a:lnSpc>
              <a:buSzPct val="100000"/>
              <a:buChar char="•"/>
            </a:pPr>
            <a:r>
              <a:rPr lang="en-US" sz="1300" dirty="0">
                <a:solidFill>
                  <a:srgbClr val="F4CAB8"/>
                </a:solidFill>
                <a:latin typeface="Montserrat Medium" pitchFamily="34" charset="0"/>
                <a:ea typeface="Montserrat Medium" pitchFamily="34" charset="-122"/>
                <a:cs typeface="Montserrat Medium" pitchFamily="34" charset="-120"/>
              </a:rPr>
              <a:t>Prédiction de mots : Leur tâche fondamentale est de prédire quel mot vient après une séquence de mots. C'est comme deviner la suite d'une phrase, mais à un niveau extrêmement avancé.</a:t>
            </a:r>
            <a:endParaRPr lang="en-US" sz="1300" dirty="0"/>
          </a:p>
        </p:txBody>
      </p:sp>
      <p:pic>
        <p:nvPicPr>
          <p:cNvPr id="8" name="Image 0" descr="preencoded.png">    </p:cNvPr>
          <p:cNvPicPr>
            <a:picLocks noChangeAspect="1"/>
          </p:cNvPicPr>
          <p:nvPr/>
        </p:nvPicPr>
        <p:blipFill>
          <a:blip r:embed="rId1"/>
          <a:stretch>
            <a:fillRect/>
          </a:stretch>
        </p:blipFill>
        <p:spPr>
          <a:xfrm>
            <a:off x="7528560" y="1468993"/>
            <a:ext cx="6519029" cy="3555802"/>
          </a:xfrm>
          <a:prstGeom prst="rect">
            <a:avLst/>
          </a:prstGeom>
        </p:spPr>
      </p:pic>
      <p:sp>
        <p:nvSpPr>
          <p:cNvPr id="9" name="Text 6"/>
          <p:cNvSpPr/>
          <p:nvPr/>
        </p:nvSpPr>
        <p:spPr>
          <a:xfrm>
            <a:off x="7528560" y="5214580"/>
            <a:ext cx="6519029" cy="809744"/>
          </a:xfrm>
          <a:prstGeom prst="rect">
            <a:avLst/>
          </a:prstGeom>
          <a:noFill/>
          <a:ln/>
        </p:spPr>
        <p:txBody>
          <a:bodyPr wrap="square" lIns="0" tIns="0" rIns="0" bIns="0" rtlCol="0" anchor="t"/>
          <a:lstStyle/>
          <a:p>
            <a:pPr algn="l" marL="342900" indent="-342900">
              <a:lnSpc>
                <a:spcPts val="2100"/>
              </a:lnSpc>
              <a:buSzPct val="100000"/>
              <a:buChar char="•"/>
            </a:pPr>
            <a:r>
              <a:rPr lang="en-US" sz="1300" dirty="0">
                <a:solidFill>
                  <a:srgbClr val="F4CAB8"/>
                </a:solidFill>
                <a:latin typeface="Montserrat Medium" pitchFamily="34" charset="0"/>
                <a:ea typeface="Montserrat Medium" pitchFamily="34" charset="-122"/>
                <a:cs typeface="Montserrat Medium" pitchFamily="34" charset="-120"/>
              </a:rPr>
              <a:t>Architecture neuronale : Ils utilisent des réseaux de neurones artificiels (comme le "Transformer") qui permettent de traiter les relations entre mots même éloignés dans un texte.</a:t>
            </a:r>
            <a:endParaRPr lang="en-US" sz="1300" dirty="0"/>
          </a:p>
        </p:txBody>
      </p:sp>
      <p:sp>
        <p:nvSpPr>
          <p:cNvPr id="10" name="Text 7"/>
          <p:cNvSpPr/>
          <p:nvPr/>
        </p:nvSpPr>
        <p:spPr>
          <a:xfrm>
            <a:off x="7528560" y="6083260"/>
            <a:ext cx="6519029" cy="809744"/>
          </a:xfrm>
          <a:prstGeom prst="rect">
            <a:avLst/>
          </a:prstGeom>
          <a:noFill/>
          <a:ln/>
        </p:spPr>
        <p:txBody>
          <a:bodyPr wrap="square" lIns="0" tIns="0" rIns="0" bIns="0" rtlCol="0" anchor="t"/>
          <a:lstStyle/>
          <a:p>
            <a:pPr algn="l" marL="342900" indent="-342900">
              <a:lnSpc>
                <a:spcPts val="2100"/>
              </a:lnSpc>
              <a:buSzPct val="100000"/>
              <a:buChar char="•"/>
            </a:pPr>
            <a:r>
              <a:rPr lang="en-US" sz="1300" dirty="0">
                <a:solidFill>
                  <a:srgbClr val="F4CAB8"/>
                </a:solidFill>
                <a:latin typeface="Montserrat Medium" pitchFamily="34" charset="0"/>
                <a:ea typeface="Montserrat Medium" pitchFamily="34" charset="-122"/>
                <a:cs typeface="Montserrat Medium" pitchFamily="34" charset="-120"/>
              </a:rPr>
              <a:t>Paramètres : Leur "intelligence" vient des milliards de paramètres (comme des curseurs de réglage) qui sont ajustés pendant l'entraînement. Les modèles récents en ont des centaines de milliards.</a:t>
            </a:r>
            <a:endParaRPr lang="en-US" sz="1300" dirty="0"/>
          </a:p>
        </p:txBody>
      </p:sp>
      <p:sp>
        <p:nvSpPr>
          <p:cNvPr id="11" name="Text 8"/>
          <p:cNvSpPr/>
          <p:nvPr/>
        </p:nvSpPr>
        <p:spPr>
          <a:xfrm>
            <a:off x="7528560" y="6951940"/>
            <a:ext cx="6519029" cy="809744"/>
          </a:xfrm>
          <a:prstGeom prst="rect">
            <a:avLst/>
          </a:prstGeom>
          <a:noFill/>
          <a:ln/>
        </p:spPr>
        <p:txBody>
          <a:bodyPr wrap="square" lIns="0" tIns="0" rIns="0" bIns="0" rtlCol="0" anchor="t"/>
          <a:lstStyle/>
          <a:p>
            <a:pPr algn="l" marL="342900" indent="-342900">
              <a:lnSpc>
                <a:spcPts val="2100"/>
              </a:lnSpc>
              <a:buSzPct val="100000"/>
              <a:buChar char="•"/>
            </a:pPr>
            <a:r>
              <a:rPr lang="en-US" sz="1300" dirty="0">
                <a:solidFill>
                  <a:srgbClr val="F4CAB8"/>
                </a:solidFill>
                <a:latin typeface="Montserrat Medium" pitchFamily="34" charset="0"/>
                <a:ea typeface="Montserrat Medium" pitchFamily="34" charset="-122"/>
                <a:cs typeface="Montserrat Medium" pitchFamily="34" charset="-120"/>
              </a:rPr>
              <a:t>Génération de texte : Quand vous posez une question, le modèle prédit les mots les plus probables pour construire une réponse cohérente, en fonction de tout ce qu'il a appris.</a:t>
            </a:r>
            <a:endParaRPr lang="en-US" sz="13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617339" y="485061"/>
            <a:ext cx="6965156" cy="587931"/>
          </a:xfrm>
          <a:prstGeom prst="rect">
            <a:avLst/>
          </a:prstGeom>
          <a:noFill/>
          <a:ln/>
        </p:spPr>
        <p:txBody>
          <a:bodyPr wrap="none" lIns="0" tIns="0" rIns="0" bIns="0" rtlCol="0" anchor="t"/>
          <a:lstStyle/>
          <a:p>
            <a:pPr algn="l" indent="0" marL="0">
              <a:lnSpc>
                <a:spcPts val="4600"/>
              </a:lnSpc>
              <a:buNone/>
            </a:pPr>
            <a:r>
              <a:rPr lang="en-US" sz="3700" b="1" dirty="0">
                <a:solidFill>
                  <a:srgbClr val="FFB393"/>
                </a:solidFill>
                <a:latin typeface="Brygada 1918 Bold" pitchFamily="34" charset="0"/>
                <a:ea typeface="Brygada 1918 Bold" pitchFamily="34" charset="-122"/>
                <a:cs typeface="Brygada 1918 Bold" pitchFamily="34" charset="-120"/>
              </a:rPr>
              <a:t>Explication Simplifiée des LLM</a:t>
            </a:r>
            <a:endParaRPr lang="en-US" sz="3700" dirty="0"/>
          </a:p>
        </p:txBody>
      </p:sp>
      <p:pic>
        <p:nvPicPr>
          <p:cNvPr id="3" name="Image 0" descr="preencoded.png">    </p:cNvPr>
          <p:cNvPicPr>
            <a:picLocks noChangeAspect="1"/>
          </p:cNvPicPr>
          <p:nvPr/>
        </p:nvPicPr>
        <p:blipFill>
          <a:blip r:embed="rId1"/>
          <a:stretch>
            <a:fillRect/>
          </a:stretch>
        </p:blipFill>
        <p:spPr>
          <a:xfrm>
            <a:off x="617339" y="1425773"/>
            <a:ext cx="881896" cy="1599128"/>
          </a:xfrm>
          <a:prstGeom prst="rect">
            <a:avLst/>
          </a:prstGeom>
        </p:spPr>
      </p:pic>
      <p:sp>
        <p:nvSpPr>
          <p:cNvPr id="4" name="Text 1"/>
          <p:cNvSpPr/>
          <p:nvPr/>
        </p:nvSpPr>
        <p:spPr>
          <a:xfrm>
            <a:off x="1763792" y="1602105"/>
            <a:ext cx="2351842" cy="293846"/>
          </a:xfrm>
          <a:prstGeom prst="rect">
            <a:avLst/>
          </a:prstGeom>
          <a:noFill/>
          <a:ln/>
        </p:spPr>
        <p:txBody>
          <a:bodyPr wrap="none" lIns="0" tIns="0" rIns="0" bIns="0" rtlCol="0" anchor="t"/>
          <a:lstStyle/>
          <a:p>
            <a:pPr algn="l" indent="0" marL="0">
              <a:lnSpc>
                <a:spcPts val="2300"/>
              </a:lnSpc>
              <a:buNone/>
            </a:pPr>
            <a:r>
              <a:rPr lang="en-US" sz="1850" b="1" dirty="0">
                <a:solidFill>
                  <a:srgbClr val="F4CAB8"/>
                </a:solidFill>
                <a:latin typeface="Brygada 1918 Bold" pitchFamily="34" charset="0"/>
                <a:ea typeface="Brygada 1918 Bold" pitchFamily="34" charset="-122"/>
                <a:cs typeface="Brygada 1918 Bold" pitchFamily="34" charset="-120"/>
              </a:rPr>
              <a:t>L'IA comme machine</a:t>
            </a:r>
            <a:endParaRPr lang="en-US" sz="1850" dirty="0"/>
          </a:p>
        </p:txBody>
      </p:sp>
      <p:sp>
        <p:nvSpPr>
          <p:cNvPr id="5" name="Text 2"/>
          <p:cNvSpPr/>
          <p:nvPr/>
        </p:nvSpPr>
        <p:spPr>
          <a:xfrm>
            <a:off x="1763792" y="2001679"/>
            <a:ext cx="12249269" cy="846892"/>
          </a:xfrm>
          <a:prstGeom prst="rect">
            <a:avLst/>
          </a:prstGeom>
          <a:noFill/>
          <a:ln/>
        </p:spPr>
        <p:txBody>
          <a:bodyPr wrap="square" lIns="0" tIns="0" rIns="0" bIns="0" rtlCol="0" anchor="t"/>
          <a:lstStyle/>
          <a:p>
            <a:pPr algn="l" indent="0" marL="0">
              <a:lnSpc>
                <a:spcPts val="2200"/>
              </a:lnSpc>
              <a:buNone/>
            </a:pPr>
            <a:r>
              <a:rPr lang="en-US" sz="1350" dirty="0">
                <a:solidFill>
                  <a:srgbClr val="F4CAB8"/>
                </a:solidFill>
                <a:latin typeface="Montserrat Medium" pitchFamily="34" charset="0"/>
                <a:ea typeface="Montserrat Medium" pitchFamily="34" charset="-122"/>
                <a:cs typeface="Montserrat Medium" pitchFamily="34" charset="-120"/>
              </a:rPr>
              <a:t>L'IA, c'est une machine (un ordinateur ou un logiciel) qu'on a entraînée à imiter certaines capacités humaines, comme comprendre, réfléchir, apprendre... mais en réalité, elle ne pense pas comme un humain. Elle suit des règles et apprend à repérer des schémas dans des données.</a:t>
            </a:r>
            <a:endParaRPr lang="en-US" sz="1350" dirty="0"/>
          </a:p>
        </p:txBody>
      </p:sp>
      <p:pic>
        <p:nvPicPr>
          <p:cNvPr id="6" name="Image 1" descr="preencoded.png">    </p:cNvPr>
          <p:cNvPicPr>
            <a:picLocks noChangeAspect="1"/>
          </p:cNvPicPr>
          <p:nvPr/>
        </p:nvPicPr>
        <p:blipFill>
          <a:blip r:embed="rId2"/>
          <a:stretch>
            <a:fillRect/>
          </a:stretch>
        </p:blipFill>
        <p:spPr>
          <a:xfrm>
            <a:off x="617339" y="3024902"/>
            <a:ext cx="881896" cy="1881426"/>
          </a:xfrm>
          <a:prstGeom prst="rect">
            <a:avLst/>
          </a:prstGeom>
        </p:spPr>
      </p:pic>
      <p:sp>
        <p:nvSpPr>
          <p:cNvPr id="7" name="Text 3"/>
          <p:cNvSpPr/>
          <p:nvPr/>
        </p:nvSpPr>
        <p:spPr>
          <a:xfrm>
            <a:off x="1763792" y="3201233"/>
            <a:ext cx="2351842" cy="293846"/>
          </a:xfrm>
          <a:prstGeom prst="rect">
            <a:avLst/>
          </a:prstGeom>
          <a:noFill/>
          <a:ln/>
        </p:spPr>
        <p:txBody>
          <a:bodyPr wrap="none" lIns="0" tIns="0" rIns="0" bIns="0" rtlCol="0" anchor="t"/>
          <a:lstStyle/>
          <a:p>
            <a:pPr algn="l" indent="0" marL="0">
              <a:lnSpc>
                <a:spcPts val="2300"/>
              </a:lnSpc>
              <a:buNone/>
            </a:pPr>
            <a:r>
              <a:rPr lang="en-US" sz="1850" b="1" dirty="0">
                <a:solidFill>
                  <a:srgbClr val="F4CAB8"/>
                </a:solidFill>
                <a:latin typeface="Brygada 1918 Bold" pitchFamily="34" charset="0"/>
                <a:ea typeface="Brygada 1918 Bold" pitchFamily="34" charset="-122"/>
                <a:cs typeface="Brygada 1918 Bold" pitchFamily="34" charset="-120"/>
              </a:rPr>
              <a:t>L'image du "bébé IA"</a:t>
            </a:r>
            <a:endParaRPr lang="en-US" sz="1850" dirty="0"/>
          </a:p>
        </p:txBody>
      </p:sp>
      <p:sp>
        <p:nvSpPr>
          <p:cNvPr id="8" name="Text 4"/>
          <p:cNvSpPr/>
          <p:nvPr/>
        </p:nvSpPr>
        <p:spPr>
          <a:xfrm>
            <a:off x="1763792" y="3600807"/>
            <a:ext cx="12249269" cy="1129189"/>
          </a:xfrm>
          <a:prstGeom prst="rect">
            <a:avLst/>
          </a:prstGeom>
          <a:noFill/>
          <a:ln/>
        </p:spPr>
        <p:txBody>
          <a:bodyPr wrap="square" lIns="0" tIns="0" rIns="0" bIns="0" rtlCol="0" anchor="t"/>
          <a:lstStyle/>
          <a:p>
            <a:pPr algn="l" indent="0" marL="0">
              <a:lnSpc>
                <a:spcPts val="2200"/>
              </a:lnSpc>
              <a:buNone/>
            </a:pPr>
            <a:r>
              <a:rPr lang="en-US" sz="1350" dirty="0">
                <a:solidFill>
                  <a:srgbClr val="F4CAB8"/>
                </a:solidFill>
                <a:latin typeface="Montserrat Medium" pitchFamily="34" charset="0"/>
                <a:ea typeface="Montserrat Medium" pitchFamily="34" charset="-122"/>
                <a:cs typeface="Montserrat Medium" pitchFamily="34" charset="-120"/>
              </a:rPr>
              <a:t>Imagine un bébé IA. Au début, il ne sait rien du tout. On lui montre plein de choses pour qu'il apprenne. Par exemple, si on veut lui apprendre à reconnaître des chats, on lui montre des milliers de photos en disant : "Ça, c'est un chat" ou "Ce n'est pas un chat". Petit à petit, il remarque ce que les chats ont souvent : deux oreilles pointues, des moustaches, etc. À force d'exemples, le bébé IA devient bon pour reconnaître un chat tout seul, même sur une image qu'il n'a jamais vue !</a:t>
            </a:r>
            <a:endParaRPr lang="en-US" sz="1350" dirty="0"/>
          </a:p>
        </p:txBody>
      </p:sp>
      <p:pic>
        <p:nvPicPr>
          <p:cNvPr id="9" name="Image 2" descr="preencoded.png">    </p:cNvPr>
          <p:cNvPicPr>
            <a:picLocks noChangeAspect="1"/>
          </p:cNvPicPr>
          <p:nvPr/>
        </p:nvPicPr>
        <p:blipFill>
          <a:blip r:embed="rId3"/>
          <a:stretch>
            <a:fillRect/>
          </a:stretch>
        </p:blipFill>
        <p:spPr>
          <a:xfrm>
            <a:off x="617339" y="4906328"/>
            <a:ext cx="881896" cy="2842498"/>
          </a:xfrm>
          <a:prstGeom prst="rect">
            <a:avLst/>
          </a:prstGeom>
        </p:spPr>
      </p:pic>
      <p:sp>
        <p:nvSpPr>
          <p:cNvPr id="10" name="Text 5"/>
          <p:cNvSpPr/>
          <p:nvPr/>
        </p:nvSpPr>
        <p:spPr>
          <a:xfrm>
            <a:off x="1763792" y="5082659"/>
            <a:ext cx="2503884" cy="293846"/>
          </a:xfrm>
          <a:prstGeom prst="rect">
            <a:avLst/>
          </a:prstGeom>
          <a:noFill/>
          <a:ln/>
        </p:spPr>
        <p:txBody>
          <a:bodyPr wrap="none" lIns="0" tIns="0" rIns="0" bIns="0" rtlCol="0" anchor="t"/>
          <a:lstStyle/>
          <a:p>
            <a:pPr algn="l" indent="0" marL="0">
              <a:lnSpc>
                <a:spcPts val="2300"/>
              </a:lnSpc>
              <a:buNone/>
            </a:pPr>
            <a:r>
              <a:rPr lang="en-US" sz="1850" b="1" dirty="0">
                <a:solidFill>
                  <a:srgbClr val="F4CAB8"/>
                </a:solidFill>
                <a:latin typeface="Brygada 1918 Bold" pitchFamily="34" charset="0"/>
                <a:ea typeface="Brygada 1918 Bold" pitchFamily="34" charset="-122"/>
                <a:cs typeface="Brygada 1918 Bold" pitchFamily="34" charset="-120"/>
              </a:rPr>
              <a:t>Comment il apprend ?</a:t>
            </a:r>
            <a:endParaRPr lang="en-US" sz="1850" dirty="0"/>
          </a:p>
        </p:txBody>
      </p:sp>
      <p:sp>
        <p:nvSpPr>
          <p:cNvPr id="11" name="Text 6"/>
          <p:cNvSpPr/>
          <p:nvPr/>
        </p:nvSpPr>
        <p:spPr>
          <a:xfrm>
            <a:off x="1763792" y="5482233"/>
            <a:ext cx="12249269" cy="282297"/>
          </a:xfrm>
          <a:prstGeom prst="rect">
            <a:avLst/>
          </a:prstGeom>
          <a:noFill/>
          <a:ln/>
        </p:spPr>
        <p:txBody>
          <a:bodyPr wrap="none" lIns="0" tIns="0" rIns="0" bIns="0" rtlCol="0" anchor="t"/>
          <a:lstStyle/>
          <a:p>
            <a:pPr algn="l" indent="0" marL="0">
              <a:lnSpc>
                <a:spcPts val="2200"/>
              </a:lnSpc>
              <a:buNone/>
            </a:pPr>
            <a:r>
              <a:rPr lang="en-US" sz="1350" dirty="0">
                <a:solidFill>
                  <a:srgbClr val="F4CAB8"/>
                </a:solidFill>
                <a:latin typeface="Montserrat Medium" pitchFamily="34" charset="0"/>
                <a:ea typeface="Montserrat Medium" pitchFamily="34" charset="-122"/>
                <a:cs typeface="Montserrat Medium" pitchFamily="34" charset="-120"/>
              </a:rPr>
              <a:t>Il n'apprend pas comme un humain. Il suit un processus :</a:t>
            </a:r>
            <a:endParaRPr lang="en-US" sz="1350" dirty="0"/>
          </a:p>
        </p:txBody>
      </p:sp>
      <p:sp>
        <p:nvSpPr>
          <p:cNvPr id="12" name="Text 7"/>
          <p:cNvSpPr/>
          <p:nvPr/>
        </p:nvSpPr>
        <p:spPr>
          <a:xfrm>
            <a:off x="1763792" y="5870258"/>
            <a:ext cx="12249269" cy="282297"/>
          </a:xfrm>
          <a:prstGeom prst="rect">
            <a:avLst/>
          </a:prstGeom>
          <a:noFill/>
          <a:ln/>
        </p:spPr>
        <p:txBody>
          <a:bodyPr wrap="none" lIns="0" tIns="0" rIns="0" bIns="0" rtlCol="0" anchor="t"/>
          <a:lstStyle/>
          <a:p>
            <a:pPr algn="l" marL="342900" indent="-342900">
              <a:lnSpc>
                <a:spcPts val="2200"/>
              </a:lnSpc>
              <a:buSzPct val="100000"/>
              <a:buChar char="•"/>
            </a:pPr>
            <a:r>
              <a:rPr lang="en-US" sz="1350" dirty="0">
                <a:solidFill>
                  <a:srgbClr val="F4CAB8"/>
                </a:solidFill>
                <a:latin typeface="Montserrat Medium" pitchFamily="34" charset="0"/>
                <a:ea typeface="Montserrat Medium" pitchFamily="34" charset="-122"/>
                <a:cs typeface="Montserrat Medium" pitchFamily="34" charset="-120"/>
              </a:rPr>
              <a:t>On lui donne beaucoup d'exemples (ce sont les données).</a:t>
            </a:r>
            <a:endParaRPr lang="en-US" sz="1350" dirty="0"/>
          </a:p>
        </p:txBody>
      </p:sp>
      <p:sp>
        <p:nvSpPr>
          <p:cNvPr id="13" name="Text 8"/>
          <p:cNvSpPr/>
          <p:nvPr/>
        </p:nvSpPr>
        <p:spPr>
          <a:xfrm>
            <a:off x="1763792" y="6214229"/>
            <a:ext cx="12249269" cy="282297"/>
          </a:xfrm>
          <a:prstGeom prst="rect">
            <a:avLst/>
          </a:prstGeom>
          <a:noFill/>
          <a:ln/>
        </p:spPr>
        <p:txBody>
          <a:bodyPr wrap="none" lIns="0" tIns="0" rIns="0" bIns="0" rtlCol="0" anchor="t"/>
          <a:lstStyle/>
          <a:p>
            <a:pPr algn="l" marL="342900" indent="-342900">
              <a:lnSpc>
                <a:spcPts val="2200"/>
              </a:lnSpc>
              <a:buSzPct val="100000"/>
              <a:buChar char="•"/>
            </a:pPr>
            <a:r>
              <a:rPr lang="en-US" sz="1350" dirty="0">
                <a:solidFill>
                  <a:srgbClr val="F4CAB8"/>
                </a:solidFill>
                <a:latin typeface="Montserrat Medium" pitchFamily="34" charset="0"/>
                <a:ea typeface="Montserrat Medium" pitchFamily="34" charset="-122"/>
                <a:cs typeface="Montserrat Medium" pitchFamily="34" charset="-120"/>
              </a:rPr>
              <a:t>Il cherche ce qui revient souvent : des formes, des mots, des sons, etc.</a:t>
            </a:r>
            <a:endParaRPr lang="en-US" sz="1350" dirty="0"/>
          </a:p>
        </p:txBody>
      </p:sp>
      <p:sp>
        <p:nvSpPr>
          <p:cNvPr id="14" name="Text 9"/>
          <p:cNvSpPr/>
          <p:nvPr/>
        </p:nvSpPr>
        <p:spPr>
          <a:xfrm>
            <a:off x="1763792" y="6558201"/>
            <a:ext cx="12249269" cy="282297"/>
          </a:xfrm>
          <a:prstGeom prst="rect">
            <a:avLst/>
          </a:prstGeom>
          <a:noFill/>
          <a:ln/>
        </p:spPr>
        <p:txBody>
          <a:bodyPr wrap="none" lIns="0" tIns="0" rIns="0" bIns="0" rtlCol="0" anchor="t"/>
          <a:lstStyle/>
          <a:p>
            <a:pPr algn="l" marL="342900" indent="-342900">
              <a:lnSpc>
                <a:spcPts val="2200"/>
              </a:lnSpc>
              <a:buSzPct val="100000"/>
              <a:buChar char="•"/>
            </a:pPr>
            <a:r>
              <a:rPr lang="en-US" sz="1350" dirty="0">
                <a:solidFill>
                  <a:srgbClr val="F4CAB8"/>
                </a:solidFill>
                <a:latin typeface="Montserrat Medium" pitchFamily="34" charset="0"/>
                <a:ea typeface="Montserrat Medium" pitchFamily="34" charset="-122"/>
                <a:cs typeface="Montserrat Medium" pitchFamily="34" charset="-120"/>
              </a:rPr>
              <a:t>Il crée des règles tout seul, sans que quelqu'un les lui dicte.</a:t>
            </a:r>
            <a:endParaRPr lang="en-US" sz="1350" dirty="0"/>
          </a:p>
        </p:txBody>
      </p:sp>
      <p:sp>
        <p:nvSpPr>
          <p:cNvPr id="15" name="Text 10"/>
          <p:cNvSpPr/>
          <p:nvPr/>
        </p:nvSpPr>
        <p:spPr>
          <a:xfrm>
            <a:off x="1763792" y="6902172"/>
            <a:ext cx="12249269" cy="282297"/>
          </a:xfrm>
          <a:prstGeom prst="rect">
            <a:avLst/>
          </a:prstGeom>
          <a:noFill/>
          <a:ln/>
        </p:spPr>
        <p:txBody>
          <a:bodyPr wrap="none" lIns="0" tIns="0" rIns="0" bIns="0" rtlCol="0" anchor="t"/>
          <a:lstStyle/>
          <a:p>
            <a:pPr algn="l" marL="342900" indent="-342900">
              <a:lnSpc>
                <a:spcPts val="2200"/>
              </a:lnSpc>
              <a:buSzPct val="100000"/>
              <a:buChar char="•"/>
            </a:pPr>
            <a:r>
              <a:rPr lang="en-US" sz="1350" dirty="0">
                <a:solidFill>
                  <a:srgbClr val="F4CAB8"/>
                </a:solidFill>
                <a:latin typeface="Montserrat Medium" pitchFamily="34" charset="0"/>
                <a:ea typeface="Montserrat Medium" pitchFamily="34" charset="-122"/>
                <a:cs typeface="Montserrat Medium" pitchFamily="34" charset="-120"/>
              </a:rPr>
              <a:t>Il teste ses règles sur de nouvelles données. Si ça marche, il garde la règle. Sinon, il corrige.</a:t>
            </a:r>
            <a:endParaRPr lang="en-US" sz="1350" dirty="0"/>
          </a:p>
        </p:txBody>
      </p:sp>
      <p:sp>
        <p:nvSpPr>
          <p:cNvPr id="16" name="Text 11"/>
          <p:cNvSpPr/>
          <p:nvPr/>
        </p:nvSpPr>
        <p:spPr>
          <a:xfrm>
            <a:off x="1763792" y="7290197"/>
            <a:ext cx="12249269" cy="282297"/>
          </a:xfrm>
          <a:prstGeom prst="rect">
            <a:avLst/>
          </a:prstGeom>
          <a:noFill/>
          <a:ln/>
        </p:spPr>
        <p:txBody>
          <a:bodyPr wrap="none" lIns="0" tIns="0" rIns="0" bIns="0" rtlCol="0" anchor="t"/>
          <a:lstStyle/>
          <a:p>
            <a:pPr algn="l" indent="0" marL="0">
              <a:lnSpc>
                <a:spcPts val="2200"/>
              </a:lnSpc>
              <a:buNone/>
            </a:pPr>
            <a:r>
              <a:rPr lang="en-US" sz="1350" dirty="0">
                <a:solidFill>
                  <a:srgbClr val="F4CAB8"/>
                </a:solidFill>
                <a:latin typeface="Montserrat Medium" pitchFamily="34" charset="0"/>
                <a:ea typeface="Montserrat Medium" pitchFamily="34" charset="-122"/>
                <a:cs typeface="Montserrat Medium" pitchFamily="34" charset="-120"/>
              </a:rPr>
              <a:t>C'est un peu comme un jeu de devinettes où il s'améliore à chaque essai.</a:t>
            </a:r>
            <a:endParaRPr lang="en-US" sz="13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9144000" y="0"/>
            <a:ext cx="5486400" cy="8229600"/>
          </a:xfrm>
          <a:prstGeom prst="rect">
            <a:avLst/>
          </a:prstGeom>
        </p:spPr>
      </p:pic>
      <p:sp>
        <p:nvSpPr>
          <p:cNvPr id="3" name="Text 0"/>
          <p:cNvSpPr/>
          <p:nvPr/>
        </p:nvSpPr>
        <p:spPr>
          <a:xfrm>
            <a:off x="626031" y="770811"/>
            <a:ext cx="7429738" cy="596146"/>
          </a:xfrm>
          <a:prstGeom prst="rect">
            <a:avLst/>
          </a:prstGeom>
          <a:noFill/>
          <a:ln/>
        </p:spPr>
        <p:txBody>
          <a:bodyPr wrap="none" lIns="0" tIns="0" rIns="0" bIns="0" rtlCol="0" anchor="t"/>
          <a:lstStyle/>
          <a:p>
            <a:pPr algn="l" indent="0" marL="0">
              <a:lnSpc>
                <a:spcPts val="4650"/>
              </a:lnSpc>
              <a:buNone/>
            </a:pPr>
            <a:r>
              <a:rPr lang="en-US" sz="3750" b="1" dirty="0">
                <a:solidFill>
                  <a:srgbClr val="FFB393"/>
                </a:solidFill>
                <a:latin typeface="Brygada 1918 Bold" pitchFamily="34" charset="0"/>
                <a:ea typeface="Brygada 1918 Bold" pitchFamily="34" charset="-122"/>
                <a:cs typeface="Brygada 1918 Bold" pitchFamily="34" charset="-120"/>
              </a:rPr>
              <a:t>Architecture Neuronale des LLM</a:t>
            </a:r>
            <a:endParaRPr lang="en-US" sz="3750" dirty="0"/>
          </a:p>
        </p:txBody>
      </p:sp>
      <p:sp>
        <p:nvSpPr>
          <p:cNvPr id="4" name="Shape 1"/>
          <p:cNvSpPr/>
          <p:nvPr/>
        </p:nvSpPr>
        <p:spPr>
          <a:xfrm>
            <a:off x="626031" y="1836420"/>
            <a:ext cx="402431" cy="402431"/>
          </a:xfrm>
          <a:prstGeom prst="roundRect">
            <a:avLst>
              <a:gd name="adj" fmla="val 6667"/>
            </a:avLst>
          </a:prstGeom>
          <a:solidFill>
            <a:srgbClr val="4D1529"/>
          </a:solidFill>
          <a:ln/>
        </p:spPr>
      </p:sp>
      <p:pic>
        <p:nvPicPr>
          <p:cNvPr id="5" name="Image 1" descr="preencoded.png">    </p:cNvPr>
          <p:cNvPicPr>
            <a:picLocks noChangeAspect="1"/>
          </p:cNvPicPr>
          <p:nvPr/>
        </p:nvPicPr>
        <p:blipFill>
          <a:blip r:embed="rId2"/>
          <a:stretch>
            <a:fillRect/>
          </a:stretch>
        </p:blipFill>
        <p:spPr>
          <a:xfrm>
            <a:off x="684193" y="1858804"/>
            <a:ext cx="286107" cy="357664"/>
          </a:xfrm>
          <a:prstGeom prst="rect">
            <a:avLst/>
          </a:prstGeom>
        </p:spPr>
      </p:pic>
      <p:sp>
        <p:nvSpPr>
          <p:cNvPr id="6" name="Text 2"/>
          <p:cNvSpPr/>
          <p:nvPr/>
        </p:nvSpPr>
        <p:spPr>
          <a:xfrm>
            <a:off x="1207294" y="1836420"/>
            <a:ext cx="5091232" cy="298013"/>
          </a:xfrm>
          <a:prstGeom prst="rect">
            <a:avLst/>
          </a:prstGeom>
          <a:noFill/>
          <a:ln/>
        </p:spPr>
        <p:txBody>
          <a:bodyPr wrap="none" lIns="0" tIns="0" rIns="0" bIns="0" rtlCol="0" anchor="t"/>
          <a:lstStyle/>
          <a:p>
            <a:pPr algn="l" indent="0" marL="0">
              <a:lnSpc>
                <a:spcPts val="2300"/>
              </a:lnSpc>
              <a:buNone/>
            </a:pPr>
            <a:r>
              <a:rPr lang="en-US" sz="1850" b="1" dirty="0">
                <a:solidFill>
                  <a:srgbClr val="F4CAB8"/>
                </a:solidFill>
                <a:latin typeface="Brygada 1918 Bold" pitchFamily="34" charset="0"/>
                <a:ea typeface="Brygada 1918 Bold" pitchFamily="34" charset="-122"/>
                <a:cs typeface="Brygada 1918 Bold" pitchFamily="34" charset="-120"/>
              </a:rPr>
              <a:t>Le Transformer : Architecture fondamentale</a:t>
            </a:r>
            <a:endParaRPr lang="en-US" sz="1850" dirty="0"/>
          </a:p>
        </p:txBody>
      </p:sp>
      <p:sp>
        <p:nvSpPr>
          <p:cNvPr id="7" name="Text 3"/>
          <p:cNvSpPr/>
          <p:nvPr/>
        </p:nvSpPr>
        <p:spPr>
          <a:xfrm>
            <a:off x="1207294" y="2241709"/>
            <a:ext cx="7310676" cy="572214"/>
          </a:xfrm>
          <a:prstGeom prst="rect">
            <a:avLst/>
          </a:prstGeom>
          <a:noFill/>
          <a:ln/>
        </p:spPr>
        <p:txBody>
          <a:bodyPr wrap="square" lIns="0" tIns="0" rIns="0" bIns="0" rtlCol="0" anchor="t"/>
          <a:lstStyle/>
          <a:p>
            <a:pPr algn="l" indent="0" marL="0">
              <a:lnSpc>
                <a:spcPts val="2250"/>
              </a:lnSpc>
              <a:buNone/>
            </a:pPr>
            <a:r>
              <a:rPr lang="en-US" sz="1400" dirty="0">
                <a:solidFill>
                  <a:srgbClr val="F4CAB8"/>
                </a:solidFill>
                <a:latin typeface="Montserrat Medium" pitchFamily="34" charset="0"/>
                <a:ea typeface="Montserrat Medium" pitchFamily="34" charset="-122"/>
                <a:cs typeface="Montserrat Medium" pitchFamily="34" charset="-120"/>
              </a:rPr>
              <a:t>L'architecture neuronale des LLM, particulièrement le "Transformer", fonctionne ainsi :</a:t>
            </a:r>
            <a:endParaRPr lang="en-US" sz="1400" dirty="0"/>
          </a:p>
        </p:txBody>
      </p:sp>
      <p:sp>
        <p:nvSpPr>
          <p:cNvPr id="8" name="Shape 4"/>
          <p:cNvSpPr/>
          <p:nvPr/>
        </p:nvSpPr>
        <p:spPr>
          <a:xfrm>
            <a:off x="626031" y="3193971"/>
            <a:ext cx="402431" cy="402431"/>
          </a:xfrm>
          <a:prstGeom prst="roundRect">
            <a:avLst>
              <a:gd name="adj" fmla="val 6667"/>
            </a:avLst>
          </a:prstGeom>
          <a:solidFill>
            <a:srgbClr val="4D1529"/>
          </a:solidFill>
          <a:ln/>
        </p:spPr>
      </p:sp>
      <p:pic>
        <p:nvPicPr>
          <p:cNvPr id="9" name="Image 2" descr="preencoded.png">    </p:cNvPr>
          <p:cNvPicPr>
            <a:picLocks noChangeAspect="1"/>
          </p:cNvPicPr>
          <p:nvPr/>
        </p:nvPicPr>
        <p:blipFill>
          <a:blip r:embed="rId3"/>
          <a:stretch>
            <a:fillRect/>
          </a:stretch>
        </p:blipFill>
        <p:spPr>
          <a:xfrm>
            <a:off x="684193" y="3216354"/>
            <a:ext cx="286107" cy="357664"/>
          </a:xfrm>
          <a:prstGeom prst="rect">
            <a:avLst/>
          </a:prstGeom>
        </p:spPr>
      </p:pic>
      <p:sp>
        <p:nvSpPr>
          <p:cNvPr id="10" name="Text 5"/>
          <p:cNvSpPr/>
          <p:nvPr/>
        </p:nvSpPr>
        <p:spPr>
          <a:xfrm>
            <a:off x="1207294" y="3193971"/>
            <a:ext cx="2384822" cy="298013"/>
          </a:xfrm>
          <a:prstGeom prst="rect">
            <a:avLst/>
          </a:prstGeom>
          <a:noFill/>
          <a:ln/>
        </p:spPr>
        <p:txBody>
          <a:bodyPr wrap="none" lIns="0" tIns="0" rIns="0" bIns="0" rtlCol="0" anchor="t"/>
          <a:lstStyle/>
          <a:p>
            <a:pPr algn="l" indent="0" marL="0">
              <a:lnSpc>
                <a:spcPts val="2300"/>
              </a:lnSpc>
              <a:buNone/>
            </a:pPr>
            <a:r>
              <a:rPr lang="en-US" sz="1850" b="1" dirty="0">
                <a:solidFill>
                  <a:srgbClr val="F4CAB8"/>
                </a:solidFill>
                <a:latin typeface="Brygada 1918 Bold" pitchFamily="34" charset="0"/>
                <a:ea typeface="Brygada 1918 Bold" pitchFamily="34" charset="-122"/>
                <a:cs typeface="Brygada 1918 Bold" pitchFamily="34" charset="-120"/>
              </a:rPr>
              <a:t>Neurones artificiels</a:t>
            </a:r>
            <a:endParaRPr lang="en-US" sz="1850" dirty="0"/>
          </a:p>
        </p:txBody>
      </p:sp>
      <p:sp>
        <p:nvSpPr>
          <p:cNvPr id="11" name="Text 6"/>
          <p:cNvSpPr/>
          <p:nvPr/>
        </p:nvSpPr>
        <p:spPr>
          <a:xfrm>
            <a:off x="1207294" y="3599259"/>
            <a:ext cx="7310676" cy="572214"/>
          </a:xfrm>
          <a:prstGeom prst="rect">
            <a:avLst/>
          </a:prstGeom>
          <a:noFill/>
          <a:ln/>
        </p:spPr>
        <p:txBody>
          <a:bodyPr wrap="square" lIns="0" tIns="0" rIns="0" bIns="0" rtlCol="0" anchor="t"/>
          <a:lstStyle/>
          <a:p>
            <a:pPr algn="l" indent="0" marL="0">
              <a:lnSpc>
                <a:spcPts val="2250"/>
              </a:lnSpc>
              <a:buNone/>
            </a:pPr>
            <a:r>
              <a:rPr lang="en-US" sz="1400" dirty="0">
                <a:solidFill>
                  <a:srgbClr val="F4CAB8"/>
                </a:solidFill>
                <a:latin typeface="Montserrat Medium" pitchFamily="34" charset="0"/>
                <a:ea typeface="Montserrat Medium" pitchFamily="34" charset="-122"/>
                <a:cs typeface="Montserrat Medium" pitchFamily="34" charset="-120"/>
              </a:rPr>
              <a:t>Imaginez des milliers de petits calculateurs interconnectés, chacun recevant des informations et les transmettant à d'autres.</a:t>
            </a:r>
            <a:endParaRPr lang="en-US" sz="1400" dirty="0"/>
          </a:p>
        </p:txBody>
      </p:sp>
      <p:sp>
        <p:nvSpPr>
          <p:cNvPr id="12" name="Shape 7"/>
          <p:cNvSpPr/>
          <p:nvPr/>
        </p:nvSpPr>
        <p:spPr>
          <a:xfrm>
            <a:off x="626031" y="4551521"/>
            <a:ext cx="402431" cy="402431"/>
          </a:xfrm>
          <a:prstGeom prst="roundRect">
            <a:avLst>
              <a:gd name="adj" fmla="val 6667"/>
            </a:avLst>
          </a:prstGeom>
          <a:solidFill>
            <a:srgbClr val="4D1529"/>
          </a:solidFill>
          <a:ln/>
        </p:spPr>
      </p:sp>
      <p:pic>
        <p:nvPicPr>
          <p:cNvPr id="13" name="Image 3" descr="preencoded.png">    </p:cNvPr>
          <p:cNvPicPr>
            <a:picLocks noChangeAspect="1"/>
          </p:cNvPicPr>
          <p:nvPr/>
        </p:nvPicPr>
        <p:blipFill>
          <a:blip r:embed="rId4"/>
          <a:stretch>
            <a:fillRect/>
          </a:stretch>
        </p:blipFill>
        <p:spPr>
          <a:xfrm>
            <a:off x="684193" y="4573905"/>
            <a:ext cx="286107" cy="357664"/>
          </a:xfrm>
          <a:prstGeom prst="rect">
            <a:avLst/>
          </a:prstGeom>
        </p:spPr>
      </p:pic>
      <p:sp>
        <p:nvSpPr>
          <p:cNvPr id="14" name="Text 8"/>
          <p:cNvSpPr/>
          <p:nvPr/>
        </p:nvSpPr>
        <p:spPr>
          <a:xfrm>
            <a:off x="1207294" y="4551521"/>
            <a:ext cx="2384822" cy="298013"/>
          </a:xfrm>
          <a:prstGeom prst="rect">
            <a:avLst/>
          </a:prstGeom>
          <a:noFill/>
          <a:ln/>
        </p:spPr>
        <p:txBody>
          <a:bodyPr wrap="none" lIns="0" tIns="0" rIns="0" bIns="0" rtlCol="0" anchor="t"/>
          <a:lstStyle/>
          <a:p>
            <a:pPr algn="l" indent="0" marL="0">
              <a:lnSpc>
                <a:spcPts val="2300"/>
              </a:lnSpc>
              <a:buNone/>
            </a:pPr>
            <a:r>
              <a:rPr lang="en-US" sz="1850" b="1" dirty="0">
                <a:solidFill>
                  <a:srgbClr val="F4CAB8"/>
                </a:solidFill>
                <a:latin typeface="Brygada 1918 Bold" pitchFamily="34" charset="0"/>
                <a:ea typeface="Brygada 1918 Bold" pitchFamily="34" charset="-122"/>
                <a:cs typeface="Brygada 1918 Bold" pitchFamily="34" charset="-120"/>
              </a:rPr>
              <a:t>Attention</a:t>
            </a:r>
            <a:endParaRPr lang="en-US" sz="1850" dirty="0"/>
          </a:p>
        </p:txBody>
      </p:sp>
      <p:sp>
        <p:nvSpPr>
          <p:cNvPr id="15" name="Text 9"/>
          <p:cNvSpPr/>
          <p:nvPr/>
        </p:nvSpPr>
        <p:spPr>
          <a:xfrm>
            <a:off x="1207294" y="4956810"/>
            <a:ext cx="7310676" cy="1144429"/>
          </a:xfrm>
          <a:prstGeom prst="rect">
            <a:avLst/>
          </a:prstGeom>
          <a:noFill/>
          <a:ln/>
        </p:spPr>
        <p:txBody>
          <a:bodyPr wrap="square" lIns="0" tIns="0" rIns="0" bIns="0" rtlCol="0" anchor="t"/>
          <a:lstStyle/>
          <a:p>
            <a:pPr algn="l" indent="0" marL="0">
              <a:lnSpc>
                <a:spcPts val="2250"/>
              </a:lnSpc>
              <a:buNone/>
            </a:pPr>
            <a:r>
              <a:rPr lang="en-US" sz="1400" dirty="0">
                <a:solidFill>
                  <a:srgbClr val="F4CAB8"/>
                </a:solidFill>
                <a:latin typeface="Montserrat Medium" pitchFamily="34" charset="0"/>
                <a:ea typeface="Montserrat Medium" pitchFamily="34" charset="-122"/>
                <a:cs typeface="Montserrat Medium" pitchFamily="34" charset="-120"/>
              </a:rPr>
              <a:t>Le mécanisme d'attention est la grande innovation du Transformer. Il permet au modèle de "regarder" n'importe quel mot dans une phrase pour comprendre un autre mot. Par exemple, dans "La fille qui portait un chapeau rouge est partie", le modèle peut directement relier "partie" à "fille" même si ces mots sont éloignés.</a:t>
            </a:r>
            <a:endParaRPr lang="en-US" sz="1400" dirty="0"/>
          </a:p>
        </p:txBody>
      </p:sp>
      <p:sp>
        <p:nvSpPr>
          <p:cNvPr id="16" name="Shape 10"/>
          <p:cNvSpPr/>
          <p:nvPr/>
        </p:nvSpPr>
        <p:spPr>
          <a:xfrm>
            <a:off x="626031" y="6481286"/>
            <a:ext cx="402431" cy="402431"/>
          </a:xfrm>
          <a:prstGeom prst="roundRect">
            <a:avLst>
              <a:gd name="adj" fmla="val 6667"/>
            </a:avLst>
          </a:prstGeom>
          <a:solidFill>
            <a:srgbClr val="4D1529"/>
          </a:solidFill>
          <a:ln/>
        </p:spPr>
      </p:sp>
      <p:pic>
        <p:nvPicPr>
          <p:cNvPr id="17" name="Image 4" descr="preencoded.png">    </p:cNvPr>
          <p:cNvPicPr>
            <a:picLocks noChangeAspect="1"/>
          </p:cNvPicPr>
          <p:nvPr/>
        </p:nvPicPr>
        <p:blipFill>
          <a:blip r:embed="rId5"/>
          <a:stretch>
            <a:fillRect/>
          </a:stretch>
        </p:blipFill>
        <p:spPr>
          <a:xfrm>
            <a:off x="684193" y="6503670"/>
            <a:ext cx="286107" cy="357664"/>
          </a:xfrm>
          <a:prstGeom prst="rect">
            <a:avLst/>
          </a:prstGeom>
        </p:spPr>
      </p:pic>
      <p:sp>
        <p:nvSpPr>
          <p:cNvPr id="18" name="Text 11"/>
          <p:cNvSpPr/>
          <p:nvPr/>
        </p:nvSpPr>
        <p:spPr>
          <a:xfrm>
            <a:off x="1207294" y="6481286"/>
            <a:ext cx="2451616" cy="298013"/>
          </a:xfrm>
          <a:prstGeom prst="rect">
            <a:avLst/>
          </a:prstGeom>
          <a:noFill/>
          <a:ln/>
        </p:spPr>
        <p:txBody>
          <a:bodyPr wrap="none" lIns="0" tIns="0" rIns="0" bIns="0" rtlCol="0" anchor="t"/>
          <a:lstStyle/>
          <a:p>
            <a:pPr algn="l" indent="0" marL="0">
              <a:lnSpc>
                <a:spcPts val="2300"/>
              </a:lnSpc>
              <a:buNone/>
            </a:pPr>
            <a:r>
              <a:rPr lang="en-US" sz="1850" b="1" dirty="0">
                <a:solidFill>
                  <a:srgbClr val="F4CAB8"/>
                </a:solidFill>
                <a:latin typeface="Brygada 1918 Bold" pitchFamily="34" charset="0"/>
                <a:ea typeface="Brygada 1918 Bold" pitchFamily="34" charset="-122"/>
                <a:cs typeface="Brygada 1918 Bold" pitchFamily="34" charset="-120"/>
              </a:rPr>
              <a:t>Couches superposées</a:t>
            </a:r>
            <a:endParaRPr lang="en-US" sz="1850" dirty="0"/>
          </a:p>
        </p:txBody>
      </p:sp>
      <p:sp>
        <p:nvSpPr>
          <p:cNvPr id="19" name="Text 12"/>
          <p:cNvSpPr/>
          <p:nvPr/>
        </p:nvSpPr>
        <p:spPr>
          <a:xfrm>
            <a:off x="1207294" y="6886575"/>
            <a:ext cx="7310676" cy="572214"/>
          </a:xfrm>
          <a:prstGeom prst="rect">
            <a:avLst/>
          </a:prstGeom>
          <a:noFill/>
          <a:ln/>
        </p:spPr>
        <p:txBody>
          <a:bodyPr wrap="square" lIns="0" tIns="0" rIns="0" bIns="0" rtlCol="0" anchor="t"/>
          <a:lstStyle/>
          <a:p>
            <a:pPr algn="l" indent="0" marL="0">
              <a:lnSpc>
                <a:spcPts val="2250"/>
              </a:lnSpc>
              <a:buNone/>
            </a:pPr>
            <a:r>
              <a:rPr lang="en-US" sz="1400" dirty="0">
                <a:solidFill>
                  <a:srgbClr val="F4CAB8"/>
                </a:solidFill>
                <a:latin typeface="Montserrat Medium" pitchFamily="34" charset="0"/>
                <a:ea typeface="Montserrat Medium" pitchFamily="34" charset="-122"/>
                <a:cs typeface="Montserrat Medium" pitchFamily="34" charset="-120"/>
              </a:rPr>
              <a:t>Ces réseaux sont organisés en couches (parfois des centaines). Chaque couche traite l'information à un niveau différent.</a:t>
            </a:r>
            <a:endParaRPr lang="en-US" sz="14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661868" y="673179"/>
            <a:ext cx="6934676" cy="630436"/>
          </a:xfrm>
          <a:prstGeom prst="rect">
            <a:avLst/>
          </a:prstGeom>
          <a:noFill/>
          <a:ln/>
        </p:spPr>
        <p:txBody>
          <a:bodyPr wrap="none" lIns="0" tIns="0" rIns="0" bIns="0" rtlCol="0" anchor="t"/>
          <a:lstStyle/>
          <a:p>
            <a:pPr algn="l" indent="0" marL="0">
              <a:lnSpc>
                <a:spcPts val="4950"/>
              </a:lnSpc>
              <a:buNone/>
            </a:pPr>
            <a:r>
              <a:rPr lang="en-US" sz="3950" b="1" dirty="0">
                <a:solidFill>
                  <a:srgbClr val="FFB393"/>
                </a:solidFill>
                <a:latin typeface="Brygada 1918 Bold" pitchFamily="34" charset="0"/>
                <a:ea typeface="Brygada 1918 Bold" pitchFamily="34" charset="-122"/>
                <a:cs typeface="Brygada 1918 Bold" pitchFamily="34" charset="-120"/>
              </a:rPr>
              <a:t>Les Couches du Transformer</a:t>
            </a:r>
            <a:endParaRPr lang="en-US" sz="3950" dirty="0"/>
          </a:p>
        </p:txBody>
      </p:sp>
      <p:pic>
        <p:nvPicPr>
          <p:cNvPr id="3" name="Image 0" descr="preencoded.png">    </p:cNvPr>
          <p:cNvPicPr>
            <a:picLocks noChangeAspect="1"/>
          </p:cNvPicPr>
          <p:nvPr/>
        </p:nvPicPr>
        <p:blipFill>
          <a:blip r:embed="rId1"/>
          <a:stretch>
            <a:fillRect/>
          </a:stretch>
        </p:blipFill>
        <p:spPr>
          <a:xfrm>
            <a:off x="2890718" y="1681758"/>
            <a:ext cx="2195513" cy="1109186"/>
          </a:xfrm>
          <a:prstGeom prst="rect">
            <a:avLst/>
          </a:prstGeom>
        </p:spPr>
      </p:pic>
      <p:pic>
        <p:nvPicPr>
          <p:cNvPr id="4" name="Image 1" descr="preencoded.png">    </p:cNvPr>
          <p:cNvPicPr>
            <a:picLocks noChangeAspect="1"/>
          </p:cNvPicPr>
          <p:nvPr/>
        </p:nvPicPr>
        <p:blipFill>
          <a:blip r:embed="rId2"/>
          <a:stretch>
            <a:fillRect/>
          </a:stretch>
        </p:blipFill>
        <p:spPr>
          <a:xfrm>
            <a:off x="3855482" y="2208133"/>
            <a:ext cx="265867" cy="332423"/>
          </a:xfrm>
          <a:prstGeom prst="rect">
            <a:avLst/>
          </a:prstGeom>
        </p:spPr>
      </p:pic>
      <p:sp>
        <p:nvSpPr>
          <p:cNvPr id="5" name="Text 1"/>
          <p:cNvSpPr/>
          <p:nvPr/>
        </p:nvSpPr>
        <p:spPr>
          <a:xfrm>
            <a:off x="5275302" y="1870829"/>
            <a:ext cx="2521387" cy="315158"/>
          </a:xfrm>
          <a:prstGeom prst="rect">
            <a:avLst/>
          </a:prstGeom>
          <a:noFill/>
          <a:ln/>
        </p:spPr>
        <p:txBody>
          <a:bodyPr wrap="none" lIns="0" tIns="0" rIns="0" bIns="0" rtlCol="0" anchor="t"/>
          <a:lstStyle/>
          <a:p>
            <a:pPr algn="l" indent="0" marL="0">
              <a:lnSpc>
                <a:spcPts val="2450"/>
              </a:lnSpc>
              <a:buNone/>
            </a:pPr>
            <a:r>
              <a:rPr lang="en-US" sz="1950" b="1" dirty="0">
                <a:solidFill>
                  <a:srgbClr val="F4CAB8"/>
                </a:solidFill>
                <a:latin typeface="Brygada 1918 Bold" pitchFamily="34" charset="0"/>
                <a:ea typeface="Brygada 1918 Bold" pitchFamily="34" charset="-122"/>
                <a:cs typeface="Brygada 1918 Bold" pitchFamily="34" charset="-120"/>
              </a:rPr>
              <a:t>Couches profondes</a:t>
            </a:r>
            <a:endParaRPr lang="en-US" sz="1950" dirty="0"/>
          </a:p>
        </p:txBody>
      </p:sp>
      <p:sp>
        <p:nvSpPr>
          <p:cNvPr id="6" name="Text 2"/>
          <p:cNvSpPr/>
          <p:nvPr/>
        </p:nvSpPr>
        <p:spPr>
          <a:xfrm>
            <a:off x="5275302" y="2299454"/>
            <a:ext cx="3905726" cy="302419"/>
          </a:xfrm>
          <a:prstGeom prst="rect">
            <a:avLst/>
          </a:prstGeom>
          <a:noFill/>
          <a:ln/>
        </p:spPr>
        <p:txBody>
          <a:bodyPr wrap="none" lIns="0" tIns="0" rIns="0" bIns="0" rtlCol="0" anchor="t"/>
          <a:lstStyle/>
          <a:p>
            <a:pPr algn="l" indent="0" marL="0">
              <a:lnSpc>
                <a:spcPts val="2350"/>
              </a:lnSpc>
              <a:buNone/>
            </a:pPr>
            <a:r>
              <a:rPr lang="en-US" sz="1450" dirty="0">
                <a:solidFill>
                  <a:srgbClr val="F4CAB8"/>
                </a:solidFill>
                <a:latin typeface="Montserrat Medium" pitchFamily="34" charset="0"/>
                <a:ea typeface="Montserrat Medium" pitchFamily="34" charset="-122"/>
                <a:cs typeface="Montserrat Medium" pitchFamily="34" charset="-120"/>
              </a:rPr>
              <a:t>Saisissent des raisonnements complexes</a:t>
            </a:r>
            <a:endParaRPr lang="en-US" sz="1450" dirty="0"/>
          </a:p>
        </p:txBody>
      </p:sp>
      <p:sp>
        <p:nvSpPr>
          <p:cNvPr id="7" name="Shape 3"/>
          <p:cNvSpPr/>
          <p:nvPr/>
        </p:nvSpPr>
        <p:spPr>
          <a:xfrm>
            <a:off x="5133499" y="2804993"/>
            <a:ext cx="8787765" cy="11430"/>
          </a:xfrm>
          <a:prstGeom prst="roundRect">
            <a:avLst>
              <a:gd name="adj" fmla="val 248178"/>
            </a:avLst>
          </a:prstGeom>
          <a:solidFill>
            <a:srgbClr val="662E42"/>
          </a:solidFill>
          <a:ln/>
        </p:spPr>
      </p:sp>
      <p:pic>
        <p:nvPicPr>
          <p:cNvPr id="8" name="Image 2" descr="preencoded.png">    </p:cNvPr>
          <p:cNvPicPr>
            <a:picLocks noChangeAspect="1"/>
          </p:cNvPicPr>
          <p:nvPr/>
        </p:nvPicPr>
        <p:blipFill>
          <a:blip r:embed="rId3"/>
          <a:stretch>
            <a:fillRect/>
          </a:stretch>
        </p:blipFill>
        <p:spPr>
          <a:xfrm>
            <a:off x="1792843" y="2838212"/>
            <a:ext cx="4391144" cy="1109186"/>
          </a:xfrm>
          <a:prstGeom prst="rect">
            <a:avLst/>
          </a:prstGeom>
        </p:spPr>
      </p:pic>
      <p:pic>
        <p:nvPicPr>
          <p:cNvPr id="9" name="Image 3" descr="preencoded.png">    </p:cNvPr>
          <p:cNvPicPr>
            <a:picLocks noChangeAspect="1"/>
          </p:cNvPicPr>
          <p:nvPr/>
        </p:nvPicPr>
        <p:blipFill>
          <a:blip r:embed="rId4"/>
          <a:stretch>
            <a:fillRect/>
          </a:stretch>
        </p:blipFill>
        <p:spPr>
          <a:xfrm>
            <a:off x="3855482" y="3226594"/>
            <a:ext cx="265867" cy="332423"/>
          </a:xfrm>
          <a:prstGeom prst="rect">
            <a:avLst/>
          </a:prstGeom>
        </p:spPr>
      </p:pic>
      <p:sp>
        <p:nvSpPr>
          <p:cNvPr id="10" name="Text 4"/>
          <p:cNvSpPr/>
          <p:nvPr/>
        </p:nvSpPr>
        <p:spPr>
          <a:xfrm>
            <a:off x="6373058" y="3027283"/>
            <a:ext cx="2909530" cy="315158"/>
          </a:xfrm>
          <a:prstGeom prst="rect">
            <a:avLst/>
          </a:prstGeom>
          <a:noFill/>
          <a:ln/>
        </p:spPr>
        <p:txBody>
          <a:bodyPr wrap="none" lIns="0" tIns="0" rIns="0" bIns="0" rtlCol="0" anchor="t"/>
          <a:lstStyle/>
          <a:p>
            <a:pPr algn="l" indent="0" marL="0">
              <a:lnSpc>
                <a:spcPts val="2450"/>
              </a:lnSpc>
              <a:buNone/>
            </a:pPr>
            <a:r>
              <a:rPr lang="en-US" sz="1950" b="1" dirty="0">
                <a:solidFill>
                  <a:srgbClr val="F4CAB8"/>
                </a:solidFill>
                <a:latin typeface="Brygada 1918 Bold" pitchFamily="34" charset="0"/>
                <a:ea typeface="Brygada 1918 Bold" pitchFamily="34" charset="-122"/>
                <a:cs typeface="Brygada 1918 Bold" pitchFamily="34" charset="-120"/>
              </a:rPr>
              <a:t>Couches intermédiaires</a:t>
            </a:r>
            <a:endParaRPr lang="en-US" sz="1950" dirty="0"/>
          </a:p>
        </p:txBody>
      </p:sp>
      <p:sp>
        <p:nvSpPr>
          <p:cNvPr id="11" name="Text 5"/>
          <p:cNvSpPr/>
          <p:nvPr/>
        </p:nvSpPr>
        <p:spPr>
          <a:xfrm>
            <a:off x="6373058" y="3455908"/>
            <a:ext cx="2909530" cy="302419"/>
          </a:xfrm>
          <a:prstGeom prst="rect">
            <a:avLst/>
          </a:prstGeom>
          <a:noFill/>
          <a:ln/>
        </p:spPr>
        <p:txBody>
          <a:bodyPr wrap="none" lIns="0" tIns="0" rIns="0" bIns="0" rtlCol="0" anchor="t"/>
          <a:lstStyle/>
          <a:p>
            <a:pPr algn="l" indent="0" marL="0">
              <a:lnSpc>
                <a:spcPts val="2350"/>
              </a:lnSpc>
              <a:buNone/>
            </a:pPr>
            <a:r>
              <a:rPr lang="en-US" sz="1450" dirty="0">
                <a:solidFill>
                  <a:srgbClr val="F4CAB8"/>
                </a:solidFill>
                <a:latin typeface="Montserrat Medium" pitchFamily="34" charset="0"/>
                <a:ea typeface="Montserrat Medium" pitchFamily="34" charset="-122"/>
                <a:cs typeface="Montserrat Medium" pitchFamily="34" charset="-120"/>
              </a:rPr>
              <a:t>Capturent des concepts</a:t>
            </a:r>
            <a:endParaRPr lang="en-US" sz="1450" dirty="0"/>
          </a:p>
        </p:txBody>
      </p:sp>
      <p:sp>
        <p:nvSpPr>
          <p:cNvPr id="12" name="Shape 6"/>
          <p:cNvSpPr/>
          <p:nvPr/>
        </p:nvSpPr>
        <p:spPr>
          <a:xfrm>
            <a:off x="6231255" y="3961448"/>
            <a:ext cx="7690009" cy="11430"/>
          </a:xfrm>
          <a:prstGeom prst="roundRect">
            <a:avLst>
              <a:gd name="adj" fmla="val 248178"/>
            </a:avLst>
          </a:prstGeom>
          <a:solidFill>
            <a:srgbClr val="662E42"/>
          </a:solidFill>
          <a:ln/>
        </p:spPr>
      </p:sp>
      <p:pic>
        <p:nvPicPr>
          <p:cNvPr id="13" name="Image 4" descr="preencoded.png">    </p:cNvPr>
          <p:cNvPicPr>
            <a:picLocks noChangeAspect="1"/>
          </p:cNvPicPr>
          <p:nvPr/>
        </p:nvPicPr>
        <p:blipFill>
          <a:blip r:embed="rId5"/>
          <a:stretch>
            <a:fillRect/>
          </a:stretch>
        </p:blipFill>
        <p:spPr>
          <a:xfrm>
            <a:off x="695087" y="3994666"/>
            <a:ext cx="6586776" cy="1109186"/>
          </a:xfrm>
          <a:prstGeom prst="rect">
            <a:avLst/>
          </a:prstGeom>
        </p:spPr>
      </p:pic>
      <p:pic>
        <p:nvPicPr>
          <p:cNvPr id="14" name="Image 5" descr="preencoded.png">    </p:cNvPr>
          <p:cNvPicPr>
            <a:picLocks noChangeAspect="1"/>
          </p:cNvPicPr>
          <p:nvPr/>
        </p:nvPicPr>
        <p:blipFill>
          <a:blip r:embed="rId6"/>
          <a:stretch>
            <a:fillRect/>
          </a:stretch>
        </p:blipFill>
        <p:spPr>
          <a:xfrm>
            <a:off x="3855482" y="4383048"/>
            <a:ext cx="265867" cy="332423"/>
          </a:xfrm>
          <a:prstGeom prst="rect">
            <a:avLst/>
          </a:prstGeom>
        </p:spPr>
      </p:pic>
      <p:sp>
        <p:nvSpPr>
          <p:cNvPr id="15" name="Text 7"/>
          <p:cNvSpPr/>
          <p:nvPr/>
        </p:nvSpPr>
        <p:spPr>
          <a:xfrm>
            <a:off x="7470934" y="4183737"/>
            <a:ext cx="2521387" cy="315158"/>
          </a:xfrm>
          <a:prstGeom prst="rect">
            <a:avLst/>
          </a:prstGeom>
          <a:noFill/>
          <a:ln/>
        </p:spPr>
        <p:txBody>
          <a:bodyPr wrap="none" lIns="0" tIns="0" rIns="0" bIns="0" rtlCol="0" anchor="t"/>
          <a:lstStyle/>
          <a:p>
            <a:pPr algn="l" indent="0" marL="0">
              <a:lnSpc>
                <a:spcPts val="2450"/>
              </a:lnSpc>
              <a:buNone/>
            </a:pPr>
            <a:r>
              <a:rPr lang="en-US" sz="1950" b="1" dirty="0">
                <a:solidFill>
                  <a:srgbClr val="F4CAB8"/>
                </a:solidFill>
                <a:latin typeface="Brygada 1918 Bold" pitchFamily="34" charset="0"/>
                <a:ea typeface="Brygada 1918 Bold" pitchFamily="34" charset="-122"/>
                <a:cs typeface="Brygada 1918 Bold" pitchFamily="34" charset="-120"/>
              </a:rPr>
              <a:t>Premières couches</a:t>
            </a:r>
            <a:endParaRPr lang="en-US" sz="1950" dirty="0"/>
          </a:p>
        </p:txBody>
      </p:sp>
      <p:sp>
        <p:nvSpPr>
          <p:cNvPr id="16" name="Text 8"/>
          <p:cNvSpPr/>
          <p:nvPr/>
        </p:nvSpPr>
        <p:spPr>
          <a:xfrm>
            <a:off x="7470934" y="4612362"/>
            <a:ext cx="5345192" cy="302419"/>
          </a:xfrm>
          <a:prstGeom prst="rect">
            <a:avLst/>
          </a:prstGeom>
          <a:noFill/>
          <a:ln/>
        </p:spPr>
        <p:txBody>
          <a:bodyPr wrap="none" lIns="0" tIns="0" rIns="0" bIns="0" rtlCol="0" anchor="t"/>
          <a:lstStyle/>
          <a:p>
            <a:pPr algn="l" indent="0" marL="0">
              <a:lnSpc>
                <a:spcPts val="2350"/>
              </a:lnSpc>
              <a:buNone/>
            </a:pPr>
            <a:r>
              <a:rPr lang="en-US" sz="1450" dirty="0">
                <a:solidFill>
                  <a:srgbClr val="F4CAB8"/>
                </a:solidFill>
                <a:latin typeface="Montserrat Medium" pitchFamily="34" charset="0"/>
                <a:ea typeface="Montserrat Medium" pitchFamily="34" charset="-122"/>
                <a:cs typeface="Montserrat Medium" pitchFamily="34" charset="-120"/>
              </a:rPr>
              <a:t>Détectent des éléments basiques comme la grammaire</a:t>
            </a:r>
            <a:endParaRPr lang="en-US" sz="1450" dirty="0"/>
          </a:p>
        </p:txBody>
      </p:sp>
      <p:sp>
        <p:nvSpPr>
          <p:cNvPr id="17" name="Text 9"/>
          <p:cNvSpPr/>
          <p:nvPr/>
        </p:nvSpPr>
        <p:spPr>
          <a:xfrm>
            <a:off x="661868" y="5316498"/>
            <a:ext cx="13306663" cy="604838"/>
          </a:xfrm>
          <a:prstGeom prst="rect">
            <a:avLst/>
          </a:prstGeom>
          <a:noFill/>
          <a:ln/>
        </p:spPr>
        <p:txBody>
          <a:bodyPr wrap="square" lIns="0" tIns="0" rIns="0" bIns="0" rtlCol="0" anchor="t"/>
          <a:lstStyle/>
          <a:p>
            <a:pPr algn="l" indent="0" marL="0">
              <a:lnSpc>
                <a:spcPts val="2350"/>
              </a:lnSpc>
              <a:buNone/>
            </a:pPr>
            <a:r>
              <a:rPr lang="en-US" sz="1450" dirty="0">
                <a:solidFill>
                  <a:srgbClr val="F4CAB8"/>
                </a:solidFill>
                <a:latin typeface="Montserrat Medium" pitchFamily="34" charset="0"/>
                <a:ea typeface="Montserrat Medium" pitchFamily="34" charset="-122"/>
                <a:cs typeface="Montserrat Medium" pitchFamily="34" charset="-120"/>
              </a:rPr>
              <a:t>Traitement parallèle : Contrairement aux anciens modèles qui lisaient le texte mot par mot, le Transformer traite tous les mots d'une phrase simultanément, ce qui le rend beaucoup plus efficace.</a:t>
            </a:r>
            <a:endParaRPr lang="en-US" sz="1450" dirty="0"/>
          </a:p>
        </p:txBody>
      </p:sp>
      <p:sp>
        <p:nvSpPr>
          <p:cNvPr id="18" name="Text 10"/>
          <p:cNvSpPr/>
          <p:nvPr/>
        </p:nvSpPr>
        <p:spPr>
          <a:xfrm>
            <a:off x="661868" y="6133981"/>
            <a:ext cx="13306663" cy="302419"/>
          </a:xfrm>
          <a:prstGeom prst="rect">
            <a:avLst/>
          </a:prstGeom>
          <a:noFill/>
          <a:ln/>
        </p:spPr>
        <p:txBody>
          <a:bodyPr wrap="none" lIns="0" tIns="0" rIns="0" bIns="0" rtlCol="0" anchor="t"/>
          <a:lstStyle/>
          <a:p>
            <a:pPr algn="l" indent="0" marL="0">
              <a:lnSpc>
                <a:spcPts val="2350"/>
              </a:lnSpc>
              <a:buNone/>
            </a:pPr>
            <a:r>
              <a:rPr lang="en-US" sz="1450" dirty="0">
                <a:solidFill>
                  <a:srgbClr val="F4CAB8"/>
                </a:solidFill>
                <a:latin typeface="Montserrat Medium" pitchFamily="34" charset="0"/>
                <a:ea typeface="Montserrat Medium" pitchFamily="34" charset="-122"/>
                <a:cs typeface="Montserrat Medium" pitchFamily="34" charset="-120"/>
              </a:rPr>
              <a:t>Contexte large : Cette architecture permet de maintenir la compréhension sur des paragraphes entiers, pas seulement des phrases isolées.</a:t>
            </a:r>
            <a:endParaRPr lang="en-US" sz="1450" dirty="0"/>
          </a:p>
        </p:txBody>
      </p:sp>
      <p:sp>
        <p:nvSpPr>
          <p:cNvPr id="19" name="Text 11"/>
          <p:cNvSpPr/>
          <p:nvPr/>
        </p:nvSpPr>
        <p:spPr>
          <a:xfrm>
            <a:off x="661868" y="6649045"/>
            <a:ext cx="13306663" cy="907256"/>
          </a:xfrm>
          <a:prstGeom prst="rect">
            <a:avLst/>
          </a:prstGeom>
          <a:noFill/>
          <a:ln/>
        </p:spPr>
        <p:txBody>
          <a:bodyPr wrap="square" lIns="0" tIns="0" rIns="0" bIns="0" rtlCol="0" anchor="t"/>
          <a:lstStyle/>
          <a:p>
            <a:pPr algn="l" indent="0" marL="0">
              <a:lnSpc>
                <a:spcPts val="2350"/>
              </a:lnSpc>
              <a:buNone/>
            </a:pPr>
            <a:r>
              <a:rPr lang="en-US" sz="1450" dirty="0">
                <a:solidFill>
                  <a:srgbClr val="F4CAB8"/>
                </a:solidFill>
                <a:latin typeface="Montserrat Medium" pitchFamily="34" charset="0"/>
                <a:ea typeface="Montserrat Medium" pitchFamily="34" charset="-122"/>
                <a:cs typeface="Montserrat Medium" pitchFamily="34" charset="-120"/>
              </a:rPr>
              <a:t>Pour simplifier : c'est comme si chaque mot dans une phrase pouvait instantanément "voir" et comprendre tous les autres mots, quelle que soit leur position, permettant ainsi de saisir des relations complexes et des nuances que les modèles plus anciens ne pouvaient pas capter.</a:t>
            </a:r>
            <a:endParaRPr lang="en-US" sz="14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749260" y="839867"/>
            <a:ext cx="8327827" cy="713542"/>
          </a:xfrm>
          <a:prstGeom prst="rect">
            <a:avLst/>
          </a:prstGeom>
          <a:noFill/>
          <a:ln/>
        </p:spPr>
        <p:txBody>
          <a:bodyPr wrap="none" lIns="0" tIns="0" rIns="0" bIns="0" rtlCol="0" anchor="t"/>
          <a:lstStyle/>
          <a:p>
            <a:pPr algn="l" indent="0" marL="0">
              <a:lnSpc>
                <a:spcPts val="5600"/>
              </a:lnSpc>
              <a:buNone/>
            </a:pPr>
            <a:r>
              <a:rPr lang="en-US" sz="4450" b="1" dirty="0">
                <a:solidFill>
                  <a:srgbClr val="FFB393"/>
                </a:solidFill>
                <a:latin typeface="Brygada 1918 Bold" pitchFamily="34" charset="0"/>
                <a:ea typeface="Brygada 1918 Bold" pitchFamily="34" charset="-122"/>
                <a:cs typeface="Brygada 1918 Bold" pitchFamily="34" charset="-120"/>
              </a:rPr>
              <a:t>Un Bloc Transformer en Détail</a:t>
            </a:r>
            <a:endParaRPr lang="en-US" sz="4450" dirty="0"/>
          </a:p>
        </p:txBody>
      </p:sp>
      <p:sp>
        <p:nvSpPr>
          <p:cNvPr id="3" name="Shape 1"/>
          <p:cNvSpPr/>
          <p:nvPr/>
        </p:nvSpPr>
        <p:spPr>
          <a:xfrm>
            <a:off x="749260" y="2945011"/>
            <a:ext cx="3042047" cy="214074"/>
          </a:xfrm>
          <a:prstGeom prst="roundRect">
            <a:avLst>
              <a:gd name="adj" fmla="val 15002"/>
            </a:avLst>
          </a:prstGeom>
          <a:solidFill>
            <a:srgbClr val="4D1529"/>
          </a:solidFill>
          <a:ln/>
        </p:spPr>
      </p:sp>
      <p:sp>
        <p:nvSpPr>
          <p:cNvPr id="4" name="Text 2"/>
          <p:cNvSpPr/>
          <p:nvPr/>
        </p:nvSpPr>
        <p:spPr>
          <a:xfrm>
            <a:off x="749260" y="3480197"/>
            <a:ext cx="2854643" cy="356830"/>
          </a:xfrm>
          <a:prstGeom prst="rect">
            <a:avLst/>
          </a:prstGeom>
          <a:noFill/>
          <a:ln/>
        </p:spPr>
        <p:txBody>
          <a:bodyPr wrap="none" lIns="0" tIns="0" rIns="0" bIns="0" rtlCol="0" anchor="t"/>
          <a:lstStyle/>
          <a:p>
            <a:pPr algn="l" indent="0" marL="0">
              <a:lnSpc>
                <a:spcPts val="2800"/>
              </a:lnSpc>
              <a:buNone/>
            </a:pPr>
            <a:r>
              <a:rPr lang="en-US" sz="2200" b="1" dirty="0">
                <a:solidFill>
                  <a:srgbClr val="F4CAB8"/>
                </a:solidFill>
                <a:latin typeface="Brygada 1918 Bold" pitchFamily="34" charset="0"/>
                <a:ea typeface="Brygada 1918 Bold" pitchFamily="34" charset="-122"/>
                <a:cs typeface="Brygada 1918 Bold" pitchFamily="34" charset="-120"/>
              </a:rPr>
              <a:t>Entrée du bloc</a:t>
            </a:r>
            <a:endParaRPr lang="en-US" sz="2200" dirty="0"/>
          </a:p>
        </p:txBody>
      </p:sp>
      <p:sp>
        <p:nvSpPr>
          <p:cNvPr id="5" name="Text 3"/>
          <p:cNvSpPr/>
          <p:nvPr/>
        </p:nvSpPr>
        <p:spPr>
          <a:xfrm>
            <a:off x="749260" y="3965377"/>
            <a:ext cx="3042047" cy="3424238"/>
          </a:xfrm>
          <a:prstGeom prst="rect">
            <a:avLst/>
          </a:prstGeom>
          <a:noFill/>
          <a:ln/>
        </p:spPr>
        <p:txBody>
          <a:bodyPr wrap="square" lIns="0" tIns="0" rIns="0" bIns="0" rtlCol="0" anchor="t"/>
          <a:lstStyle/>
          <a:p>
            <a:pPr algn="l" indent="0" marL="0">
              <a:lnSpc>
                <a:spcPts val="2650"/>
              </a:lnSpc>
              <a:buNone/>
            </a:pPr>
            <a:r>
              <a:rPr lang="en-US" sz="1650" dirty="0">
                <a:solidFill>
                  <a:srgbClr val="F4CAB8"/>
                </a:solidFill>
                <a:latin typeface="Montserrat Medium" pitchFamily="34" charset="0"/>
                <a:ea typeface="Montserrat Medium" pitchFamily="34" charset="-122"/>
                <a:cs typeface="Montserrat Medium" pitchFamily="34" charset="-120"/>
              </a:rPr>
              <a:t>Un bloc Transformer est une unité de traitement : elle prend un ensemble de mots, les fait discuter (self-attention), puis réfléchir chacun de leur côté (MLP), avec à chaque fois des mécanismes pour ne pas oublier les infos de départ (résidus).</a:t>
            </a:r>
            <a:endParaRPr lang="en-US" sz="1650" dirty="0"/>
          </a:p>
        </p:txBody>
      </p:sp>
      <p:sp>
        <p:nvSpPr>
          <p:cNvPr id="6" name="Shape 4"/>
          <p:cNvSpPr/>
          <p:nvPr/>
        </p:nvSpPr>
        <p:spPr>
          <a:xfrm>
            <a:off x="4112419" y="2623780"/>
            <a:ext cx="3042166" cy="214074"/>
          </a:xfrm>
          <a:prstGeom prst="roundRect">
            <a:avLst>
              <a:gd name="adj" fmla="val 15002"/>
            </a:avLst>
          </a:prstGeom>
          <a:solidFill>
            <a:srgbClr val="4D1529"/>
          </a:solidFill>
          <a:ln/>
        </p:spPr>
      </p:sp>
      <p:sp>
        <p:nvSpPr>
          <p:cNvPr id="7" name="Text 5"/>
          <p:cNvSpPr/>
          <p:nvPr/>
        </p:nvSpPr>
        <p:spPr>
          <a:xfrm>
            <a:off x="4112419" y="3158966"/>
            <a:ext cx="2854643" cy="356830"/>
          </a:xfrm>
          <a:prstGeom prst="rect">
            <a:avLst/>
          </a:prstGeom>
          <a:noFill/>
          <a:ln/>
        </p:spPr>
        <p:txBody>
          <a:bodyPr wrap="none" lIns="0" tIns="0" rIns="0" bIns="0" rtlCol="0" anchor="t"/>
          <a:lstStyle/>
          <a:p>
            <a:pPr algn="l" indent="0" marL="0">
              <a:lnSpc>
                <a:spcPts val="2800"/>
              </a:lnSpc>
              <a:buNone/>
            </a:pPr>
            <a:r>
              <a:rPr lang="en-US" sz="2200" b="1" dirty="0">
                <a:solidFill>
                  <a:srgbClr val="F4CAB8"/>
                </a:solidFill>
                <a:latin typeface="Brygada 1918 Bold" pitchFamily="34" charset="0"/>
                <a:ea typeface="Brygada 1918 Bold" pitchFamily="34" charset="-122"/>
                <a:cs typeface="Brygada 1918 Bold" pitchFamily="34" charset="-120"/>
              </a:rPr>
              <a:t>Chaîne de montage</a:t>
            </a:r>
            <a:endParaRPr lang="en-US" sz="2200" dirty="0"/>
          </a:p>
        </p:txBody>
      </p:sp>
      <p:sp>
        <p:nvSpPr>
          <p:cNvPr id="8" name="Text 6"/>
          <p:cNvSpPr/>
          <p:nvPr/>
        </p:nvSpPr>
        <p:spPr>
          <a:xfrm>
            <a:off x="4112419" y="3644146"/>
            <a:ext cx="3042166" cy="1369695"/>
          </a:xfrm>
          <a:prstGeom prst="rect">
            <a:avLst/>
          </a:prstGeom>
          <a:noFill/>
          <a:ln/>
        </p:spPr>
        <p:txBody>
          <a:bodyPr wrap="square" lIns="0" tIns="0" rIns="0" bIns="0" rtlCol="0" anchor="t"/>
          <a:lstStyle/>
          <a:p>
            <a:pPr algn="l" indent="0" marL="0">
              <a:lnSpc>
                <a:spcPts val="2650"/>
              </a:lnSpc>
              <a:buNone/>
            </a:pPr>
            <a:r>
              <a:rPr lang="en-US" sz="1650" dirty="0">
                <a:solidFill>
                  <a:srgbClr val="F4CAB8"/>
                </a:solidFill>
                <a:latin typeface="Montserrat Medium" pitchFamily="34" charset="0"/>
                <a:ea typeface="Montserrat Medium" pitchFamily="34" charset="-122"/>
                <a:cs typeface="Montserrat Medium" pitchFamily="34" charset="-120"/>
              </a:rPr>
              <a:t>Ce bloc est répété plusieurs fois comme une chaîne de montage : Bloc 1 → Bloc 2 → Bloc 3 → ... → Bloc N</a:t>
            </a:r>
            <a:endParaRPr lang="en-US" sz="1650" dirty="0"/>
          </a:p>
        </p:txBody>
      </p:sp>
      <p:sp>
        <p:nvSpPr>
          <p:cNvPr id="9" name="Shape 7"/>
          <p:cNvSpPr/>
          <p:nvPr/>
        </p:nvSpPr>
        <p:spPr>
          <a:xfrm>
            <a:off x="7475696" y="2302669"/>
            <a:ext cx="3042166" cy="214074"/>
          </a:xfrm>
          <a:prstGeom prst="roundRect">
            <a:avLst>
              <a:gd name="adj" fmla="val 15002"/>
            </a:avLst>
          </a:prstGeom>
          <a:solidFill>
            <a:srgbClr val="4D1529"/>
          </a:solidFill>
          <a:ln/>
        </p:spPr>
      </p:sp>
      <p:sp>
        <p:nvSpPr>
          <p:cNvPr id="10" name="Text 8"/>
          <p:cNvSpPr/>
          <p:nvPr/>
        </p:nvSpPr>
        <p:spPr>
          <a:xfrm>
            <a:off x="7475696" y="2837855"/>
            <a:ext cx="2854643" cy="356830"/>
          </a:xfrm>
          <a:prstGeom prst="rect">
            <a:avLst/>
          </a:prstGeom>
          <a:noFill/>
          <a:ln/>
        </p:spPr>
        <p:txBody>
          <a:bodyPr wrap="none" lIns="0" tIns="0" rIns="0" bIns="0" rtlCol="0" anchor="t"/>
          <a:lstStyle/>
          <a:p>
            <a:pPr algn="l" indent="0" marL="0">
              <a:lnSpc>
                <a:spcPts val="2800"/>
              </a:lnSpc>
              <a:buNone/>
            </a:pPr>
            <a:r>
              <a:rPr lang="en-US" sz="2200" b="1" dirty="0">
                <a:solidFill>
                  <a:srgbClr val="F4CAB8"/>
                </a:solidFill>
                <a:latin typeface="Brygada 1918 Bold" pitchFamily="34" charset="0"/>
                <a:ea typeface="Brygada 1918 Bold" pitchFamily="34" charset="-122"/>
                <a:cs typeface="Brygada 1918 Bold" pitchFamily="34" charset="-120"/>
              </a:rPr>
              <a:t>Affinage progressif</a:t>
            </a:r>
            <a:endParaRPr lang="en-US" sz="2200" dirty="0"/>
          </a:p>
        </p:txBody>
      </p:sp>
      <p:sp>
        <p:nvSpPr>
          <p:cNvPr id="11" name="Text 9"/>
          <p:cNvSpPr/>
          <p:nvPr/>
        </p:nvSpPr>
        <p:spPr>
          <a:xfrm>
            <a:off x="7475696" y="3323034"/>
            <a:ext cx="3042166" cy="1712119"/>
          </a:xfrm>
          <a:prstGeom prst="rect">
            <a:avLst/>
          </a:prstGeom>
          <a:noFill/>
          <a:ln/>
        </p:spPr>
        <p:txBody>
          <a:bodyPr wrap="square" lIns="0" tIns="0" rIns="0" bIns="0" rtlCol="0" anchor="t"/>
          <a:lstStyle/>
          <a:p>
            <a:pPr algn="l" indent="0" marL="0">
              <a:lnSpc>
                <a:spcPts val="2650"/>
              </a:lnSpc>
              <a:buNone/>
            </a:pPr>
            <a:r>
              <a:rPr lang="en-US" sz="1650" dirty="0">
                <a:solidFill>
                  <a:srgbClr val="F4CAB8"/>
                </a:solidFill>
                <a:latin typeface="Montserrat Medium" pitchFamily="34" charset="0"/>
                <a:ea typeface="Montserrat Medium" pitchFamily="34" charset="-122"/>
                <a:cs typeface="Montserrat Medium" pitchFamily="34" charset="-120"/>
              </a:rPr>
              <a:t>Chaque bloc affine un peu plus la compréhension du texte. On peut voir les blocs comme des niveaux de lecture.</a:t>
            </a:r>
            <a:endParaRPr lang="en-US" sz="1650" dirty="0"/>
          </a:p>
        </p:txBody>
      </p:sp>
      <p:sp>
        <p:nvSpPr>
          <p:cNvPr id="12" name="Shape 10"/>
          <p:cNvSpPr/>
          <p:nvPr/>
        </p:nvSpPr>
        <p:spPr>
          <a:xfrm>
            <a:off x="10838974" y="1981557"/>
            <a:ext cx="3042166" cy="214074"/>
          </a:xfrm>
          <a:prstGeom prst="roundRect">
            <a:avLst>
              <a:gd name="adj" fmla="val 15002"/>
            </a:avLst>
          </a:prstGeom>
          <a:solidFill>
            <a:srgbClr val="4D1529"/>
          </a:solidFill>
          <a:ln/>
        </p:spPr>
      </p:sp>
      <p:sp>
        <p:nvSpPr>
          <p:cNvPr id="13" name="Text 11"/>
          <p:cNvSpPr/>
          <p:nvPr/>
        </p:nvSpPr>
        <p:spPr>
          <a:xfrm>
            <a:off x="10838974" y="2516743"/>
            <a:ext cx="3042166" cy="713661"/>
          </a:xfrm>
          <a:prstGeom prst="rect">
            <a:avLst/>
          </a:prstGeom>
          <a:noFill/>
          <a:ln/>
        </p:spPr>
        <p:txBody>
          <a:bodyPr wrap="square" lIns="0" tIns="0" rIns="0" bIns="0" rtlCol="0" anchor="t"/>
          <a:lstStyle/>
          <a:p>
            <a:pPr algn="l" indent="0" marL="0">
              <a:lnSpc>
                <a:spcPts val="2800"/>
              </a:lnSpc>
              <a:buNone/>
            </a:pPr>
            <a:r>
              <a:rPr lang="en-US" sz="2200" b="1" dirty="0">
                <a:solidFill>
                  <a:srgbClr val="F4CAB8"/>
                </a:solidFill>
                <a:latin typeface="Brygada 1918 Bold" pitchFamily="34" charset="0"/>
                <a:ea typeface="Brygada 1918 Bold" pitchFamily="34" charset="-122"/>
                <a:cs typeface="Brygada 1918 Bold" pitchFamily="34" charset="-120"/>
              </a:rPr>
              <a:t>Progression de l'apprentissage</a:t>
            </a:r>
            <a:endParaRPr lang="en-US" sz="2200" dirty="0"/>
          </a:p>
        </p:txBody>
      </p:sp>
      <p:sp>
        <p:nvSpPr>
          <p:cNvPr id="14" name="Text 12"/>
          <p:cNvSpPr/>
          <p:nvPr/>
        </p:nvSpPr>
        <p:spPr>
          <a:xfrm>
            <a:off x="10838974" y="3358753"/>
            <a:ext cx="3042166" cy="3766661"/>
          </a:xfrm>
          <a:prstGeom prst="rect">
            <a:avLst/>
          </a:prstGeom>
          <a:noFill/>
          <a:ln/>
        </p:spPr>
        <p:txBody>
          <a:bodyPr wrap="square" lIns="0" tIns="0" rIns="0" bIns="0" rtlCol="0" anchor="t"/>
          <a:lstStyle/>
          <a:p>
            <a:pPr algn="l" indent="0" marL="0">
              <a:lnSpc>
                <a:spcPts val="2650"/>
              </a:lnSpc>
              <a:buNone/>
            </a:pPr>
            <a:r>
              <a:rPr lang="en-US" sz="1650" dirty="0">
                <a:solidFill>
                  <a:srgbClr val="F4CAB8"/>
                </a:solidFill>
                <a:latin typeface="Montserrat Medium" pitchFamily="34" charset="0"/>
                <a:ea typeface="Montserrat Medium" pitchFamily="34" charset="-122"/>
                <a:cs typeface="Montserrat Medium" pitchFamily="34" charset="-120"/>
              </a:rPr>
              <a:t>Au début, le modèle apprend des choses simples : "le mot chien est souvent suivi de aboie." Plus on monte, plus il comprend des choses comme : "si quelqu'un dit je suis resté dehors sous la pluie sans parapluie, il est probablement mouillé ou malheureux."</a:t>
            </a:r>
            <a:endParaRPr lang="en-US" sz="16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4630400" cy="2354699"/>
          </a:xfrm>
          <a:prstGeom prst="rect">
            <a:avLst/>
          </a:prstGeom>
        </p:spPr>
      </p:pic>
      <p:sp>
        <p:nvSpPr>
          <p:cNvPr id="3" name="Text 0"/>
          <p:cNvSpPr/>
          <p:nvPr/>
        </p:nvSpPr>
        <p:spPr>
          <a:xfrm>
            <a:off x="659249" y="3171587"/>
            <a:ext cx="11260455" cy="627817"/>
          </a:xfrm>
          <a:prstGeom prst="rect">
            <a:avLst/>
          </a:prstGeom>
          <a:noFill/>
          <a:ln/>
        </p:spPr>
        <p:txBody>
          <a:bodyPr wrap="none" lIns="0" tIns="0" rIns="0" bIns="0" rtlCol="0" anchor="t"/>
          <a:lstStyle/>
          <a:p>
            <a:pPr algn="l" indent="0" marL="0">
              <a:lnSpc>
                <a:spcPts val="4900"/>
              </a:lnSpc>
              <a:buNone/>
            </a:pPr>
            <a:r>
              <a:rPr lang="en-US" sz="3950" b="1" dirty="0">
                <a:solidFill>
                  <a:srgbClr val="FFB393"/>
                </a:solidFill>
                <a:latin typeface="Brygada 1918 Bold" pitchFamily="34" charset="0"/>
                <a:ea typeface="Brygada 1918 Bold" pitchFamily="34" charset="-122"/>
                <a:cs typeface="Brygada 1918 Bold" pitchFamily="34" charset="-120"/>
              </a:rPr>
              <a:t>Niveaux de Lecture dans les Blocs Transformer</a:t>
            </a:r>
            <a:endParaRPr lang="en-US" sz="3950" dirty="0"/>
          </a:p>
        </p:txBody>
      </p:sp>
      <p:sp>
        <p:nvSpPr>
          <p:cNvPr id="4" name="Shape 1"/>
          <p:cNvSpPr/>
          <p:nvPr/>
        </p:nvSpPr>
        <p:spPr>
          <a:xfrm>
            <a:off x="659249" y="4081939"/>
            <a:ext cx="13311902" cy="3330773"/>
          </a:xfrm>
          <a:prstGeom prst="roundRect">
            <a:avLst>
              <a:gd name="adj" fmla="val 848"/>
            </a:avLst>
          </a:prstGeom>
          <a:noFill/>
          <a:ln w="7620">
            <a:solidFill>
              <a:srgbClr val="FFFFFF">
                <a:alpha val="24000"/>
              </a:srgbClr>
            </a:solidFill>
            <a:prstDash val="solid"/>
          </a:ln>
        </p:spPr>
      </p:sp>
      <p:sp>
        <p:nvSpPr>
          <p:cNvPr id="5" name="Shape 2"/>
          <p:cNvSpPr/>
          <p:nvPr/>
        </p:nvSpPr>
        <p:spPr>
          <a:xfrm>
            <a:off x="666869" y="4089559"/>
            <a:ext cx="13295233" cy="542568"/>
          </a:xfrm>
          <a:prstGeom prst="rect">
            <a:avLst/>
          </a:prstGeom>
          <a:solidFill>
            <a:srgbClr val="FFFFFF">
              <a:alpha val="4000"/>
            </a:srgbClr>
          </a:solidFill>
          <a:ln/>
        </p:spPr>
      </p:sp>
      <p:sp>
        <p:nvSpPr>
          <p:cNvPr id="6" name="Text 3"/>
          <p:cNvSpPr/>
          <p:nvPr/>
        </p:nvSpPr>
        <p:spPr>
          <a:xfrm>
            <a:off x="856655" y="4210169"/>
            <a:ext cx="4050744" cy="301347"/>
          </a:xfrm>
          <a:prstGeom prst="rect">
            <a:avLst/>
          </a:prstGeom>
          <a:noFill/>
          <a:ln/>
        </p:spPr>
        <p:txBody>
          <a:bodyPr wrap="none" lIns="0" tIns="0" rIns="0" bIns="0" rtlCol="0" anchor="t"/>
          <a:lstStyle/>
          <a:p>
            <a:pPr algn="l" indent="0" marL="0">
              <a:lnSpc>
                <a:spcPts val="2350"/>
              </a:lnSpc>
              <a:buNone/>
            </a:pPr>
            <a:r>
              <a:rPr lang="en-US" sz="1450" dirty="0">
                <a:solidFill>
                  <a:srgbClr val="F4CAB8"/>
                </a:solidFill>
                <a:latin typeface="Montserrat Medium" pitchFamily="34" charset="0"/>
                <a:ea typeface="Montserrat Medium" pitchFamily="34" charset="-122"/>
                <a:cs typeface="Montserrat Medium" pitchFamily="34" charset="-120"/>
              </a:rPr>
              <a:t>Niveau</a:t>
            </a:r>
            <a:endParaRPr lang="en-US" sz="1450" dirty="0"/>
          </a:p>
        </p:txBody>
      </p:sp>
      <p:sp>
        <p:nvSpPr>
          <p:cNvPr id="7" name="Text 4"/>
          <p:cNvSpPr/>
          <p:nvPr/>
        </p:nvSpPr>
        <p:spPr>
          <a:xfrm>
            <a:off x="5291733" y="4210169"/>
            <a:ext cx="4046934" cy="301347"/>
          </a:xfrm>
          <a:prstGeom prst="rect">
            <a:avLst/>
          </a:prstGeom>
          <a:noFill/>
          <a:ln/>
        </p:spPr>
        <p:txBody>
          <a:bodyPr wrap="none" lIns="0" tIns="0" rIns="0" bIns="0" rtlCol="0" anchor="t"/>
          <a:lstStyle/>
          <a:p>
            <a:pPr algn="l" indent="0" marL="0">
              <a:lnSpc>
                <a:spcPts val="2350"/>
              </a:lnSpc>
              <a:buNone/>
            </a:pPr>
            <a:r>
              <a:rPr lang="en-US" sz="1450" dirty="0">
                <a:solidFill>
                  <a:srgbClr val="F4CAB8"/>
                </a:solidFill>
                <a:latin typeface="Montserrat Medium" pitchFamily="34" charset="0"/>
                <a:ea typeface="Montserrat Medium" pitchFamily="34" charset="-122"/>
                <a:cs typeface="Montserrat Medium" pitchFamily="34" charset="-120"/>
              </a:rPr>
              <a:t>Ce que la couche apprend</a:t>
            </a:r>
            <a:endParaRPr lang="en-US" sz="1450" dirty="0"/>
          </a:p>
        </p:txBody>
      </p:sp>
      <p:sp>
        <p:nvSpPr>
          <p:cNvPr id="8" name="Text 5"/>
          <p:cNvSpPr/>
          <p:nvPr/>
        </p:nvSpPr>
        <p:spPr>
          <a:xfrm>
            <a:off x="9723001" y="4210169"/>
            <a:ext cx="4050744" cy="301347"/>
          </a:xfrm>
          <a:prstGeom prst="rect">
            <a:avLst/>
          </a:prstGeom>
          <a:noFill/>
          <a:ln/>
        </p:spPr>
        <p:txBody>
          <a:bodyPr wrap="none" lIns="0" tIns="0" rIns="0" bIns="0" rtlCol="0" anchor="t"/>
          <a:lstStyle/>
          <a:p>
            <a:pPr algn="l" indent="0" marL="0">
              <a:lnSpc>
                <a:spcPts val="2350"/>
              </a:lnSpc>
              <a:buNone/>
            </a:pPr>
            <a:r>
              <a:rPr lang="en-US" sz="1450" dirty="0">
                <a:solidFill>
                  <a:srgbClr val="F4CAB8"/>
                </a:solidFill>
                <a:latin typeface="Montserrat Medium" pitchFamily="34" charset="0"/>
                <a:ea typeface="Montserrat Medium" pitchFamily="34" charset="-122"/>
                <a:cs typeface="Montserrat Medium" pitchFamily="34" charset="-120"/>
              </a:rPr>
              <a:t>Métaphore scolaire</a:t>
            </a:r>
            <a:endParaRPr lang="en-US" sz="1450" dirty="0"/>
          </a:p>
        </p:txBody>
      </p:sp>
      <p:sp>
        <p:nvSpPr>
          <p:cNvPr id="9" name="Shape 6"/>
          <p:cNvSpPr/>
          <p:nvPr/>
        </p:nvSpPr>
        <p:spPr>
          <a:xfrm>
            <a:off x="666869" y="4632127"/>
            <a:ext cx="13295233" cy="843915"/>
          </a:xfrm>
          <a:prstGeom prst="rect">
            <a:avLst/>
          </a:prstGeom>
          <a:solidFill>
            <a:srgbClr val="000000">
              <a:alpha val="4000"/>
            </a:srgbClr>
          </a:solidFill>
          <a:ln/>
        </p:spPr>
      </p:sp>
      <p:sp>
        <p:nvSpPr>
          <p:cNvPr id="10" name="Text 7"/>
          <p:cNvSpPr/>
          <p:nvPr/>
        </p:nvSpPr>
        <p:spPr>
          <a:xfrm>
            <a:off x="856655" y="4752737"/>
            <a:ext cx="4050744" cy="301347"/>
          </a:xfrm>
          <a:prstGeom prst="rect">
            <a:avLst/>
          </a:prstGeom>
          <a:noFill/>
          <a:ln/>
        </p:spPr>
        <p:txBody>
          <a:bodyPr wrap="none" lIns="0" tIns="0" rIns="0" bIns="0" rtlCol="0" anchor="t"/>
          <a:lstStyle/>
          <a:p>
            <a:pPr algn="l" indent="0" marL="0">
              <a:lnSpc>
                <a:spcPts val="2350"/>
              </a:lnSpc>
              <a:buNone/>
            </a:pPr>
            <a:r>
              <a:rPr lang="en-US" sz="1450" dirty="0">
                <a:solidFill>
                  <a:srgbClr val="F4CAB8"/>
                </a:solidFill>
                <a:latin typeface="Montserrat Medium" pitchFamily="34" charset="0"/>
                <a:ea typeface="Montserrat Medium" pitchFamily="34" charset="-122"/>
                <a:cs typeface="Montserrat Medium" pitchFamily="34" charset="-120"/>
              </a:rPr>
              <a:t>Bloc 1</a:t>
            </a:r>
            <a:endParaRPr lang="en-US" sz="1450" dirty="0"/>
          </a:p>
        </p:txBody>
      </p:sp>
      <p:sp>
        <p:nvSpPr>
          <p:cNvPr id="11" name="Text 8"/>
          <p:cNvSpPr/>
          <p:nvPr/>
        </p:nvSpPr>
        <p:spPr>
          <a:xfrm>
            <a:off x="5291733" y="4752737"/>
            <a:ext cx="4046934" cy="602694"/>
          </a:xfrm>
          <a:prstGeom prst="rect">
            <a:avLst/>
          </a:prstGeom>
          <a:noFill/>
          <a:ln/>
        </p:spPr>
        <p:txBody>
          <a:bodyPr wrap="square" lIns="0" tIns="0" rIns="0" bIns="0" rtlCol="0" anchor="t"/>
          <a:lstStyle/>
          <a:p>
            <a:pPr algn="l" indent="0" marL="0">
              <a:lnSpc>
                <a:spcPts val="2350"/>
              </a:lnSpc>
              <a:buNone/>
            </a:pPr>
            <a:r>
              <a:rPr lang="en-US" sz="1450" dirty="0">
                <a:solidFill>
                  <a:srgbClr val="F4CAB8"/>
                </a:solidFill>
                <a:latin typeface="Montserrat Medium" pitchFamily="34" charset="0"/>
                <a:ea typeface="Montserrat Medium" pitchFamily="34" charset="-122"/>
                <a:cs typeface="Montserrat Medium" pitchFamily="34" charset="-120"/>
              </a:rPr>
              <a:t>Grammaire, syntaxe, ponctuation, mots proches</a:t>
            </a:r>
            <a:endParaRPr lang="en-US" sz="1450" dirty="0"/>
          </a:p>
        </p:txBody>
      </p:sp>
      <p:sp>
        <p:nvSpPr>
          <p:cNvPr id="12" name="Text 9"/>
          <p:cNvSpPr/>
          <p:nvPr/>
        </p:nvSpPr>
        <p:spPr>
          <a:xfrm>
            <a:off x="9723001" y="4752737"/>
            <a:ext cx="4050744" cy="301347"/>
          </a:xfrm>
          <a:prstGeom prst="rect">
            <a:avLst/>
          </a:prstGeom>
          <a:noFill/>
          <a:ln/>
        </p:spPr>
        <p:txBody>
          <a:bodyPr wrap="none" lIns="0" tIns="0" rIns="0" bIns="0" rtlCol="0" anchor="t"/>
          <a:lstStyle/>
          <a:p>
            <a:pPr algn="l" indent="0" marL="0">
              <a:lnSpc>
                <a:spcPts val="2350"/>
              </a:lnSpc>
              <a:buNone/>
            </a:pPr>
            <a:r>
              <a:rPr lang="en-US" sz="1450" dirty="0">
                <a:solidFill>
                  <a:srgbClr val="F4CAB8"/>
                </a:solidFill>
                <a:latin typeface="Montserrat Medium" pitchFamily="34" charset="0"/>
                <a:ea typeface="Montserrat Medium" pitchFamily="34" charset="-122"/>
                <a:cs typeface="Montserrat Medium" pitchFamily="34" charset="-120"/>
              </a:rPr>
              <a:t>Lecture mot à mot / orthographe</a:t>
            </a:r>
            <a:endParaRPr lang="en-US" sz="1450" dirty="0"/>
          </a:p>
        </p:txBody>
      </p:sp>
      <p:sp>
        <p:nvSpPr>
          <p:cNvPr id="13" name="Shape 10"/>
          <p:cNvSpPr/>
          <p:nvPr/>
        </p:nvSpPr>
        <p:spPr>
          <a:xfrm>
            <a:off x="666869" y="5476042"/>
            <a:ext cx="13295233" cy="843915"/>
          </a:xfrm>
          <a:prstGeom prst="rect">
            <a:avLst/>
          </a:prstGeom>
          <a:solidFill>
            <a:srgbClr val="FFFFFF">
              <a:alpha val="4000"/>
            </a:srgbClr>
          </a:solidFill>
          <a:ln/>
        </p:spPr>
      </p:sp>
      <p:sp>
        <p:nvSpPr>
          <p:cNvPr id="14" name="Text 11"/>
          <p:cNvSpPr/>
          <p:nvPr/>
        </p:nvSpPr>
        <p:spPr>
          <a:xfrm>
            <a:off x="856655" y="5596652"/>
            <a:ext cx="4050744" cy="301347"/>
          </a:xfrm>
          <a:prstGeom prst="rect">
            <a:avLst/>
          </a:prstGeom>
          <a:noFill/>
          <a:ln/>
        </p:spPr>
        <p:txBody>
          <a:bodyPr wrap="none" lIns="0" tIns="0" rIns="0" bIns="0" rtlCol="0" anchor="t"/>
          <a:lstStyle/>
          <a:p>
            <a:pPr algn="l" indent="0" marL="0">
              <a:lnSpc>
                <a:spcPts val="2350"/>
              </a:lnSpc>
              <a:buNone/>
            </a:pPr>
            <a:r>
              <a:rPr lang="en-US" sz="1450" dirty="0">
                <a:solidFill>
                  <a:srgbClr val="F4CAB8"/>
                </a:solidFill>
                <a:latin typeface="Montserrat Medium" pitchFamily="34" charset="0"/>
                <a:ea typeface="Montserrat Medium" pitchFamily="34" charset="-122"/>
                <a:cs typeface="Montserrat Medium" pitchFamily="34" charset="-120"/>
              </a:rPr>
              <a:t>Bloc 2</a:t>
            </a:r>
            <a:endParaRPr lang="en-US" sz="1450" dirty="0"/>
          </a:p>
        </p:txBody>
      </p:sp>
      <p:sp>
        <p:nvSpPr>
          <p:cNvPr id="15" name="Text 12"/>
          <p:cNvSpPr/>
          <p:nvPr/>
        </p:nvSpPr>
        <p:spPr>
          <a:xfrm>
            <a:off x="5291733" y="5596652"/>
            <a:ext cx="4046934" cy="602694"/>
          </a:xfrm>
          <a:prstGeom prst="rect">
            <a:avLst/>
          </a:prstGeom>
          <a:noFill/>
          <a:ln/>
        </p:spPr>
        <p:txBody>
          <a:bodyPr wrap="square" lIns="0" tIns="0" rIns="0" bIns="0" rtlCol="0" anchor="t"/>
          <a:lstStyle/>
          <a:p>
            <a:pPr algn="l" indent="0" marL="0">
              <a:lnSpc>
                <a:spcPts val="2350"/>
              </a:lnSpc>
              <a:buNone/>
            </a:pPr>
            <a:r>
              <a:rPr lang="en-US" sz="1450" dirty="0">
                <a:solidFill>
                  <a:srgbClr val="F4CAB8"/>
                </a:solidFill>
                <a:latin typeface="Montserrat Medium" pitchFamily="34" charset="0"/>
                <a:ea typeface="Montserrat Medium" pitchFamily="34" charset="-122"/>
                <a:cs typeface="Montserrat Medium" pitchFamily="34" charset="-120"/>
              </a:rPr>
              <a:t>Groupes de mots, constructions de phrases</a:t>
            </a:r>
            <a:endParaRPr lang="en-US" sz="1450" dirty="0"/>
          </a:p>
        </p:txBody>
      </p:sp>
      <p:sp>
        <p:nvSpPr>
          <p:cNvPr id="16" name="Text 13"/>
          <p:cNvSpPr/>
          <p:nvPr/>
        </p:nvSpPr>
        <p:spPr>
          <a:xfrm>
            <a:off x="9723001" y="5596652"/>
            <a:ext cx="4050744" cy="301347"/>
          </a:xfrm>
          <a:prstGeom prst="rect">
            <a:avLst/>
          </a:prstGeom>
          <a:noFill/>
          <a:ln/>
        </p:spPr>
        <p:txBody>
          <a:bodyPr wrap="none" lIns="0" tIns="0" rIns="0" bIns="0" rtlCol="0" anchor="t"/>
          <a:lstStyle/>
          <a:p>
            <a:pPr algn="l" indent="0" marL="0">
              <a:lnSpc>
                <a:spcPts val="2350"/>
              </a:lnSpc>
              <a:buNone/>
            </a:pPr>
            <a:r>
              <a:rPr lang="en-US" sz="1450" dirty="0">
                <a:solidFill>
                  <a:srgbClr val="F4CAB8"/>
                </a:solidFill>
                <a:latin typeface="Montserrat Medium" pitchFamily="34" charset="0"/>
                <a:ea typeface="Montserrat Medium" pitchFamily="34" charset="-122"/>
                <a:cs typeface="Montserrat Medium" pitchFamily="34" charset="-120"/>
              </a:rPr>
              <a:t>Lecture fluide, compréhension de phrases</a:t>
            </a:r>
            <a:endParaRPr lang="en-US" sz="1450" dirty="0"/>
          </a:p>
        </p:txBody>
      </p:sp>
      <p:sp>
        <p:nvSpPr>
          <p:cNvPr id="17" name="Shape 14"/>
          <p:cNvSpPr/>
          <p:nvPr/>
        </p:nvSpPr>
        <p:spPr>
          <a:xfrm>
            <a:off x="666869" y="6319957"/>
            <a:ext cx="13295233" cy="542568"/>
          </a:xfrm>
          <a:prstGeom prst="rect">
            <a:avLst/>
          </a:prstGeom>
          <a:solidFill>
            <a:srgbClr val="000000">
              <a:alpha val="4000"/>
            </a:srgbClr>
          </a:solidFill>
          <a:ln/>
        </p:spPr>
      </p:sp>
      <p:sp>
        <p:nvSpPr>
          <p:cNvPr id="18" name="Text 15"/>
          <p:cNvSpPr/>
          <p:nvPr/>
        </p:nvSpPr>
        <p:spPr>
          <a:xfrm>
            <a:off x="856655" y="6440567"/>
            <a:ext cx="4050744" cy="301347"/>
          </a:xfrm>
          <a:prstGeom prst="rect">
            <a:avLst/>
          </a:prstGeom>
          <a:noFill/>
          <a:ln/>
        </p:spPr>
        <p:txBody>
          <a:bodyPr wrap="none" lIns="0" tIns="0" rIns="0" bIns="0" rtlCol="0" anchor="t"/>
          <a:lstStyle/>
          <a:p>
            <a:pPr algn="l" indent="0" marL="0">
              <a:lnSpc>
                <a:spcPts val="2350"/>
              </a:lnSpc>
              <a:buNone/>
            </a:pPr>
            <a:r>
              <a:rPr lang="en-US" sz="1450" dirty="0">
                <a:solidFill>
                  <a:srgbClr val="F4CAB8"/>
                </a:solidFill>
                <a:latin typeface="Montserrat Medium" pitchFamily="34" charset="0"/>
                <a:ea typeface="Montserrat Medium" pitchFamily="34" charset="-122"/>
                <a:cs typeface="Montserrat Medium" pitchFamily="34" charset="-120"/>
              </a:rPr>
              <a:t>Bloc 3</a:t>
            </a:r>
            <a:endParaRPr lang="en-US" sz="1450" dirty="0"/>
          </a:p>
        </p:txBody>
      </p:sp>
      <p:sp>
        <p:nvSpPr>
          <p:cNvPr id="19" name="Text 16"/>
          <p:cNvSpPr/>
          <p:nvPr/>
        </p:nvSpPr>
        <p:spPr>
          <a:xfrm>
            <a:off x="5291733" y="6440567"/>
            <a:ext cx="4046934" cy="301347"/>
          </a:xfrm>
          <a:prstGeom prst="rect">
            <a:avLst/>
          </a:prstGeom>
          <a:noFill/>
          <a:ln/>
        </p:spPr>
        <p:txBody>
          <a:bodyPr wrap="none" lIns="0" tIns="0" rIns="0" bIns="0" rtlCol="0" anchor="t"/>
          <a:lstStyle/>
          <a:p>
            <a:pPr algn="l" indent="0" marL="0">
              <a:lnSpc>
                <a:spcPts val="2350"/>
              </a:lnSpc>
              <a:buNone/>
            </a:pPr>
            <a:r>
              <a:rPr lang="en-US" sz="1450" dirty="0">
                <a:solidFill>
                  <a:srgbClr val="F4CAB8"/>
                </a:solidFill>
                <a:latin typeface="Montserrat Medium" pitchFamily="34" charset="0"/>
                <a:ea typeface="Montserrat Medium" pitchFamily="34" charset="-122"/>
                <a:cs typeface="Montserrat Medium" pitchFamily="34" charset="-120"/>
              </a:rPr>
              <a:t>Idées, intentions, relations entre phrases</a:t>
            </a:r>
            <a:endParaRPr lang="en-US" sz="1450" dirty="0"/>
          </a:p>
        </p:txBody>
      </p:sp>
      <p:sp>
        <p:nvSpPr>
          <p:cNvPr id="20" name="Text 17"/>
          <p:cNvSpPr/>
          <p:nvPr/>
        </p:nvSpPr>
        <p:spPr>
          <a:xfrm>
            <a:off x="9723001" y="6440567"/>
            <a:ext cx="4050744" cy="301347"/>
          </a:xfrm>
          <a:prstGeom prst="rect">
            <a:avLst/>
          </a:prstGeom>
          <a:noFill/>
          <a:ln/>
        </p:spPr>
        <p:txBody>
          <a:bodyPr wrap="none" lIns="0" tIns="0" rIns="0" bIns="0" rtlCol="0" anchor="t"/>
          <a:lstStyle/>
          <a:p>
            <a:pPr algn="l" indent="0" marL="0">
              <a:lnSpc>
                <a:spcPts val="2350"/>
              </a:lnSpc>
              <a:buNone/>
            </a:pPr>
            <a:r>
              <a:rPr lang="en-US" sz="1450" dirty="0">
                <a:solidFill>
                  <a:srgbClr val="F4CAB8"/>
                </a:solidFill>
                <a:latin typeface="Montserrat Medium" pitchFamily="34" charset="0"/>
                <a:ea typeface="Montserrat Medium" pitchFamily="34" charset="-122"/>
                <a:cs typeface="Montserrat Medium" pitchFamily="34" charset="-120"/>
              </a:rPr>
              <a:t>Lecture analytique, compréhension fine</a:t>
            </a:r>
            <a:endParaRPr lang="en-US" sz="1450" dirty="0"/>
          </a:p>
        </p:txBody>
      </p:sp>
      <p:sp>
        <p:nvSpPr>
          <p:cNvPr id="21" name="Shape 18"/>
          <p:cNvSpPr/>
          <p:nvPr/>
        </p:nvSpPr>
        <p:spPr>
          <a:xfrm>
            <a:off x="666869" y="6862524"/>
            <a:ext cx="13295233" cy="542568"/>
          </a:xfrm>
          <a:prstGeom prst="rect">
            <a:avLst/>
          </a:prstGeom>
          <a:solidFill>
            <a:srgbClr val="FFFFFF">
              <a:alpha val="4000"/>
            </a:srgbClr>
          </a:solidFill>
          <a:ln/>
        </p:spPr>
      </p:sp>
      <p:sp>
        <p:nvSpPr>
          <p:cNvPr id="22" name="Text 19"/>
          <p:cNvSpPr/>
          <p:nvPr/>
        </p:nvSpPr>
        <p:spPr>
          <a:xfrm>
            <a:off x="856655" y="6983135"/>
            <a:ext cx="4050744" cy="301347"/>
          </a:xfrm>
          <a:prstGeom prst="rect">
            <a:avLst/>
          </a:prstGeom>
          <a:noFill/>
          <a:ln/>
        </p:spPr>
        <p:txBody>
          <a:bodyPr wrap="none" lIns="0" tIns="0" rIns="0" bIns="0" rtlCol="0" anchor="t"/>
          <a:lstStyle/>
          <a:p>
            <a:pPr algn="l" indent="0" marL="0">
              <a:lnSpc>
                <a:spcPts val="2350"/>
              </a:lnSpc>
              <a:buNone/>
            </a:pPr>
            <a:r>
              <a:rPr lang="en-US" sz="1450" dirty="0">
                <a:solidFill>
                  <a:srgbClr val="F4CAB8"/>
                </a:solidFill>
                <a:latin typeface="Montserrat Medium" pitchFamily="34" charset="0"/>
                <a:ea typeface="Montserrat Medium" pitchFamily="34" charset="-122"/>
                <a:cs typeface="Montserrat Medium" pitchFamily="34" charset="-120"/>
              </a:rPr>
              <a:t>Bloc N</a:t>
            </a:r>
            <a:endParaRPr lang="en-US" sz="1450" dirty="0"/>
          </a:p>
        </p:txBody>
      </p:sp>
      <p:sp>
        <p:nvSpPr>
          <p:cNvPr id="23" name="Text 20"/>
          <p:cNvSpPr/>
          <p:nvPr/>
        </p:nvSpPr>
        <p:spPr>
          <a:xfrm>
            <a:off x="5291733" y="6983135"/>
            <a:ext cx="4046934" cy="301347"/>
          </a:xfrm>
          <a:prstGeom prst="rect">
            <a:avLst/>
          </a:prstGeom>
          <a:noFill/>
          <a:ln/>
        </p:spPr>
        <p:txBody>
          <a:bodyPr wrap="none" lIns="0" tIns="0" rIns="0" bIns="0" rtlCol="0" anchor="t"/>
          <a:lstStyle/>
          <a:p>
            <a:pPr algn="l" indent="0" marL="0">
              <a:lnSpc>
                <a:spcPts val="2350"/>
              </a:lnSpc>
              <a:buNone/>
            </a:pPr>
            <a:r>
              <a:rPr lang="en-US" sz="1450" dirty="0">
                <a:solidFill>
                  <a:srgbClr val="F4CAB8"/>
                </a:solidFill>
                <a:latin typeface="Montserrat Medium" pitchFamily="34" charset="0"/>
                <a:ea typeface="Montserrat Medium" pitchFamily="34" charset="-122"/>
                <a:cs typeface="Montserrat Medium" pitchFamily="34" charset="-120"/>
              </a:rPr>
              <a:t>Sens global, émotions, contexte profond</a:t>
            </a:r>
            <a:endParaRPr lang="en-US" sz="1450" dirty="0"/>
          </a:p>
        </p:txBody>
      </p:sp>
      <p:sp>
        <p:nvSpPr>
          <p:cNvPr id="24" name="Text 21"/>
          <p:cNvSpPr/>
          <p:nvPr/>
        </p:nvSpPr>
        <p:spPr>
          <a:xfrm>
            <a:off x="9723001" y="6983135"/>
            <a:ext cx="4050744" cy="301347"/>
          </a:xfrm>
          <a:prstGeom prst="rect">
            <a:avLst/>
          </a:prstGeom>
          <a:noFill/>
          <a:ln/>
        </p:spPr>
        <p:txBody>
          <a:bodyPr wrap="none" lIns="0" tIns="0" rIns="0" bIns="0" rtlCol="0" anchor="t"/>
          <a:lstStyle/>
          <a:p>
            <a:pPr algn="l" indent="0" marL="0">
              <a:lnSpc>
                <a:spcPts val="2350"/>
              </a:lnSpc>
              <a:buNone/>
            </a:pPr>
            <a:r>
              <a:rPr lang="en-US" sz="1450" dirty="0">
                <a:solidFill>
                  <a:srgbClr val="F4CAB8"/>
                </a:solidFill>
                <a:latin typeface="Montserrat Medium" pitchFamily="34" charset="0"/>
                <a:ea typeface="Montserrat Medium" pitchFamily="34" charset="-122"/>
                <a:cs typeface="Montserrat Medium" pitchFamily="34" charset="-120"/>
              </a:rPr>
              <a:t>Lecture critique / interprétation</a:t>
            </a:r>
            <a:endParaRPr lang="en-US" sz="14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682943" y="1173599"/>
            <a:ext cx="12886015" cy="650319"/>
          </a:xfrm>
          <a:prstGeom prst="rect">
            <a:avLst/>
          </a:prstGeom>
          <a:noFill/>
          <a:ln/>
        </p:spPr>
        <p:txBody>
          <a:bodyPr wrap="none" lIns="0" tIns="0" rIns="0" bIns="0" rtlCol="0" anchor="t"/>
          <a:lstStyle/>
          <a:p>
            <a:pPr algn="l" indent="0" marL="0">
              <a:lnSpc>
                <a:spcPts val="5100"/>
              </a:lnSpc>
              <a:buNone/>
            </a:pPr>
            <a:r>
              <a:rPr lang="en-US" sz="4050" b="1" dirty="0">
                <a:solidFill>
                  <a:srgbClr val="FFB393"/>
                </a:solidFill>
                <a:latin typeface="Brygada 1918 Bold" pitchFamily="34" charset="0"/>
                <a:ea typeface="Brygada 1918 Bold" pitchFamily="34" charset="-122"/>
                <a:cs typeface="Brygada 1918 Bold" pitchFamily="34" charset="-120"/>
              </a:rPr>
              <a:t>Métaphore : Les Mots Comme des Élèves en Réunion</a:t>
            </a:r>
            <a:endParaRPr lang="en-US" sz="4050" dirty="0"/>
          </a:p>
        </p:txBody>
      </p:sp>
      <p:sp>
        <p:nvSpPr>
          <p:cNvPr id="3" name="Text 1"/>
          <p:cNvSpPr/>
          <p:nvPr/>
        </p:nvSpPr>
        <p:spPr>
          <a:xfrm>
            <a:off x="682943" y="2214086"/>
            <a:ext cx="4018359" cy="650319"/>
          </a:xfrm>
          <a:prstGeom prst="rect">
            <a:avLst/>
          </a:prstGeom>
          <a:noFill/>
          <a:ln/>
        </p:spPr>
        <p:txBody>
          <a:bodyPr wrap="square" lIns="0" tIns="0" rIns="0" bIns="0" rtlCol="0" anchor="t"/>
          <a:lstStyle/>
          <a:p>
            <a:pPr algn="r" indent="0" marL="0">
              <a:lnSpc>
                <a:spcPts val="2550"/>
              </a:lnSpc>
              <a:buNone/>
            </a:pPr>
            <a:r>
              <a:rPr lang="en-US" sz="2000" b="1" dirty="0">
                <a:solidFill>
                  <a:srgbClr val="F4CAB8"/>
                </a:solidFill>
                <a:latin typeface="Brygada 1918 Bold" pitchFamily="34" charset="0"/>
                <a:ea typeface="Brygada 1918 Bold" pitchFamily="34" charset="-122"/>
                <a:cs typeface="Brygada 1918 Bold" pitchFamily="34" charset="-120"/>
              </a:rPr>
              <a:t>Self-Attention = la discussion de groupe</a:t>
            </a:r>
            <a:endParaRPr lang="en-US" sz="2000" dirty="0"/>
          </a:p>
        </p:txBody>
      </p:sp>
      <p:sp>
        <p:nvSpPr>
          <p:cNvPr id="4" name="Text 2"/>
          <p:cNvSpPr/>
          <p:nvPr/>
        </p:nvSpPr>
        <p:spPr>
          <a:xfrm>
            <a:off x="682943" y="2981444"/>
            <a:ext cx="4018359" cy="1560909"/>
          </a:xfrm>
          <a:prstGeom prst="rect">
            <a:avLst/>
          </a:prstGeom>
          <a:noFill/>
          <a:ln/>
        </p:spPr>
        <p:txBody>
          <a:bodyPr wrap="square" lIns="0" tIns="0" rIns="0" bIns="0" rtlCol="0" anchor="t"/>
          <a:lstStyle/>
          <a:p>
            <a:pPr algn="r" indent="0" marL="0">
              <a:lnSpc>
                <a:spcPts val="2450"/>
              </a:lnSpc>
              <a:buNone/>
            </a:pPr>
            <a:r>
              <a:rPr lang="en-US" sz="1500" dirty="0">
                <a:solidFill>
                  <a:srgbClr val="F4CAB8"/>
                </a:solidFill>
                <a:latin typeface="Montserrat Medium" pitchFamily="34" charset="0"/>
                <a:ea typeface="Montserrat Medium" pitchFamily="34" charset="-122"/>
                <a:cs typeface="Montserrat Medium" pitchFamily="34" charset="-120"/>
              </a:rPr>
              <a:t>Chaque élève écoute les autres pour voir ce qu'ils disent, et prend des notes sur ce qui lui semble pertinent. Exemple : "Ah, Léa parle du sujet principal, donc je vais retenir ce qu'elle dit."</a:t>
            </a:r>
            <a:endParaRPr lang="en-US" sz="1500" dirty="0"/>
          </a:p>
        </p:txBody>
      </p:sp>
      <p:pic>
        <p:nvPicPr>
          <p:cNvPr id="5" name="Image 0" descr="preencoded.png">    </p:cNvPr>
          <p:cNvPicPr>
            <a:picLocks noChangeAspect="1"/>
          </p:cNvPicPr>
          <p:nvPr/>
        </p:nvPicPr>
        <p:blipFill>
          <a:blip r:embed="rId1"/>
          <a:stretch>
            <a:fillRect/>
          </a:stretch>
        </p:blipFill>
        <p:spPr>
          <a:xfrm>
            <a:off x="4993958" y="2313742"/>
            <a:ext cx="4642485" cy="4642485"/>
          </a:xfrm>
          <a:prstGeom prst="rect">
            <a:avLst/>
          </a:prstGeom>
        </p:spPr>
      </p:pic>
      <p:pic>
        <p:nvPicPr>
          <p:cNvPr id="6" name="Image 1" descr="preencoded.png">    </p:cNvPr>
          <p:cNvPicPr>
            <a:picLocks noChangeAspect="1"/>
          </p:cNvPicPr>
          <p:nvPr/>
        </p:nvPicPr>
        <p:blipFill>
          <a:blip r:embed="rId2"/>
          <a:stretch>
            <a:fillRect/>
          </a:stretch>
        </p:blipFill>
        <p:spPr>
          <a:xfrm>
            <a:off x="6038314" y="3285589"/>
            <a:ext cx="291941" cy="364927"/>
          </a:xfrm>
          <a:prstGeom prst="rect">
            <a:avLst/>
          </a:prstGeom>
        </p:spPr>
      </p:pic>
      <p:sp>
        <p:nvSpPr>
          <p:cNvPr id="7" name="Text 3"/>
          <p:cNvSpPr/>
          <p:nvPr/>
        </p:nvSpPr>
        <p:spPr>
          <a:xfrm>
            <a:off x="9929098" y="2353866"/>
            <a:ext cx="3463171" cy="325160"/>
          </a:xfrm>
          <a:prstGeom prst="rect">
            <a:avLst/>
          </a:prstGeom>
          <a:noFill/>
          <a:ln/>
        </p:spPr>
        <p:txBody>
          <a:bodyPr wrap="none" lIns="0" tIns="0" rIns="0" bIns="0" rtlCol="0" anchor="t"/>
          <a:lstStyle/>
          <a:p>
            <a:pPr algn="l" indent="0" marL="0">
              <a:lnSpc>
                <a:spcPts val="2550"/>
              </a:lnSpc>
              <a:buNone/>
            </a:pPr>
            <a:r>
              <a:rPr lang="en-US" sz="2000" b="1" dirty="0">
                <a:solidFill>
                  <a:srgbClr val="F4CAB8"/>
                </a:solidFill>
                <a:latin typeface="Brygada 1918 Bold" pitchFamily="34" charset="0"/>
                <a:ea typeface="Brygada 1918 Bold" pitchFamily="34" charset="-122"/>
                <a:cs typeface="Brygada 1918 Bold" pitchFamily="34" charset="-120"/>
              </a:rPr>
              <a:t>MLP = réflexion personnelle</a:t>
            </a:r>
            <a:endParaRPr lang="en-US" sz="2000" dirty="0"/>
          </a:p>
        </p:txBody>
      </p:sp>
      <p:sp>
        <p:nvSpPr>
          <p:cNvPr id="8" name="Text 4"/>
          <p:cNvSpPr/>
          <p:nvPr/>
        </p:nvSpPr>
        <p:spPr>
          <a:xfrm>
            <a:off x="9929098" y="2796064"/>
            <a:ext cx="4018359" cy="624364"/>
          </a:xfrm>
          <a:prstGeom prst="rect">
            <a:avLst/>
          </a:prstGeom>
          <a:noFill/>
          <a:ln/>
        </p:spPr>
        <p:txBody>
          <a:bodyPr wrap="square" lIns="0" tIns="0" rIns="0" bIns="0" rtlCol="0" anchor="t"/>
          <a:lstStyle/>
          <a:p>
            <a:pPr algn="l" indent="0" marL="0">
              <a:lnSpc>
                <a:spcPts val="2450"/>
              </a:lnSpc>
              <a:buNone/>
            </a:pPr>
            <a:r>
              <a:rPr lang="en-US" sz="1500" dirty="0">
                <a:solidFill>
                  <a:srgbClr val="F4CAB8"/>
                </a:solidFill>
                <a:latin typeface="Montserrat Medium" pitchFamily="34" charset="0"/>
                <a:ea typeface="Montserrat Medium" pitchFamily="34" charset="-122"/>
                <a:cs typeface="Montserrat Medium" pitchFamily="34" charset="-120"/>
              </a:rPr>
              <a:t>Ensuite, chaque élève va réfléchir seul à partir de ce qu'il a entendu.</a:t>
            </a:r>
            <a:endParaRPr lang="en-US" sz="1500" dirty="0"/>
          </a:p>
        </p:txBody>
      </p:sp>
      <p:pic>
        <p:nvPicPr>
          <p:cNvPr id="9" name="Image 2" descr="preencoded.png">    </p:cNvPr>
          <p:cNvPicPr>
            <a:picLocks noChangeAspect="1"/>
          </p:cNvPicPr>
          <p:nvPr/>
        </p:nvPicPr>
        <p:blipFill>
          <a:blip r:embed="rId3"/>
          <a:stretch>
            <a:fillRect/>
          </a:stretch>
        </p:blipFill>
        <p:spPr>
          <a:xfrm>
            <a:off x="4993958" y="2313742"/>
            <a:ext cx="4642485" cy="4642485"/>
          </a:xfrm>
          <a:prstGeom prst="rect">
            <a:avLst/>
          </a:prstGeom>
        </p:spPr>
      </p:pic>
      <p:pic>
        <p:nvPicPr>
          <p:cNvPr id="10" name="Image 3" descr="preencoded.png">    </p:cNvPr>
          <p:cNvPicPr>
            <a:picLocks noChangeAspect="1"/>
          </p:cNvPicPr>
          <p:nvPr/>
        </p:nvPicPr>
        <p:blipFill>
          <a:blip r:embed="rId4"/>
          <a:stretch>
            <a:fillRect/>
          </a:stretch>
        </p:blipFill>
        <p:spPr>
          <a:xfrm>
            <a:off x="7929384" y="3016508"/>
            <a:ext cx="291941" cy="364927"/>
          </a:xfrm>
          <a:prstGeom prst="rect">
            <a:avLst/>
          </a:prstGeom>
        </p:spPr>
      </p:pic>
      <p:sp>
        <p:nvSpPr>
          <p:cNvPr id="11" name="Text 5"/>
          <p:cNvSpPr/>
          <p:nvPr/>
        </p:nvSpPr>
        <p:spPr>
          <a:xfrm>
            <a:off x="10026610" y="3922871"/>
            <a:ext cx="3920847" cy="650319"/>
          </a:xfrm>
          <a:prstGeom prst="rect">
            <a:avLst/>
          </a:prstGeom>
          <a:noFill/>
          <a:ln/>
        </p:spPr>
        <p:txBody>
          <a:bodyPr wrap="square" lIns="0" tIns="0" rIns="0" bIns="0" rtlCol="0" anchor="t"/>
          <a:lstStyle/>
          <a:p>
            <a:pPr algn="l" indent="0" marL="0">
              <a:lnSpc>
                <a:spcPts val="2550"/>
              </a:lnSpc>
              <a:buNone/>
            </a:pPr>
            <a:r>
              <a:rPr lang="en-US" sz="2000" b="1" dirty="0">
                <a:solidFill>
                  <a:srgbClr val="F4CAB8"/>
                </a:solidFill>
                <a:latin typeface="Brygada 1918 Bold" pitchFamily="34" charset="0"/>
                <a:ea typeface="Brygada 1918 Bold" pitchFamily="34" charset="-122"/>
                <a:cs typeface="Brygada 1918 Bold" pitchFamily="34" charset="-120"/>
              </a:rPr>
              <a:t>Développement du raisonnement</a:t>
            </a:r>
            <a:endParaRPr lang="en-US" sz="2000" dirty="0"/>
          </a:p>
        </p:txBody>
      </p:sp>
      <p:sp>
        <p:nvSpPr>
          <p:cNvPr id="12" name="Text 6"/>
          <p:cNvSpPr/>
          <p:nvPr/>
        </p:nvSpPr>
        <p:spPr>
          <a:xfrm>
            <a:off x="10026610" y="4690229"/>
            <a:ext cx="3920847" cy="624364"/>
          </a:xfrm>
          <a:prstGeom prst="rect">
            <a:avLst/>
          </a:prstGeom>
          <a:noFill/>
          <a:ln/>
        </p:spPr>
        <p:txBody>
          <a:bodyPr wrap="square" lIns="0" tIns="0" rIns="0" bIns="0" rtlCol="0" anchor="t"/>
          <a:lstStyle/>
          <a:p>
            <a:pPr algn="l" indent="0" marL="0">
              <a:lnSpc>
                <a:spcPts val="2450"/>
              </a:lnSpc>
              <a:buNone/>
            </a:pPr>
            <a:r>
              <a:rPr lang="en-US" sz="1500" dirty="0">
                <a:solidFill>
                  <a:srgbClr val="F4CAB8"/>
                </a:solidFill>
                <a:latin typeface="Montserrat Medium" pitchFamily="34" charset="0"/>
                <a:ea typeface="Montserrat Medium" pitchFamily="34" charset="-122"/>
                <a:cs typeface="Montserrat Medium" pitchFamily="34" charset="-120"/>
              </a:rPr>
              <a:t>Il commence par développer son raisonnement (agrandir le vecteur)</a:t>
            </a:r>
            <a:endParaRPr lang="en-US" sz="1500" dirty="0"/>
          </a:p>
        </p:txBody>
      </p:sp>
      <p:pic>
        <p:nvPicPr>
          <p:cNvPr id="13" name="Image 4" descr="preencoded.png">    </p:cNvPr>
          <p:cNvPicPr>
            <a:picLocks noChangeAspect="1"/>
          </p:cNvPicPr>
          <p:nvPr/>
        </p:nvPicPr>
        <p:blipFill>
          <a:blip r:embed="rId5"/>
          <a:stretch>
            <a:fillRect/>
          </a:stretch>
        </p:blipFill>
        <p:spPr>
          <a:xfrm>
            <a:off x="4993958" y="2313742"/>
            <a:ext cx="4642485" cy="4642485"/>
          </a:xfrm>
          <a:prstGeom prst="rect">
            <a:avLst/>
          </a:prstGeom>
        </p:spPr>
      </p:pic>
      <p:pic>
        <p:nvPicPr>
          <p:cNvPr id="14" name="Image 5" descr="preencoded.png">    </p:cNvPr>
          <p:cNvPicPr>
            <a:picLocks noChangeAspect="1"/>
          </p:cNvPicPr>
          <p:nvPr/>
        </p:nvPicPr>
        <p:blipFill>
          <a:blip r:embed="rId6"/>
          <a:stretch>
            <a:fillRect/>
          </a:stretch>
        </p:blipFill>
        <p:spPr>
          <a:xfrm>
            <a:off x="8769727" y="4731841"/>
            <a:ext cx="291941" cy="364927"/>
          </a:xfrm>
          <a:prstGeom prst="rect">
            <a:avLst/>
          </a:prstGeom>
        </p:spPr>
      </p:pic>
      <p:sp>
        <p:nvSpPr>
          <p:cNvPr id="15" name="Text 7"/>
          <p:cNvSpPr/>
          <p:nvPr/>
        </p:nvSpPr>
        <p:spPr>
          <a:xfrm>
            <a:off x="9929098" y="5677257"/>
            <a:ext cx="2601754" cy="325160"/>
          </a:xfrm>
          <a:prstGeom prst="rect">
            <a:avLst/>
          </a:prstGeom>
          <a:noFill/>
          <a:ln/>
        </p:spPr>
        <p:txBody>
          <a:bodyPr wrap="none" lIns="0" tIns="0" rIns="0" bIns="0" rtlCol="0" anchor="t"/>
          <a:lstStyle/>
          <a:p>
            <a:pPr algn="l" indent="0" marL="0">
              <a:lnSpc>
                <a:spcPts val="2550"/>
              </a:lnSpc>
              <a:buNone/>
            </a:pPr>
            <a:r>
              <a:rPr lang="en-US" sz="2000" b="1" dirty="0">
                <a:solidFill>
                  <a:srgbClr val="F4CAB8"/>
                </a:solidFill>
                <a:latin typeface="Brygada 1918 Bold" pitchFamily="34" charset="0"/>
                <a:ea typeface="Brygada 1918 Bold" pitchFamily="34" charset="-122"/>
                <a:cs typeface="Brygada 1918 Bold" pitchFamily="34" charset="-120"/>
              </a:rPr>
              <a:t>Filtrage et résumé</a:t>
            </a:r>
            <a:endParaRPr lang="en-US" sz="2000" dirty="0"/>
          </a:p>
        </p:txBody>
      </p:sp>
      <p:sp>
        <p:nvSpPr>
          <p:cNvPr id="16" name="Text 8"/>
          <p:cNvSpPr/>
          <p:nvPr/>
        </p:nvSpPr>
        <p:spPr>
          <a:xfrm>
            <a:off x="9929098" y="6119455"/>
            <a:ext cx="4018359" cy="936546"/>
          </a:xfrm>
          <a:prstGeom prst="rect">
            <a:avLst/>
          </a:prstGeom>
          <a:noFill/>
          <a:ln/>
        </p:spPr>
        <p:txBody>
          <a:bodyPr wrap="square" lIns="0" tIns="0" rIns="0" bIns="0" rtlCol="0" anchor="t"/>
          <a:lstStyle/>
          <a:p>
            <a:pPr algn="l" indent="0" marL="0">
              <a:lnSpc>
                <a:spcPts val="2450"/>
              </a:lnSpc>
              <a:buNone/>
            </a:pPr>
            <a:r>
              <a:rPr lang="en-US" sz="1500" dirty="0">
                <a:solidFill>
                  <a:srgbClr val="F4CAB8"/>
                </a:solidFill>
                <a:latin typeface="Montserrat Medium" pitchFamily="34" charset="0"/>
                <a:ea typeface="Montserrat Medium" pitchFamily="34" charset="-122"/>
                <a:cs typeface="Montserrat Medium" pitchFamily="34" charset="-120"/>
              </a:rPr>
              <a:t>Il filtre ce qui est pertinent (fonction GELU) et condense tout ça dans un résumé clair (réduire la taille du vecteur)</a:t>
            </a:r>
            <a:endParaRPr lang="en-US" sz="1500" dirty="0"/>
          </a:p>
        </p:txBody>
      </p:sp>
      <p:pic>
        <p:nvPicPr>
          <p:cNvPr id="17" name="Image 6" descr="preencoded.png">    </p:cNvPr>
          <p:cNvPicPr>
            <a:picLocks noChangeAspect="1"/>
          </p:cNvPicPr>
          <p:nvPr/>
        </p:nvPicPr>
        <p:blipFill>
          <a:blip r:embed="rId7"/>
          <a:stretch>
            <a:fillRect/>
          </a:stretch>
        </p:blipFill>
        <p:spPr>
          <a:xfrm>
            <a:off x="4993958" y="2313742"/>
            <a:ext cx="4642485" cy="4642485"/>
          </a:xfrm>
          <a:prstGeom prst="rect">
            <a:avLst/>
          </a:prstGeom>
        </p:spPr>
      </p:pic>
      <p:pic>
        <p:nvPicPr>
          <p:cNvPr id="18" name="Image 7" descr="preencoded.png">    </p:cNvPr>
          <p:cNvPicPr>
            <a:picLocks noChangeAspect="1"/>
          </p:cNvPicPr>
          <p:nvPr/>
        </p:nvPicPr>
        <p:blipFill>
          <a:blip r:embed="rId8"/>
          <a:stretch>
            <a:fillRect/>
          </a:stretch>
        </p:blipFill>
        <p:spPr>
          <a:xfrm>
            <a:off x="7398008" y="6061174"/>
            <a:ext cx="291941" cy="364927"/>
          </a:xfrm>
          <a:prstGeom prst="rect">
            <a:avLst/>
          </a:prstGeom>
        </p:spPr>
      </p:pic>
      <p:sp>
        <p:nvSpPr>
          <p:cNvPr id="19" name="Text 9"/>
          <p:cNvSpPr/>
          <p:nvPr/>
        </p:nvSpPr>
        <p:spPr>
          <a:xfrm>
            <a:off x="682943" y="5093494"/>
            <a:ext cx="4018359" cy="650319"/>
          </a:xfrm>
          <a:prstGeom prst="rect">
            <a:avLst/>
          </a:prstGeom>
          <a:noFill/>
          <a:ln/>
        </p:spPr>
        <p:txBody>
          <a:bodyPr wrap="square" lIns="0" tIns="0" rIns="0" bIns="0" rtlCol="0" anchor="t"/>
          <a:lstStyle/>
          <a:p>
            <a:pPr algn="r" indent="0" marL="0">
              <a:lnSpc>
                <a:spcPts val="2550"/>
              </a:lnSpc>
              <a:buNone/>
            </a:pPr>
            <a:r>
              <a:rPr lang="en-US" sz="2000" b="1" dirty="0">
                <a:solidFill>
                  <a:srgbClr val="F4CAB8"/>
                </a:solidFill>
                <a:latin typeface="Brygada 1918 Bold" pitchFamily="34" charset="0"/>
                <a:ea typeface="Brygada 1918 Bold" pitchFamily="34" charset="-122"/>
                <a:cs typeface="Brygada 1918 Bold" pitchFamily="34" charset="-120"/>
              </a:rPr>
              <a:t>Résidu = garder ses idées originales</a:t>
            </a:r>
            <a:endParaRPr lang="en-US" sz="2000" dirty="0"/>
          </a:p>
        </p:txBody>
      </p:sp>
      <p:sp>
        <p:nvSpPr>
          <p:cNvPr id="20" name="Text 10"/>
          <p:cNvSpPr/>
          <p:nvPr/>
        </p:nvSpPr>
        <p:spPr>
          <a:xfrm>
            <a:off x="682943" y="5860852"/>
            <a:ext cx="4018359" cy="936546"/>
          </a:xfrm>
          <a:prstGeom prst="rect">
            <a:avLst/>
          </a:prstGeom>
          <a:noFill/>
          <a:ln/>
        </p:spPr>
        <p:txBody>
          <a:bodyPr wrap="square" lIns="0" tIns="0" rIns="0" bIns="0" rtlCol="0" anchor="t"/>
          <a:lstStyle/>
          <a:p>
            <a:pPr algn="r" indent="0" marL="0">
              <a:lnSpc>
                <a:spcPts val="2450"/>
              </a:lnSpc>
              <a:buNone/>
            </a:pPr>
            <a:r>
              <a:rPr lang="en-US" sz="1500" dirty="0">
                <a:solidFill>
                  <a:srgbClr val="F4CAB8"/>
                </a:solidFill>
                <a:latin typeface="Montserrat Medium" pitchFamily="34" charset="0"/>
                <a:ea typeface="Montserrat Medium" pitchFamily="34" charset="-122"/>
                <a:cs typeface="Montserrat Medium" pitchFamily="34" charset="-120"/>
              </a:rPr>
              <a:t>Il ajoute à son résumé final ce qu'il avait déjà compris au départ, pour ne pas oublier ses premières intuitions.</a:t>
            </a:r>
            <a:endParaRPr lang="en-US" sz="1500" dirty="0"/>
          </a:p>
        </p:txBody>
      </p:sp>
      <p:pic>
        <p:nvPicPr>
          <p:cNvPr id="21" name="Image 8" descr="preencoded.png">    </p:cNvPr>
          <p:cNvPicPr>
            <a:picLocks noChangeAspect="1"/>
          </p:cNvPicPr>
          <p:nvPr/>
        </p:nvPicPr>
        <p:blipFill>
          <a:blip r:embed="rId9"/>
          <a:stretch>
            <a:fillRect/>
          </a:stretch>
        </p:blipFill>
        <p:spPr>
          <a:xfrm>
            <a:off x="4993958" y="2313742"/>
            <a:ext cx="4642485" cy="4642485"/>
          </a:xfrm>
          <a:prstGeom prst="rect">
            <a:avLst/>
          </a:prstGeom>
        </p:spPr>
      </p:pic>
      <p:pic>
        <p:nvPicPr>
          <p:cNvPr id="22" name="Image 9" descr="preencoded.png">    </p:cNvPr>
          <p:cNvPicPr>
            <a:picLocks noChangeAspect="1"/>
          </p:cNvPicPr>
          <p:nvPr/>
        </p:nvPicPr>
        <p:blipFill>
          <a:blip r:embed="rId10"/>
          <a:stretch>
            <a:fillRect/>
          </a:stretch>
        </p:blipFill>
        <p:spPr>
          <a:xfrm>
            <a:off x="5709940" y="5167253"/>
            <a:ext cx="291941" cy="364927"/>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9144000" y="0"/>
            <a:ext cx="5486400" cy="8229600"/>
          </a:xfrm>
          <a:prstGeom prst="rect">
            <a:avLst/>
          </a:prstGeom>
        </p:spPr>
      </p:pic>
      <p:sp>
        <p:nvSpPr>
          <p:cNvPr id="3" name="Text 0"/>
          <p:cNvSpPr/>
          <p:nvPr/>
        </p:nvSpPr>
        <p:spPr>
          <a:xfrm>
            <a:off x="679490" y="688538"/>
            <a:ext cx="7785021" cy="1294209"/>
          </a:xfrm>
          <a:prstGeom prst="rect">
            <a:avLst/>
          </a:prstGeom>
          <a:noFill/>
          <a:ln/>
        </p:spPr>
        <p:txBody>
          <a:bodyPr wrap="square" lIns="0" tIns="0" rIns="0" bIns="0" rtlCol="0" anchor="t"/>
          <a:lstStyle/>
          <a:p>
            <a:pPr algn="l" indent="0" marL="0">
              <a:lnSpc>
                <a:spcPts val="5050"/>
              </a:lnSpc>
              <a:buNone/>
            </a:pPr>
            <a:r>
              <a:rPr lang="en-US" sz="4050" b="1" dirty="0">
                <a:solidFill>
                  <a:srgbClr val="FFB393"/>
                </a:solidFill>
                <a:latin typeface="Brygada 1918 Bold" pitchFamily="34" charset="0"/>
                <a:ea typeface="Brygada 1918 Bold" pitchFamily="34" charset="-122"/>
                <a:cs typeface="Brygada 1918 Bold" pitchFamily="34" charset="-120"/>
              </a:rPr>
              <a:t>Mécanisme d'Attention et Self-Attention</a:t>
            </a:r>
            <a:endParaRPr lang="en-US" sz="4050" dirty="0"/>
          </a:p>
        </p:txBody>
      </p:sp>
      <p:sp>
        <p:nvSpPr>
          <p:cNvPr id="4" name="Shape 1"/>
          <p:cNvSpPr/>
          <p:nvPr/>
        </p:nvSpPr>
        <p:spPr>
          <a:xfrm>
            <a:off x="679490" y="2273856"/>
            <a:ext cx="7785021" cy="3002518"/>
          </a:xfrm>
          <a:prstGeom prst="roundRect">
            <a:avLst>
              <a:gd name="adj" fmla="val 970"/>
            </a:avLst>
          </a:prstGeom>
          <a:solidFill>
            <a:srgbClr val="4D1529"/>
          </a:solidFill>
          <a:ln/>
        </p:spPr>
      </p:sp>
      <p:sp>
        <p:nvSpPr>
          <p:cNvPr id="5" name="Text 2"/>
          <p:cNvSpPr/>
          <p:nvPr/>
        </p:nvSpPr>
        <p:spPr>
          <a:xfrm>
            <a:off x="873562" y="2467928"/>
            <a:ext cx="4912043" cy="323493"/>
          </a:xfrm>
          <a:prstGeom prst="rect">
            <a:avLst/>
          </a:prstGeom>
          <a:noFill/>
          <a:ln/>
        </p:spPr>
        <p:txBody>
          <a:bodyPr wrap="none" lIns="0" tIns="0" rIns="0" bIns="0" rtlCol="0" anchor="t"/>
          <a:lstStyle/>
          <a:p>
            <a:pPr algn="l" indent="0" marL="0">
              <a:lnSpc>
                <a:spcPts val="2500"/>
              </a:lnSpc>
              <a:buNone/>
            </a:pPr>
            <a:r>
              <a:rPr lang="en-US" sz="2000" b="1" dirty="0">
                <a:solidFill>
                  <a:srgbClr val="F4CAB8"/>
                </a:solidFill>
                <a:latin typeface="Brygada 1918 Bold" pitchFamily="34" charset="0"/>
                <a:ea typeface="Brygada 1918 Bold" pitchFamily="34" charset="-122"/>
                <a:cs typeface="Brygada 1918 Bold" pitchFamily="34" charset="-120"/>
              </a:rPr>
              <a:t>Self-Attention : le cœur du Transformer</a:t>
            </a:r>
            <a:endParaRPr lang="en-US" sz="2000" dirty="0"/>
          </a:p>
        </p:txBody>
      </p:sp>
      <p:sp>
        <p:nvSpPr>
          <p:cNvPr id="6" name="Text 3"/>
          <p:cNvSpPr/>
          <p:nvPr/>
        </p:nvSpPr>
        <p:spPr>
          <a:xfrm>
            <a:off x="873562" y="2907863"/>
            <a:ext cx="7396877" cy="2174438"/>
          </a:xfrm>
          <a:prstGeom prst="rect">
            <a:avLst/>
          </a:prstGeom>
          <a:noFill/>
          <a:ln/>
        </p:spPr>
        <p:txBody>
          <a:bodyPr wrap="square" lIns="0" tIns="0" rIns="0" bIns="0" rtlCol="0" anchor="t"/>
          <a:lstStyle/>
          <a:p>
            <a:pPr algn="l" indent="0" marL="0">
              <a:lnSpc>
                <a:spcPts val="2400"/>
              </a:lnSpc>
              <a:buNone/>
            </a:pPr>
            <a:r>
              <a:rPr lang="en-US" sz="1500" dirty="0">
                <a:solidFill>
                  <a:srgbClr val="F4CAB8"/>
                </a:solidFill>
                <a:latin typeface="Montserrat Medium" pitchFamily="34" charset="0"/>
                <a:ea typeface="Montserrat Medium" pitchFamily="34" charset="-122"/>
                <a:cs typeface="Montserrat Medium" pitchFamily="34" charset="-120"/>
              </a:rPr>
              <a:t>Le mécanisme de self-attention permet aux différentes parties d'une phrase (ou colonnes du tableau numérique) d'échanger des informations. Imagine une réunion où chaque personne (token) exprime quelque chose (le vecteur Query ou Q). Chacun écoute attentivement les autres (vecteur Key ou K) pour savoir à qui donner le plus d'attention. Ensuite, chaque personne retient les informations importantes partagées par les autres (vecteur Value ou V).</a:t>
            </a:r>
            <a:endParaRPr lang="en-US" sz="1500" dirty="0"/>
          </a:p>
        </p:txBody>
      </p:sp>
      <p:sp>
        <p:nvSpPr>
          <p:cNvPr id="7" name="Shape 4"/>
          <p:cNvSpPr/>
          <p:nvPr/>
        </p:nvSpPr>
        <p:spPr>
          <a:xfrm>
            <a:off x="679490" y="5470446"/>
            <a:ext cx="7785021" cy="2070616"/>
          </a:xfrm>
          <a:prstGeom prst="roundRect">
            <a:avLst>
              <a:gd name="adj" fmla="val 1406"/>
            </a:avLst>
          </a:prstGeom>
          <a:solidFill>
            <a:srgbClr val="4D1529"/>
          </a:solidFill>
          <a:ln/>
        </p:spPr>
      </p:sp>
      <p:sp>
        <p:nvSpPr>
          <p:cNvPr id="8" name="Text 5"/>
          <p:cNvSpPr/>
          <p:nvPr/>
        </p:nvSpPr>
        <p:spPr>
          <a:xfrm>
            <a:off x="873562" y="5664518"/>
            <a:ext cx="4426982" cy="323493"/>
          </a:xfrm>
          <a:prstGeom prst="rect">
            <a:avLst/>
          </a:prstGeom>
          <a:noFill/>
          <a:ln/>
        </p:spPr>
        <p:txBody>
          <a:bodyPr wrap="none" lIns="0" tIns="0" rIns="0" bIns="0" rtlCol="0" anchor="t"/>
          <a:lstStyle/>
          <a:p>
            <a:pPr algn="l" indent="0" marL="0">
              <a:lnSpc>
                <a:spcPts val="2500"/>
              </a:lnSpc>
              <a:buNone/>
            </a:pPr>
            <a:r>
              <a:rPr lang="en-US" sz="2000" b="1" dirty="0">
                <a:solidFill>
                  <a:srgbClr val="F4CAB8"/>
                </a:solidFill>
                <a:latin typeface="Brygada 1918 Bold" pitchFamily="34" charset="0"/>
                <a:ea typeface="Brygada 1918 Bold" pitchFamily="34" charset="-122"/>
                <a:cs typeface="Brygada 1918 Bold" pitchFamily="34" charset="-120"/>
              </a:rPr>
              <a:t>Importance pour la compréhension</a:t>
            </a:r>
            <a:endParaRPr lang="en-US" sz="2000" dirty="0"/>
          </a:p>
        </p:txBody>
      </p:sp>
      <p:sp>
        <p:nvSpPr>
          <p:cNvPr id="9" name="Text 6"/>
          <p:cNvSpPr/>
          <p:nvPr/>
        </p:nvSpPr>
        <p:spPr>
          <a:xfrm>
            <a:off x="873562" y="6104453"/>
            <a:ext cx="7396877" cy="1242536"/>
          </a:xfrm>
          <a:prstGeom prst="rect">
            <a:avLst/>
          </a:prstGeom>
          <a:noFill/>
          <a:ln/>
        </p:spPr>
        <p:txBody>
          <a:bodyPr wrap="square" lIns="0" tIns="0" rIns="0" bIns="0" rtlCol="0" anchor="t"/>
          <a:lstStyle/>
          <a:p>
            <a:pPr algn="l" indent="0" marL="0">
              <a:lnSpc>
                <a:spcPts val="2400"/>
              </a:lnSpc>
              <a:buNone/>
            </a:pPr>
            <a:r>
              <a:rPr lang="en-US" sz="1500" dirty="0">
                <a:solidFill>
                  <a:srgbClr val="F4CAB8"/>
                </a:solidFill>
                <a:latin typeface="Montserrat Medium" pitchFamily="34" charset="0"/>
                <a:ea typeface="Montserrat Medium" pitchFamily="34" charset="-122"/>
                <a:cs typeface="Montserrat Medium" pitchFamily="34" charset="-120"/>
              </a:rPr>
              <a:t>Cette mécanique aide le modèle à comprendre le sens global et les relations entre les mots. La couche "Self-attention" aide chaque mot à trouver précisément quels camarades écouter pour comprendre le sujet global.</a:t>
            </a:r>
            <a:endParaRPr lang="en-US" sz="15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677823" y="532567"/>
            <a:ext cx="11450717" cy="645557"/>
          </a:xfrm>
          <a:prstGeom prst="rect">
            <a:avLst/>
          </a:prstGeom>
          <a:noFill/>
          <a:ln/>
        </p:spPr>
        <p:txBody>
          <a:bodyPr wrap="none" lIns="0" tIns="0" rIns="0" bIns="0" rtlCol="0" anchor="t"/>
          <a:lstStyle/>
          <a:p>
            <a:pPr algn="l" indent="0" marL="0">
              <a:lnSpc>
                <a:spcPts val="5050"/>
              </a:lnSpc>
              <a:buNone/>
            </a:pPr>
            <a:r>
              <a:rPr lang="en-US" sz="4050" b="1" dirty="0">
                <a:solidFill>
                  <a:srgbClr val="FFB393"/>
                </a:solidFill>
                <a:latin typeface="Brygada 1918 Bold" pitchFamily="34" charset="0"/>
                <a:ea typeface="Brygada 1918 Bold" pitchFamily="34" charset="-122"/>
                <a:cs typeface="Brygada 1918 Bold" pitchFamily="34" charset="-120"/>
              </a:rPr>
              <a:t>Le Mécanisme Q/K/V Expliqué Techniquement</a:t>
            </a:r>
            <a:endParaRPr lang="en-US" sz="4050" dirty="0"/>
          </a:p>
        </p:txBody>
      </p:sp>
      <p:pic>
        <p:nvPicPr>
          <p:cNvPr id="3" name="Image 0" descr="preencoded.png">    </p:cNvPr>
          <p:cNvPicPr>
            <a:picLocks noChangeAspect="1"/>
          </p:cNvPicPr>
          <p:nvPr/>
        </p:nvPicPr>
        <p:blipFill>
          <a:blip r:embed="rId1"/>
          <a:stretch>
            <a:fillRect/>
          </a:stretch>
        </p:blipFill>
        <p:spPr>
          <a:xfrm>
            <a:off x="677823" y="1565434"/>
            <a:ext cx="968335" cy="1162050"/>
          </a:xfrm>
          <a:prstGeom prst="rect">
            <a:avLst/>
          </a:prstGeom>
        </p:spPr>
      </p:pic>
      <p:sp>
        <p:nvSpPr>
          <p:cNvPr id="4" name="Text 1"/>
          <p:cNvSpPr/>
          <p:nvPr/>
        </p:nvSpPr>
        <p:spPr>
          <a:xfrm>
            <a:off x="1936671" y="1759029"/>
            <a:ext cx="4671417" cy="322778"/>
          </a:xfrm>
          <a:prstGeom prst="rect">
            <a:avLst/>
          </a:prstGeom>
          <a:noFill/>
          <a:ln/>
        </p:spPr>
        <p:txBody>
          <a:bodyPr wrap="none" lIns="0" tIns="0" rIns="0" bIns="0" rtlCol="0" anchor="t"/>
          <a:lstStyle/>
          <a:p>
            <a:pPr algn="l" indent="0" marL="0">
              <a:lnSpc>
                <a:spcPts val="2500"/>
              </a:lnSpc>
              <a:buNone/>
            </a:pPr>
            <a:r>
              <a:rPr lang="en-US" sz="2000" b="1" dirty="0">
                <a:solidFill>
                  <a:srgbClr val="F4CAB8"/>
                </a:solidFill>
                <a:latin typeface="Brygada 1918 Bold" pitchFamily="34" charset="0"/>
                <a:ea typeface="Brygada 1918 Bold" pitchFamily="34" charset="-122"/>
                <a:cs typeface="Brygada 1918 Bold" pitchFamily="34" charset="-120"/>
              </a:rPr>
              <a:t>Q (Query) : la question que le mot pose</a:t>
            </a:r>
            <a:endParaRPr lang="en-US" sz="2000" dirty="0"/>
          </a:p>
        </p:txBody>
      </p:sp>
      <p:sp>
        <p:nvSpPr>
          <p:cNvPr id="5" name="Text 2"/>
          <p:cNvSpPr/>
          <p:nvPr/>
        </p:nvSpPr>
        <p:spPr>
          <a:xfrm>
            <a:off x="1936671" y="2198013"/>
            <a:ext cx="12015907" cy="309920"/>
          </a:xfrm>
          <a:prstGeom prst="rect">
            <a:avLst/>
          </a:prstGeom>
          <a:noFill/>
          <a:ln/>
        </p:spPr>
        <p:txBody>
          <a:bodyPr wrap="none" lIns="0" tIns="0" rIns="0" bIns="0" rtlCol="0" anchor="t"/>
          <a:lstStyle/>
          <a:p>
            <a:pPr algn="l" indent="0" marL="0">
              <a:lnSpc>
                <a:spcPts val="2400"/>
              </a:lnSpc>
              <a:buNone/>
            </a:pPr>
            <a:r>
              <a:rPr lang="en-US" sz="1500" dirty="0">
                <a:solidFill>
                  <a:srgbClr val="F4CAB8"/>
                </a:solidFill>
                <a:latin typeface="Montserrat Medium" pitchFamily="34" charset="0"/>
                <a:ea typeface="Montserrat Medium" pitchFamily="34" charset="-122"/>
                <a:cs typeface="Montserrat Medium" pitchFamily="34" charset="-120"/>
              </a:rPr>
              <a:t>Dans une IA comme ChatGPT, chaque mot dans une phrase est transformé en trois vecteurs, dont le premier est Q.</a:t>
            </a:r>
            <a:endParaRPr lang="en-US" sz="1500" dirty="0"/>
          </a:p>
        </p:txBody>
      </p:sp>
      <p:pic>
        <p:nvPicPr>
          <p:cNvPr id="6" name="Image 1" descr="preencoded.png">    </p:cNvPr>
          <p:cNvPicPr>
            <a:picLocks noChangeAspect="1"/>
          </p:cNvPicPr>
          <p:nvPr/>
        </p:nvPicPr>
        <p:blipFill>
          <a:blip r:embed="rId2"/>
          <a:stretch>
            <a:fillRect/>
          </a:stretch>
        </p:blipFill>
        <p:spPr>
          <a:xfrm>
            <a:off x="677823" y="2727484"/>
            <a:ext cx="968335" cy="1162050"/>
          </a:xfrm>
          <a:prstGeom prst="rect">
            <a:avLst/>
          </a:prstGeom>
        </p:spPr>
      </p:pic>
      <p:sp>
        <p:nvSpPr>
          <p:cNvPr id="7" name="Text 3"/>
          <p:cNvSpPr/>
          <p:nvPr/>
        </p:nvSpPr>
        <p:spPr>
          <a:xfrm>
            <a:off x="1936671" y="2921079"/>
            <a:ext cx="2582347" cy="322778"/>
          </a:xfrm>
          <a:prstGeom prst="rect">
            <a:avLst/>
          </a:prstGeom>
          <a:noFill/>
          <a:ln/>
        </p:spPr>
        <p:txBody>
          <a:bodyPr wrap="none" lIns="0" tIns="0" rIns="0" bIns="0" rtlCol="0" anchor="t"/>
          <a:lstStyle/>
          <a:p>
            <a:pPr algn="l" indent="0" marL="0">
              <a:lnSpc>
                <a:spcPts val="2500"/>
              </a:lnSpc>
              <a:buNone/>
            </a:pPr>
            <a:r>
              <a:rPr lang="en-US" sz="2000" b="1" dirty="0">
                <a:solidFill>
                  <a:srgbClr val="F4CAB8"/>
                </a:solidFill>
                <a:latin typeface="Brygada 1918 Bold" pitchFamily="34" charset="0"/>
                <a:ea typeface="Brygada 1918 Bold" pitchFamily="34" charset="-122"/>
                <a:cs typeface="Brygada 1918 Bold" pitchFamily="34" charset="-120"/>
              </a:rPr>
              <a:t>K (Key) : son identité</a:t>
            </a:r>
            <a:endParaRPr lang="en-US" sz="2000" dirty="0"/>
          </a:p>
        </p:txBody>
      </p:sp>
      <p:sp>
        <p:nvSpPr>
          <p:cNvPr id="8" name="Text 4"/>
          <p:cNvSpPr/>
          <p:nvPr/>
        </p:nvSpPr>
        <p:spPr>
          <a:xfrm>
            <a:off x="1936671" y="3360063"/>
            <a:ext cx="12015907" cy="309920"/>
          </a:xfrm>
          <a:prstGeom prst="rect">
            <a:avLst/>
          </a:prstGeom>
          <a:noFill/>
          <a:ln/>
        </p:spPr>
        <p:txBody>
          <a:bodyPr wrap="none" lIns="0" tIns="0" rIns="0" bIns="0" rtlCol="0" anchor="t"/>
          <a:lstStyle/>
          <a:p>
            <a:pPr algn="l" indent="0" marL="0">
              <a:lnSpc>
                <a:spcPts val="2400"/>
              </a:lnSpc>
              <a:buNone/>
            </a:pPr>
            <a:r>
              <a:rPr lang="en-US" sz="1500" dirty="0">
                <a:solidFill>
                  <a:srgbClr val="F4CAB8"/>
                </a:solidFill>
                <a:latin typeface="Montserrat Medium" pitchFamily="34" charset="0"/>
                <a:ea typeface="Montserrat Medium" pitchFamily="34" charset="-122"/>
                <a:cs typeface="Montserrat Medium" pitchFamily="34" charset="-120"/>
              </a:rPr>
              <a:t>Le deuxième vecteur représente l'identité du mot.</a:t>
            </a:r>
            <a:endParaRPr lang="en-US" sz="1500" dirty="0"/>
          </a:p>
        </p:txBody>
      </p:sp>
      <p:pic>
        <p:nvPicPr>
          <p:cNvPr id="9" name="Image 2" descr="preencoded.png">    </p:cNvPr>
          <p:cNvPicPr>
            <a:picLocks noChangeAspect="1"/>
          </p:cNvPicPr>
          <p:nvPr/>
        </p:nvPicPr>
        <p:blipFill>
          <a:blip r:embed="rId3"/>
          <a:stretch>
            <a:fillRect/>
          </a:stretch>
        </p:blipFill>
        <p:spPr>
          <a:xfrm>
            <a:off x="677823" y="3889534"/>
            <a:ext cx="968335" cy="1162050"/>
          </a:xfrm>
          <a:prstGeom prst="rect">
            <a:avLst/>
          </a:prstGeom>
        </p:spPr>
      </p:pic>
      <p:sp>
        <p:nvSpPr>
          <p:cNvPr id="10" name="Text 5"/>
          <p:cNvSpPr/>
          <p:nvPr/>
        </p:nvSpPr>
        <p:spPr>
          <a:xfrm>
            <a:off x="1936671" y="4083129"/>
            <a:ext cx="5678091" cy="322778"/>
          </a:xfrm>
          <a:prstGeom prst="rect">
            <a:avLst/>
          </a:prstGeom>
          <a:noFill/>
          <a:ln/>
        </p:spPr>
        <p:txBody>
          <a:bodyPr wrap="none" lIns="0" tIns="0" rIns="0" bIns="0" rtlCol="0" anchor="t"/>
          <a:lstStyle/>
          <a:p>
            <a:pPr algn="l" indent="0" marL="0">
              <a:lnSpc>
                <a:spcPts val="2500"/>
              </a:lnSpc>
              <a:buNone/>
            </a:pPr>
            <a:r>
              <a:rPr lang="en-US" sz="2000" b="1" dirty="0">
                <a:solidFill>
                  <a:srgbClr val="F4CAB8"/>
                </a:solidFill>
                <a:latin typeface="Brygada 1918 Bold" pitchFamily="34" charset="0"/>
                <a:ea typeface="Brygada 1918 Bold" pitchFamily="34" charset="-122"/>
                <a:cs typeface="Brygada 1918 Bold" pitchFamily="34" charset="-120"/>
              </a:rPr>
              <a:t>V (Value) : l'information qu'il veut transmettre</a:t>
            </a:r>
            <a:endParaRPr lang="en-US" sz="2000" dirty="0"/>
          </a:p>
        </p:txBody>
      </p:sp>
      <p:sp>
        <p:nvSpPr>
          <p:cNvPr id="11" name="Text 6"/>
          <p:cNvSpPr/>
          <p:nvPr/>
        </p:nvSpPr>
        <p:spPr>
          <a:xfrm>
            <a:off x="1936671" y="4522113"/>
            <a:ext cx="12015907" cy="309920"/>
          </a:xfrm>
          <a:prstGeom prst="rect">
            <a:avLst/>
          </a:prstGeom>
          <a:noFill/>
          <a:ln/>
        </p:spPr>
        <p:txBody>
          <a:bodyPr wrap="none" lIns="0" tIns="0" rIns="0" bIns="0" rtlCol="0" anchor="t"/>
          <a:lstStyle/>
          <a:p>
            <a:pPr algn="l" indent="0" marL="0">
              <a:lnSpc>
                <a:spcPts val="2400"/>
              </a:lnSpc>
              <a:buNone/>
            </a:pPr>
            <a:r>
              <a:rPr lang="en-US" sz="1500" dirty="0">
                <a:solidFill>
                  <a:srgbClr val="F4CAB8"/>
                </a:solidFill>
                <a:latin typeface="Montserrat Medium" pitchFamily="34" charset="0"/>
                <a:ea typeface="Montserrat Medium" pitchFamily="34" charset="-122"/>
                <a:cs typeface="Montserrat Medium" pitchFamily="34" charset="-120"/>
              </a:rPr>
              <a:t>Le troisième vecteur contient l'information que le mot veut transmettre.</a:t>
            </a:r>
            <a:endParaRPr lang="en-US" sz="1500" dirty="0"/>
          </a:p>
        </p:txBody>
      </p:sp>
      <p:pic>
        <p:nvPicPr>
          <p:cNvPr id="12" name="Image 3" descr="preencoded.png">    </p:cNvPr>
          <p:cNvPicPr>
            <a:picLocks noChangeAspect="1"/>
          </p:cNvPicPr>
          <p:nvPr/>
        </p:nvPicPr>
        <p:blipFill>
          <a:blip r:embed="rId4"/>
          <a:stretch>
            <a:fillRect/>
          </a:stretch>
        </p:blipFill>
        <p:spPr>
          <a:xfrm>
            <a:off x="677823" y="5051584"/>
            <a:ext cx="968335" cy="2646759"/>
          </a:xfrm>
          <a:prstGeom prst="rect">
            <a:avLst/>
          </a:prstGeom>
        </p:spPr>
      </p:pic>
      <p:sp>
        <p:nvSpPr>
          <p:cNvPr id="13" name="Text 7"/>
          <p:cNvSpPr/>
          <p:nvPr/>
        </p:nvSpPr>
        <p:spPr>
          <a:xfrm>
            <a:off x="1936671" y="5245179"/>
            <a:ext cx="2819638" cy="322778"/>
          </a:xfrm>
          <a:prstGeom prst="rect">
            <a:avLst/>
          </a:prstGeom>
          <a:noFill/>
          <a:ln/>
        </p:spPr>
        <p:txBody>
          <a:bodyPr wrap="none" lIns="0" tIns="0" rIns="0" bIns="0" rtlCol="0" anchor="t"/>
          <a:lstStyle/>
          <a:p>
            <a:pPr algn="l" indent="0" marL="0">
              <a:lnSpc>
                <a:spcPts val="2500"/>
              </a:lnSpc>
              <a:buNone/>
            </a:pPr>
            <a:r>
              <a:rPr lang="en-US" sz="2000" b="1" dirty="0">
                <a:solidFill>
                  <a:srgbClr val="F4CAB8"/>
                </a:solidFill>
                <a:latin typeface="Brygada 1918 Bold" pitchFamily="34" charset="0"/>
                <a:ea typeface="Brygada 1918 Bold" pitchFamily="34" charset="-122"/>
                <a:cs typeface="Brygada 1918 Bold" pitchFamily="34" charset="-120"/>
              </a:rPr>
              <a:t>Le processus en étapes</a:t>
            </a:r>
            <a:endParaRPr lang="en-US" sz="2000" dirty="0"/>
          </a:p>
        </p:txBody>
      </p:sp>
      <p:sp>
        <p:nvSpPr>
          <p:cNvPr id="14" name="Text 8"/>
          <p:cNvSpPr/>
          <p:nvPr/>
        </p:nvSpPr>
        <p:spPr>
          <a:xfrm>
            <a:off x="1936671" y="5684163"/>
            <a:ext cx="12015907" cy="309920"/>
          </a:xfrm>
          <a:prstGeom prst="rect">
            <a:avLst/>
          </a:prstGeom>
          <a:noFill/>
          <a:ln/>
        </p:spPr>
        <p:txBody>
          <a:bodyPr wrap="none" lIns="0" tIns="0" rIns="0" bIns="0" rtlCol="0" anchor="t"/>
          <a:lstStyle/>
          <a:p>
            <a:pPr algn="l" marL="342900" indent="-342900">
              <a:lnSpc>
                <a:spcPts val="2400"/>
              </a:lnSpc>
              <a:buSzPct val="100000"/>
              <a:buChar char="•"/>
            </a:pPr>
            <a:r>
              <a:rPr lang="en-US" sz="1500" dirty="0">
                <a:solidFill>
                  <a:srgbClr val="F4CAB8"/>
                </a:solidFill>
                <a:latin typeface="Montserrat Medium" pitchFamily="34" charset="0"/>
                <a:ea typeface="Montserrat Medium" pitchFamily="34" charset="-122"/>
                <a:cs typeface="Montserrat Medium" pitchFamily="34" charset="-120"/>
              </a:rPr>
              <a:t>Chaque mot est transformé en Q, K, V</a:t>
            </a:r>
            <a:endParaRPr lang="en-US" sz="1500" dirty="0"/>
          </a:p>
        </p:txBody>
      </p:sp>
      <p:sp>
        <p:nvSpPr>
          <p:cNvPr id="15" name="Text 9"/>
          <p:cNvSpPr/>
          <p:nvPr/>
        </p:nvSpPr>
        <p:spPr>
          <a:xfrm>
            <a:off x="1936671" y="6061829"/>
            <a:ext cx="12015907" cy="309920"/>
          </a:xfrm>
          <a:prstGeom prst="rect">
            <a:avLst/>
          </a:prstGeom>
          <a:noFill/>
          <a:ln/>
        </p:spPr>
        <p:txBody>
          <a:bodyPr wrap="none" lIns="0" tIns="0" rIns="0" bIns="0" rtlCol="0" anchor="t"/>
          <a:lstStyle/>
          <a:p>
            <a:pPr algn="l" marL="342900" indent="-342900">
              <a:lnSpc>
                <a:spcPts val="2400"/>
              </a:lnSpc>
              <a:buSzPct val="100000"/>
              <a:buChar char="•"/>
            </a:pPr>
            <a:r>
              <a:rPr lang="en-US" sz="1500" dirty="0">
                <a:solidFill>
                  <a:srgbClr val="F4CAB8"/>
                </a:solidFill>
                <a:latin typeface="Montserrat Medium" pitchFamily="34" charset="0"/>
                <a:ea typeface="Montserrat Medium" pitchFamily="34" charset="-122"/>
                <a:cs typeface="Montserrat Medium" pitchFamily="34" charset="-120"/>
              </a:rPr>
              <a:t>Pour chaque mot, on compare sa Query avec toutes les Keys des autres mots (via un produit scalaire)</a:t>
            </a:r>
            <a:endParaRPr lang="en-US" sz="1500" dirty="0"/>
          </a:p>
        </p:txBody>
      </p:sp>
      <p:sp>
        <p:nvSpPr>
          <p:cNvPr id="16" name="Text 10"/>
          <p:cNvSpPr/>
          <p:nvPr/>
        </p:nvSpPr>
        <p:spPr>
          <a:xfrm>
            <a:off x="1936671" y="6439495"/>
            <a:ext cx="12015907" cy="309920"/>
          </a:xfrm>
          <a:prstGeom prst="rect">
            <a:avLst/>
          </a:prstGeom>
          <a:noFill/>
          <a:ln/>
        </p:spPr>
        <p:txBody>
          <a:bodyPr wrap="none" lIns="0" tIns="0" rIns="0" bIns="0" rtlCol="0" anchor="t"/>
          <a:lstStyle/>
          <a:p>
            <a:pPr algn="l" marL="342900" indent="-342900">
              <a:lnSpc>
                <a:spcPts val="2400"/>
              </a:lnSpc>
              <a:buSzPct val="100000"/>
              <a:buChar char="•"/>
            </a:pPr>
            <a:r>
              <a:rPr lang="en-US" sz="1500" dirty="0">
                <a:solidFill>
                  <a:srgbClr val="F4CAB8"/>
                </a:solidFill>
                <a:latin typeface="Montserrat Medium" pitchFamily="34" charset="0"/>
                <a:ea typeface="Montserrat Medium" pitchFamily="34" charset="-122"/>
                <a:cs typeface="Montserrat Medium" pitchFamily="34" charset="-120"/>
              </a:rPr>
              <a:t>On applique softmax pour transformer ces scores en poids d'attention</a:t>
            </a:r>
            <a:endParaRPr lang="en-US" sz="1500" dirty="0"/>
          </a:p>
        </p:txBody>
      </p:sp>
      <p:sp>
        <p:nvSpPr>
          <p:cNvPr id="17" name="Text 11"/>
          <p:cNvSpPr/>
          <p:nvPr/>
        </p:nvSpPr>
        <p:spPr>
          <a:xfrm>
            <a:off x="1936671" y="6817162"/>
            <a:ext cx="12015907" cy="309920"/>
          </a:xfrm>
          <a:prstGeom prst="rect">
            <a:avLst/>
          </a:prstGeom>
          <a:noFill/>
          <a:ln/>
        </p:spPr>
        <p:txBody>
          <a:bodyPr wrap="none" lIns="0" tIns="0" rIns="0" bIns="0" rtlCol="0" anchor="t"/>
          <a:lstStyle/>
          <a:p>
            <a:pPr algn="l" marL="342900" indent="-342900">
              <a:lnSpc>
                <a:spcPts val="2400"/>
              </a:lnSpc>
              <a:buSzPct val="100000"/>
              <a:buChar char="•"/>
            </a:pPr>
            <a:r>
              <a:rPr lang="en-US" sz="1500" dirty="0">
                <a:solidFill>
                  <a:srgbClr val="F4CAB8"/>
                </a:solidFill>
                <a:latin typeface="Montserrat Medium" pitchFamily="34" charset="0"/>
                <a:ea typeface="Montserrat Medium" pitchFamily="34" charset="-122"/>
                <a:cs typeface="Montserrat Medium" pitchFamily="34" charset="-120"/>
              </a:rPr>
              <a:t>On multiplie ces poids par les Values correspondantes</a:t>
            </a:r>
            <a:endParaRPr lang="en-US" sz="1500" dirty="0"/>
          </a:p>
        </p:txBody>
      </p:sp>
      <p:sp>
        <p:nvSpPr>
          <p:cNvPr id="18" name="Text 12"/>
          <p:cNvSpPr/>
          <p:nvPr/>
        </p:nvSpPr>
        <p:spPr>
          <a:xfrm>
            <a:off x="1936671" y="7194828"/>
            <a:ext cx="12015907" cy="309920"/>
          </a:xfrm>
          <a:prstGeom prst="rect">
            <a:avLst/>
          </a:prstGeom>
          <a:noFill/>
          <a:ln/>
        </p:spPr>
        <p:txBody>
          <a:bodyPr wrap="none" lIns="0" tIns="0" rIns="0" bIns="0" rtlCol="0" anchor="t"/>
          <a:lstStyle/>
          <a:p>
            <a:pPr algn="l" marL="342900" indent="-342900">
              <a:lnSpc>
                <a:spcPts val="2400"/>
              </a:lnSpc>
              <a:buSzPct val="100000"/>
              <a:buChar char="•"/>
            </a:pPr>
            <a:r>
              <a:rPr lang="en-US" sz="1500" dirty="0">
                <a:solidFill>
                  <a:srgbClr val="F4CAB8"/>
                </a:solidFill>
                <a:latin typeface="Montserrat Medium" pitchFamily="34" charset="0"/>
                <a:ea typeface="Montserrat Medium" pitchFamily="34" charset="-122"/>
                <a:cs typeface="Montserrat Medium" pitchFamily="34" charset="-120"/>
              </a:rPr>
              <a:t>On additionne le tout pour obtenir le vecteur de sortie</a:t>
            </a:r>
            <a:endParaRPr lang="en-US" sz="15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642699" y="580668"/>
            <a:ext cx="7164586" cy="612100"/>
          </a:xfrm>
          <a:prstGeom prst="rect">
            <a:avLst/>
          </a:prstGeom>
          <a:noFill/>
          <a:ln/>
        </p:spPr>
        <p:txBody>
          <a:bodyPr wrap="none" lIns="0" tIns="0" rIns="0" bIns="0" rtlCol="0" anchor="t"/>
          <a:lstStyle/>
          <a:p>
            <a:pPr algn="l" indent="0" marL="0">
              <a:lnSpc>
                <a:spcPts val="4800"/>
              </a:lnSpc>
              <a:buNone/>
            </a:pPr>
            <a:r>
              <a:rPr lang="en-US" sz="3850" b="1" dirty="0">
                <a:solidFill>
                  <a:srgbClr val="FFB393"/>
                </a:solidFill>
                <a:latin typeface="Brygada 1918 Bold" pitchFamily="34" charset="0"/>
                <a:ea typeface="Brygada 1918 Bold" pitchFamily="34" charset="-122"/>
                <a:cs typeface="Brygada 1918 Bold" pitchFamily="34" charset="-120"/>
              </a:rPr>
              <a:t>Exemple Concret avec Chiffres</a:t>
            </a:r>
            <a:endParaRPr lang="en-US" sz="3850" dirty="0"/>
          </a:p>
        </p:txBody>
      </p:sp>
      <p:sp>
        <p:nvSpPr>
          <p:cNvPr id="3" name="Shape 1"/>
          <p:cNvSpPr/>
          <p:nvPr/>
        </p:nvSpPr>
        <p:spPr>
          <a:xfrm>
            <a:off x="642699" y="2386251"/>
            <a:ext cx="3129677" cy="183594"/>
          </a:xfrm>
          <a:prstGeom prst="roundRect">
            <a:avLst>
              <a:gd name="adj" fmla="val 15004"/>
            </a:avLst>
          </a:prstGeom>
          <a:solidFill>
            <a:srgbClr val="4D1529"/>
          </a:solidFill>
          <a:ln/>
        </p:spPr>
      </p:sp>
      <p:sp>
        <p:nvSpPr>
          <p:cNvPr id="4" name="Text 2"/>
          <p:cNvSpPr/>
          <p:nvPr/>
        </p:nvSpPr>
        <p:spPr>
          <a:xfrm>
            <a:off x="642699" y="2845237"/>
            <a:ext cx="2624971" cy="306110"/>
          </a:xfrm>
          <a:prstGeom prst="rect">
            <a:avLst/>
          </a:prstGeom>
          <a:noFill/>
          <a:ln/>
        </p:spPr>
        <p:txBody>
          <a:bodyPr wrap="none" lIns="0" tIns="0" rIns="0" bIns="0" rtlCol="0" anchor="t"/>
          <a:lstStyle/>
          <a:p>
            <a:pPr algn="l" indent="0" marL="0">
              <a:lnSpc>
                <a:spcPts val="2400"/>
              </a:lnSpc>
              <a:buNone/>
            </a:pPr>
            <a:r>
              <a:rPr lang="en-US" sz="1900" b="1" dirty="0">
                <a:solidFill>
                  <a:srgbClr val="F4CAB8"/>
                </a:solidFill>
                <a:latin typeface="Brygada 1918 Bold" pitchFamily="34" charset="0"/>
                <a:ea typeface="Brygada 1918 Bold" pitchFamily="34" charset="-122"/>
                <a:cs typeface="Brygada 1918 Bold" pitchFamily="34" charset="-120"/>
              </a:rPr>
              <a:t>Étape 1 : Q de C et Keys</a:t>
            </a:r>
            <a:endParaRPr lang="en-US" sz="1900" dirty="0"/>
          </a:p>
        </p:txBody>
      </p:sp>
      <p:sp>
        <p:nvSpPr>
          <p:cNvPr id="5" name="Text 3"/>
          <p:cNvSpPr/>
          <p:nvPr/>
        </p:nvSpPr>
        <p:spPr>
          <a:xfrm>
            <a:off x="642699" y="3261479"/>
            <a:ext cx="3129677" cy="587454"/>
          </a:xfrm>
          <a:prstGeom prst="rect">
            <a:avLst/>
          </a:prstGeom>
          <a:noFill/>
          <a:ln/>
        </p:spPr>
        <p:txBody>
          <a:bodyPr wrap="square" lIns="0" tIns="0" rIns="0" bIns="0" rtlCol="0" anchor="t"/>
          <a:lstStyle/>
          <a:p>
            <a:pPr algn="l" indent="0" marL="0">
              <a:lnSpc>
                <a:spcPts val="2300"/>
              </a:lnSpc>
              <a:buNone/>
            </a:pPr>
            <a:r>
              <a:rPr lang="en-US" sz="1400" dirty="0">
                <a:solidFill>
                  <a:srgbClr val="F4CAB8"/>
                </a:solidFill>
                <a:latin typeface="Montserrat Medium" pitchFamily="34" charset="0"/>
                <a:ea typeface="Montserrat Medium" pitchFamily="34" charset="-122"/>
                <a:cs typeface="Montserrat Medium" pitchFamily="34" charset="-120"/>
              </a:rPr>
              <a:t>Prenons une mini phrase fictive avec 3 mots : A B C</a:t>
            </a:r>
            <a:endParaRPr lang="en-US" sz="1400" dirty="0"/>
          </a:p>
        </p:txBody>
      </p:sp>
      <p:sp>
        <p:nvSpPr>
          <p:cNvPr id="6" name="Text 4"/>
          <p:cNvSpPr/>
          <p:nvPr/>
        </p:nvSpPr>
        <p:spPr>
          <a:xfrm>
            <a:off x="642699" y="3959066"/>
            <a:ext cx="3129677" cy="881182"/>
          </a:xfrm>
          <a:prstGeom prst="rect">
            <a:avLst/>
          </a:prstGeom>
          <a:noFill/>
          <a:ln/>
        </p:spPr>
        <p:txBody>
          <a:bodyPr wrap="square" lIns="0" tIns="0" rIns="0" bIns="0" rtlCol="0" anchor="t"/>
          <a:lstStyle/>
          <a:p>
            <a:pPr algn="l" indent="0" marL="0">
              <a:lnSpc>
                <a:spcPts val="2300"/>
              </a:lnSpc>
              <a:buNone/>
            </a:pPr>
            <a:r>
              <a:rPr lang="en-US" sz="1400" dirty="0">
                <a:solidFill>
                  <a:srgbClr val="F4CAB8"/>
                </a:solidFill>
                <a:latin typeface="Montserrat Medium" pitchFamily="34" charset="0"/>
                <a:ea typeface="Montserrat Medium" pitchFamily="34" charset="-122"/>
                <a:cs typeface="Montserrat Medium" pitchFamily="34" charset="-120"/>
              </a:rPr>
              <a:t>Et plaçons-nous dans la tête du mot C (le 3e) qui veut décider qui écouter entre A, B et lui-même.</a:t>
            </a:r>
            <a:endParaRPr lang="en-US" sz="1400" dirty="0"/>
          </a:p>
        </p:txBody>
      </p:sp>
      <p:sp>
        <p:nvSpPr>
          <p:cNvPr id="7" name="Text 5"/>
          <p:cNvSpPr/>
          <p:nvPr/>
        </p:nvSpPr>
        <p:spPr>
          <a:xfrm>
            <a:off x="642699" y="4950381"/>
            <a:ext cx="3129677" cy="587454"/>
          </a:xfrm>
          <a:prstGeom prst="rect">
            <a:avLst/>
          </a:prstGeom>
          <a:noFill/>
          <a:ln/>
        </p:spPr>
        <p:txBody>
          <a:bodyPr wrap="square" lIns="0" tIns="0" rIns="0" bIns="0" rtlCol="0" anchor="t"/>
          <a:lstStyle/>
          <a:p>
            <a:pPr algn="l" indent="0" marL="0">
              <a:lnSpc>
                <a:spcPts val="2300"/>
              </a:lnSpc>
              <a:buNone/>
            </a:pPr>
            <a:r>
              <a:rPr lang="en-US" sz="1400" dirty="0">
                <a:solidFill>
                  <a:srgbClr val="F4CAB8"/>
                </a:solidFill>
                <a:latin typeface="Montserrat Medium" pitchFamily="34" charset="0"/>
                <a:ea typeface="Montserrat Medium" pitchFamily="34" charset="-122"/>
                <a:cs typeface="Montserrat Medium" pitchFamily="34" charset="-120"/>
              </a:rPr>
              <a:t>On prend un Q (vecteur de 2 chiffres) : Q_C = [1, 0]</a:t>
            </a:r>
            <a:endParaRPr lang="en-US" sz="1400" dirty="0"/>
          </a:p>
        </p:txBody>
      </p:sp>
      <p:sp>
        <p:nvSpPr>
          <p:cNvPr id="8" name="Text 6"/>
          <p:cNvSpPr/>
          <p:nvPr/>
        </p:nvSpPr>
        <p:spPr>
          <a:xfrm>
            <a:off x="642699" y="5647968"/>
            <a:ext cx="3129677" cy="293727"/>
          </a:xfrm>
          <a:prstGeom prst="rect">
            <a:avLst/>
          </a:prstGeom>
          <a:noFill/>
          <a:ln/>
        </p:spPr>
        <p:txBody>
          <a:bodyPr wrap="none" lIns="0" tIns="0" rIns="0" bIns="0" rtlCol="0" anchor="t"/>
          <a:lstStyle/>
          <a:p>
            <a:pPr algn="l" indent="0" marL="0">
              <a:lnSpc>
                <a:spcPts val="2300"/>
              </a:lnSpc>
              <a:buNone/>
            </a:pPr>
            <a:r>
              <a:rPr lang="en-US" sz="1400" dirty="0">
                <a:solidFill>
                  <a:srgbClr val="F4CAB8"/>
                </a:solidFill>
                <a:latin typeface="Montserrat Medium" pitchFamily="34" charset="0"/>
                <a:ea typeface="Montserrat Medium" pitchFamily="34" charset="-122"/>
                <a:cs typeface="Montserrat Medium" pitchFamily="34" charset="-120"/>
              </a:rPr>
              <a:t>Keys de chaque mot :</a:t>
            </a:r>
            <a:endParaRPr lang="en-US" sz="1400" dirty="0"/>
          </a:p>
        </p:txBody>
      </p:sp>
      <p:sp>
        <p:nvSpPr>
          <p:cNvPr id="9" name="Text 7"/>
          <p:cNvSpPr/>
          <p:nvPr/>
        </p:nvSpPr>
        <p:spPr>
          <a:xfrm>
            <a:off x="642699" y="6051828"/>
            <a:ext cx="3129677" cy="587454"/>
          </a:xfrm>
          <a:prstGeom prst="rect">
            <a:avLst/>
          </a:prstGeom>
          <a:noFill/>
          <a:ln/>
        </p:spPr>
        <p:txBody>
          <a:bodyPr wrap="square" lIns="0" tIns="0" rIns="0" bIns="0" rtlCol="0" anchor="t"/>
          <a:lstStyle/>
          <a:p>
            <a:pPr algn="l" marL="342900" indent="-342900">
              <a:lnSpc>
                <a:spcPts val="2300"/>
              </a:lnSpc>
              <a:buSzPct val="100000"/>
              <a:buChar char="•"/>
            </a:pPr>
            <a:r>
              <a:rPr lang="en-US" sz="1400" dirty="0">
                <a:solidFill>
                  <a:srgbClr val="F4CAB8"/>
                </a:solidFill>
                <a:latin typeface="Montserrat Medium" pitchFamily="34" charset="0"/>
                <a:ea typeface="Montserrat Medium" pitchFamily="34" charset="-122"/>
                <a:cs typeface="Montserrat Medium" pitchFamily="34" charset="-120"/>
              </a:rPr>
              <a:t>K_A = [1, 1] → "mot A : je parle de trucs généraux"</a:t>
            </a:r>
            <a:endParaRPr lang="en-US" sz="1400" dirty="0"/>
          </a:p>
        </p:txBody>
      </p:sp>
      <p:sp>
        <p:nvSpPr>
          <p:cNvPr id="10" name="Text 8"/>
          <p:cNvSpPr/>
          <p:nvPr/>
        </p:nvSpPr>
        <p:spPr>
          <a:xfrm>
            <a:off x="642699" y="6703457"/>
            <a:ext cx="3129677" cy="587454"/>
          </a:xfrm>
          <a:prstGeom prst="rect">
            <a:avLst/>
          </a:prstGeom>
          <a:noFill/>
          <a:ln/>
        </p:spPr>
        <p:txBody>
          <a:bodyPr wrap="square" lIns="0" tIns="0" rIns="0" bIns="0" rtlCol="0" anchor="t"/>
          <a:lstStyle/>
          <a:p>
            <a:pPr algn="l" marL="342900" indent="-342900">
              <a:lnSpc>
                <a:spcPts val="2300"/>
              </a:lnSpc>
              <a:buSzPct val="100000"/>
              <a:buChar char="•"/>
            </a:pPr>
            <a:r>
              <a:rPr lang="en-US" sz="1400" dirty="0">
                <a:solidFill>
                  <a:srgbClr val="F4CAB8"/>
                </a:solidFill>
                <a:latin typeface="Montserrat Medium" pitchFamily="34" charset="0"/>
                <a:ea typeface="Montserrat Medium" pitchFamily="34" charset="-122"/>
                <a:cs typeface="Montserrat Medium" pitchFamily="34" charset="-120"/>
              </a:rPr>
              <a:t>K_B = [0, 1] → "mot B : je parle de détails"</a:t>
            </a:r>
            <a:endParaRPr lang="en-US" sz="1400" dirty="0"/>
          </a:p>
        </p:txBody>
      </p:sp>
      <p:sp>
        <p:nvSpPr>
          <p:cNvPr id="11" name="Text 9"/>
          <p:cNvSpPr/>
          <p:nvPr/>
        </p:nvSpPr>
        <p:spPr>
          <a:xfrm>
            <a:off x="642699" y="7355086"/>
            <a:ext cx="3129677" cy="293727"/>
          </a:xfrm>
          <a:prstGeom prst="rect">
            <a:avLst/>
          </a:prstGeom>
          <a:noFill/>
          <a:ln/>
        </p:spPr>
        <p:txBody>
          <a:bodyPr wrap="none" lIns="0" tIns="0" rIns="0" bIns="0" rtlCol="0" anchor="t"/>
          <a:lstStyle/>
          <a:p>
            <a:pPr algn="l" marL="342900" indent="-342900">
              <a:lnSpc>
                <a:spcPts val="2300"/>
              </a:lnSpc>
              <a:buSzPct val="100000"/>
              <a:buChar char="•"/>
            </a:pPr>
            <a:r>
              <a:rPr lang="en-US" sz="1400" dirty="0">
                <a:solidFill>
                  <a:srgbClr val="F4CAB8"/>
                </a:solidFill>
                <a:latin typeface="Montserrat Medium" pitchFamily="34" charset="0"/>
                <a:ea typeface="Montserrat Medium" pitchFamily="34" charset="-122"/>
                <a:cs typeface="Montserrat Medium" pitchFamily="34" charset="-120"/>
              </a:rPr>
              <a:t>K_C = [1, 0] → "moi-même"</a:t>
            </a:r>
            <a:endParaRPr lang="en-US" sz="1400" dirty="0"/>
          </a:p>
        </p:txBody>
      </p:sp>
      <p:sp>
        <p:nvSpPr>
          <p:cNvPr id="12" name="Shape 10"/>
          <p:cNvSpPr/>
          <p:nvPr/>
        </p:nvSpPr>
        <p:spPr>
          <a:xfrm>
            <a:off x="4047768" y="2110859"/>
            <a:ext cx="3129677" cy="183594"/>
          </a:xfrm>
          <a:prstGeom prst="roundRect">
            <a:avLst>
              <a:gd name="adj" fmla="val 15004"/>
            </a:avLst>
          </a:prstGeom>
          <a:solidFill>
            <a:srgbClr val="4D1529"/>
          </a:solidFill>
          <a:ln/>
        </p:spPr>
      </p:sp>
      <p:sp>
        <p:nvSpPr>
          <p:cNvPr id="13" name="Text 11"/>
          <p:cNvSpPr/>
          <p:nvPr/>
        </p:nvSpPr>
        <p:spPr>
          <a:xfrm>
            <a:off x="4047768" y="2569845"/>
            <a:ext cx="2516505" cy="306110"/>
          </a:xfrm>
          <a:prstGeom prst="rect">
            <a:avLst/>
          </a:prstGeom>
          <a:noFill/>
          <a:ln/>
        </p:spPr>
        <p:txBody>
          <a:bodyPr wrap="none" lIns="0" tIns="0" rIns="0" bIns="0" rtlCol="0" anchor="t"/>
          <a:lstStyle/>
          <a:p>
            <a:pPr algn="l" indent="0" marL="0">
              <a:lnSpc>
                <a:spcPts val="2400"/>
              </a:lnSpc>
              <a:buNone/>
            </a:pPr>
            <a:r>
              <a:rPr lang="en-US" sz="1900" b="1" dirty="0">
                <a:solidFill>
                  <a:srgbClr val="F4CAB8"/>
                </a:solidFill>
                <a:latin typeface="Brygada 1918 Bold" pitchFamily="34" charset="0"/>
                <a:ea typeface="Brygada 1918 Bold" pitchFamily="34" charset="-122"/>
                <a:cs typeface="Brygada 1918 Bold" pitchFamily="34" charset="-120"/>
              </a:rPr>
              <a:t>Étape 2 : Q · K = scores</a:t>
            </a:r>
            <a:endParaRPr lang="en-US" sz="1900" dirty="0"/>
          </a:p>
        </p:txBody>
      </p:sp>
      <p:sp>
        <p:nvSpPr>
          <p:cNvPr id="14" name="Text 12"/>
          <p:cNvSpPr/>
          <p:nvPr/>
        </p:nvSpPr>
        <p:spPr>
          <a:xfrm>
            <a:off x="4047768" y="2986088"/>
            <a:ext cx="3129677" cy="293727"/>
          </a:xfrm>
          <a:prstGeom prst="rect">
            <a:avLst/>
          </a:prstGeom>
          <a:noFill/>
          <a:ln/>
        </p:spPr>
        <p:txBody>
          <a:bodyPr wrap="none" lIns="0" tIns="0" rIns="0" bIns="0" rtlCol="0" anchor="t"/>
          <a:lstStyle/>
          <a:p>
            <a:pPr algn="l" indent="0" marL="0">
              <a:lnSpc>
                <a:spcPts val="2300"/>
              </a:lnSpc>
              <a:buNone/>
            </a:pPr>
            <a:r>
              <a:rPr lang="en-US" sz="1400" dirty="0">
                <a:solidFill>
                  <a:srgbClr val="F4CAB8"/>
                </a:solidFill>
                <a:latin typeface="Montserrat Medium" pitchFamily="34" charset="0"/>
                <a:ea typeface="Montserrat Medium" pitchFamily="34" charset="-122"/>
                <a:cs typeface="Montserrat Medium" pitchFamily="34" charset="-120"/>
              </a:rPr>
              <a:t>Q_C · K_A = 1×1 + 0×1 = 1</a:t>
            </a:r>
            <a:endParaRPr lang="en-US" sz="1400" dirty="0"/>
          </a:p>
        </p:txBody>
      </p:sp>
      <p:sp>
        <p:nvSpPr>
          <p:cNvPr id="15" name="Text 13"/>
          <p:cNvSpPr/>
          <p:nvPr/>
        </p:nvSpPr>
        <p:spPr>
          <a:xfrm>
            <a:off x="4047768" y="3389947"/>
            <a:ext cx="3129677" cy="293727"/>
          </a:xfrm>
          <a:prstGeom prst="rect">
            <a:avLst/>
          </a:prstGeom>
          <a:noFill/>
          <a:ln/>
        </p:spPr>
        <p:txBody>
          <a:bodyPr wrap="none" lIns="0" tIns="0" rIns="0" bIns="0" rtlCol="0" anchor="t"/>
          <a:lstStyle/>
          <a:p>
            <a:pPr algn="l" indent="0" marL="0">
              <a:lnSpc>
                <a:spcPts val="2300"/>
              </a:lnSpc>
              <a:buNone/>
            </a:pPr>
            <a:r>
              <a:rPr lang="en-US" sz="1400" dirty="0">
                <a:solidFill>
                  <a:srgbClr val="F4CAB8"/>
                </a:solidFill>
                <a:latin typeface="Montserrat Medium" pitchFamily="34" charset="0"/>
                <a:ea typeface="Montserrat Medium" pitchFamily="34" charset="-122"/>
                <a:cs typeface="Montserrat Medium" pitchFamily="34" charset="-120"/>
              </a:rPr>
              <a:t>Q_C · K_B = 1×0 + 0×1 = 0</a:t>
            </a:r>
            <a:endParaRPr lang="en-US" sz="1400" dirty="0"/>
          </a:p>
        </p:txBody>
      </p:sp>
      <p:sp>
        <p:nvSpPr>
          <p:cNvPr id="16" name="Text 14"/>
          <p:cNvSpPr/>
          <p:nvPr/>
        </p:nvSpPr>
        <p:spPr>
          <a:xfrm>
            <a:off x="4047768" y="3793808"/>
            <a:ext cx="3129677" cy="293727"/>
          </a:xfrm>
          <a:prstGeom prst="rect">
            <a:avLst/>
          </a:prstGeom>
          <a:noFill/>
          <a:ln/>
        </p:spPr>
        <p:txBody>
          <a:bodyPr wrap="none" lIns="0" tIns="0" rIns="0" bIns="0" rtlCol="0" anchor="t"/>
          <a:lstStyle/>
          <a:p>
            <a:pPr algn="l" indent="0" marL="0">
              <a:lnSpc>
                <a:spcPts val="2300"/>
              </a:lnSpc>
              <a:buNone/>
            </a:pPr>
            <a:r>
              <a:rPr lang="en-US" sz="1400" dirty="0">
                <a:solidFill>
                  <a:srgbClr val="F4CAB8"/>
                </a:solidFill>
                <a:latin typeface="Montserrat Medium" pitchFamily="34" charset="0"/>
                <a:ea typeface="Montserrat Medium" pitchFamily="34" charset="-122"/>
                <a:cs typeface="Montserrat Medium" pitchFamily="34" charset="-120"/>
              </a:rPr>
              <a:t>Q_C · K_C = 1×1 + 0×0 = 1</a:t>
            </a:r>
            <a:endParaRPr lang="en-US" sz="1400" dirty="0"/>
          </a:p>
        </p:txBody>
      </p:sp>
      <p:sp>
        <p:nvSpPr>
          <p:cNvPr id="17" name="Text 15"/>
          <p:cNvSpPr/>
          <p:nvPr/>
        </p:nvSpPr>
        <p:spPr>
          <a:xfrm>
            <a:off x="4047768" y="4197668"/>
            <a:ext cx="3129677" cy="587454"/>
          </a:xfrm>
          <a:prstGeom prst="rect">
            <a:avLst/>
          </a:prstGeom>
          <a:noFill/>
          <a:ln/>
        </p:spPr>
        <p:txBody>
          <a:bodyPr wrap="square" lIns="0" tIns="0" rIns="0" bIns="0" rtlCol="0" anchor="t"/>
          <a:lstStyle/>
          <a:p>
            <a:pPr algn="l" indent="0" marL="0">
              <a:lnSpc>
                <a:spcPts val="2300"/>
              </a:lnSpc>
              <a:buNone/>
            </a:pPr>
            <a:r>
              <a:rPr lang="en-US" sz="1400" dirty="0">
                <a:solidFill>
                  <a:srgbClr val="F4CAB8"/>
                </a:solidFill>
                <a:latin typeface="Montserrat Medium" pitchFamily="34" charset="0"/>
                <a:ea typeface="Montserrat Medium" pitchFamily="34" charset="-122"/>
                <a:cs typeface="Montserrat Medium" pitchFamily="34" charset="-120"/>
              </a:rPr>
              <a:t>→ Scores d'attention bruts = [1, 0, 1]</a:t>
            </a:r>
            <a:endParaRPr lang="en-US" sz="1400" dirty="0"/>
          </a:p>
        </p:txBody>
      </p:sp>
      <p:sp>
        <p:nvSpPr>
          <p:cNvPr id="18" name="Shape 16"/>
          <p:cNvSpPr/>
          <p:nvPr/>
        </p:nvSpPr>
        <p:spPr>
          <a:xfrm>
            <a:off x="7452836" y="1835348"/>
            <a:ext cx="3129677" cy="183594"/>
          </a:xfrm>
          <a:prstGeom prst="roundRect">
            <a:avLst>
              <a:gd name="adj" fmla="val 15004"/>
            </a:avLst>
          </a:prstGeom>
          <a:solidFill>
            <a:srgbClr val="4D1529"/>
          </a:solidFill>
          <a:ln/>
        </p:spPr>
      </p:sp>
      <p:sp>
        <p:nvSpPr>
          <p:cNvPr id="19" name="Text 17"/>
          <p:cNvSpPr/>
          <p:nvPr/>
        </p:nvSpPr>
        <p:spPr>
          <a:xfrm>
            <a:off x="7452836" y="2294334"/>
            <a:ext cx="2448520" cy="306110"/>
          </a:xfrm>
          <a:prstGeom prst="rect">
            <a:avLst/>
          </a:prstGeom>
          <a:noFill/>
          <a:ln/>
        </p:spPr>
        <p:txBody>
          <a:bodyPr wrap="none" lIns="0" tIns="0" rIns="0" bIns="0" rtlCol="0" anchor="t"/>
          <a:lstStyle/>
          <a:p>
            <a:pPr algn="l" indent="0" marL="0">
              <a:lnSpc>
                <a:spcPts val="2400"/>
              </a:lnSpc>
              <a:buNone/>
            </a:pPr>
            <a:r>
              <a:rPr lang="en-US" sz="1900" b="1" dirty="0">
                <a:solidFill>
                  <a:srgbClr val="F4CAB8"/>
                </a:solidFill>
                <a:latin typeface="Brygada 1918 Bold" pitchFamily="34" charset="0"/>
                <a:ea typeface="Brygada 1918 Bold" pitchFamily="34" charset="-122"/>
                <a:cs typeface="Brygada 1918 Bold" pitchFamily="34" charset="-120"/>
              </a:rPr>
              <a:t>Étape 3 : softmax</a:t>
            </a:r>
            <a:endParaRPr lang="en-US" sz="1900" dirty="0"/>
          </a:p>
        </p:txBody>
      </p:sp>
      <p:sp>
        <p:nvSpPr>
          <p:cNvPr id="20" name="Text 18"/>
          <p:cNvSpPr/>
          <p:nvPr/>
        </p:nvSpPr>
        <p:spPr>
          <a:xfrm>
            <a:off x="7452836" y="2710577"/>
            <a:ext cx="3129677" cy="587454"/>
          </a:xfrm>
          <a:prstGeom prst="rect">
            <a:avLst/>
          </a:prstGeom>
          <a:noFill/>
          <a:ln/>
        </p:spPr>
        <p:txBody>
          <a:bodyPr wrap="square" lIns="0" tIns="0" rIns="0" bIns="0" rtlCol="0" anchor="t"/>
          <a:lstStyle/>
          <a:p>
            <a:pPr algn="l" indent="0" marL="0">
              <a:lnSpc>
                <a:spcPts val="2300"/>
              </a:lnSpc>
              <a:buNone/>
            </a:pPr>
            <a:r>
              <a:rPr lang="en-US" sz="1400" dirty="0">
                <a:solidFill>
                  <a:srgbClr val="F4CAB8"/>
                </a:solidFill>
                <a:latin typeface="Montserrat Medium" pitchFamily="34" charset="0"/>
                <a:ea typeface="Montserrat Medium" pitchFamily="34" charset="-122"/>
                <a:cs typeface="Montserrat Medium" pitchFamily="34" charset="-120"/>
              </a:rPr>
              <a:t>On transforme les scores en poids (attention) :</a:t>
            </a:r>
            <a:endParaRPr lang="en-US" sz="1400" dirty="0"/>
          </a:p>
        </p:txBody>
      </p:sp>
      <p:sp>
        <p:nvSpPr>
          <p:cNvPr id="21" name="Text 19"/>
          <p:cNvSpPr/>
          <p:nvPr/>
        </p:nvSpPr>
        <p:spPr>
          <a:xfrm>
            <a:off x="7452836" y="3408164"/>
            <a:ext cx="3129677" cy="293727"/>
          </a:xfrm>
          <a:prstGeom prst="rect">
            <a:avLst/>
          </a:prstGeom>
          <a:noFill/>
          <a:ln/>
        </p:spPr>
        <p:txBody>
          <a:bodyPr wrap="none" lIns="0" tIns="0" rIns="0" bIns="0" rtlCol="0" anchor="t"/>
          <a:lstStyle/>
          <a:p>
            <a:pPr algn="l" indent="0" marL="0">
              <a:lnSpc>
                <a:spcPts val="2300"/>
              </a:lnSpc>
              <a:buNone/>
            </a:pPr>
            <a:r>
              <a:rPr lang="en-US" sz="1400" dirty="0">
                <a:solidFill>
                  <a:srgbClr val="F4CAB8"/>
                </a:solidFill>
                <a:latin typeface="Montserrat Medium" pitchFamily="34" charset="0"/>
                <a:ea typeface="Montserrat Medium" pitchFamily="34" charset="-122"/>
                <a:cs typeface="Montserrat Medium" pitchFamily="34" charset="-120"/>
              </a:rPr>
              <a:t>exp(1) = 2.72</a:t>
            </a:r>
            <a:endParaRPr lang="en-US" sz="1400" dirty="0"/>
          </a:p>
        </p:txBody>
      </p:sp>
      <p:sp>
        <p:nvSpPr>
          <p:cNvPr id="22" name="Text 20"/>
          <p:cNvSpPr/>
          <p:nvPr/>
        </p:nvSpPr>
        <p:spPr>
          <a:xfrm>
            <a:off x="7452836" y="3812024"/>
            <a:ext cx="3129677" cy="293727"/>
          </a:xfrm>
          <a:prstGeom prst="rect">
            <a:avLst/>
          </a:prstGeom>
          <a:noFill/>
          <a:ln/>
        </p:spPr>
        <p:txBody>
          <a:bodyPr wrap="none" lIns="0" tIns="0" rIns="0" bIns="0" rtlCol="0" anchor="t"/>
          <a:lstStyle/>
          <a:p>
            <a:pPr algn="l" indent="0" marL="0">
              <a:lnSpc>
                <a:spcPts val="2300"/>
              </a:lnSpc>
              <a:buNone/>
            </a:pPr>
            <a:r>
              <a:rPr lang="en-US" sz="1400" dirty="0">
                <a:solidFill>
                  <a:srgbClr val="F4CAB8"/>
                </a:solidFill>
                <a:latin typeface="Montserrat Medium" pitchFamily="34" charset="0"/>
                <a:ea typeface="Montserrat Medium" pitchFamily="34" charset="-122"/>
                <a:cs typeface="Montserrat Medium" pitchFamily="34" charset="-120"/>
              </a:rPr>
              <a:t>exp(0) = 1</a:t>
            </a:r>
            <a:endParaRPr lang="en-US" sz="1400" dirty="0"/>
          </a:p>
        </p:txBody>
      </p:sp>
      <p:sp>
        <p:nvSpPr>
          <p:cNvPr id="23" name="Text 21"/>
          <p:cNvSpPr/>
          <p:nvPr/>
        </p:nvSpPr>
        <p:spPr>
          <a:xfrm>
            <a:off x="7452836" y="4215884"/>
            <a:ext cx="3129677" cy="293727"/>
          </a:xfrm>
          <a:prstGeom prst="rect">
            <a:avLst/>
          </a:prstGeom>
          <a:noFill/>
          <a:ln/>
        </p:spPr>
        <p:txBody>
          <a:bodyPr wrap="none" lIns="0" tIns="0" rIns="0" bIns="0" rtlCol="0" anchor="t"/>
          <a:lstStyle/>
          <a:p>
            <a:pPr algn="l" indent="0" marL="0">
              <a:lnSpc>
                <a:spcPts val="2300"/>
              </a:lnSpc>
              <a:buNone/>
            </a:pPr>
            <a:r>
              <a:rPr lang="en-US" sz="1400" dirty="0">
                <a:solidFill>
                  <a:srgbClr val="F4CAB8"/>
                </a:solidFill>
                <a:latin typeface="Montserrat Medium" pitchFamily="34" charset="0"/>
                <a:ea typeface="Montserrat Medium" pitchFamily="34" charset="-122"/>
                <a:cs typeface="Montserrat Medium" pitchFamily="34" charset="-120"/>
              </a:rPr>
              <a:t>exp(1) = 2.72</a:t>
            </a:r>
            <a:endParaRPr lang="en-US" sz="1400" dirty="0"/>
          </a:p>
        </p:txBody>
      </p:sp>
      <p:sp>
        <p:nvSpPr>
          <p:cNvPr id="24" name="Text 22"/>
          <p:cNvSpPr/>
          <p:nvPr/>
        </p:nvSpPr>
        <p:spPr>
          <a:xfrm>
            <a:off x="7452836" y="4619744"/>
            <a:ext cx="3129677" cy="293727"/>
          </a:xfrm>
          <a:prstGeom prst="rect">
            <a:avLst/>
          </a:prstGeom>
          <a:noFill/>
          <a:ln/>
        </p:spPr>
        <p:txBody>
          <a:bodyPr wrap="none" lIns="0" tIns="0" rIns="0" bIns="0" rtlCol="0" anchor="t"/>
          <a:lstStyle/>
          <a:p>
            <a:pPr algn="l" indent="0" marL="0">
              <a:lnSpc>
                <a:spcPts val="2300"/>
              </a:lnSpc>
              <a:buNone/>
            </a:pPr>
            <a:r>
              <a:rPr lang="en-US" sz="1400" dirty="0">
                <a:solidFill>
                  <a:srgbClr val="F4CAB8"/>
                </a:solidFill>
                <a:latin typeface="Montserrat Medium" pitchFamily="34" charset="0"/>
                <a:ea typeface="Montserrat Medium" pitchFamily="34" charset="-122"/>
                <a:cs typeface="Montserrat Medium" pitchFamily="34" charset="-120"/>
              </a:rPr>
              <a:t>Somme = 2.72 + 1 + 2.72 = 6.44</a:t>
            </a:r>
            <a:endParaRPr lang="en-US" sz="1400" dirty="0"/>
          </a:p>
        </p:txBody>
      </p:sp>
      <p:sp>
        <p:nvSpPr>
          <p:cNvPr id="25" name="Text 23"/>
          <p:cNvSpPr/>
          <p:nvPr/>
        </p:nvSpPr>
        <p:spPr>
          <a:xfrm>
            <a:off x="7452836" y="5023604"/>
            <a:ext cx="3129677" cy="293727"/>
          </a:xfrm>
          <a:prstGeom prst="rect">
            <a:avLst/>
          </a:prstGeom>
          <a:noFill/>
          <a:ln/>
        </p:spPr>
        <p:txBody>
          <a:bodyPr wrap="none" lIns="0" tIns="0" rIns="0" bIns="0" rtlCol="0" anchor="t"/>
          <a:lstStyle/>
          <a:p>
            <a:pPr algn="l" indent="0" marL="0">
              <a:lnSpc>
                <a:spcPts val="2300"/>
              </a:lnSpc>
              <a:buNone/>
            </a:pPr>
            <a:r>
              <a:rPr lang="en-US" sz="1400" dirty="0">
                <a:solidFill>
                  <a:srgbClr val="F4CAB8"/>
                </a:solidFill>
                <a:latin typeface="Montserrat Medium" pitchFamily="34" charset="0"/>
                <a:ea typeface="Montserrat Medium" pitchFamily="34" charset="-122"/>
                <a:cs typeface="Montserrat Medium" pitchFamily="34" charset="-120"/>
              </a:rPr>
              <a:t>Poids :</a:t>
            </a:r>
            <a:endParaRPr lang="en-US" sz="1400" dirty="0"/>
          </a:p>
        </p:txBody>
      </p:sp>
      <p:sp>
        <p:nvSpPr>
          <p:cNvPr id="26" name="Text 24"/>
          <p:cNvSpPr/>
          <p:nvPr/>
        </p:nvSpPr>
        <p:spPr>
          <a:xfrm>
            <a:off x="7452836" y="5427464"/>
            <a:ext cx="3129677" cy="293727"/>
          </a:xfrm>
          <a:prstGeom prst="rect">
            <a:avLst/>
          </a:prstGeom>
          <a:noFill/>
          <a:ln/>
        </p:spPr>
        <p:txBody>
          <a:bodyPr wrap="none" lIns="0" tIns="0" rIns="0" bIns="0" rtlCol="0" anchor="t"/>
          <a:lstStyle/>
          <a:p>
            <a:pPr algn="l" marL="342900" indent="-342900">
              <a:lnSpc>
                <a:spcPts val="2300"/>
              </a:lnSpc>
              <a:buSzPct val="100000"/>
              <a:buChar char="•"/>
            </a:pPr>
            <a:r>
              <a:rPr lang="en-US" sz="1400" dirty="0">
                <a:solidFill>
                  <a:srgbClr val="F4CAB8"/>
                </a:solidFill>
                <a:latin typeface="Montserrat Medium" pitchFamily="34" charset="0"/>
                <a:ea typeface="Montserrat Medium" pitchFamily="34" charset="-122"/>
                <a:cs typeface="Montserrat Medium" pitchFamily="34" charset="-120"/>
              </a:rPr>
              <a:t>A = 2.72 / 6.44 ≈ 42 %</a:t>
            </a:r>
            <a:endParaRPr lang="en-US" sz="1400" dirty="0"/>
          </a:p>
        </p:txBody>
      </p:sp>
      <p:sp>
        <p:nvSpPr>
          <p:cNvPr id="27" name="Text 25"/>
          <p:cNvSpPr/>
          <p:nvPr/>
        </p:nvSpPr>
        <p:spPr>
          <a:xfrm>
            <a:off x="7452836" y="5785366"/>
            <a:ext cx="3129677" cy="293727"/>
          </a:xfrm>
          <a:prstGeom prst="rect">
            <a:avLst/>
          </a:prstGeom>
          <a:noFill/>
          <a:ln/>
        </p:spPr>
        <p:txBody>
          <a:bodyPr wrap="none" lIns="0" tIns="0" rIns="0" bIns="0" rtlCol="0" anchor="t"/>
          <a:lstStyle/>
          <a:p>
            <a:pPr algn="l" marL="342900" indent="-342900">
              <a:lnSpc>
                <a:spcPts val="2300"/>
              </a:lnSpc>
              <a:buSzPct val="100000"/>
              <a:buChar char="•"/>
            </a:pPr>
            <a:r>
              <a:rPr lang="en-US" sz="1400" dirty="0">
                <a:solidFill>
                  <a:srgbClr val="F4CAB8"/>
                </a:solidFill>
                <a:latin typeface="Montserrat Medium" pitchFamily="34" charset="0"/>
                <a:ea typeface="Montserrat Medium" pitchFamily="34" charset="-122"/>
                <a:cs typeface="Montserrat Medium" pitchFamily="34" charset="-120"/>
              </a:rPr>
              <a:t>B = 1 / 6.44 ≈ 16 %</a:t>
            </a:r>
            <a:endParaRPr lang="en-US" sz="1400" dirty="0"/>
          </a:p>
        </p:txBody>
      </p:sp>
      <p:sp>
        <p:nvSpPr>
          <p:cNvPr id="28" name="Text 26"/>
          <p:cNvSpPr/>
          <p:nvPr/>
        </p:nvSpPr>
        <p:spPr>
          <a:xfrm>
            <a:off x="7452836" y="6143268"/>
            <a:ext cx="3129677" cy="293727"/>
          </a:xfrm>
          <a:prstGeom prst="rect">
            <a:avLst/>
          </a:prstGeom>
          <a:noFill/>
          <a:ln/>
        </p:spPr>
        <p:txBody>
          <a:bodyPr wrap="none" lIns="0" tIns="0" rIns="0" bIns="0" rtlCol="0" anchor="t"/>
          <a:lstStyle/>
          <a:p>
            <a:pPr algn="l" marL="342900" indent="-342900">
              <a:lnSpc>
                <a:spcPts val="2300"/>
              </a:lnSpc>
              <a:buSzPct val="100000"/>
              <a:buChar char="•"/>
            </a:pPr>
            <a:r>
              <a:rPr lang="en-US" sz="1400" dirty="0">
                <a:solidFill>
                  <a:srgbClr val="F4CAB8"/>
                </a:solidFill>
                <a:latin typeface="Montserrat Medium" pitchFamily="34" charset="0"/>
                <a:ea typeface="Montserrat Medium" pitchFamily="34" charset="-122"/>
                <a:cs typeface="Montserrat Medium" pitchFamily="34" charset="-120"/>
              </a:rPr>
              <a:t>C = 2.72 / 6.44 ≈ 42 %</a:t>
            </a:r>
            <a:endParaRPr lang="en-US" sz="1400" dirty="0"/>
          </a:p>
        </p:txBody>
      </p:sp>
      <p:sp>
        <p:nvSpPr>
          <p:cNvPr id="29" name="Shape 27"/>
          <p:cNvSpPr/>
          <p:nvPr/>
        </p:nvSpPr>
        <p:spPr>
          <a:xfrm>
            <a:off x="10857905" y="1559957"/>
            <a:ext cx="3129796" cy="183594"/>
          </a:xfrm>
          <a:prstGeom prst="roundRect">
            <a:avLst>
              <a:gd name="adj" fmla="val 15004"/>
            </a:avLst>
          </a:prstGeom>
          <a:solidFill>
            <a:srgbClr val="4D1529"/>
          </a:solidFill>
          <a:ln/>
        </p:spPr>
      </p:sp>
      <p:sp>
        <p:nvSpPr>
          <p:cNvPr id="30" name="Text 28"/>
          <p:cNvSpPr/>
          <p:nvPr/>
        </p:nvSpPr>
        <p:spPr>
          <a:xfrm>
            <a:off x="10857905" y="2018943"/>
            <a:ext cx="3129796" cy="612219"/>
          </a:xfrm>
          <a:prstGeom prst="rect">
            <a:avLst/>
          </a:prstGeom>
          <a:noFill/>
          <a:ln/>
        </p:spPr>
        <p:txBody>
          <a:bodyPr wrap="square" lIns="0" tIns="0" rIns="0" bIns="0" rtlCol="0" anchor="t"/>
          <a:lstStyle/>
          <a:p>
            <a:pPr algn="l" indent="0" marL="0">
              <a:lnSpc>
                <a:spcPts val="2400"/>
              </a:lnSpc>
              <a:buNone/>
            </a:pPr>
            <a:r>
              <a:rPr lang="en-US" sz="1900" b="1" dirty="0">
                <a:solidFill>
                  <a:srgbClr val="F4CAB8"/>
                </a:solidFill>
                <a:latin typeface="Brygada 1918 Bold" pitchFamily="34" charset="0"/>
                <a:ea typeface="Brygada 1918 Bold" pitchFamily="34" charset="-122"/>
                <a:cs typeface="Brygada 1918 Bold" pitchFamily="34" charset="-120"/>
              </a:rPr>
              <a:t>Étapes 4 et 5 : Values et somme pondérée</a:t>
            </a:r>
            <a:endParaRPr lang="en-US" sz="1900" dirty="0"/>
          </a:p>
        </p:txBody>
      </p:sp>
      <p:sp>
        <p:nvSpPr>
          <p:cNvPr id="31" name="Text 29"/>
          <p:cNvSpPr/>
          <p:nvPr/>
        </p:nvSpPr>
        <p:spPr>
          <a:xfrm>
            <a:off x="10857905" y="2741295"/>
            <a:ext cx="3129796" cy="293727"/>
          </a:xfrm>
          <a:prstGeom prst="rect">
            <a:avLst/>
          </a:prstGeom>
          <a:noFill/>
          <a:ln/>
        </p:spPr>
        <p:txBody>
          <a:bodyPr wrap="none" lIns="0" tIns="0" rIns="0" bIns="0" rtlCol="0" anchor="t"/>
          <a:lstStyle/>
          <a:p>
            <a:pPr algn="l" indent="0" marL="0">
              <a:lnSpc>
                <a:spcPts val="2300"/>
              </a:lnSpc>
              <a:buNone/>
            </a:pPr>
            <a:r>
              <a:rPr lang="en-US" sz="1400" dirty="0">
                <a:solidFill>
                  <a:srgbClr val="F4CAB8"/>
                </a:solidFill>
                <a:latin typeface="Montserrat Medium" pitchFamily="34" charset="0"/>
                <a:ea typeface="Montserrat Medium" pitchFamily="34" charset="-122"/>
                <a:cs typeface="Montserrat Medium" pitchFamily="34" charset="-120"/>
              </a:rPr>
              <a:t>V_A = [10, 10]</a:t>
            </a:r>
            <a:endParaRPr lang="en-US" sz="1400" dirty="0"/>
          </a:p>
        </p:txBody>
      </p:sp>
      <p:sp>
        <p:nvSpPr>
          <p:cNvPr id="32" name="Text 30"/>
          <p:cNvSpPr/>
          <p:nvPr/>
        </p:nvSpPr>
        <p:spPr>
          <a:xfrm>
            <a:off x="10857905" y="3145155"/>
            <a:ext cx="3129796" cy="293727"/>
          </a:xfrm>
          <a:prstGeom prst="rect">
            <a:avLst/>
          </a:prstGeom>
          <a:noFill/>
          <a:ln/>
        </p:spPr>
        <p:txBody>
          <a:bodyPr wrap="none" lIns="0" tIns="0" rIns="0" bIns="0" rtlCol="0" anchor="t"/>
          <a:lstStyle/>
          <a:p>
            <a:pPr algn="l" indent="0" marL="0">
              <a:lnSpc>
                <a:spcPts val="2300"/>
              </a:lnSpc>
              <a:buNone/>
            </a:pPr>
            <a:r>
              <a:rPr lang="en-US" sz="1400" dirty="0">
                <a:solidFill>
                  <a:srgbClr val="F4CAB8"/>
                </a:solidFill>
                <a:latin typeface="Montserrat Medium" pitchFamily="34" charset="0"/>
                <a:ea typeface="Montserrat Medium" pitchFamily="34" charset="-122"/>
                <a:cs typeface="Montserrat Medium" pitchFamily="34" charset="-120"/>
              </a:rPr>
              <a:t>V_B = [5, 0]</a:t>
            </a:r>
            <a:endParaRPr lang="en-US" sz="1400" dirty="0"/>
          </a:p>
        </p:txBody>
      </p:sp>
      <p:sp>
        <p:nvSpPr>
          <p:cNvPr id="33" name="Text 31"/>
          <p:cNvSpPr/>
          <p:nvPr/>
        </p:nvSpPr>
        <p:spPr>
          <a:xfrm>
            <a:off x="10857905" y="3549015"/>
            <a:ext cx="3129796" cy="293727"/>
          </a:xfrm>
          <a:prstGeom prst="rect">
            <a:avLst/>
          </a:prstGeom>
          <a:noFill/>
          <a:ln/>
        </p:spPr>
        <p:txBody>
          <a:bodyPr wrap="none" lIns="0" tIns="0" rIns="0" bIns="0" rtlCol="0" anchor="t"/>
          <a:lstStyle/>
          <a:p>
            <a:pPr algn="l" indent="0" marL="0">
              <a:lnSpc>
                <a:spcPts val="2300"/>
              </a:lnSpc>
              <a:buNone/>
            </a:pPr>
            <a:r>
              <a:rPr lang="en-US" sz="1400" dirty="0">
                <a:solidFill>
                  <a:srgbClr val="F4CAB8"/>
                </a:solidFill>
                <a:latin typeface="Montserrat Medium" pitchFamily="34" charset="0"/>
                <a:ea typeface="Montserrat Medium" pitchFamily="34" charset="-122"/>
                <a:cs typeface="Montserrat Medium" pitchFamily="34" charset="-120"/>
              </a:rPr>
              <a:t>V_C = [0, 20]</a:t>
            </a:r>
            <a:endParaRPr lang="en-US" sz="1400" dirty="0"/>
          </a:p>
        </p:txBody>
      </p:sp>
      <p:sp>
        <p:nvSpPr>
          <p:cNvPr id="34" name="Text 32"/>
          <p:cNvSpPr/>
          <p:nvPr/>
        </p:nvSpPr>
        <p:spPr>
          <a:xfrm>
            <a:off x="10857905" y="3952875"/>
            <a:ext cx="3129796" cy="587454"/>
          </a:xfrm>
          <a:prstGeom prst="rect">
            <a:avLst/>
          </a:prstGeom>
          <a:noFill/>
          <a:ln/>
        </p:spPr>
        <p:txBody>
          <a:bodyPr wrap="square" lIns="0" tIns="0" rIns="0" bIns="0" rtlCol="0" anchor="t"/>
          <a:lstStyle/>
          <a:p>
            <a:pPr algn="l" indent="0" marL="0">
              <a:lnSpc>
                <a:spcPts val="2300"/>
              </a:lnSpc>
              <a:buNone/>
            </a:pPr>
            <a:r>
              <a:rPr lang="en-US" sz="1400" dirty="0">
                <a:solidFill>
                  <a:srgbClr val="F4CAB8"/>
                </a:solidFill>
                <a:latin typeface="Montserrat Medium" pitchFamily="34" charset="0"/>
                <a:ea typeface="Montserrat Medium" pitchFamily="34" charset="-122"/>
                <a:cs typeface="Montserrat Medium" pitchFamily="34" charset="-120"/>
              </a:rPr>
              <a:t>On multiplie chaque V par son poids et on additionne :</a:t>
            </a:r>
            <a:endParaRPr lang="en-US" sz="1400" dirty="0"/>
          </a:p>
        </p:txBody>
      </p:sp>
      <p:sp>
        <p:nvSpPr>
          <p:cNvPr id="35" name="Text 33"/>
          <p:cNvSpPr/>
          <p:nvPr/>
        </p:nvSpPr>
        <p:spPr>
          <a:xfrm>
            <a:off x="10857905" y="4650462"/>
            <a:ext cx="3129796" cy="293727"/>
          </a:xfrm>
          <a:prstGeom prst="rect">
            <a:avLst/>
          </a:prstGeom>
          <a:noFill/>
          <a:ln/>
        </p:spPr>
        <p:txBody>
          <a:bodyPr wrap="none" lIns="0" tIns="0" rIns="0" bIns="0" rtlCol="0" anchor="t"/>
          <a:lstStyle/>
          <a:p>
            <a:pPr algn="l" marL="342900" indent="-342900">
              <a:lnSpc>
                <a:spcPts val="2300"/>
              </a:lnSpc>
              <a:buSzPct val="100000"/>
              <a:buChar char="•"/>
            </a:pPr>
            <a:r>
              <a:rPr lang="en-US" sz="1400" dirty="0">
                <a:solidFill>
                  <a:srgbClr val="F4CAB8"/>
                </a:solidFill>
                <a:latin typeface="Montserrat Medium" pitchFamily="34" charset="0"/>
                <a:ea typeface="Montserrat Medium" pitchFamily="34" charset="-122"/>
                <a:cs typeface="Montserrat Medium" pitchFamily="34" charset="-120"/>
              </a:rPr>
              <a:t>0.42 × V_A → [4.2, 4.2]</a:t>
            </a:r>
            <a:endParaRPr lang="en-US" sz="1400" dirty="0"/>
          </a:p>
        </p:txBody>
      </p:sp>
      <p:sp>
        <p:nvSpPr>
          <p:cNvPr id="36" name="Text 34"/>
          <p:cNvSpPr/>
          <p:nvPr/>
        </p:nvSpPr>
        <p:spPr>
          <a:xfrm>
            <a:off x="10857905" y="5008364"/>
            <a:ext cx="3129796" cy="293727"/>
          </a:xfrm>
          <a:prstGeom prst="rect">
            <a:avLst/>
          </a:prstGeom>
          <a:noFill/>
          <a:ln/>
        </p:spPr>
        <p:txBody>
          <a:bodyPr wrap="none" lIns="0" tIns="0" rIns="0" bIns="0" rtlCol="0" anchor="t"/>
          <a:lstStyle/>
          <a:p>
            <a:pPr algn="l" marL="342900" indent="-342900">
              <a:lnSpc>
                <a:spcPts val="2300"/>
              </a:lnSpc>
              <a:buSzPct val="100000"/>
              <a:buChar char="•"/>
            </a:pPr>
            <a:r>
              <a:rPr lang="en-US" sz="1400" dirty="0">
                <a:solidFill>
                  <a:srgbClr val="F4CAB8"/>
                </a:solidFill>
                <a:latin typeface="Montserrat Medium" pitchFamily="34" charset="0"/>
                <a:ea typeface="Montserrat Medium" pitchFamily="34" charset="-122"/>
                <a:cs typeface="Montserrat Medium" pitchFamily="34" charset="-120"/>
              </a:rPr>
              <a:t>0.16 × V_B → [0.8, 0]</a:t>
            </a:r>
            <a:endParaRPr lang="en-US" sz="1400" dirty="0"/>
          </a:p>
        </p:txBody>
      </p:sp>
      <p:sp>
        <p:nvSpPr>
          <p:cNvPr id="37" name="Text 35"/>
          <p:cNvSpPr/>
          <p:nvPr/>
        </p:nvSpPr>
        <p:spPr>
          <a:xfrm>
            <a:off x="10857905" y="5366266"/>
            <a:ext cx="3129796" cy="293727"/>
          </a:xfrm>
          <a:prstGeom prst="rect">
            <a:avLst/>
          </a:prstGeom>
          <a:noFill/>
          <a:ln/>
        </p:spPr>
        <p:txBody>
          <a:bodyPr wrap="none" lIns="0" tIns="0" rIns="0" bIns="0" rtlCol="0" anchor="t"/>
          <a:lstStyle/>
          <a:p>
            <a:pPr algn="l" marL="342900" indent="-342900">
              <a:lnSpc>
                <a:spcPts val="2300"/>
              </a:lnSpc>
              <a:buSzPct val="100000"/>
              <a:buChar char="•"/>
            </a:pPr>
            <a:r>
              <a:rPr lang="en-US" sz="1400" dirty="0">
                <a:solidFill>
                  <a:srgbClr val="F4CAB8"/>
                </a:solidFill>
                <a:latin typeface="Montserrat Medium" pitchFamily="34" charset="0"/>
                <a:ea typeface="Montserrat Medium" pitchFamily="34" charset="-122"/>
                <a:cs typeface="Montserrat Medium" pitchFamily="34" charset="-120"/>
              </a:rPr>
              <a:t>0.42 × V_C → [0, 8.4]</a:t>
            </a:r>
            <a:endParaRPr lang="en-US" sz="1400" dirty="0"/>
          </a:p>
        </p:txBody>
      </p:sp>
      <p:sp>
        <p:nvSpPr>
          <p:cNvPr id="38" name="Text 36"/>
          <p:cNvSpPr/>
          <p:nvPr/>
        </p:nvSpPr>
        <p:spPr>
          <a:xfrm>
            <a:off x="10857905" y="5770126"/>
            <a:ext cx="3129796" cy="293727"/>
          </a:xfrm>
          <a:prstGeom prst="rect">
            <a:avLst/>
          </a:prstGeom>
          <a:noFill/>
          <a:ln/>
        </p:spPr>
        <p:txBody>
          <a:bodyPr wrap="none" lIns="0" tIns="0" rIns="0" bIns="0" rtlCol="0" anchor="t"/>
          <a:lstStyle/>
          <a:p>
            <a:pPr algn="l" indent="0" marL="0">
              <a:lnSpc>
                <a:spcPts val="2300"/>
              </a:lnSpc>
              <a:buNone/>
            </a:pPr>
            <a:r>
              <a:rPr lang="en-US" sz="1400" dirty="0">
                <a:solidFill>
                  <a:srgbClr val="F4CAB8"/>
                </a:solidFill>
                <a:latin typeface="Montserrat Medium" pitchFamily="34" charset="0"/>
                <a:ea typeface="Montserrat Medium" pitchFamily="34" charset="-122"/>
                <a:cs typeface="Montserrat Medium" pitchFamily="34" charset="-120"/>
              </a:rPr>
              <a:t>→ Total final ≈ [5, 12.6]</a:t>
            </a:r>
            <a:endParaRPr lang="en-US" sz="1400" dirty="0"/>
          </a:p>
        </p:txBody>
      </p:sp>
      <p:sp>
        <p:nvSpPr>
          <p:cNvPr id="39" name="Text 37"/>
          <p:cNvSpPr/>
          <p:nvPr/>
        </p:nvSpPr>
        <p:spPr>
          <a:xfrm>
            <a:off x="10857905" y="6173986"/>
            <a:ext cx="3129796" cy="881182"/>
          </a:xfrm>
          <a:prstGeom prst="rect">
            <a:avLst/>
          </a:prstGeom>
          <a:noFill/>
          <a:ln/>
        </p:spPr>
        <p:txBody>
          <a:bodyPr wrap="square" lIns="0" tIns="0" rIns="0" bIns="0" rtlCol="0" anchor="t"/>
          <a:lstStyle/>
          <a:p>
            <a:pPr algn="l" indent="0" marL="0">
              <a:lnSpc>
                <a:spcPts val="2300"/>
              </a:lnSpc>
              <a:buNone/>
            </a:pPr>
            <a:r>
              <a:rPr lang="en-US" sz="1400" dirty="0">
                <a:solidFill>
                  <a:srgbClr val="F4CAB8"/>
                </a:solidFill>
                <a:latin typeface="Montserrat Medium" pitchFamily="34" charset="0"/>
                <a:ea typeface="Montserrat Medium" pitchFamily="34" charset="-122"/>
                <a:cs typeface="Montserrat Medium" pitchFamily="34" charset="-120"/>
              </a:rPr>
              <a:t>Ce vecteur [5, 12.6] est le résumé que C a construit en écoutant les autres.</a:t>
            </a:r>
            <a:endParaRPr lang="en-US" sz="14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749260" y="860108"/>
            <a:ext cx="13131879" cy="1427083"/>
          </a:xfrm>
          <a:prstGeom prst="rect">
            <a:avLst/>
          </a:prstGeom>
          <a:noFill/>
          <a:ln/>
        </p:spPr>
        <p:txBody>
          <a:bodyPr wrap="square" lIns="0" tIns="0" rIns="0" bIns="0" rtlCol="0" anchor="t"/>
          <a:lstStyle/>
          <a:p>
            <a:pPr algn="l" indent="0" marL="0">
              <a:lnSpc>
                <a:spcPts val="5600"/>
              </a:lnSpc>
              <a:buNone/>
            </a:pPr>
            <a:r>
              <a:rPr lang="en-US" sz="4450" b="1" dirty="0">
                <a:solidFill>
                  <a:srgbClr val="FFB393"/>
                </a:solidFill>
                <a:latin typeface="Brygada 1918 Bold" pitchFamily="34" charset="0"/>
                <a:ea typeface="Brygada 1918 Bold" pitchFamily="34" charset="-122"/>
                <a:cs typeface="Brygada 1918 Bold" pitchFamily="34" charset="-120"/>
              </a:rPr>
              <a:t>Multi-Head Attention : Plusieurs Perspectives en Parallèle</a:t>
            </a:r>
            <a:endParaRPr lang="en-US" sz="4450" dirty="0"/>
          </a:p>
        </p:txBody>
      </p:sp>
      <p:pic>
        <p:nvPicPr>
          <p:cNvPr id="3" name="Image 0" descr="preencoded.png">    </p:cNvPr>
          <p:cNvPicPr>
            <a:picLocks noChangeAspect="1"/>
          </p:cNvPicPr>
          <p:nvPr/>
        </p:nvPicPr>
        <p:blipFill>
          <a:blip r:embed="rId1"/>
          <a:stretch>
            <a:fillRect/>
          </a:stretch>
        </p:blipFill>
        <p:spPr>
          <a:xfrm>
            <a:off x="749260" y="2752725"/>
            <a:ext cx="535186" cy="535186"/>
          </a:xfrm>
          <a:prstGeom prst="rect">
            <a:avLst/>
          </a:prstGeom>
        </p:spPr>
      </p:pic>
      <p:sp>
        <p:nvSpPr>
          <p:cNvPr id="4" name="Text 1"/>
          <p:cNvSpPr/>
          <p:nvPr/>
        </p:nvSpPr>
        <p:spPr>
          <a:xfrm>
            <a:off x="1498521" y="2715339"/>
            <a:ext cx="2292787" cy="713661"/>
          </a:xfrm>
          <a:prstGeom prst="rect">
            <a:avLst/>
          </a:prstGeom>
          <a:noFill/>
          <a:ln/>
        </p:spPr>
        <p:txBody>
          <a:bodyPr wrap="square" lIns="0" tIns="0" rIns="0" bIns="0" rtlCol="0" anchor="t"/>
          <a:lstStyle/>
          <a:p>
            <a:pPr algn="l" indent="0" marL="0">
              <a:lnSpc>
                <a:spcPts val="2800"/>
              </a:lnSpc>
              <a:buNone/>
            </a:pPr>
            <a:r>
              <a:rPr lang="en-US" sz="2200" b="1" dirty="0">
                <a:solidFill>
                  <a:srgbClr val="F4CAB8"/>
                </a:solidFill>
                <a:latin typeface="Brygada 1918 Bold" pitchFamily="34" charset="0"/>
                <a:ea typeface="Brygada 1918 Bold" pitchFamily="34" charset="-122"/>
                <a:cs typeface="Brygada 1918 Bold" pitchFamily="34" charset="-120"/>
              </a:rPr>
              <a:t>Lunettes "grammaire"</a:t>
            </a:r>
            <a:endParaRPr lang="en-US" sz="2200" dirty="0"/>
          </a:p>
        </p:txBody>
      </p:sp>
      <p:sp>
        <p:nvSpPr>
          <p:cNvPr id="5" name="Text 2"/>
          <p:cNvSpPr/>
          <p:nvPr/>
        </p:nvSpPr>
        <p:spPr>
          <a:xfrm>
            <a:off x="1498521" y="3557349"/>
            <a:ext cx="2292787" cy="1027271"/>
          </a:xfrm>
          <a:prstGeom prst="rect">
            <a:avLst/>
          </a:prstGeom>
          <a:noFill/>
          <a:ln/>
        </p:spPr>
        <p:txBody>
          <a:bodyPr wrap="square" lIns="0" tIns="0" rIns="0" bIns="0" rtlCol="0" anchor="t"/>
          <a:lstStyle/>
          <a:p>
            <a:pPr algn="l" indent="0" marL="0">
              <a:lnSpc>
                <a:spcPts val="2650"/>
              </a:lnSpc>
              <a:buNone/>
            </a:pPr>
            <a:r>
              <a:rPr lang="en-US" sz="1650" dirty="0">
                <a:solidFill>
                  <a:srgbClr val="F4CAB8"/>
                </a:solidFill>
                <a:latin typeface="Montserrat Medium" pitchFamily="34" charset="0"/>
                <a:ea typeface="Montserrat Medium" pitchFamily="34" charset="-122"/>
                <a:cs typeface="Montserrat Medium" pitchFamily="34" charset="-120"/>
              </a:rPr>
              <a:t>Analyse la structure grammaticale et syntaxique du texte</a:t>
            </a:r>
            <a:endParaRPr lang="en-US" sz="1650" dirty="0"/>
          </a:p>
        </p:txBody>
      </p:sp>
      <p:pic>
        <p:nvPicPr>
          <p:cNvPr id="6" name="Image 1" descr="preencoded.png">    </p:cNvPr>
          <p:cNvPicPr>
            <a:picLocks noChangeAspect="1"/>
          </p:cNvPicPr>
          <p:nvPr/>
        </p:nvPicPr>
        <p:blipFill>
          <a:blip r:embed="rId2"/>
          <a:stretch>
            <a:fillRect/>
          </a:stretch>
        </p:blipFill>
        <p:spPr>
          <a:xfrm>
            <a:off x="4112419" y="2752725"/>
            <a:ext cx="535186" cy="535186"/>
          </a:xfrm>
          <a:prstGeom prst="rect">
            <a:avLst/>
          </a:prstGeom>
        </p:spPr>
      </p:pic>
      <p:sp>
        <p:nvSpPr>
          <p:cNvPr id="7" name="Text 3"/>
          <p:cNvSpPr/>
          <p:nvPr/>
        </p:nvSpPr>
        <p:spPr>
          <a:xfrm>
            <a:off x="4861679" y="2715339"/>
            <a:ext cx="2292906" cy="713661"/>
          </a:xfrm>
          <a:prstGeom prst="rect">
            <a:avLst/>
          </a:prstGeom>
          <a:noFill/>
          <a:ln/>
        </p:spPr>
        <p:txBody>
          <a:bodyPr wrap="square" lIns="0" tIns="0" rIns="0" bIns="0" rtlCol="0" anchor="t"/>
          <a:lstStyle/>
          <a:p>
            <a:pPr algn="l" indent="0" marL="0">
              <a:lnSpc>
                <a:spcPts val="2800"/>
              </a:lnSpc>
              <a:buNone/>
            </a:pPr>
            <a:r>
              <a:rPr lang="en-US" sz="2200" b="1" dirty="0">
                <a:solidFill>
                  <a:srgbClr val="F4CAB8"/>
                </a:solidFill>
                <a:latin typeface="Brygada 1918 Bold" pitchFamily="34" charset="0"/>
                <a:ea typeface="Brygada 1918 Bold" pitchFamily="34" charset="-122"/>
                <a:cs typeface="Brygada 1918 Bold" pitchFamily="34" charset="-120"/>
              </a:rPr>
              <a:t>Lunettes "émotion"</a:t>
            </a:r>
            <a:endParaRPr lang="en-US" sz="2200" dirty="0"/>
          </a:p>
        </p:txBody>
      </p:sp>
      <p:sp>
        <p:nvSpPr>
          <p:cNvPr id="8" name="Text 4"/>
          <p:cNvSpPr/>
          <p:nvPr/>
        </p:nvSpPr>
        <p:spPr>
          <a:xfrm>
            <a:off x="4861679" y="3557349"/>
            <a:ext cx="2292906" cy="1027271"/>
          </a:xfrm>
          <a:prstGeom prst="rect">
            <a:avLst/>
          </a:prstGeom>
          <a:noFill/>
          <a:ln/>
        </p:spPr>
        <p:txBody>
          <a:bodyPr wrap="square" lIns="0" tIns="0" rIns="0" bIns="0" rtlCol="0" anchor="t"/>
          <a:lstStyle/>
          <a:p>
            <a:pPr algn="l" indent="0" marL="0">
              <a:lnSpc>
                <a:spcPts val="2650"/>
              </a:lnSpc>
              <a:buNone/>
            </a:pPr>
            <a:r>
              <a:rPr lang="en-US" sz="1650" dirty="0">
                <a:solidFill>
                  <a:srgbClr val="F4CAB8"/>
                </a:solidFill>
                <a:latin typeface="Montserrat Medium" pitchFamily="34" charset="0"/>
                <a:ea typeface="Montserrat Medium" pitchFamily="34" charset="-122"/>
                <a:cs typeface="Montserrat Medium" pitchFamily="34" charset="-120"/>
              </a:rPr>
              <a:t>Détecte le ton émotionnel et les sentiments exprimés</a:t>
            </a:r>
            <a:endParaRPr lang="en-US" sz="1650" dirty="0"/>
          </a:p>
        </p:txBody>
      </p:sp>
      <p:pic>
        <p:nvPicPr>
          <p:cNvPr id="9" name="Image 2" descr="preencoded.png">    </p:cNvPr>
          <p:cNvPicPr>
            <a:picLocks noChangeAspect="1"/>
          </p:cNvPicPr>
          <p:nvPr/>
        </p:nvPicPr>
        <p:blipFill>
          <a:blip r:embed="rId3"/>
          <a:stretch>
            <a:fillRect/>
          </a:stretch>
        </p:blipFill>
        <p:spPr>
          <a:xfrm>
            <a:off x="7475696" y="2752725"/>
            <a:ext cx="535186" cy="535186"/>
          </a:xfrm>
          <a:prstGeom prst="rect">
            <a:avLst/>
          </a:prstGeom>
        </p:spPr>
      </p:pic>
      <p:sp>
        <p:nvSpPr>
          <p:cNvPr id="10" name="Text 5"/>
          <p:cNvSpPr/>
          <p:nvPr/>
        </p:nvSpPr>
        <p:spPr>
          <a:xfrm>
            <a:off x="8224957" y="2715339"/>
            <a:ext cx="2292906" cy="713661"/>
          </a:xfrm>
          <a:prstGeom prst="rect">
            <a:avLst/>
          </a:prstGeom>
          <a:noFill/>
          <a:ln/>
        </p:spPr>
        <p:txBody>
          <a:bodyPr wrap="square" lIns="0" tIns="0" rIns="0" bIns="0" rtlCol="0" anchor="t"/>
          <a:lstStyle/>
          <a:p>
            <a:pPr algn="l" indent="0" marL="0">
              <a:lnSpc>
                <a:spcPts val="2800"/>
              </a:lnSpc>
              <a:buNone/>
            </a:pPr>
            <a:r>
              <a:rPr lang="en-US" sz="2200" b="1" dirty="0">
                <a:solidFill>
                  <a:srgbClr val="F4CAB8"/>
                </a:solidFill>
                <a:latin typeface="Brygada 1918 Bold" pitchFamily="34" charset="0"/>
                <a:ea typeface="Brygada 1918 Bold" pitchFamily="34" charset="-122"/>
                <a:cs typeface="Brygada 1918 Bold" pitchFamily="34" charset="-120"/>
              </a:rPr>
              <a:t>Lunettes "logique"</a:t>
            </a:r>
            <a:endParaRPr lang="en-US" sz="2200" dirty="0"/>
          </a:p>
        </p:txBody>
      </p:sp>
      <p:sp>
        <p:nvSpPr>
          <p:cNvPr id="11" name="Text 6"/>
          <p:cNvSpPr/>
          <p:nvPr/>
        </p:nvSpPr>
        <p:spPr>
          <a:xfrm>
            <a:off x="8224957" y="3557349"/>
            <a:ext cx="2292906" cy="1027271"/>
          </a:xfrm>
          <a:prstGeom prst="rect">
            <a:avLst/>
          </a:prstGeom>
          <a:noFill/>
          <a:ln/>
        </p:spPr>
        <p:txBody>
          <a:bodyPr wrap="square" lIns="0" tIns="0" rIns="0" bIns="0" rtlCol="0" anchor="t"/>
          <a:lstStyle/>
          <a:p>
            <a:pPr algn="l" indent="0" marL="0">
              <a:lnSpc>
                <a:spcPts val="2650"/>
              </a:lnSpc>
              <a:buNone/>
            </a:pPr>
            <a:r>
              <a:rPr lang="en-US" sz="1650" dirty="0">
                <a:solidFill>
                  <a:srgbClr val="F4CAB8"/>
                </a:solidFill>
                <a:latin typeface="Montserrat Medium" pitchFamily="34" charset="0"/>
                <a:ea typeface="Montserrat Medium" pitchFamily="34" charset="-122"/>
                <a:cs typeface="Montserrat Medium" pitchFamily="34" charset="-120"/>
              </a:rPr>
              <a:t>Repère les liens logiques et les relations causales</a:t>
            </a:r>
            <a:endParaRPr lang="en-US" sz="1650" dirty="0"/>
          </a:p>
        </p:txBody>
      </p:sp>
      <p:pic>
        <p:nvPicPr>
          <p:cNvPr id="12" name="Image 3" descr="preencoded.png">    </p:cNvPr>
          <p:cNvPicPr>
            <a:picLocks noChangeAspect="1"/>
          </p:cNvPicPr>
          <p:nvPr/>
        </p:nvPicPr>
        <p:blipFill>
          <a:blip r:embed="rId4"/>
          <a:stretch>
            <a:fillRect/>
          </a:stretch>
        </p:blipFill>
        <p:spPr>
          <a:xfrm>
            <a:off x="10838974" y="2752725"/>
            <a:ext cx="535186" cy="535186"/>
          </a:xfrm>
          <a:prstGeom prst="rect">
            <a:avLst/>
          </a:prstGeom>
        </p:spPr>
      </p:pic>
      <p:sp>
        <p:nvSpPr>
          <p:cNvPr id="13" name="Text 7"/>
          <p:cNvSpPr/>
          <p:nvPr/>
        </p:nvSpPr>
        <p:spPr>
          <a:xfrm>
            <a:off x="11588234" y="2715339"/>
            <a:ext cx="2292906" cy="356830"/>
          </a:xfrm>
          <a:prstGeom prst="rect">
            <a:avLst/>
          </a:prstGeom>
          <a:noFill/>
          <a:ln/>
        </p:spPr>
        <p:txBody>
          <a:bodyPr wrap="none" lIns="0" tIns="0" rIns="0" bIns="0" rtlCol="0" anchor="t"/>
          <a:lstStyle/>
          <a:p>
            <a:pPr algn="l" indent="0" marL="0">
              <a:lnSpc>
                <a:spcPts val="2800"/>
              </a:lnSpc>
              <a:buNone/>
            </a:pPr>
            <a:r>
              <a:rPr lang="en-US" sz="2200" b="1" dirty="0">
                <a:solidFill>
                  <a:srgbClr val="F4CAB8"/>
                </a:solidFill>
                <a:latin typeface="Brygada 1918 Bold" pitchFamily="34" charset="0"/>
                <a:ea typeface="Brygada 1918 Bold" pitchFamily="34" charset="-122"/>
                <a:cs typeface="Brygada 1918 Bold" pitchFamily="34" charset="-120"/>
              </a:rPr>
              <a:t>Lunettes "sujet"</a:t>
            </a:r>
            <a:endParaRPr lang="en-US" sz="2200" dirty="0"/>
          </a:p>
        </p:txBody>
      </p:sp>
      <p:sp>
        <p:nvSpPr>
          <p:cNvPr id="14" name="Text 8"/>
          <p:cNvSpPr/>
          <p:nvPr/>
        </p:nvSpPr>
        <p:spPr>
          <a:xfrm>
            <a:off x="11588234" y="3200519"/>
            <a:ext cx="2292906" cy="1027271"/>
          </a:xfrm>
          <a:prstGeom prst="rect">
            <a:avLst/>
          </a:prstGeom>
          <a:noFill/>
          <a:ln/>
        </p:spPr>
        <p:txBody>
          <a:bodyPr wrap="square" lIns="0" tIns="0" rIns="0" bIns="0" rtlCol="0" anchor="t"/>
          <a:lstStyle/>
          <a:p>
            <a:pPr algn="l" indent="0" marL="0">
              <a:lnSpc>
                <a:spcPts val="2650"/>
              </a:lnSpc>
              <a:buNone/>
            </a:pPr>
            <a:r>
              <a:rPr lang="en-US" sz="1650" dirty="0">
                <a:solidFill>
                  <a:srgbClr val="F4CAB8"/>
                </a:solidFill>
                <a:latin typeface="Montserrat Medium" pitchFamily="34" charset="0"/>
                <a:ea typeface="Montserrat Medium" pitchFamily="34" charset="-122"/>
                <a:cs typeface="Montserrat Medium" pitchFamily="34" charset="-120"/>
              </a:rPr>
              <a:t>Identifie les sujets principaux et secondaires du texte</a:t>
            </a:r>
            <a:endParaRPr lang="en-US" sz="1650" dirty="0"/>
          </a:p>
        </p:txBody>
      </p:sp>
      <p:sp>
        <p:nvSpPr>
          <p:cNvPr id="15" name="Text 9"/>
          <p:cNvSpPr/>
          <p:nvPr/>
        </p:nvSpPr>
        <p:spPr>
          <a:xfrm>
            <a:off x="749260" y="4825484"/>
            <a:ext cx="13131879" cy="684848"/>
          </a:xfrm>
          <a:prstGeom prst="rect">
            <a:avLst/>
          </a:prstGeom>
          <a:noFill/>
          <a:ln/>
        </p:spPr>
        <p:txBody>
          <a:bodyPr wrap="square" lIns="0" tIns="0" rIns="0" bIns="0" rtlCol="0" anchor="t"/>
          <a:lstStyle/>
          <a:p>
            <a:pPr algn="l" indent="0" marL="0">
              <a:lnSpc>
                <a:spcPts val="2650"/>
              </a:lnSpc>
              <a:buNone/>
            </a:pPr>
            <a:r>
              <a:rPr lang="en-US" sz="1650" dirty="0">
                <a:solidFill>
                  <a:srgbClr val="F4CAB8"/>
                </a:solidFill>
                <a:latin typeface="Montserrat Medium" pitchFamily="34" charset="0"/>
                <a:ea typeface="Montserrat Medium" pitchFamily="34" charset="-122"/>
                <a:cs typeface="Montserrat Medium" pitchFamily="34" charset="-120"/>
              </a:rPr>
              <a:t>Le multi-head attention permet au modèle d'analyser une phrase sous différents angles simultanément, comme si le cerveau de GPT posait plusieurs types de questions en parallèle.</a:t>
            </a:r>
            <a:endParaRPr lang="en-US" sz="1650" dirty="0"/>
          </a:p>
        </p:txBody>
      </p:sp>
      <p:sp>
        <p:nvSpPr>
          <p:cNvPr id="16" name="Text 10"/>
          <p:cNvSpPr/>
          <p:nvPr/>
        </p:nvSpPr>
        <p:spPr>
          <a:xfrm>
            <a:off x="749260" y="5751195"/>
            <a:ext cx="13131879" cy="692467"/>
          </a:xfrm>
          <a:prstGeom prst="rect">
            <a:avLst/>
          </a:prstGeom>
          <a:noFill/>
          <a:ln/>
        </p:spPr>
        <p:txBody>
          <a:bodyPr wrap="square" lIns="0" tIns="0" rIns="0" bIns="0" rtlCol="0" anchor="t"/>
          <a:lstStyle/>
          <a:p>
            <a:pPr algn="l" indent="0" marL="0">
              <a:lnSpc>
                <a:spcPts val="2650"/>
              </a:lnSpc>
              <a:buNone/>
            </a:pPr>
            <a:r>
              <a:rPr lang="en-US" sz="1650" dirty="0">
                <a:solidFill>
                  <a:srgbClr val="F4CAB8"/>
                </a:solidFill>
                <a:latin typeface="Montserrat Medium" pitchFamily="34" charset="0"/>
                <a:ea typeface="Montserrat Medium" pitchFamily="34" charset="-122"/>
                <a:cs typeface="Montserrat Medium" pitchFamily="34" charset="-120"/>
              </a:rPr>
              <a:t>Métaphore : plusieurs lunettes pour voir différemment. Imagine que tu es un enquêteur </a:t>
            </a:r>
            <a:pPr algn="l" indent="0" marL="0">
              <a:lnSpc>
                <a:spcPts val="2650"/>
              </a:lnSpc>
              <a:buNone/>
            </a:pPr>
            <a:r>
              <a:rPr lang="en-US" sz="1650" dirty="0">
                <a:solidFill>
                  <a:srgbClr val="000000"/>
                </a:solidFill>
                <a:latin typeface="Montserrat Medium" pitchFamily="34" charset="0"/>
                <a:ea typeface="Montserrat Medium" pitchFamily="34" charset="-122"/>
                <a:cs typeface="Montserrat Medium" pitchFamily="34" charset="-120"/>
              </a:rPr>
              <a:t>🕵️‍♀️</a:t>
            </a:r>
            <a:pPr algn="l" indent="0" marL="0">
              <a:lnSpc>
                <a:spcPts val="2650"/>
              </a:lnSpc>
              <a:buNone/>
            </a:pPr>
            <a:r>
              <a:rPr lang="en-US" sz="1650" dirty="0">
                <a:solidFill>
                  <a:srgbClr val="F4CAB8"/>
                </a:solidFill>
                <a:latin typeface="Montserrat Medium" pitchFamily="34" charset="0"/>
                <a:ea typeface="Montserrat Medium" pitchFamily="34" charset="-122"/>
                <a:cs typeface="Montserrat Medium" pitchFamily="34" charset="-120"/>
              </a:rPr>
              <a:t>, mais tu as plusieurs paires de lunettes. Chaque paire te permet de regarder les mêmes mots, mais en posant des questions différentes.</a:t>
            </a:r>
            <a:endParaRPr lang="en-US" sz="1650" dirty="0"/>
          </a:p>
        </p:txBody>
      </p:sp>
      <p:sp>
        <p:nvSpPr>
          <p:cNvPr id="17" name="Text 11"/>
          <p:cNvSpPr/>
          <p:nvPr/>
        </p:nvSpPr>
        <p:spPr>
          <a:xfrm>
            <a:off x="749260" y="6684526"/>
            <a:ext cx="13131879" cy="684848"/>
          </a:xfrm>
          <a:prstGeom prst="rect">
            <a:avLst/>
          </a:prstGeom>
          <a:noFill/>
          <a:ln/>
        </p:spPr>
        <p:txBody>
          <a:bodyPr wrap="square" lIns="0" tIns="0" rIns="0" bIns="0" rtlCol="0" anchor="t"/>
          <a:lstStyle/>
          <a:p>
            <a:pPr algn="l" indent="0" marL="0">
              <a:lnSpc>
                <a:spcPts val="2650"/>
              </a:lnSpc>
              <a:buNone/>
            </a:pPr>
            <a:r>
              <a:rPr lang="en-US" sz="1650" dirty="0">
                <a:solidFill>
                  <a:srgbClr val="F4CAB8"/>
                </a:solidFill>
                <a:latin typeface="Montserrat Medium" pitchFamily="34" charset="0"/>
                <a:ea typeface="Montserrat Medium" pitchFamily="34" charset="-122"/>
                <a:cs typeface="Montserrat Medium" pitchFamily="34" charset="-120"/>
              </a:rPr>
              <a:t>Dans la pratique, chaque tête a ses propres matrices Q, K, V, produit son propre vecteur de sortie, puis ces vecteurs sont concaténés et projetés pour former la sortie finale.</a:t>
            </a:r>
            <a:endParaRPr lang="en-US" sz="165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749260" y="699849"/>
            <a:ext cx="6621780" cy="713542"/>
          </a:xfrm>
          <a:prstGeom prst="rect">
            <a:avLst/>
          </a:prstGeom>
          <a:noFill/>
          <a:ln/>
        </p:spPr>
        <p:txBody>
          <a:bodyPr wrap="none" lIns="0" tIns="0" rIns="0" bIns="0" rtlCol="0" anchor="t"/>
          <a:lstStyle/>
          <a:p>
            <a:pPr algn="l" indent="0" marL="0">
              <a:lnSpc>
                <a:spcPts val="5600"/>
              </a:lnSpc>
              <a:buNone/>
            </a:pPr>
            <a:r>
              <a:rPr lang="en-US" sz="4450" b="1" dirty="0">
                <a:solidFill>
                  <a:srgbClr val="FFB393"/>
                </a:solidFill>
                <a:latin typeface="Brygada 1918 Bold" pitchFamily="34" charset="0"/>
                <a:ea typeface="Brygada 1918 Bold" pitchFamily="34" charset="-122"/>
                <a:cs typeface="Brygada 1918 Bold" pitchFamily="34" charset="-120"/>
              </a:rPr>
              <a:t>Les Paramètres des LLM</a:t>
            </a:r>
            <a:endParaRPr lang="en-US" sz="4450" dirty="0"/>
          </a:p>
        </p:txBody>
      </p:sp>
      <p:sp>
        <p:nvSpPr>
          <p:cNvPr id="3" name="Shape 1"/>
          <p:cNvSpPr/>
          <p:nvPr/>
        </p:nvSpPr>
        <p:spPr>
          <a:xfrm>
            <a:off x="749260" y="2082403"/>
            <a:ext cx="481727" cy="481727"/>
          </a:xfrm>
          <a:prstGeom prst="roundRect">
            <a:avLst>
              <a:gd name="adj" fmla="val 6667"/>
            </a:avLst>
          </a:prstGeom>
          <a:solidFill>
            <a:srgbClr val="4D1529"/>
          </a:solidFill>
          <a:ln/>
        </p:spPr>
      </p:sp>
      <p:pic>
        <p:nvPicPr>
          <p:cNvPr id="4" name="Image 0" descr="preencoded.png">    </p:cNvPr>
          <p:cNvPicPr>
            <a:picLocks noChangeAspect="1"/>
          </p:cNvPicPr>
          <p:nvPr/>
        </p:nvPicPr>
        <p:blipFill>
          <a:blip r:embed="rId1"/>
          <a:stretch>
            <a:fillRect/>
          </a:stretch>
        </p:blipFill>
        <p:spPr>
          <a:xfrm>
            <a:off x="818852" y="2109192"/>
            <a:ext cx="342543" cy="428149"/>
          </a:xfrm>
          <a:prstGeom prst="rect">
            <a:avLst/>
          </a:prstGeom>
        </p:spPr>
      </p:pic>
      <p:sp>
        <p:nvSpPr>
          <p:cNvPr id="5" name="Text 2"/>
          <p:cNvSpPr/>
          <p:nvPr/>
        </p:nvSpPr>
        <p:spPr>
          <a:xfrm>
            <a:off x="1445062" y="2082403"/>
            <a:ext cx="3021806" cy="356830"/>
          </a:xfrm>
          <a:prstGeom prst="rect">
            <a:avLst/>
          </a:prstGeom>
          <a:noFill/>
          <a:ln/>
        </p:spPr>
        <p:txBody>
          <a:bodyPr wrap="none" lIns="0" tIns="0" rIns="0" bIns="0" rtlCol="0" anchor="t"/>
          <a:lstStyle/>
          <a:p>
            <a:pPr algn="l" indent="0" marL="0">
              <a:lnSpc>
                <a:spcPts val="2800"/>
              </a:lnSpc>
              <a:buNone/>
            </a:pPr>
            <a:r>
              <a:rPr lang="en-US" sz="2200" b="1" dirty="0">
                <a:solidFill>
                  <a:srgbClr val="F4CAB8"/>
                </a:solidFill>
                <a:latin typeface="Brygada 1918 Bold" pitchFamily="34" charset="0"/>
                <a:ea typeface="Brygada 1918 Bold" pitchFamily="34" charset="-122"/>
                <a:cs typeface="Brygada 1918 Bold" pitchFamily="34" charset="-120"/>
              </a:rPr>
              <a:t>Poids des connections</a:t>
            </a:r>
            <a:endParaRPr lang="en-US" sz="2200" dirty="0"/>
          </a:p>
        </p:txBody>
      </p:sp>
      <p:sp>
        <p:nvSpPr>
          <p:cNvPr id="6" name="Text 3"/>
          <p:cNvSpPr/>
          <p:nvPr/>
        </p:nvSpPr>
        <p:spPr>
          <a:xfrm>
            <a:off x="1445062" y="2567583"/>
            <a:ext cx="5763101" cy="1027271"/>
          </a:xfrm>
          <a:prstGeom prst="rect">
            <a:avLst/>
          </a:prstGeom>
          <a:noFill/>
          <a:ln/>
        </p:spPr>
        <p:txBody>
          <a:bodyPr wrap="square" lIns="0" tIns="0" rIns="0" bIns="0" rtlCol="0" anchor="t"/>
          <a:lstStyle/>
          <a:p>
            <a:pPr algn="l" indent="0" marL="0">
              <a:lnSpc>
                <a:spcPts val="2650"/>
              </a:lnSpc>
              <a:buNone/>
            </a:pPr>
            <a:r>
              <a:rPr lang="en-US" sz="1650" dirty="0">
                <a:solidFill>
                  <a:srgbClr val="F4CAB8"/>
                </a:solidFill>
                <a:latin typeface="Montserrat Medium" pitchFamily="34" charset="0"/>
                <a:ea typeface="Montserrat Medium" pitchFamily="34" charset="-122"/>
                <a:cs typeface="Montserrat Medium" pitchFamily="34" charset="-120"/>
              </a:rPr>
              <a:t>Ce sont les "forces" des liens entre les neurones artificiels. Ils déterminent à quel point l'activation d'un neurone influence les autres.</a:t>
            </a:r>
            <a:endParaRPr lang="en-US" sz="1650" dirty="0"/>
          </a:p>
        </p:txBody>
      </p:sp>
      <p:sp>
        <p:nvSpPr>
          <p:cNvPr id="7" name="Shape 4"/>
          <p:cNvSpPr/>
          <p:nvPr/>
        </p:nvSpPr>
        <p:spPr>
          <a:xfrm>
            <a:off x="7422237" y="2082403"/>
            <a:ext cx="481727" cy="481727"/>
          </a:xfrm>
          <a:prstGeom prst="roundRect">
            <a:avLst>
              <a:gd name="adj" fmla="val 6667"/>
            </a:avLst>
          </a:prstGeom>
          <a:solidFill>
            <a:srgbClr val="4D1529"/>
          </a:solidFill>
          <a:ln/>
        </p:spPr>
      </p:sp>
      <p:pic>
        <p:nvPicPr>
          <p:cNvPr id="8" name="Image 1" descr="preencoded.png">    </p:cNvPr>
          <p:cNvPicPr>
            <a:picLocks noChangeAspect="1"/>
          </p:cNvPicPr>
          <p:nvPr/>
        </p:nvPicPr>
        <p:blipFill>
          <a:blip r:embed="rId2"/>
          <a:stretch>
            <a:fillRect/>
          </a:stretch>
        </p:blipFill>
        <p:spPr>
          <a:xfrm>
            <a:off x="7491829" y="2109192"/>
            <a:ext cx="342543" cy="428149"/>
          </a:xfrm>
          <a:prstGeom prst="rect">
            <a:avLst/>
          </a:prstGeom>
        </p:spPr>
      </p:pic>
      <p:sp>
        <p:nvSpPr>
          <p:cNvPr id="9" name="Text 5"/>
          <p:cNvSpPr/>
          <p:nvPr/>
        </p:nvSpPr>
        <p:spPr>
          <a:xfrm>
            <a:off x="8118038" y="2082403"/>
            <a:ext cx="2854643" cy="356830"/>
          </a:xfrm>
          <a:prstGeom prst="rect">
            <a:avLst/>
          </a:prstGeom>
          <a:noFill/>
          <a:ln/>
        </p:spPr>
        <p:txBody>
          <a:bodyPr wrap="none" lIns="0" tIns="0" rIns="0" bIns="0" rtlCol="0" anchor="t"/>
          <a:lstStyle/>
          <a:p>
            <a:pPr algn="l" indent="0" marL="0">
              <a:lnSpc>
                <a:spcPts val="2800"/>
              </a:lnSpc>
              <a:buNone/>
            </a:pPr>
            <a:r>
              <a:rPr lang="en-US" sz="2200" b="1" dirty="0">
                <a:solidFill>
                  <a:srgbClr val="F4CAB8"/>
                </a:solidFill>
                <a:latin typeface="Brygada 1918 Bold" pitchFamily="34" charset="0"/>
                <a:ea typeface="Brygada 1918 Bold" pitchFamily="34" charset="-122"/>
                <a:cs typeface="Brygada 1918 Bold" pitchFamily="34" charset="-120"/>
              </a:rPr>
              <a:t>Biais (bias)</a:t>
            </a:r>
            <a:endParaRPr lang="en-US" sz="2200" dirty="0"/>
          </a:p>
        </p:txBody>
      </p:sp>
      <p:sp>
        <p:nvSpPr>
          <p:cNvPr id="10" name="Text 6"/>
          <p:cNvSpPr/>
          <p:nvPr/>
        </p:nvSpPr>
        <p:spPr>
          <a:xfrm>
            <a:off x="8118038" y="2567583"/>
            <a:ext cx="5763101" cy="684848"/>
          </a:xfrm>
          <a:prstGeom prst="rect">
            <a:avLst/>
          </a:prstGeom>
          <a:noFill/>
          <a:ln/>
        </p:spPr>
        <p:txBody>
          <a:bodyPr wrap="square" lIns="0" tIns="0" rIns="0" bIns="0" rtlCol="0" anchor="t"/>
          <a:lstStyle/>
          <a:p>
            <a:pPr algn="l" indent="0" marL="0">
              <a:lnSpc>
                <a:spcPts val="2650"/>
              </a:lnSpc>
              <a:buNone/>
            </a:pPr>
            <a:r>
              <a:rPr lang="en-US" sz="1650" dirty="0">
                <a:solidFill>
                  <a:srgbClr val="F4CAB8"/>
                </a:solidFill>
                <a:latin typeface="Montserrat Medium" pitchFamily="34" charset="0"/>
                <a:ea typeface="Montserrat Medium" pitchFamily="34" charset="-122"/>
                <a:cs typeface="Montserrat Medium" pitchFamily="34" charset="-120"/>
              </a:rPr>
              <a:t>Des valeurs ajoutées qui aident le modèle à ajuster ses prédictions même quand les entrées sont faibles.</a:t>
            </a:r>
            <a:endParaRPr lang="en-US" sz="1650" dirty="0"/>
          </a:p>
        </p:txBody>
      </p:sp>
      <p:sp>
        <p:nvSpPr>
          <p:cNvPr id="11" name="Shape 7"/>
          <p:cNvSpPr/>
          <p:nvPr/>
        </p:nvSpPr>
        <p:spPr>
          <a:xfrm>
            <a:off x="749260" y="4049792"/>
            <a:ext cx="481727" cy="481727"/>
          </a:xfrm>
          <a:prstGeom prst="roundRect">
            <a:avLst>
              <a:gd name="adj" fmla="val 6667"/>
            </a:avLst>
          </a:prstGeom>
          <a:solidFill>
            <a:srgbClr val="4D1529"/>
          </a:solidFill>
          <a:ln/>
        </p:spPr>
      </p:sp>
      <p:pic>
        <p:nvPicPr>
          <p:cNvPr id="12" name="Image 2" descr="preencoded.png">    </p:cNvPr>
          <p:cNvPicPr>
            <a:picLocks noChangeAspect="1"/>
          </p:cNvPicPr>
          <p:nvPr/>
        </p:nvPicPr>
        <p:blipFill>
          <a:blip r:embed="rId3"/>
          <a:stretch>
            <a:fillRect/>
          </a:stretch>
        </p:blipFill>
        <p:spPr>
          <a:xfrm>
            <a:off x="818852" y="4076581"/>
            <a:ext cx="342543" cy="428149"/>
          </a:xfrm>
          <a:prstGeom prst="rect">
            <a:avLst/>
          </a:prstGeom>
        </p:spPr>
      </p:pic>
      <p:sp>
        <p:nvSpPr>
          <p:cNvPr id="13" name="Text 8"/>
          <p:cNvSpPr/>
          <p:nvPr/>
        </p:nvSpPr>
        <p:spPr>
          <a:xfrm>
            <a:off x="1445062" y="4049792"/>
            <a:ext cx="2932152" cy="356830"/>
          </a:xfrm>
          <a:prstGeom prst="rect">
            <a:avLst/>
          </a:prstGeom>
          <a:noFill/>
          <a:ln/>
        </p:spPr>
        <p:txBody>
          <a:bodyPr wrap="none" lIns="0" tIns="0" rIns="0" bIns="0" rtlCol="0" anchor="t"/>
          <a:lstStyle/>
          <a:p>
            <a:pPr algn="l" indent="0" marL="0">
              <a:lnSpc>
                <a:spcPts val="2800"/>
              </a:lnSpc>
              <a:buNone/>
            </a:pPr>
            <a:r>
              <a:rPr lang="en-US" sz="2200" b="1" dirty="0">
                <a:solidFill>
                  <a:srgbClr val="F4CAB8"/>
                </a:solidFill>
                <a:latin typeface="Brygada 1918 Bold" pitchFamily="34" charset="0"/>
                <a:ea typeface="Brygada 1918 Bold" pitchFamily="34" charset="-122"/>
                <a:cs typeface="Brygada 1918 Bold" pitchFamily="34" charset="-120"/>
              </a:rPr>
              <a:t>Taux d'apprentissage</a:t>
            </a:r>
            <a:endParaRPr lang="en-US" sz="2200" dirty="0"/>
          </a:p>
        </p:txBody>
      </p:sp>
      <p:sp>
        <p:nvSpPr>
          <p:cNvPr id="14" name="Text 9"/>
          <p:cNvSpPr/>
          <p:nvPr/>
        </p:nvSpPr>
        <p:spPr>
          <a:xfrm>
            <a:off x="1445062" y="4534972"/>
            <a:ext cx="5763101" cy="684848"/>
          </a:xfrm>
          <a:prstGeom prst="rect">
            <a:avLst/>
          </a:prstGeom>
          <a:noFill/>
          <a:ln/>
        </p:spPr>
        <p:txBody>
          <a:bodyPr wrap="square" lIns="0" tIns="0" rIns="0" bIns="0" rtlCol="0" anchor="t"/>
          <a:lstStyle/>
          <a:p>
            <a:pPr algn="l" indent="0" marL="0">
              <a:lnSpc>
                <a:spcPts val="2650"/>
              </a:lnSpc>
              <a:buNone/>
            </a:pPr>
            <a:r>
              <a:rPr lang="en-US" sz="1650" dirty="0">
                <a:solidFill>
                  <a:srgbClr val="F4CAB8"/>
                </a:solidFill>
                <a:latin typeface="Montserrat Medium" pitchFamily="34" charset="0"/>
                <a:ea typeface="Montserrat Medium" pitchFamily="34" charset="-122"/>
                <a:cs typeface="Montserrat Medium" pitchFamily="34" charset="-120"/>
              </a:rPr>
              <a:t>Contrôle la vitesse à laquelle le modèle modifie ses paramètres pendant l'entraînement.</a:t>
            </a:r>
            <a:endParaRPr lang="en-US" sz="1650" dirty="0"/>
          </a:p>
        </p:txBody>
      </p:sp>
      <p:sp>
        <p:nvSpPr>
          <p:cNvPr id="15" name="Shape 10"/>
          <p:cNvSpPr/>
          <p:nvPr/>
        </p:nvSpPr>
        <p:spPr>
          <a:xfrm>
            <a:off x="7422237" y="4049792"/>
            <a:ext cx="481727" cy="481727"/>
          </a:xfrm>
          <a:prstGeom prst="roundRect">
            <a:avLst>
              <a:gd name="adj" fmla="val 6667"/>
            </a:avLst>
          </a:prstGeom>
          <a:solidFill>
            <a:srgbClr val="4D1529"/>
          </a:solidFill>
          <a:ln/>
        </p:spPr>
      </p:sp>
      <p:pic>
        <p:nvPicPr>
          <p:cNvPr id="16" name="Image 3" descr="preencoded.png">    </p:cNvPr>
          <p:cNvPicPr>
            <a:picLocks noChangeAspect="1"/>
          </p:cNvPicPr>
          <p:nvPr/>
        </p:nvPicPr>
        <p:blipFill>
          <a:blip r:embed="rId4"/>
          <a:stretch>
            <a:fillRect/>
          </a:stretch>
        </p:blipFill>
        <p:spPr>
          <a:xfrm>
            <a:off x="7491829" y="4076581"/>
            <a:ext cx="342543" cy="428149"/>
          </a:xfrm>
          <a:prstGeom prst="rect">
            <a:avLst/>
          </a:prstGeom>
        </p:spPr>
      </p:pic>
      <p:sp>
        <p:nvSpPr>
          <p:cNvPr id="17" name="Text 11"/>
          <p:cNvSpPr/>
          <p:nvPr/>
        </p:nvSpPr>
        <p:spPr>
          <a:xfrm>
            <a:off x="8118038" y="4049792"/>
            <a:ext cx="2854643" cy="356830"/>
          </a:xfrm>
          <a:prstGeom prst="rect">
            <a:avLst/>
          </a:prstGeom>
          <a:noFill/>
          <a:ln/>
        </p:spPr>
        <p:txBody>
          <a:bodyPr wrap="none" lIns="0" tIns="0" rIns="0" bIns="0" rtlCol="0" anchor="t"/>
          <a:lstStyle/>
          <a:p>
            <a:pPr algn="l" indent="0" marL="0">
              <a:lnSpc>
                <a:spcPts val="2800"/>
              </a:lnSpc>
              <a:buNone/>
            </a:pPr>
            <a:r>
              <a:rPr lang="en-US" sz="2200" b="1" dirty="0">
                <a:solidFill>
                  <a:srgbClr val="F4CAB8"/>
                </a:solidFill>
                <a:latin typeface="Brygada 1918 Bold" pitchFamily="34" charset="0"/>
                <a:ea typeface="Brygada 1918 Bold" pitchFamily="34" charset="-122"/>
                <a:cs typeface="Brygada 1918 Bold" pitchFamily="34" charset="-120"/>
              </a:rPr>
              <a:t>Têtes d'attention</a:t>
            </a:r>
            <a:endParaRPr lang="en-US" sz="2200" dirty="0"/>
          </a:p>
        </p:txBody>
      </p:sp>
      <p:sp>
        <p:nvSpPr>
          <p:cNvPr id="18" name="Text 12"/>
          <p:cNvSpPr/>
          <p:nvPr/>
        </p:nvSpPr>
        <p:spPr>
          <a:xfrm>
            <a:off x="8118038" y="4534972"/>
            <a:ext cx="5763101" cy="1027271"/>
          </a:xfrm>
          <a:prstGeom prst="rect">
            <a:avLst/>
          </a:prstGeom>
          <a:noFill/>
          <a:ln/>
        </p:spPr>
        <p:txBody>
          <a:bodyPr wrap="square" lIns="0" tIns="0" rIns="0" bIns="0" rtlCol="0" anchor="t"/>
          <a:lstStyle/>
          <a:p>
            <a:pPr algn="l" indent="0" marL="0">
              <a:lnSpc>
                <a:spcPts val="2650"/>
              </a:lnSpc>
              <a:buNone/>
            </a:pPr>
            <a:r>
              <a:rPr lang="en-US" sz="1650" dirty="0">
                <a:solidFill>
                  <a:srgbClr val="F4CAB8"/>
                </a:solidFill>
                <a:latin typeface="Montserrat Medium" pitchFamily="34" charset="0"/>
                <a:ea typeface="Montserrat Medium" pitchFamily="34" charset="-122"/>
                <a:cs typeface="Montserrat Medium" pitchFamily="34" charset="-120"/>
              </a:rPr>
              <a:t>Détermine combien de "points de vue" différents le modèle utilise pour analyser les relations entre les mots.</a:t>
            </a:r>
            <a:endParaRPr lang="en-US" sz="1650" dirty="0"/>
          </a:p>
        </p:txBody>
      </p:sp>
      <p:sp>
        <p:nvSpPr>
          <p:cNvPr id="19" name="Shape 13"/>
          <p:cNvSpPr/>
          <p:nvPr/>
        </p:nvSpPr>
        <p:spPr>
          <a:xfrm>
            <a:off x="749260" y="6017181"/>
            <a:ext cx="481727" cy="481727"/>
          </a:xfrm>
          <a:prstGeom prst="roundRect">
            <a:avLst>
              <a:gd name="adj" fmla="val 6667"/>
            </a:avLst>
          </a:prstGeom>
          <a:solidFill>
            <a:srgbClr val="4D1529"/>
          </a:solidFill>
          <a:ln/>
        </p:spPr>
      </p:sp>
      <p:pic>
        <p:nvPicPr>
          <p:cNvPr id="20" name="Image 4" descr="preencoded.png">    </p:cNvPr>
          <p:cNvPicPr>
            <a:picLocks noChangeAspect="1"/>
          </p:cNvPicPr>
          <p:nvPr/>
        </p:nvPicPr>
        <p:blipFill>
          <a:blip r:embed="rId5"/>
          <a:stretch>
            <a:fillRect/>
          </a:stretch>
        </p:blipFill>
        <p:spPr>
          <a:xfrm>
            <a:off x="818852" y="6043970"/>
            <a:ext cx="342543" cy="428149"/>
          </a:xfrm>
          <a:prstGeom prst="rect">
            <a:avLst/>
          </a:prstGeom>
        </p:spPr>
      </p:pic>
      <p:sp>
        <p:nvSpPr>
          <p:cNvPr id="21" name="Text 14"/>
          <p:cNvSpPr/>
          <p:nvPr/>
        </p:nvSpPr>
        <p:spPr>
          <a:xfrm>
            <a:off x="1445062" y="6017181"/>
            <a:ext cx="3076337" cy="356830"/>
          </a:xfrm>
          <a:prstGeom prst="rect">
            <a:avLst/>
          </a:prstGeom>
          <a:noFill/>
          <a:ln/>
        </p:spPr>
        <p:txBody>
          <a:bodyPr wrap="none" lIns="0" tIns="0" rIns="0" bIns="0" rtlCol="0" anchor="t"/>
          <a:lstStyle/>
          <a:p>
            <a:pPr algn="l" indent="0" marL="0">
              <a:lnSpc>
                <a:spcPts val="2800"/>
              </a:lnSpc>
              <a:buNone/>
            </a:pPr>
            <a:r>
              <a:rPr lang="en-US" sz="2200" b="1" dirty="0">
                <a:solidFill>
                  <a:srgbClr val="F4CAB8"/>
                </a:solidFill>
                <a:latin typeface="Brygada 1918 Bold" pitchFamily="34" charset="0"/>
                <a:ea typeface="Brygada 1918 Bold" pitchFamily="34" charset="-122"/>
                <a:cs typeface="Brygada 1918 Bold" pitchFamily="34" charset="-120"/>
              </a:rPr>
              <a:t>Profondeur du modèle</a:t>
            </a:r>
            <a:endParaRPr lang="en-US" sz="2200" dirty="0"/>
          </a:p>
        </p:txBody>
      </p:sp>
      <p:sp>
        <p:nvSpPr>
          <p:cNvPr id="22" name="Text 15"/>
          <p:cNvSpPr/>
          <p:nvPr/>
        </p:nvSpPr>
        <p:spPr>
          <a:xfrm>
            <a:off x="1445062" y="6502360"/>
            <a:ext cx="5763101" cy="1027271"/>
          </a:xfrm>
          <a:prstGeom prst="rect">
            <a:avLst/>
          </a:prstGeom>
          <a:noFill/>
          <a:ln/>
        </p:spPr>
        <p:txBody>
          <a:bodyPr wrap="square" lIns="0" tIns="0" rIns="0" bIns="0" rtlCol="0" anchor="t"/>
          <a:lstStyle/>
          <a:p>
            <a:pPr algn="l" indent="0" marL="0">
              <a:lnSpc>
                <a:spcPts val="2650"/>
              </a:lnSpc>
              <a:buNone/>
            </a:pPr>
            <a:r>
              <a:rPr lang="en-US" sz="1650" dirty="0">
                <a:solidFill>
                  <a:srgbClr val="F4CAB8"/>
                </a:solidFill>
                <a:latin typeface="Montserrat Medium" pitchFamily="34" charset="0"/>
                <a:ea typeface="Montserrat Medium" pitchFamily="34" charset="-122"/>
                <a:cs typeface="Montserrat Medium" pitchFamily="34" charset="-120"/>
              </a:rPr>
              <a:t>Le nombre de couches de neurones, qui affecte la capacité du modèle à comprendre des concepts complexes.</a:t>
            </a:r>
            <a:endParaRPr lang="en-US" sz="1650" dirty="0"/>
          </a:p>
        </p:txBody>
      </p:sp>
      <p:sp>
        <p:nvSpPr>
          <p:cNvPr id="23" name="Shape 16"/>
          <p:cNvSpPr/>
          <p:nvPr/>
        </p:nvSpPr>
        <p:spPr>
          <a:xfrm>
            <a:off x="7422237" y="6017181"/>
            <a:ext cx="481727" cy="481727"/>
          </a:xfrm>
          <a:prstGeom prst="roundRect">
            <a:avLst>
              <a:gd name="adj" fmla="val 6667"/>
            </a:avLst>
          </a:prstGeom>
          <a:solidFill>
            <a:srgbClr val="4D1529"/>
          </a:solidFill>
          <a:ln/>
        </p:spPr>
      </p:sp>
      <p:pic>
        <p:nvPicPr>
          <p:cNvPr id="24" name="Image 5" descr="preencoded.png">    </p:cNvPr>
          <p:cNvPicPr>
            <a:picLocks noChangeAspect="1"/>
          </p:cNvPicPr>
          <p:nvPr/>
        </p:nvPicPr>
        <p:blipFill>
          <a:blip r:embed="rId6"/>
          <a:stretch>
            <a:fillRect/>
          </a:stretch>
        </p:blipFill>
        <p:spPr>
          <a:xfrm>
            <a:off x="7491829" y="6043970"/>
            <a:ext cx="342543" cy="428149"/>
          </a:xfrm>
          <a:prstGeom prst="rect">
            <a:avLst/>
          </a:prstGeom>
        </p:spPr>
      </p:pic>
      <p:sp>
        <p:nvSpPr>
          <p:cNvPr id="25" name="Text 17"/>
          <p:cNvSpPr/>
          <p:nvPr/>
        </p:nvSpPr>
        <p:spPr>
          <a:xfrm>
            <a:off x="8118038" y="6017181"/>
            <a:ext cx="2854643" cy="356830"/>
          </a:xfrm>
          <a:prstGeom prst="rect">
            <a:avLst/>
          </a:prstGeom>
          <a:noFill/>
          <a:ln/>
        </p:spPr>
        <p:txBody>
          <a:bodyPr wrap="none" lIns="0" tIns="0" rIns="0" bIns="0" rtlCol="0" anchor="t"/>
          <a:lstStyle/>
          <a:p>
            <a:pPr algn="l" indent="0" marL="0">
              <a:lnSpc>
                <a:spcPts val="2800"/>
              </a:lnSpc>
              <a:buNone/>
            </a:pPr>
            <a:r>
              <a:rPr lang="en-US" sz="2200" b="1" dirty="0">
                <a:solidFill>
                  <a:srgbClr val="F4CAB8"/>
                </a:solidFill>
                <a:latin typeface="Brygada 1918 Bold" pitchFamily="34" charset="0"/>
                <a:ea typeface="Brygada 1918 Bold" pitchFamily="34" charset="-122"/>
                <a:cs typeface="Brygada 1918 Bold" pitchFamily="34" charset="-120"/>
              </a:rPr>
              <a:t>Largeur du modèle</a:t>
            </a:r>
            <a:endParaRPr lang="en-US" sz="2200" dirty="0"/>
          </a:p>
        </p:txBody>
      </p:sp>
      <p:sp>
        <p:nvSpPr>
          <p:cNvPr id="26" name="Text 18"/>
          <p:cNvSpPr/>
          <p:nvPr/>
        </p:nvSpPr>
        <p:spPr>
          <a:xfrm>
            <a:off x="8118038" y="6502360"/>
            <a:ext cx="5763101" cy="684848"/>
          </a:xfrm>
          <a:prstGeom prst="rect">
            <a:avLst/>
          </a:prstGeom>
          <a:noFill/>
          <a:ln/>
        </p:spPr>
        <p:txBody>
          <a:bodyPr wrap="square" lIns="0" tIns="0" rIns="0" bIns="0" rtlCol="0" anchor="t"/>
          <a:lstStyle/>
          <a:p>
            <a:pPr algn="l" indent="0" marL="0">
              <a:lnSpc>
                <a:spcPts val="2650"/>
              </a:lnSpc>
              <a:buNone/>
            </a:pPr>
            <a:r>
              <a:rPr lang="en-US" sz="1650" dirty="0">
                <a:solidFill>
                  <a:srgbClr val="F4CAB8"/>
                </a:solidFill>
                <a:latin typeface="Montserrat Medium" pitchFamily="34" charset="0"/>
                <a:ea typeface="Montserrat Medium" pitchFamily="34" charset="-122"/>
                <a:cs typeface="Montserrat Medium" pitchFamily="34" charset="-120"/>
              </a:rPr>
              <a:t>Le nombre de neurones dans chaque couche, qui influence la richesse des représentations.</a:t>
            </a:r>
            <a:endParaRPr lang="en-US" sz="165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4630400" cy="2396847"/>
          </a:xfrm>
          <a:prstGeom prst="rect">
            <a:avLst/>
          </a:prstGeom>
        </p:spPr>
      </p:pic>
      <p:sp>
        <p:nvSpPr>
          <p:cNvPr id="3" name="Text 0"/>
          <p:cNvSpPr/>
          <p:nvPr/>
        </p:nvSpPr>
        <p:spPr>
          <a:xfrm>
            <a:off x="671036" y="2924056"/>
            <a:ext cx="9695498" cy="639127"/>
          </a:xfrm>
          <a:prstGeom prst="rect">
            <a:avLst/>
          </a:prstGeom>
          <a:noFill/>
          <a:ln/>
        </p:spPr>
        <p:txBody>
          <a:bodyPr wrap="none" lIns="0" tIns="0" rIns="0" bIns="0" rtlCol="0" anchor="t"/>
          <a:lstStyle/>
          <a:p>
            <a:pPr algn="l" indent="0" marL="0">
              <a:lnSpc>
                <a:spcPts val="5000"/>
              </a:lnSpc>
              <a:buNone/>
            </a:pPr>
            <a:r>
              <a:rPr lang="en-US" sz="4000" b="1" dirty="0">
                <a:solidFill>
                  <a:srgbClr val="FFB393"/>
                </a:solidFill>
                <a:latin typeface="Brygada 1918 Bold" pitchFamily="34" charset="0"/>
                <a:ea typeface="Brygada 1918 Bold" pitchFamily="34" charset="-122"/>
                <a:cs typeface="Brygada 1918 Bold" pitchFamily="34" charset="-120"/>
              </a:rPr>
              <a:t>Autres Paramètres Importants des LLM</a:t>
            </a:r>
            <a:endParaRPr lang="en-US" sz="4000" dirty="0"/>
          </a:p>
        </p:txBody>
      </p:sp>
      <p:sp>
        <p:nvSpPr>
          <p:cNvPr id="4" name="Shape 1"/>
          <p:cNvSpPr/>
          <p:nvPr/>
        </p:nvSpPr>
        <p:spPr>
          <a:xfrm>
            <a:off x="671036" y="4066342"/>
            <a:ext cx="431363" cy="431363"/>
          </a:xfrm>
          <a:prstGeom prst="roundRect">
            <a:avLst>
              <a:gd name="adj" fmla="val 6668"/>
            </a:avLst>
          </a:prstGeom>
          <a:solidFill>
            <a:srgbClr val="4D1529"/>
          </a:solidFill>
          <a:ln/>
        </p:spPr>
      </p:sp>
      <p:pic>
        <p:nvPicPr>
          <p:cNvPr id="5" name="Image 1" descr="preencoded.png">    </p:cNvPr>
          <p:cNvPicPr>
            <a:picLocks noChangeAspect="1"/>
          </p:cNvPicPr>
          <p:nvPr/>
        </p:nvPicPr>
        <p:blipFill>
          <a:blip r:embed="rId2"/>
          <a:stretch>
            <a:fillRect/>
          </a:stretch>
        </p:blipFill>
        <p:spPr>
          <a:xfrm>
            <a:off x="733306" y="4090214"/>
            <a:ext cx="306705" cy="383500"/>
          </a:xfrm>
          <a:prstGeom prst="rect">
            <a:avLst/>
          </a:prstGeom>
        </p:spPr>
      </p:pic>
      <p:sp>
        <p:nvSpPr>
          <p:cNvPr id="6" name="Text 2"/>
          <p:cNvSpPr/>
          <p:nvPr/>
        </p:nvSpPr>
        <p:spPr>
          <a:xfrm>
            <a:off x="1294090" y="4066342"/>
            <a:ext cx="2556629" cy="319445"/>
          </a:xfrm>
          <a:prstGeom prst="rect">
            <a:avLst/>
          </a:prstGeom>
          <a:noFill/>
          <a:ln/>
        </p:spPr>
        <p:txBody>
          <a:bodyPr wrap="none" lIns="0" tIns="0" rIns="0" bIns="0" rtlCol="0" anchor="t"/>
          <a:lstStyle/>
          <a:p>
            <a:pPr algn="l" indent="0" marL="0">
              <a:lnSpc>
                <a:spcPts val="2500"/>
              </a:lnSpc>
              <a:buNone/>
            </a:pPr>
            <a:r>
              <a:rPr lang="en-US" sz="2000" b="1" dirty="0">
                <a:solidFill>
                  <a:srgbClr val="F4CAB8"/>
                </a:solidFill>
                <a:latin typeface="Brygada 1918 Bold" pitchFamily="34" charset="0"/>
                <a:ea typeface="Brygada 1918 Bold" pitchFamily="34" charset="-122"/>
                <a:cs typeface="Brygada 1918 Bold" pitchFamily="34" charset="-120"/>
              </a:rPr>
              <a:t>Taille du vocabulaire</a:t>
            </a:r>
            <a:endParaRPr lang="en-US" sz="2000" dirty="0"/>
          </a:p>
        </p:txBody>
      </p:sp>
      <p:sp>
        <p:nvSpPr>
          <p:cNvPr id="7" name="Text 3"/>
          <p:cNvSpPr/>
          <p:nvPr/>
        </p:nvSpPr>
        <p:spPr>
          <a:xfrm>
            <a:off x="1294090" y="4500801"/>
            <a:ext cx="5925264" cy="306824"/>
          </a:xfrm>
          <a:prstGeom prst="rect">
            <a:avLst/>
          </a:prstGeom>
          <a:noFill/>
          <a:ln/>
        </p:spPr>
        <p:txBody>
          <a:bodyPr wrap="none" lIns="0" tIns="0" rIns="0" bIns="0" rtlCol="0" anchor="t"/>
          <a:lstStyle/>
          <a:p>
            <a:pPr algn="l" indent="0" marL="0">
              <a:lnSpc>
                <a:spcPts val="2400"/>
              </a:lnSpc>
              <a:buNone/>
            </a:pPr>
            <a:r>
              <a:rPr lang="en-US" sz="1500" dirty="0">
                <a:solidFill>
                  <a:srgbClr val="F4CAB8"/>
                </a:solidFill>
                <a:latin typeface="Montserrat Medium" pitchFamily="34" charset="0"/>
                <a:ea typeface="Montserrat Medium" pitchFamily="34" charset="-122"/>
                <a:cs typeface="Montserrat Medium" pitchFamily="34" charset="-120"/>
              </a:rPr>
              <a:t>Le nombre de mots ou sous-mots que le modèle reconnaît.</a:t>
            </a:r>
            <a:endParaRPr lang="en-US" sz="1500" dirty="0"/>
          </a:p>
        </p:txBody>
      </p:sp>
      <p:sp>
        <p:nvSpPr>
          <p:cNvPr id="8" name="Shape 4"/>
          <p:cNvSpPr/>
          <p:nvPr/>
        </p:nvSpPr>
        <p:spPr>
          <a:xfrm>
            <a:off x="7411045" y="4066342"/>
            <a:ext cx="431363" cy="431363"/>
          </a:xfrm>
          <a:prstGeom prst="roundRect">
            <a:avLst>
              <a:gd name="adj" fmla="val 6668"/>
            </a:avLst>
          </a:prstGeom>
          <a:solidFill>
            <a:srgbClr val="4D1529"/>
          </a:solidFill>
          <a:ln/>
        </p:spPr>
      </p:sp>
      <p:pic>
        <p:nvPicPr>
          <p:cNvPr id="9" name="Image 2" descr="preencoded.png">    </p:cNvPr>
          <p:cNvPicPr>
            <a:picLocks noChangeAspect="1"/>
          </p:cNvPicPr>
          <p:nvPr/>
        </p:nvPicPr>
        <p:blipFill>
          <a:blip r:embed="rId3"/>
          <a:stretch>
            <a:fillRect/>
          </a:stretch>
        </p:blipFill>
        <p:spPr>
          <a:xfrm>
            <a:off x="7473315" y="4090214"/>
            <a:ext cx="306705" cy="383500"/>
          </a:xfrm>
          <a:prstGeom prst="rect">
            <a:avLst/>
          </a:prstGeom>
        </p:spPr>
      </p:pic>
      <p:sp>
        <p:nvSpPr>
          <p:cNvPr id="10" name="Text 5"/>
          <p:cNvSpPr/>
          <p:nvPr/>
        </p:nvSpPr>
        <p:spPr>
          <a:xfrm>
            <a:off x="8034099" y="4066342"/>
            <a:ext cx="2556629" cy="319445"/>
          </a:xfrm>
          <a:prstGeom prst="rect">
            <a:avLst/>
          </a:prstGeom>
          <a:noFill/>
          <a:ln/>
        </p:spPr>
        <p:txBody>
          <a:bodyPr wrap="none" lIns="0" tIns="0" rIns="0" bIns="0" rtlCol="0" anchor="t"/>
          <a:lstStyle/>
          <a:p>
            <a:pPr algn="l" indent="0" marL="0">
              <a:lnSpc>
                <a:spcPts val="2500"/>
              </a:lnSpc>
              <a:buNone/>
            </a:pPr>
            <a:r>
              <a:rPr lang="en-US" sz="2000" b="1" dirty="0">
                <a:solidFill>
                  <a:srgbClr val="F4CAB8"/>
                </a:solidFill>
                <a:latin typeface="Brygada 1918 Bold" pitchFamily="34" charset="0"/>
                <a:ea typeface="Brygada 1918 Bold" pitchFamily="34" charset="-122"/>
                <a:cs typeface="Brygada 1918 Bold" pitchFamily="34" charset="-120"/>
              </a:rPr>
              <a:t>Taille du contexte</a:t>
            </a:r>
            <a:endParaRPr lang="en-US" sz="2000" dirty="0"/>
          </a:p>
        </p:txBody>
      </p:sp>
      <p:sp>
        <p:nvSpPr>
          <p:cNvPr id="11" name="Text 6"/>
          <p:cNvSpPr/>
          <p:nvPr/>
        </p:nvSpPr>
        <p:spPr>
          <a:xfrm>
            <a:off x="8034099" y="4500801"/>
            <a:ext cx="5925264" cy="920472"/>
          </a:xfrm>
          <a:prstGeom prst="rect">
            <a:avLst/>
          </a:prstGeom>
          <a:noFill/>
          <a:ln/>
        </p:spPr>
        <p:txBody>
          <a:bodyPr wrap="square" lIns="0" tIns="0" rIns="0" bIns="0" rtlCol="0" anchor="t"/>
          <a:lstStyle/>
          <a:p>
            <a:pPr algn="l" indent="0" marL="0">
              <a:lnSpc>
                <a:spcPts val="2400"/>
              </a:lnSpc>
              <a:buNone/>
            </a:pPr>
            <a:r>
              <a:rPr lang="en-US" sz="1500" dirty="0">
                <a:solidFill>
                  <a:srgbClr val="F4CAB8"/>
                </a:solidFill>
                <a:latin typeface="Montserrat Medium" pitchFamily="34" charset="0"/>
                <a:ea typeface="Montserrat Medium" pitchFamily="34" charset="-122"/>
                <a:cs typeface="Montserrat Medium" pitchFamily="34" charset="-120"/>
              </a:rPr>
              <a:t>Le nombre maximum de mots que le modèle peut considérer simultanément (par exemple, 4000, 8000 ou 100 000 tokens).</a:t>
            </a:r>
            <a:endParaRPr lang="en-US" sz="1500" dirty="0"/>
          </a:p>
        </p:txBody>
      </p:sp>
      <p:sp>
        <p:nvSpPr>
          <p:cNvPr id="12" name="Shape 7"/>
          <p:cNvSpPr/>
          <p:nvPr/>
        </p:nvSpPr>
        <p:spPr>
          <a:xfrm>
            <a:off x="671036" y="5828586"/>
            <a:ext cx="431363" cy="431363"/>
          </a:xfrm>
          <a:prstGeom prst="roundRect">
            <a:avLst>
              <a:gd name="adj" fmla="val 6668"/>
            </a:avLst>
          </a:prstGeom>
          <a:solidFill>
            <a:srgbClr val="4D1529"/>
          </a:solidFill>
          <a:ln/>
        </p:spPr>
      </p:sp>
      <p:pic>
        <p:nvPicPr>
          <p:cNvPr id="13" name="Image 3" descr="preencoded.png">    </p:cNvPr>
          <p:cNvPicPr>
            <a:picLocks noChangeAspect="1"/>
          </p:cNvPicPr>
          <p:nvPr/>
        </p:nvPicPr>
        <p:blipFill>
          <a:blip r:embed="rId4"/>
          <a:stretch>
            <a:fillRect/>
          </a:stretch>
        </p:blipFill>
        <p:spPr>
          <a:xfrm>
            <a:off x="733306" y="5852458"/>
            <a:ext cx="306705" cy="383500"/>
          </a:xfrm>
          <a:prstGeom prst="rect">
            <a:avLst/>
          </a:prstGeom>
        </p:spPr>
      </p:pic>
      <p:sp>
        <p:nvSpPr>
          <p:cNvPr id="14" name="Text 8"/>
          <p:cNvSpPr/>
          <p:nvPr/>
        </p:nvSpPr>
        <p:spPr>
          <a:xfrm>
            <a:off x="1294090" y="5828586"/>
            <a:ext cx="2556629" cy="319445"/>
          </a:xfrm>
          <a:prstGeom prst="rect">
            <a:avLst/>
          </a:prstGeom>
          <a:noFill/>
          <a:ln/>
        </p:spPr>
        <p:txBody>
          <a:bodyPr wrap="none" lIns="0" tIns="0" rIns="0" bIns="0" rtlCol="0" anchor="t"/>
          <a:lstStyle/>
          <a:p>
            <a:pPr algn="l" indent="0" marL="0">
              <a:lnSpc>
                <a:spcPts val="2500"/>
              </a:lnSpc>
              <a:buNone/>
            </a:pPr>
            <a:r>
              <a:rPr lang="en-US" sz="2000" b="1" dirty="0">
                <a:solidFill>
                  <a:srgbClr val="F4CAB8"/>
                </a:solidFill>
                <a:latin typeface="Brygada 1918 Bold" pitchFamily="34" charset="0"/>
                <a:ea typeface="Brygada 1918 Bold" pitchFamily="34" charset="-122"/>
                <a:cs typeface="Brygada 1918 Bold" pitchFamily="34" charset="-120"/>
              </a:rPr>
              <a:t>Température</a:t>
            </a:r>
            <a:endParaRPr lang="en-US" sz="2000" dirty="0"/>
          </a:p>
        </p:txBody>
      </p:sp>
      <p:sp>
        <p:nvSpPr>
          <p:cNvPr id="15" name="Text 9"/>
          <p:cNvSpPr/>
          <p:nvPr/>
        </p:nvSpPr>
        <p:spPr>
          <a:xfrm>
            <a:off x="1294090" y="6263045"/>
            <a:ext cx="5925264" cy="613648"/>
          </a:xfrm>
          <a:prstGeom prst="rect">
            <a:avLst/>
          </a:prstGeom>
          <a:noFill/>
          <a:ln/>
        </p:spPr>
        <p:txBody>
          <a:bodyPr wrap="square" lIns="0" tIns="0" rIns="0" bIns="0" rtlCol="0" anchor="t"/>
          <a:lstStyle/>
          <a:p>
            <a:pPr algn="l" indent="0" marL="0">
              <a:lnSpc>
                <a:spcPts val="2400"/>
              </a:lnSpc>
              <a:buNone/>
            </a:pPr>
            <a:r>
              <a:rPr lang="en-US" sz="1500" dirty="0">
                <a:solidFill>
                  <a:srgbClr val="F4CAB8"/>
                </a:solidFill>
                <a:latin typeface="Montserrat Medium" pitchFamily="34" charset="0"/>
                <a:ea typeface="Montserrat Medium" pitchFamily="34" charset="-122"/>
                <a:cs typeface="Montserrat Medium" pitchFamily="34" charset="-120"/>
              </a:rPr>
              <a:t>Lors de la génération, contrôle la créativité versus la prévisibilité des réponses.</a:t>
            </a:r>
            <a:endParaRPr lang="en-US" sz="1500" dirty="0"/>
          </a:p>
        </p:txBody>
      </p:sp>
      <p:sp>
        <p:nvSpPr>
          <p:cNvPr id="16" name="Shape 10"/>
          <p:cNvSpPr/>
          <p:nvPr/>
        </p:nvSpPr>
        <p:spPr>
          <a:xfrm>
            <a:off x="7411045" y="5828586"/>
            <a:ext cx="431363" cy="431363"/>
          </a:xfrm>
          <a:prstGeom prst="roundRect">
            <a:avLst>
              <a:gd name="adj" fmla="val 6668"/>
            </a:avLst>
          </a:prstGeom>
          <a:solidFill>
            <a:srgbClr val="4D1529"/>
          </a:solidFill>
          <a:ln/>
        </p:spPr>
      </p:sp>
      <p:pic>
        <p:nvPicPr>
          <p:cNvPr id="17" name="Image 4" descr="preencoded.png">    </p:cNvPr>
          <p:cNvPicPr>
            <a:picLocks noChangeAspect="1"/>
          </p:cNvPicPr>
          <p:nvPr/>
        </p:nvPicPr>
        <p:blipFill>
          <a:blip r:embed="rId5"/>
          <a:stretch>
            <a:fillRect/>
          </a:stretch>
        </p:blipFill>
        <p:spPr>
          <a:xfrm>
            <a:off x="7473315" y="5890796"/>
            <a:ext cx="306705" cy="306705"/>
          </a:xfrm>
          <a:prstGeom prst="rect">
            <a:avLst/>
          </a:prstGeom>
        </p:spPr>
      </p:pic>
      <p:sp>
        <p:nvSpPr>
          <p:cNvPr id="18" name="Text 11"/>
          <p:cNvSpPr/>
          <p:nvPr/>
        </p:nvSpPr>
        <p:spPr>
          <a:xfrm>
            <a:off x="8034099" y="5828586"/>
            <a:ext cx="2556629" cy="319445"/>
          </a:xfrm>
          <a:prstGeom prst="rect">
            <a:avLst/>
          </a:prstGeom>
          <a:noFill/>
          <a:ln/>
        </p:spPr>
        <p:txBody>
          <a:bodyPr wrap="none" lIns="0" tIns="0" rIns="0" bIns="0" rtlCol="0" anchor="t"/>
          <a:lstStyle/>
          <a:p>
            <a:pPr algn="l" indent="0" marL="0">
              <a:lnSpc>
                <a:spcPts val="2500"/>
              </a:lnSpc>
              <a:buNone/>
            </a:pPr>
            <a:r>
              <a:rPr lang="en-US" sz="2000" b="1" dirty="0">
                <a:solidFill>
                  <a:srgbClr val="F4CAB8"/>
                </a:solidFill>
                <a:latin typeface="Brygada 1918 Bold" pitchFamily="34" charset="0"/>
                <a:ea typeface="Brygada 1918 Bold" pitchFamily="34" charset="-122"/>
                <a:cs typeface="Brygada 1918 Bold" pitchFamily="34" charset="-120"/>
              </a:rPr>
              <a:t>Dropout</a:t>
            </a:r>
            <a:endParaRPr lang="en-US" sz="2000" dirty="0"/>
          </a:p>
        </p:txBody>
      </p:sp>
      <p:sp>
        <p:nvSpPr>
          <p:cNvPr id="19" name="Text 12"/>
          <p:cNvSpPr/>
          <p:nvPr/>
        </p:nvSpPr>
        <p:spPr>
          <a:xfrm>
            <a:off x="8034099" y="6263045"/>
            <a:ext cx="5925264" cy="920472"/>
          </a:xfrm>
          <a:prstGeom prst="rect">
            <a:avLst/>
          </a:prstGeom>
          <a:noFill/>
          <a:ln/>
        </p:spPr>
        <p:txBody>
          <a:bodyPr wrap="square" lIns="0" tIns="0" rIns="0" bIns="0" rtlCol="0" anchor="t"/>
          <a:lstStyle/>
          <a:p>
            <a:pPr algn="l" indent="0" marL="0">
              <a:lnSpc>
                <a:spcPts val="2400"/>
              </a:lnSpc>
              <a:buNone/>
            </a:pPr>
            <a:r>
              <a:rPr lang="en-US" sz="1500" dirty="0">
                <a:solidFill>
                  <a:srgbClr val="F4CAB8"/>
                </a:solidFill>
                <a:latin typeface="Montserrat Medium" pitchFamily="34" charset="0"/>
                <a:ea typeface="Montserrat Medium" pitchFamily="34" charset="-122"/>
                <a:cs typeface="Montserrat Medium" pitchFamily="34" charset="-120"/>
              </a:rPr>
              <a:t>Un paramètre qui "désactive" aléatoirement certains neurones pendant l'entraînement pour améliorer la généralisation.</a:t>
            </a:r>
            <a:endParaRPr lang="en-US" sz="1500" dirty="0"/>
          </a:p>
        </p:txBody>
      </p:sp>
      <p:sp>
        <p:nvSpPr>
          <p:cNvPr id="20" name="Text 13"/>
          <p:cNvSpPr/>
          <p:nvPr/>
        </p:nvSpPr>
        <p:spPr>
          <a:xfrm>
            <a:off x="671036" y="7399139"/>
            <a:ext cx="13288328" cy="306824"/>
          </a:xfrm>
          <a:prstGeom prst="rect">
            <a:avLst/>
          </a:prstGeom>
          <a:noFill/>
          <a:ln/>
        </p:spPr>
        <p:txBody>
          <a:bodyPr wrap="none" lIns="0" tIns="0" rIns="0" bIns="0" rtlCol="0" anchor="t"/>
          <a:lstStyle/>
          <a:p>
            <a:pPr algn="l" indent="0" marL="0">
              <a:lnSpc>
                <a:spcPts val="2400"/>
              </a:lnSpc>
              <a:buNone/>
            </a:pPr>
            <a:r>
              <a:rPr lang="en-US" sz="1500" dirty="0">
                <a:solidFill>
                  <a:srgbClr val="F4CAB8"/>
                </a:solidFill>
                <a:latin typeface="Montserrat Medium" pitchFamily="34" charset="0"/>
                <a:ea typeface="Montserrat Medium" pitchFamily="34" charset="-122"/>
                <a:cs typeface="Montserrat Medium" pitchFamily="34" charset="-120"/>
              </a:rPr>
              <a:t>Ces paramètres sont ajustés pendant l'entraînement pour que le modèle produise des réponses les plus pertinentes possible.</a:t>
            </a:r>
            <a:endParaRPr lang="en-US" sz="15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82692" y="457795"/>
            <a:ext cx="8136969" cy="554950"/>
          </a:xfrm>
          <a:prstGeom prst="rect">
            <a:avLst/>
          </a:prstGeom>
          <a:noFill/>
          <a:ln/>
        </p:spPr>
        <p:txBody>
          <a:bodyPr wrap="none" lIns="0" tIns="0" rIns="0" bIns="0" rtlCol="0" anchor="t"/>
          <a:lstStyle/>
          <a:p>
            <a:pPr algn="l" indent="0" marL="0">
              <a:lnSpc>
                <a:spcPts val="4350"/>
              </a:lnSpc>
              <a:buNone/>
            </a:pPr>
            <a:r>
              <a:rPr lang="en-US" sz="3450" b="1" dirty="0">
                <a:solidFill>
                  <a:srgbClr val="FFB393"/>
                </a:solidFill>
                <a:latin typeface="Brygada 1918 Bold" pitchFamily="34" charset="0"/>
                <a:ea typeface="Brygada 1918 Bold" pitchFamily="34" charset="-122"/>
                <a:cs typeface="Brygada 1918 Bold" pitchFamily="34" charset="-120"/>
              </a:rPr>
              <a:t>Explication Simplifiée des Paramètres</a:t>
            </a:r>
            <a:endParaRPr lang="en-US" sz="3450" dirty="0"/>
          </a:p>
        </p:txBody>
      </p:sp>
      <p:pic>
        <p:nvPicPr>
          <p:cNvPr id="3" name="Image 0" descr="preencoded.png">    </p:cNvPr>
          <p:cNvPicPr>
            <a:picLocks noChangeAspect="1"/>
          </p:cNvPicPr>
          <p:nvPr/>
        </p:nvPicPr>
        <p:blipFill>
          <a:blip r:embed="rId1"/>
          <a:stretch>
            <a:fillRect/>
          </a:stretch>
        </p:blipFill>
        <p:spPr>
          <a:xfrm>
            <a:off x="582692" y="1345644"/>
            <a:ext cx="6607612" cy="4083725"/>
          </a:xfrm>
          <a:prstGeom prst="rect">
            <a:avLst/>
          </a:prstGeom>
        </p:spPr>
      </p:pic>
      <p:sp>
        <p:nvSpPr>
          <p:cNvPr id="4" name="Text 1"/>
          <p:cNvSpPr/>
          <p:nvPr/>
        </p:nvSpPr>
        <p:spPr>
          <a:xfrm>
            <a:off x="582692" y="5637371"/>
            <a:ext cx="5383292" cy="277416"/>
          </a:xfrm>
          <a:prstGeom prst="rect">
            <a:avLst/>
          </a:prstGeom>
          <a:noFill/>
          <a:ln/>
        </p:spPr>
        <p:txBody>
          <a:bodyPr wrap="none" lIns="0" tIns="0" rIns="0" bIns="0" rtlCol="0" anchor="t"/>
          <a:lstStyle/>
          <a:p>
            <a:pPr algn="l" indent="0" marL="0">
              <a:lnSpc>
                <a:spcPts val="2150"/>
              </a:lnSpc>
              <a:buNone/>
            </a:pPr>
            <a:r>
              <a:rPr lang="en-US" sz="1700" b="1" dirty="0">
                <a:solidFill>
                  <a:srgbClr val="F4CAB8"/>
                </a:solidFill>
                <a:latin typeface="Brygada 1918 Bold" pitchFamily="34" charset="0"/>
                <a:ea typeface="Brygada 1918 Bold" pitchFamily="34" charset="-122"/>
                <a:cs typeface="Brygada 1918 Bold" pitchFamily="34" charset="-120"/>
              </a:rPr>
              <a:t>Les paramètres = les boutons de réglage du modèle</a:t>
            </a:r>
            <a:endParaRPr lang="en-US" sz="1700" dirty="0"/>
          </a:p>
        </p:txBody>
      </p:sp>
      <p:sp>
        <p:nvSpPr>
          <p:cNvPr id="5" name="Text 2"/>
          <p:cNvSpPr/>
          <p:nvPr/>
        </p:nvSpPr>
        <p:spPr>
          <a:xfrm>
            <a:off x="582692" y="6014561"/>
            <a:ext cx="6607612" cy="1064895"/>
          </a:xfrm>
          <a:prstGeom prst="rect">
            <a:avLst/>
          </a:prstGeom>
          <a:noFill/>
          <a:ln/>
        </p:spPr>
        <p:txBody>
          <a:bodyPr wrap="square" lIns="0" tIns="0" rIns="0" bIns="0" rtlCol="0" anchor="t"/>
          <a:lstStyle/>
          <a:p>
            <a:pPr algn="l" indent="0" marL="0">
              <a:lnSpc>
                <a:spcPts val="2050"/>
              </a:lnSpc>
              <a:buNone/>
            </a:pPr>
            <a:r>
              <a:rPr lang="en-US" sz="1300" dirty="0">
                <a:solidFill>
                  <a:srgbClr val="F4CAB8"/>
                </a:solidFill>
                <a:latin typeface="Montserrat Medium" pitchFamily="34" charset="0"/>
                <a:ea typeface="Montserrat Medium" pitchFamily="34" charset="-122"/>
                <a:cs typeface="Montserrat Medium" pitchFamily="34" charset="-120"/>
              </a:rPr>
              <a:t>Imagine un gros tableau avec plein de boutons que l'on peut tourner plus ou moins fort. Ces boutons, ce sont les paramètres d'une intelligence artificielle. Un paramètre, c'est un petit réglage que l'IA ajuste pendant son apprentissage pour mieux comprendre et prédire.</a:t>
            </a:r>
            <a:endParaRPr lang="en-US" sz="1300" dirty="0"/>
          </a:p>
        </p:txBody>
      </p:sp>
      <p:pic>
        <p:nvPicPr>
          <p:cNvPr id="6" name="Image 1" descr="preencoded.png">    </p:cNvPr>
          <p:cNvPicPr>
            <a:picLocks noChangeAspect="1"/>
          </p:cNvPicPr>
          <p:nvPr/>
        </p:nvPicPr>
        <p:blipFill>
          <a:blip r:embed="rId2"/>
          <a:stretch>
            <a:fillRect/>
          </a:stretch>
        </p:blipFill>
        <p:spPr>
          <a:xfrm>
            <a:off x="7439978" y="1345644"/>
            <a:ext cx="6607731" cy="4083844"/>
          </a:xfrm>
          <a:prstGeom prst="rect">
            <a:avLst/>
          </a:prstGeom>
        </p:spPr>
      </p:pic>
      <p:sp>
        <p:nvSpPr>
          <p:cNvPr id="7" name="Text 3"/>
          <p:cNvSpPr/>
          <p:nvPr/>
        </p:nvSpPr>
        <p:spPr>
          <a:xfrm>
            <a:off x="7439978" y="5637490"/>
            <a:ext cx="4114443" cy="277416"/>
          </a:xfrm>
          <a:prstGeom prst="rect">
            <a:avLst/>
          </a:prstGeom>
          <a:noFill/>
          <a:ln/>
        </p:spPr>
        <p:txBody>
          <a:bodyPr wrap="none" lIns="0" tIns="0" rIns="0" bIns="0" rtlCol="0" anchor="t"/>
          <a:lstStyle/>
          <a:p>
            <a:pPr algn="l" indent="0" marL="0">
              <a:lnSpc>
                <a:spcPts val="2150"/>
              </a:lnSpc>
              <a:buNone/>
            </a:pPr>
            <a:r>
              <a:rPr lang="en-US" sz="1700" b="1" dirty="0">
                <a:solidFill>
                  <a:srgbClr val="F4CAB8"/>
                </a:solidFill>
                <a:latin typeface="Brygada 1918 Bold" pitchFamily="34" charset="0"/>
                <a:ea typeface="Brygada 1918 Bold" pitchFamily="34" charset="-122"/>
                <a:cs typeface="Brygada 1918 Bold" pitchFamily="34" charset="-120"/>
              </a:rPr>
              <a:t>Une radio avec des millions de boutons</a:t>
            </a:r>
            <a:endParaRPr lang="en-US" sz="1700" dirty="0"/>
          </a:p>
        </p:txBody>
      </p:sp>
      <p:sp>
        <p:nvSpPr>
          <p:cNvPr id="8" name="Text 4"/>
          <p:cNvSpPr/>
          <p:nvPr/>
        </p:nvSpPr>
        <p:spPr>
          <a:xfrm>
            <a:off x="7439978" y="6014680"/>
            <a:ext cx="6607731" cy="798671"/>
          </a:xfrm>
          <a:prstGeom prst="rect">
            <a:avLst/>
          </a:prstGeom>
          <a:noFill/>
          <a:ln/>
        </p:spPr>
        <p:txBody>
          <a:bodyPr wrap="square" lIns="0" tIns="0" rIns="0" bIns="0" rtlCol="0" anchor="t"/>
          <a:lstStyle/>
          <a:p>
            <a:pPr algn="l" indent="0" marL="0">
              <a:lnSpc>
                <a:spcPts val="2050"/>
              </a:lnSpc>
              <a:buNone/>
            </a:pPr>
            <a:r>
              <a:rPr lang="en-US" sz="1300" dirty="0">
                <a:solidFill>
                  <a:srgbClr val="F4CAB8"/>
                </a:solidFill>
                <a:latin typeface="Montserrat Medium" pitchFamily="34" charset="0"/>
                <a:ea typeface="Montserrat Medium" pitchFamily="34" charset="-122"/>
                <a:cs typeface="Montserrat Medium" pitchFamily="34" charset="-120"/>
              </a:rPr>
              <a:t>Plus il y a de paramètres, plus l'IA peut faire des réglages fins et précis, ce qui lui permet de mieux capter les nuances. Pense à une radio avec des centaines de millions de boutons à régler pour avoir le son parfait.</a:t>
            </a:r>
            <a:endParaRPr lang="en-US" sz="1300" dirty="0"/>
          </a:p>
        </p:txBody>
      </p:sp>
      <p:sp>
        <p:nvSpPr>
          <p:cNvPr id="9" name="Text 5"/>
          <p:cNvSpPr/>
          <p:nvPr/>
        </p:nvSpPr>
        <p:spPr>
          <a:xfrm>
            <a:off x="7439978" y="6913126"/>
            <a:ext cx="6607731" cy="1064895"/>
          </a:xfrm>
          <a:prstGeom prst="rect">
            <a:avLst/>
          </a:prstGeom>
          <a:noFill/>
          <a:ln/>
        </p:spPr>
        <p:txBody>
          <a:bodyPr wrap="square" lIns="0" tIns="0" rIns="0" bIns="0" rtlCol="0" anchor="t"/>
          <a:lstStyle/>
          <a:p>
            <a:pPr algn="l" indent="0" marL="0">
              <a:lnSpc>
                <a:spcPts val="2050"/>
              </a:lnSpc>
              <a:buNone/>
            </a:pPr>
            <a:r>
              <a:rPr lang="en-US" sz="1300" dirty="0">
                <a:solidFill>
                  <a:srgbClr val="F4CAB8"/>
                </a:solidFill>
                <a:latin typeface="Montserrat Medium" pitchFamily="34" charset="0"/>
                <a:ea typeface="Montserrat Medium" pitchFamily="34" charset="-122"/>
                <a:cs typeface="Montserrat Medium" pitchFamily="34" charset="-120"/>
              </a:rPr>
              <a:t>Dans un modèle comme ChatGPT, il y a des milliards de boutons (par exemple, GPT-3 avait 175 milliards de paramètres). Ces paramètres permettent au modèle de dire : "Dans ce contexte, quel est le mot (ou la réponse) qui a le plus de chances d'être pertinent ?"</a:t>
            </a:r>
            <a:endParaRPr lang="en-US" sz="13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681157" y="535186"/>
            <a:ext cx="10062805" cy="648653"/>
          </a:xfrm>
          <a:prstGeom prst="rect">
            <a:avLst/>
          </a:prstGeom>
          <a:noFill/>
          <a:ln/>
        </p:spPr>
        <p:txBody>
          <a:bodyPr wrap="none" lIns="0" tIns="0" rIns="0" bIns="0" rtlCol="0" anchor="t"/>
          <a:lstStyle/>
          <a:p>
            <a:pPr algn="l" indent="0" marL="0">
              <a:lnSpc>
                <a:spcPts val="5100"/>
              </a:lnSpc>
              <a:buNone/>
            </a:pPr>
            <a:r>
              <a:rPr lang="en-US" sz="4050" b="1" dirty="0">
                <a:solidFill>
                  <a:srgbClr val="FFB393"/>
                </a:solidFill>
                <a:latin typeface="Brygada 1918 Bold" pitchFamily="34" charset="0"/>
                <a:ea typeface="Brygada 1918 Bold" pitchFamily="34" charset="-122"/>
                <a:cs typeface="Brygada 1918 Bold" pitchFamily="34" charset="-120"/>
              </a:rPr>
              <a:t>Comment les Paramètres sont Entraînés</a:t>
            </a:r>
            <a:endParaRPr lang="en-US" sz="4050" dirty="0"/>
          </a:p>
        </p:txBody>
      </p:sp>
      <p:pic>
        <p:nvPicPr>
          <p:cNvPr id="3" name="Image 0" descr="preencoded.png">    </p:cNvPr>
          <p:cNvPicPr>
            <a:picLocks noChangeAspect="1"/>
          </p:cNvPicPr>
          <p:nvPr/>
        </p:nvPicPr>
        <p:blipFill>
          <a:blip r:embed="rId1"/>
          <a:stretch>
            <a:fillRect/>
          </a:stretch>
        </p:blipFill>
        <p:spPr>
          <a:xfrm>
            <a:off x="681157" y="1573054"/>
            <a:ext cx="973098" cy="1167765"/>
          </a:xfrm>
          <a:prstGeom prst="rect">
            <a:avLst/>
          </a:prstGeom>
        </p:spPr>
      </p:pic>
      <p:sp>
        <p:nvSpPr>
          <p:cNvPr id="4" name="Text 1"/>
          <p:cNvSpPr/>
          <p:nvPr/>
        </p:nvSpPr>
        <p:spPr>
          <a:xfrm>
            <a:off x="1946196" y="1767602"/>
            <a:ext cx="4190762" cy="324445"/>
          </a:xfrm>
          <a:prstGeom prst="rect">
            <a:avLst/>
          </a:prstGeom>
          <a:noFill/>
          <a:ln/>
        </p:spPr>
        <p:txBody>
          <a:bodyPr wrap="none" lIns="0" tIns="0" rIns="0" bIns="0" rtlCol="0" anchor="t"/>
          <a:lstStyle/>
          <a:p>
            <a:pPr algn="l" indent="0" marL="0">
              <a:lnSpc>
                <a:spcPts val="2550"/>
              </a:lnSpc>
              <a:buNone/>
            </a:pPr>
            <a:r>
              <a:rPr lang="en-US" sz="2000" b="1" dirty="0">
                <a:solidFill>
                  <a:srgbClr val="F4CAB8"/>
                </a:solidFill>
                <a:latin typeface="Brygada 1918 Bold" pitchFamily="34" charset="0"/>
                <a:ea typeface="Brygada 1918 Bold" pitchFamily="34" charset="-122"/>
                <a:cs typeface="Brygada 1918 Bold" pitchFamily="34" charset="-120"/>
              </a:rPr>
              <a:t>On montre un exemple au modèle</a:t>
            </a:r>
            <a:endParaRPr lang="en-US" sz="2000" dirty="0"/>
          </a:p>
        </p:txBody>
      </p:sp>
      <p:sp>
        <p:nvSpPr>
          <p:cNvPr id="5" name="Text 2"/>
          <p:cNvSpPr/>
          <p:nvPr/>
        </p:nvSpPr>
        <p:spPr>
          <a:xfrm>
            <a:off x="1946196" y="2208728"/>
            <a:ext cx="12003048" cy="311468"/>
          </a:xfrm>
          <a:prstGeom prst="rect">
            <a:avLst/>
          </a:prstGeom>
          <a:noFill/>
          <a:ln/>
        </p:spPr>
        <p:txBody>
          <a:bodyPr wrap="none" lIns="0" tIns="0" rIns="0" bIns="0" rtlCol="0" anchor="t"/>
          <a:lstStyle/>
          <a:p>
            <a:pPr algn="l" indent="0" marL="0">
              <a:lnSpc>
                <a:spcPts val="2450"/>
              </a:lnSpc>
              <a:buNone/>
            </a:pPr>
            <a:r>
              <a:rPr lang="en-US" sz="1500" dirty="0">
                <a:solidFill>
                  <a:srgbClr val="F4CAB8"/>
                </a:solidFill>
                <a:latin typeface="Montserrat Medium" pitchFamily="34" charset="0"/>
                <a:ea typeface="Montserrat Medium" pitchFamily="34" charset="-122"/>
                <a:cs typeface="Montserrat Medium" pitchFamily="34" charset="-120"/>
              </a:rPr>
              <a:t>"Voici une phrase : Le ciel est ___." La bonne réponse est "bleu".</a:t>
            </a:r>
            <a:endParaRPr lang="en-US" sz="1500" dirty="0"/>
          </a:p>
        </p:txBody>
      </p:sp>
      <p:pic>
        <p:nvPicPr>
          <p:cNvPr id="6" name="Image 1" descr="preencoded.png">    </p:cNvPr>
          <p:cNvPicPr>
            <a:picLocks noChangeAspect="1"/>
          </p:cNvPicPr>
          <p:nvPr/>
        </p:nvPicPr>
        <p:blipFill>
          <a:blip r:embed="rId2"/>
          <a:stretch>
            <a:fillRect/>
          </a:stretch>
        </p:blipFill>
        <p:spPr>
          <a:xfrm>
            <a:off x="681157" y="2740819"/>
            <a:ext cx="973098" cy="1167765"/>
          </a:xfrm>
          <a:prstGeom prst="rect">
            <a:avLst/>
          </a:prstGeom>
        </p:spPr>
      </p:pic>
      <p:sp>
        <p:nvSpPr>
          <p:cNvPr id="7" name="Text 3"/>
          <p:cNvSpPr/>
          <p:nvPr/>
        </p:nvSpPr>
        <p:spPr>
          <a:xfrm>
            <a:off x="1946196" y="2935367"/>
            <a:ext cx="3659624" cy="324445"/>
          </a:xfrm>
          <a:prstGeom prst="rect">
            <a:avLst/>
          </a:prstGeom>
          <a:noFill/>
          <a:ln/>
        </p:spPr>
        <p:txBody>
          <a:bodyPr wrap="none" lIns="0" tIns="0" rIns="0" bIns="0" rtlCol="0" anchor="t"/>
          <a:lstStyle/>
          <a:p>
            <a:pPr algn="l" indent="0" marL="0">
              <a:lnSpc>
                <a:spcPts val="2550"/>
              </a:lnSpc>
              <a:buNone/>
            </a:pPr>
            <a:r>
              <a:rPr lang="en-US" sz="2000" b="1" dirty="0">
                <a:solidFill>
                  <a:srgbClr val="F4CAB8"/>
                </a:solidFill>
                <a:latin typeface="Brygada 1918 Bold" pitchFamily="34" charset="0"/>
                <a:ea typeface="Brygada 1918 Bold" pitchFamily="34" charset="-122"/>
                <a:cs typeface="Brygada 1918 Bold" pitchFamily="34" charset="-120"/>
              </a:rPr>
              <a:t>Le modèle fait une prédiction</a:t>
            </a:r>
            <a:endParaRPr lang="en-US" sz="2000" dirty="0"/>
          </a:p>
        </p:txBody>
      </p:sp>
      <p:sp>
        <p:nvSpPr>
          <p:cNvPr id="8" name="Text 4"/>
          <p:cNvSpPr/>
          <p:nvPr/>
        </p:nvSpPr>
        <p:spPr>
          <a:xfrm>
            <a:off x="1946196" y="3376493"/>
            <a:ext cx="12003048" cy="311468"/>
          </a:xfrm>
          <a:prstGeom prst="rect">
            <a:avLst/>
          </a:prstGeom>
          <a:noFill/>
          <a:ln/>
        </p:spPr>
        <p:txBody>
          <a:bodyPr wrap="none" lIns="0" tIns="0" rIns="0" bIns="0" rtlCol="0" anchor="t"/>
          <a:lstStyle/>
          <a:p>
            <a:pPr algn="l" indent="0" marL="0">
              <a:lnSpc>
                <a:spcPts val="2450"/>
              </a:lnSpc>
              <a:buNone/>
            </a:pPr>
            <a:r>
              <a:rPr lang="en-US" sz="1500" dirty="0">
                <a:solidFill>
                  <a:srgbClr val="F4CAB8"/>
                </a:solidFill>
                <a:latin typeface="Montserrat Medium" pitchFamily="34" charset="0"/>
                <a:ea typeface="Montserrat Medium" pitchFamily="34" charset="-122"/>
                <a:cs typeface="Montserrat Medium" pitchFamily="34" charset="-120"/>
              </a:rPr>
              <a:t>Avec ses paramètres actuels, il propose peut-être "vert".</a:t>
            </a:r>
            <a:endParaRPr lang="en-US" sz="1500" dirty="0"/>
          </a:p>
        </p:txBody>
      </p:sp>
      <p:pic>
        <p:nvPicPr>
          <p:cNvPr id="9" name="Image 2" descr="preencoded.png">    </p:cNvPr>
          <p:cNvPicPr>
            <a:picLocks noChangeAspect="1"/>
          </p:cNvPicPr>
          <p:nvPr/>
        </p:nvPicPr>
        <p:blipFill>
          <a:blip r:embed="rId3"/>
          <a:stretch>
            <a:fillRect/>
          </a:stretch>
        </p:blipFill>
        <p:spPr>
          <a:xfrm>
            <a:off x="681157" y="3908584"/>
            <a:ext cx="973098" cy="1167765"/>
          </a:xfrm>
          <a:prstGeom prst="rect">
            <a:avLst/>
          </a:prstGeom>
        </p:spPr>
      </p:pic>
      <p:sp>
        <p:nvSpPr>
          <p:cNvPr id="10" name="Text 5"/>
          <p:cNvSpPr/>
          <p:nvPr/>
        </p:nvSpPr>
        <p:spPr>
          <a:xfrm>
            <a:off x="1946196" y="4103132"/>
            <a:ext cx="2595086" cy="324445"/>
          </a:xfrm>
          <a:prstGeom prst="rect">
            <a:avLst/>
          </a:prstGeom>
          <a:noFill/>
          <a:ln/>
        </p:spPr>
        <p:txBody>
          <a:bodyPr wrap="none" lIns="0" tIns="0" rIns="0" bIns="0" rtlCol="0" anchor="t"/>
          <a:lstStyle/>
          <a:p>
            <a:pPr algn="l" indent="0" marL="0">
              <a:lnSpc>
                <a:spcPts val="2550"/>
              </a:lnSpc>
              <a:buNone/>
            </a:pPr>
            <a:r>
              <a:rPr lang="en-US" sz="2000" b="1" dirty="0">
                <a:solidFill>
                  <a:srgbClr val="F4CAB8"/>
                </a:solidFill>
                <a:latin typeface="Brygada 1918 Bold" pitchFamily="34" charset="0"/>
                <a:ea typeface="Brygada 1918 Bold" pitchFamily="34" charset="-122"/>
                <a:cs typeface="Brygada 1918 Bold" pitchFamily="34" charset="-120"/>
              </a:rPr>
              <a:t>On calcule l'erreur</a:t>
            </a:r>
            <a:endParaRPr lang="en-US" sz="2000" dirty="0"/>
          </a:p>
        </p:txBody>
      </p:sp>
      <p:sp>
        <p:nvSpPr>
          <p:cNvPr id="11" name="Text 6"/>
          <p:cNvSpPr/>
          <p:nvPr/>
        </p:nvSpPr>
        <p:spPr>
          <a:xfrm>
            <a:off x="1946196" y="4544258"/>
            <a:ext cx="12003048" cy="311468"/>
          </a:xfrm>
          <a:prstGeom prst="rect">
            <a:avLst/>
          </a:prstGeom>
          <a:noFill/>
          <a:ln/>
        </p:spPr>
        <p:txBody>
          <a:bodyPr wrap="none" lIns="0" tIns="0" rIns="0" bIns="0" rtlCol="0" anchor="t"/>
          <a:lstStyle/>
          <a:p>
            <a:pPr algn="l" indent="0" marL="0">
              <a:lnSpc>
                <a:spcPts val="2450"/>
              </a:lnSpc>
              <a:buNone/>
            </a:pPr>
            <a:r>
              <a:rPr lang="en-US" sz="1500" dirty="0">
                <a:solidFill>
                  <a:srgbClr val="F4CAB8"/>
                </a:solidFill>
                <a:latin typeface="Montserrat Medium" pitchFamily="34" charset="0"/>
                <a:ea typeface="Montserrat Medium" pitchFamily="34" charset="-122"/>
                <a:cs typeface="Montserrat Medium" pitchFamily="34" charset="-120"/>
              </a:rPr>
              <a:t>Ce qu'il a dit (vert) ≠ ce qu'on attendait (bleu). On mesure combien il s'est trompé.</a:t>
            </a:r>
            <a:endParaRPr lang="en-US" sz="1500" dirty="0"/>
          </a:p>
        </p:txBody>
      </p:sp>
      <p:pic>
        <p:nvPicPr>
          <p:cNvPr id="12" name="Image 3" descr="preencoded.png">    </p:cNvPr>
          <p:cNvPicPr>
            <a:picLocks noChangeAspect="1"/>
          </p:cNvPicPr>
          <p:nvPr/>
        </p:nvPicPr>
        <p:blipFill>
          <a:blip r:embed="rId4"/>
          <a:stretch>
            <a:fillRect/>
          </a:stretch>
        </p:blipFill>
        <p:spPr>
          <a:xfrm>
            <a:off x="681157" y="5076349"/>
            <a:ext cx="973098" cy="1453158"/>
          </a:xfrm>
          <a:prstGeom prst="rect">
            <a:avLst/>
          </a:prstGeom>
        </p:spPr>
      </p:pic>
      <p:sp>
        <p:nvSpPr>
          <p:cNvPr id="13" name="Text 7"/>
          <p:cNvSpPr/>
          <p:nvPr/>
        </p:nvSpPr>
        <p:spPr>
          <a:xfrm>
            <a:off x="1946196" y="5270897"/>
            <a:ext cx="3098721" cy="324445"/>
          </a:xfrm>
          <a:prstGeom prst="rect">
            <a:avLst/>
          </a:prstGeom>
          <a:noFill/>
          <a:ln/>
        </p:spPr>
        <p:txBody>
          <a:bodyPr wrap="none" lIns="0" tIns="0" rIns="0" bIns="0" rtlCol="0" anchor="t"/>
          <a:lstStyle/>
          <a:p>
            <a:pPr algn="l" indent="0" marL="0">
              <a:lnSpc>
                <a:spcPts val="2550"/>
              </a:lnSpc>
              <a:buNone/>
            </a:pPr>
            <a:r>
              <a:rPr lang="en-US" sz="2000" b="1" dirty="0">
                <a:solidFill>
                  <a:srgbClr val="F4CAB8"/>
                </a:solidFill>
                <a:latin typeface="Brygada 1918 Bold" pitchFamily="34" charset="0"/>
                <a:ea typeface="Brygada 1918 Bold" pitchFamily="34" charset="-122"/>
                <a:cs typeface="Brygada 1918 Bold" pitchFamily="34" charset="-120"/>
              </a:rPr>
              <a:t>On ajuste les paramètres</a:t>
            </a:r>
            <a:endParaRPr lang="en-US" sz="2000" dirty="0"/>
          </a:p>
        </p:txBody>
      </p:sp>
      <p:sp>
        <p:nvSpPr>
          <p:cNvPr id="14" name="Text 8"/>
          <p:cNvSpPr/>
          <p:nvPr/>
        </p:nvSpPr>
        <p:spPr>
          <a:xfrm>
            <a:off x="1946196" y="5712023"/>
            <a:ext cx="12003048" cy="622935"/>
          </a:xfrm>
          <a:prstGeom prst="rect">
            <a:avLst/>
          </a:prstGeom>
          <a:noFill/>
          <a:ln/>
        </p:spPr>
        <p:txBody>
          <a:bodyPr wrap="square" lIns="0" tIns="0" rIns="0" bIns="0" rtlCol="0" anchor="t"/>
          <a:lstStyle/>
          <a:p>
            <a:pPr algn="l" indent="0" marL="0">
              <a:lnSpc>
                <a:spcPts val="2450"/>
              </a:lnSpc>
              <a:buNone/>
            </a:pPr>
            <a:r>
              <a:rPr lang="en-US" sz="1500" dirty="0">
                <a:solidFill>
                  <a:srgbClr val="F4CAB8"/>
                </a:solidFill>
                <a:latin typeface="Montserrat Medium" pitchFamily="34" charset="0"/>
                <a:ea typeface="Montserrat Medium" pitchFamily="34" charset="-122"/>
                <a:cs typeface="Montserrat Medium" pitchFamily="34" charset="-120"/>
              </a:rPr>
              <a:t>Si les poids et biais sont trop hauts ou trop bas, on les corrige un tout petit peu. Ça se fait avec une formule mathématique (gradient descent).</a:t>
            </a:r>
            <a:endParaRPr lang="en-US" sz="1500" dirty="0"/>
          </a:p>
        </p:txBody>
      </p:sp>
      <p:pic>
        <p:nvPicPr>
          <p:cNvPr id="15" name="Image 4" descr="preencoded.png">    </p:cNvPr>
          <p:cNvPicPr>
            <a:picLocks noChangeAspect="1"/>
          </p:cNvPicPr>
          <p:nvPr/>
        </p:nvPicPr>
        <p:blipFill>
          <a:blip r:embed="rId5"/>
          <a:stretch>
            <a:fillRect/>
          </a:stretch>
        </p:blipFill>
        <p:spPr>
          <a:xfrm>
            <a:off x="681157" y="6529507"/>
            <a:ext cx="973098" cy="1167765"/>
          </a:xfrm>
          <a:prstGeom prst="rect">
            <a:avLst/>
          </a:prstGeom>
        </p:spPr>
      </p:pic>
      <p:sp>
        <p:nvSpPr>
          <p:cNvPr id="16" name="Text 9"/>
          <p:cNvSpPr/>
          <p:nvPr/>
        </p:nvSpPr>
        <p:spPr>
          <a:xfrm>
            <a:off x="1946196" y="6724055"/>
            <a:ext cx="4463415" cy="324445"/>
          </a:xfrm>
          <a:prstGeom prst="rect">
            <a:avLst/>
          </a:prstGeom>
          <a:noFill/>
          <a:ln/>
        </p:spPr>
        <p:txBody>
          <a:bodyPr wrap="none" lIns="0" tIns="0" rIns="0" bIns="0" rtlCol="0" anchor="t"/>
          <a:lstStyle/>
          <a:p>
            <a:pPr algn="l" indent="0" marL="0">
              <a:lnSpc>
                <a:spcPts val="2550"/>
              </a:lnSpc>
              <a:buNone/>
            </a:pPr>
            <a:r>
              <a:rPr lang="en-US" sz="2000" b="1" dirty="0">
                <a:solidFill>
                  <a:srgbClr val="F4CAB8"/>
                </a:solidFill>
                <a:latin typeface="Brygada 1918 Bold" pitchFamily="34" charset="0"/>
                <a:ea typeface="Brygada 1918 Bold" pitchFamily="34" charset="-122"/>
                <a:cs typeface="Brygada 1918 Bold" pitchFamily="34" charset="-120"/>
              </a:rPr>
              <a:t>On recommence des millions de fois</a:t>
            </a:r>
            <a:endParaRPr lang="en-US" sz="2000" dirty="0"/>
          </a:p>
        </p:txBody>
      </p:sp>
      <p:sp>
        <p:nvSpPr>
          <p:cNvPr id="17" name="Text 10"/>
          <p:cNvSpPr/>
          <p:nvPr/>
        </p:nvSpPr>
        <p:spPr>
          <a:xfrm>
            <a:off x="1946196" y="7165181"/>
            <a:ext cx="12003048" cy="311468"/>
          </a:xfrm>
          <a:prstGeom prst="rect">
            <a:avLst/>
          </a:prstGeom>
          <a:noFill/>
          <a:ln/>
        </p:spPr>
        <p:txBody>
          <a:bodyPr wrap="none" lIns="0" tIns="0" rIns="0" bIns="0" rtlCol="0" anchor="t"/>
          <a:lstStyle/>
          <a:p>
            <a:pPr algn="l" indent="0" marL="0">
              <a:lnSpc>
                <a:spcPts val="2450"/>
              </a:lnSpc>
              <a:buNone/>
            </a:pPr>
            <a:r>
              <a:rPr lang="en-US" sz="1500" dirty="0">
                <a:solidFill>
                  <a:srgbClr val="F4CAB8"/>
                </a:solidFill>
                <a:latin typeface="Montserrat Medium" pitchFamily="34" charset="0"/>
                <a:ea typeface="Montserrat Medium" pitchFamily="34" charset="-122"/>
                <a:cs typeface="Montserrat Medium" pitchFamily="34" charset="-120"/>
              </a:rPr>
              <a:t>On recommence des millions de fois avec plein d'exemples !</a:t>
            </a:r>
            <a:endParaRPr lang="en-US" sz="15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707946" y="556260"/>
            <a:ext cx="7823954" cy="674251"/>
          </a:xfrm>
          <a:prstGeom prst="rect">
            <a:avLst/>
          </a:prstGeom>
          <a:noFill/>
          <a:ln/>
        </p:spPr>
        <p:txBody>
          <a:bodyPr wrap="none" lIns="0" tIns="0" rIns="0" bIns="0" rtlCol="0" anchor="t"/>
          <a:lstStyle/>
          <a:p>
            <a:pPr algn="l" indent="0" marL="0">
              <a:lnSpc>
                <a:spcPts val="5300"/>
              </a:lnSpc>
              <a:buNone/>
            </a:pPr>
            <a:r>
              <a:rPr lang="en-US" sz="4200" b="1" dirty="0">
                <a:solidFill>
                  <a:srgbClr val="FFB393"/>
                </a:solidFill>
                <a:latin typeface="Brygada 1918 Bold" pitchFamily="34" charset="0"/>
                <a:ea typeface="Brygada 1918 Bold" pitchFamily="34" charset="-122"/>
                <a:cs typeface="Brygada 1918 Bold" pitchFamily="34" charset="-120"/>
              </a:rPr>
              <a:t>Tokens et Fenêtre de Contexte</a:t>
            </a:r>
            <a:endParaRPr lang="en-US" sz="4200" dirty="0"/>
          </a:p>
        </p:txBody>
      </p:sp>
      <p:sp>
        <p:nvSpPr>
          <p:cNvPr id="3" name="Shape 1"/>
          <p:cNvSpPr/>
          <p:nvPr/>
        </p:nvSpPr>
        <p:spPr>
          <a:xfrm>
            <a:off x="707946" y="1635085"/>
            <a:ext cx="6506170" cy="6040517"/>
          </a:xfrm>
          <a:prstGeom prst="roundRect">
            <a:avLst>
              <a:gd name="adj" fmla="val 502"/>
            </a:avLst>
          </a:prstGeom>
          <a:solidFill>
            <a:srgbClr val="4D1529"/>
          </a:solidFill>
          <a:ln/>
        </p:spPr>
      </p:sp>
      <p:sp>
        <p:nvSpPr>
          <p:cNvPr id="4" name="Text 2"/>
          <p:cNvSpPr/>
          <p:nvPr/>
        </p:nvSpPr>
        <p:spPr>
          <a:xfrm>
            <a:off x="910233" y="1837373"/>
            <a:ext cx="2997041" cy="337185"/>
          </a:xfrm>
          <a:prstGeom prst="rect">
            <a:avLst/>
          </a:prstGeom>
          <a:noFill/>
          <a:ln/>
        </p:spPr>
        <p:txBody>
          <a:bodyPr wrap="none" lIns="0" tIns="0" rIns="0" bIns="0" rtlCol="0" anchor="t"/>
          <a:lstStyle/>
          <a:p>
            <a:pPr algn="l" indent="0" marL="0">
              <a:lnSpc>
                <a:spcPts val="2650"/>
              </a:lnSpc>
              <a:buNone/>
            </a:pPr>
            <a:r>
              <a:rPr lang="en-US" sz="2100" b="1" dirty="0">
                <a:solidFill>
                  <a:srgbClr val="F4CAB8"/>
                </a:solidFill>
                <a:latin typeface="Brygada 1918 Bold" pitchFamily="34" charset="0"/>
                <a:ea typeface="Brygada 1918 Bold" pitchFamily="34" charset="-122"/>
                <a:cs typeface="Brygada 1918 Bold" pitchFamily="34" charset="-120"/>
              </a:rPr>
              <a:t>Qu'est-ce qu'un token ?</a:t>
            </a:r>
            <a:endParaRPr lang="en-US" sz="2100" dirty="0"/>
          </a:p>
        </p:txBody>
      </p:sp>
      <p:sp>
        <p:nvSpPr>
          <p:cNvPr id="5" name="Text 3"/>
          <p:cNvSpPr/>
          <p:nvPr/>
        </p:nvSpPr>
        <p:spPr>
          <a:xfrm>
            <a:off x="910233" y="2295882"/>
            <a:ext cx="6101596" cy="1294448"/>
          </a:xfrm>
          <a:prstGeom prst="rect">
            <a:avLst/>
          </a:prstGeom>
          <a:noFill/>
          <a:ln/>
        </p:spPr>
        <p:txBody>
          <a:bodyPr wrap="square" lIns="0" tIns="0" rIns="0" bIns="0" rtlCol="0" anchor="t"/>
          <a:lstStyle/>
          <a:p>
            <a:pPr algn="l" indent="0" marL="0">
              <a:lnSpc>
                <a:spcPts val="2500"/>
              </a:lnSpc>
              <a:buNone/>
            </a:pPr>
            <a:r>
              <a:rPr lang="en-US" sz="1550" dirty="0">
                <a:solidFill>
                  <a:srgbClr val="F4CAB8"/>
                </a:solidFill>
                <a:latin typeface="Montserrat Medium" pitchFamily="34" charset="0"/>
                <a:ea typeface="Montserrat Medium" pitchFamily="34" charset="-122"/>
                <a:cs typeface="Montserrat Medium" pitchFamily="34" charset="-120"/>
              </a:rPr>
              <a:t>Le nombre de tokens n'est pas directement un indicateur de performance de l'IA, mais plutôt une caractéristique qui influence certains aspects de son fonctionnement. Ce que sont les tokens :</a:t>
            </a:r>
            <a:endParaRPr lang="en-US" sz="1550" dirty="0"/>
          </a:p>
        </p:txBody>
      </p:sp>
      <p:sp>
        <p:nvSpPr>
          <p:cNvPr id="6" name="Text 4"/>
          <p:cNvSpPr/>
          <p:nvPr/>
        </p:nvSpPr>
        <p:spPr>
          <a:xfrm>
            <a:off x="910233" y="3711654"/>
            <a:ext cx="6101596" cy="970836"/>
          </a:xfrm>
          <a:prstGeom prst="rect">
            <a:avLst/>
          </a:prstGeom>
          <a:noFill/>
          <a:ln/>
        </p:spPr>
        <p:txBody>
          <a:bodyPr wrap="square" lIns="0" tIns="0" rIns="0" bIns="0" rtlCol="0" anchor="t"/>
          <a:lstStyle/>
          <a:p>
            <a:pPr algn="l" marL="342900" indent="-342900">
              <a:lnSpc>
                <a:spcPts val="2500"/>
              </a:lnSpc>
              <a:buSzPct val="100000"/>
              <a:buChar char="•"/>
            </a:pPr>
            <a:r>
              <a:rPr lang="en-US" sz="1550" dirty="0">
                <a:solidFill>
                  <a:srgbClr val="F4CAB8"/>
                </a:solidFill>
                <a:latin typeface="Montserrat Medium" pitchFamily="34" charset="0"/>
                <a:ea typeface="Montserrat Medium" pitchFamily="34" charset="-122"/>
                <a:cs typeface="Montserrat Medium" pitchFamily="34" charset="-120"/>
              </a:rPr>
              <a:t>Les tokens sont les unités de base que le modèle traite (mots entiers, parties de mots, caractères ou ponctuations)</a:t>
            </a:r>
            <a:endParaRPr lang="en-US" sz="1550" dirty="0"/>
          </a:p>
        </p:txBody>
      </p:sp>
      <p:sp>
        <p:nvSpPr>
          <p:cNvPr id="7" name="Text 5"/>
          <p:cNvSpPr/>
          <p:nvPr/>
        </p:nvSpPr>
        <p:spPr>
          <a:xfrm>
            <a:off x="910233" y="4753213"/>
            <a:ext cx="6101596" cy="970836"/>
          </a:xfrm>
          <a:prstGeom prst="rect">
            <a:avLst/>
          </a:prstGeom>
          <a:noFill/>
          <a:ln/>
        </p:spPr>
        <p:txBody>
          <a:bodyPr wrap="square" lIns="0" tIns="0" rIns="0" bIns="0" rtlCol="0" anchor="t"/>
          <a:lstStyle/>
          <a:p>
            <a:pPr algn="l" marL="342900" indent="-342900">
              <a:lnSpc>
                <a:spcPts val="2500"/>
              </a:lnSpc>
              <a:buSzPct val="100000"/>
              <a:buChar char="•"/>
            </a:pPr>
            <a:r>
              <a:rPr lang="en-US" sz="1550" dirty="0">
                <a:solidFill>
                  <a:srgbClr val="F4CAB8"/>
                </a:solidFill>
                <a:latin typeface="Montserrat Medium" pitchFamily="34" charset="0"/>
                <a:ea typeface="Montserrat Medium" pitchFamily="34" charset="-122"/>
                <a:cs typeface="Montserrat Medium" pitchFamily="34" charset="-120"/>
              </a:rPr>
              <a:t>Un token ne correspond pas forcément à un mot entier (par exemple, "intelligence" pourrait être divisé en plusieurs tokens)</a:t>
            </a:r>
            <a:endParaRPr lang="en-US" sz="1550" dirty="0"/>
          </a:p>
        </p:txBody>
      </p:sp>
      <p:sp>
        <p:nvSpPr>
          <p:cNvPr id="8" name="Shape 6"/>
          <p:cNvSpPr/>
          <p:nvPr/>
        </p:nvSpPr>
        <p:spPr>
          <a:xfrm>
            <a:off x="7416403" y="1635085"/>
            <a:ext cx="6506170" cy="6040517"/>
          </a:xfrm>
          <a:prstGeom prst="roundRect">
            <a:avLst>
              <a:gd name="adj" fmla="val 502"/>
            </a:avLst>
          </a:prstGeom>
          <a:solidFill>
            <a:srgbClr val="4D1529"/>
          </a:solidFill>
          <a:ln/>
        </p:spPr>
      </p:sp>
      <p:sp>
        <p:nvSpPr>
          <p:cNvPr id="9" name="Text 7"/>
          <p:cNvSpPr/>
          <p:nvPr/>
        </p:nvSpPr>
        <p:spPr>
          <a:xfrm>
            <a:off x="7618690" y="1837373"/>
            <a:ext cx="5025390" cy="337185"/>
          </a:xfrm>
          <a:prstGeom prst="rect">
            <a:avLst/>
          </a:prstGeom>
          <a:noFill/>
          <a:ln/>
        </p:spPr>
        <p:txBody>
          <a:bodyPr wrap="none" lIns="0" tIns="0" rIns="0" bIns="0" rtlCol="0" anchor="t"/>
          <a:lstStyle/>
          <a:p>
            <a:pPr algn="l" indent="0" marL="0">
              <a:lnSpc>
                <a:spcPts val="2650"/>
              </a:lnSpc>
              <a:buNone/>
            </a:pPr>
            <a:r>
              <a:rPr lang="en-US" sz="2100" b="1" dirty="0">
                <a:solidFill>
                  <a:srgbClr val="F4CAB8"/>
                </a:solidFill>
                <a:latin typeface="Brygada 1918 Bold" pitchFamily="34" charset="0"/>
                <a:ea typeface="Brygada 1918 Bold" pitchFamily="34" charset="-122"/>
                <a:cs typeface="Brygada 1918 Bold" pitchFamily="34" charset="-120"/>
              </a:rPr>
              <a:t>Deux aspects différents liés aux tokens</a:t>
            </a:r>
            <a:endParaRPr lang="en-US" sz="2100" dirty="0"/>
          </a:p>
        </p:txBody>
      </p:sp>
      <p:sp>
        <p:nvSpPr>
          <p:cNvPr id="10" name="Text 8"/>
          <p:cNvSpPr/>
          <p:nvPr/>
        </p:nvSpPr>
        <p:spPr>
          <a:xfrm>
            <a:off x="7618690" y="2295882"/>
            <a:ext cx="6101596" cy="323612"/>
          </a:xfrm>
          <a:prstGeom prst="rect">
            <a:avLst/>
          </a:prstGeom>
          <a:noFill/>
          <a:ln/>
        </p:spPr>
        <p:txBody>
          <a:bodyPr wrap="none" lIns="0" tIns="0" rIns="0" bIns="0" rtlCol="0" anchor="t"/>
          <a:lstStyle/>
          <a:p>
            <a:pPr algn="l" indent="0" marL="0">
              <a:lnSpc>
                <a:spcPts val="2500"/>
              </a:lnSpc>
              <a:buNone/>
            </a:pPr>
            <a:r>
              <a:rPr lang="en-US" sz="1550" dirty="0">
                <a:solidFill>
                  <a:srgbClr val="F4CAB8"/>
                </a:solidFill>
                <a:latin typeface="Montserrat Medium" pitchFamily="34" charset="0"/>
                <a:ea typeface="Montserrat Medium" pitchFamily="34" charset="-122"/>
                <a:cs typeface="Montserrat Medium" pitchFamily="34" charset="-120"/>
              </a:rPr>
              <a:t>Taille du contexte (fenêtre de contexte) :</a:t>
            </a:r>
            <a:endParaRPr lang="en-US" sz="1550" dirty="0"/>
          </a:p>
        </p:txBody>
      </p:sp>
      <p:sp>
        <p:nvSpPr>
          <p:cNvPr id="11" name="Text 9"/>
          <p:cNvSpPr/>
          <p:nvPr/>
        </p:nvSpPr>
        <p:spPr>
          <a:xfrm>
            <a:off x="7618690" y="2740819"/>
            <a:ext cx="6101596" cy="647224"/>
          </a:xfrm>
          <a:prstGeom prst="rect">
            <a:avLst/>
          </a:prstGeom>
          <a:noFill/>
          <a:ln/>
        </p:spPr>
        <p:txBody>
          <a:bodyPr wrap="square" lIns="0" tIns="0" rIns="0" bIns="0" rtlCol="0" anchor="t"/>
          <a:lstStyle/>
          <a:p>
            <a:pPr algn="l" marL="342900" indent="-342900">
              <a:lnSpc>
                <a:spcPts val="2500"/>
              </a:lnSpc>
              <a:buSzPct val="100000"/>
              <a:buChar char="•"/>
            </a:pPr>
            <a:r>
              <a:rPr lang="en-US" sz="1550" dirty="0">
                <a:solidFill>
                  <a:srgbClr val="F4CAB8"/>
                </a:solidFill>
                <a:latin typeface="Montserrat Medium" pitchFamily="34" charset="0"/>
                <a:ea typeface="Montserrat Medium" pitchFamily="34" charset="-122"/>
                <a:cs typeface="Montserrat Medium" pitchFamily="34" charset="-120"/>
              </a:rPr>
              <a:t>C'est le nombre maximum de tokens que le modèle peut traiter en une fois</a:t>
            </a:r>
            <a:endParaRPr lang="en-US" sz="1550" dirty="0"/>
          </a:p>
        </p:txBody>
      </p:sp>
      <p:sp>
        <p:nvSpPr>
          <p:cNvPr id="12" name="Text 10"/>
          <p:cNvSpPr/>
          <p:nvPr/>
        </p:nvSpPr>
        <p:spPr>
          <a:xfrm>
            <a:off x="7618690" y="3458766"/>
            <a:ext cx="6101596" cy="647224"/>
          </a:xfrm>
          <a:prstGeom prst="rect">
            <a:avLst/>
          </a:prstGeom>
          <a:noFill/>
          <a:ln/>
        </p:spPr>
        <p:txBody>
          <a:bodyPr wrap="square" lIns="0" tIns="0" rIns="0" bIns="0" rtlCol="0" anchor="t"/>
          <a:lstStyle/>
          <a:p>
            <a:pPr algn="l" marL="342900" indent="-342900">
              <a:lnSpc>
                <a:spcPts val="2500"/>
              </a:lnSpc>
              <a:buSzPct val="100000"/>
              <a:buChar char="•"/>
            </a:pPr>
            <a:r>
              <a:rPr lang="en-US" sz="1550" dirty="0">
                <a:solidFill>
                  <a:srgbClr val="F4CAB8"/>
                </a:solidFill>
                <a:latin typeface="Montserrat Medium" pitchFamily="34" charset="0"/>
                <a:ea typeface="Montserrat Medium" pitchFamily="34" charset="-122"/>
                <a:cs typeface="Montserrat Medium" pitchFamily="34" charset="-120"/>
              </a:rPr>
              <a:t>Une fenêtre plus grande permet de maintenir la cohérence sur des conversations plus longues</a:t>
            </a:r>
            <a:endParaRPr lang="en-US" sz="1550" dirty="0"/>
          </a:p>
        </p:txBody>
      </p:sp>
      <p:sp>
        <p:nvSpPr>
          <p:cNvPr id="13" name="Text 11"/>
          <p:cNvSpPr/>
          <p:nvPr/>
        </p:nvSpPr>
        <p:spPr>
          <a:xfrm>
            <a:off x="7618690" y="4176713"/>
            <a:ext cx="6101596" cy="647224"/>
          </a:xfrm>
          <a:prstGeom prst="rect">
            <a:avLst/>
          </a:prstGeom>
          <a:noFill/>
          <a:ln/>
        </p:spPr>
        <p:txBody>
          <a:bodyPr wrap="square" lIns="0" tIns="0" rIns="0" bIns="0" rtlCol="0" anchor="t"/>
          <a:lstStyle/>
          <a:p>
            <a:pPr algn="l" marL="342900" indent="-342900">
              <a:lnSpc>
                <a:spcPts val="2500"/>
              </a:lnSpc>
              <a:buSzPct val="100000"/>
              <a:buChar char="•"/>
            </a:pPr>
            <a:r>
              <a:rPr lang="en-US" sz="1550" dirty="0">
                <a:solidFill>
                  <a:srgbClr val="F4CAB8"/>
                </a:solidFill>
                <a:latin typeface="Montserrat Medium" pitchFamily="34" charset="0"/>
                <a:ea typeface="Montserrat Medium" pitchFamily="34" charset="-122"/>
                <a:cs typeface="Montserrat Medium" pitchFamily="34" charset="-120"/>
              </a:rPr>
              <a:t>Par exemple, Claude 3.7 Sonnet peut traiter environ 200 000 tokens à la fois</a:t>
            </a:r>
            <a:endParaRPr lang="en-US" sz="1550" dirty="0"/>
          </a:p>
        </p:txBody>
      </p:sp>
      <p:sp>
        <p:nvSpPr>
          <p:cNvPr id="14" name="Text 12"/>
          <p:cNvSpPr/>
          <p:nvPr/>
        </p:nvSpPr>
        <p:spPr>
          <a:xfrm>
            <a:off x="7618690" y="4945261"/>
            <a:ext cx="6101596" cy="323612"/>
          </a:xfrm>
          <a:prstGeom prst="rect">
            <a:avLst/>
          </a:prstGeom>
          <a:noFill/>
          <a:ln/>
        </p:spPr>
        <p:txBody>
          <a:bodyPr wrap="none" lIns="0" tIns="0" rIns="0" bIns="0" rtlCol="0" anchor="t"/>
          <a:lstStyle/>
          <a:p>
            <a:pPr algn="l" indent="0" marL="0">
              <a:lnSpc>
                <a:spcPts val="2500"/>
              </a:lnSpc>
              <a:buNone/>
            </a:pPr>
            <a:r>
              <a:rPr lang="en-US" sz="1550" dirty="0">
                <a:solidFill>
                  <a:srgbClr val="F4CAB8"/>
                </a:solidFill>
                <a:latin typeface="Montserrat Medium" pitchFamily="34" charset="0"/>
                <a:ea typeface="Montserrat Medium" pitchFamily="34" charset="-122"/>
                <a:cs typeface="Montserrat Medium" pitchFamily="34" charset="-120"/>
              </a:rPr>
              <a:t>Nombre de paramètres :</a:t>
            </a:r>
            <a:endParaRPr lang="en-US" sz="1550" dirty="0"/>
          </a:p>
        </p:txBody>
      </p:sp>
      <p:sp>
        <p:nvSpPr>
          <p:cNvPr id="15" name="Text 13"/>
          <p:cNvSpPr/>
          <p:nvPr/>
        </p:nvSpPr>
        <p:spPr>
          <a:xfrm>
            <a:off x="7618690" y="5390198"/>
            <a:ext cx="6101596" cy="647224"/>
          </a:xfrm>
          <a:prstGeom prst="rect">
            <a:avLst/>
          </a:prstGeom>
          <a:noFill/>
          <a:ln/>
        </p:spPr>
        <p:txBody>
          <a:bodyPr wrap="square" lIns="0" tIns="0" rIns="0" bIns="0" rtlCol="0" anchor="t"/>
          <a:lstStyle/>
          <a:p>
            <a:pPr algn="l" marL="342900" indent="-342900">
              <a:lnSpc>
                <a:spcPts val="2500"/>
              </a:lnSpc>
              <a:buSzPct val="100000"/>
              <a:buChar char="•"/>
            </a:pPr>
            <a:r>
              <a:rPr lang="en-US" sz="1550" dirty="0">
                <a:solidFill>
                  <a:srgbClr val="F4CAB8"/>
                </a:solidFill>
                <a:latin typeface="Montserrat Medium" pitchFamily="34" charset="0"/>
                <a:ea typeface="Montserrat Medium" pitchFamily="34" charset="-122"/>
                <a:cs typeface="Montserrat Medium" pitchFamily="34" charset="-120"/>
              </a:rPr>
              <a:t>Ce sont les "poids" ajustables du modèle (les vrais indicateurs de capacité)</a:t>
            </a:r>
            <a:endParaRPr lang="en-US" sz="1550" dirty="0"/>
          </a:p>
        </p:txBody>
      </p:sp>
      <p:sp>
        <p:nvSpPr>
          <p:cNvPr id="16" name="Text 14"/>
          <p:cNvSpPr/>
          <p:nvPr/>
        </p:nvSpPr>
        <p:spPr>
          <a:xfrm>
            <a:off x="7618690" y="6108144"/>
            <a:ext cx="6101596" cy="647224"/>
          </a:xfrm>
          <a:prstGeom prst="rect">
            <a:avLst/>
          </a:prstGeom>
          <a:noFill/>
          <a:ln/>
        </p:spPr>
        <p:txBody>
          <a:bodyPr wrap="square" lIns="0" tIns="0" rIns="0" bIns="0" rtlCol="0" anchor="t"/>
          <a:lstStyle/>
          <a:p>
            <a:pPr algn="l" marL="342900" indent="-342900">
              <a:lnSpc>
                <a:spcPts val="2500"/>
              </a:lnSpc>
              <a:buSzPct val="100000"/>
              <a:buChar char="•"/>
            </a:pPr>
            <a:r>
              <a:rPr lang="en-US" sz="1550" dirty="0">
                <a:solidFill>
                  <a:srgbClr val="F4CAB8"/>
                </a:solidFill>
                <a:latin typeface="Montserrat Medium" pitchFamily="34" charset="0"/>
                <a:ea typeface="Montserrat Medium" pitchFamily="34" charset="-122"/>
                <a:cs typeface="Montserrat Medium" pitchFamily="34" charset="-120"/>
              </a:rPr>
              <a:t>Généralement mesurés en milliards (comme 70B, 175B, etc.)</a:t>
            </a:r>
            <a:endParaRPr lang="en-US" sz="1550" dirty="0"/>
          </a:p>
        </p:txBody>
      </p:sp>
      <p:sp>
        <p:nvSpPr>
          <p:cNvPr id="17" name="Text 15"/>
          <p:cNvSpPr/>
          <p:nvPr/>
        </p:nvSpPr>
        <p:spPr>
          <a:xfrm>
            <a:off x="7618690" y="6826091"/>
            <a:ext cx="6101596" cy="647224"/>
          </a:xfrm>
          <a:prstGeom prst="rect">
            <a:avLst/>
          </a:prstGeom>
          <a:noFill/>
          <a:ln/>
        </p:spPr>
        <p:txBody>
          <a:bodyPr wrap="square" lIns="0" tIns="0" rIns="0" bIns="0" rtlCol="0" anchor="t"/>
          <a:lstStyle/>
          <a:p>
            <a:pPr algn="l" marL="342900" indent="-342900">
              <a:lnSpc>
                <a:spcPts val="2500"/>
              </a:lnSpc>
              <a:buSzPct val="100000"/>
              <a:buChar char="•"/>
            </a:pPr>
            <a:r>
              <a:rPr lang="en-US" sz="1550" dirty="0">
                <a:solidFill>
                  <a:srgbClr val="F4CAB8"/>
                </a:solidFill>
                <a:latin typeface="Montserrat Medium" pitchFamily="34" charset="0"/>
                <a:ea typeface="Montserrat Medium" pitchFamily="34" charset="-122"/>
                <a:cs typeface="Montserrat Medium" pitchFamily="34" charset="-120"/>
              </a:rPr>
              <a:t>C'est ce nombre qui est plus fortement corrélé à la performance</a:t>
            </a:r>
            <a:endParaRPr lang="en-US" sz="155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9144000" y="0"/>
            <a:ext cx="5486400" cy="8229600"/>
          </a:xfrm>
          <a:prstGeom prst="rect">
            <a:avLst/>
          </a:prstGeom>
        </p:spPr>
      </p:pic>
      <p:sp>
        <p:nvSpPr>
          <p:cNvPr id="3" name="Text 0"/>
          <p:cNvSpPr/>
          <p:nvPr/>
        </p:nvSpPr>
        <p:spPr>
          <a:xfrm>
            <a:off x="669250" y="888444"/>
            <a:ext cx="7805499" cy="1912025"/>
          </a:xfrm>
          <a:prstGeom prst="rect">
            <a:avLst/>
          </a:prstGeom>
          <a:noFill/>
          <a:ln/>
        </p:spPr>
        <p:txBody>
          <a:bodyPr wrap="square" lIns="0" tIns="0" rIns="0" bIns="0" rtlCol="0" anchor="t"/>
          <a:lstStyle/>
          <a:p>
            <a:pPr algn="l" indent="0" marL="0">
              <a:lnSpc>
                <a:spcPts val="5000"/>
              </a:lnSpc>
              <a:buNone/>
            </a:pPr>
            <a:r>
              <a:rPr lang="en-US" sz="4000" b="1" dirty="0">
                <a:solidFill>
                  <a:srgbClr val="FFB393"/>
                </a:solidFill>
                <a:latin typeface="Brygada 1918 Bold" pitchFamily="34" charset="0"/>
                <a:ea typeface="Brygada 1918 Bold" pitchFamily="34" charset="-122"/>
                <a:cs typeface="Brygada 1918 Bold" pitchFamily="34" charset="-120"/>
              </a:rPr>
              <a:t>Pourquoi la Taille de Contexte n'est pas un Indicateur Direct de Performance</a:t>
            </a:r>
            <a:endParaRPr lang="en-US" sz="4000" dirty="0"/>
          </a:p>
        </p:txBody>
      </p:sp>
      <p:sp>
        <p:nvSpPr>
          <p:cNvPr id="4" name="Shape 1"/>
          <p:cNvSpPr/>
          <p:nvPr/>
        </p:nvSpPr>
        <p:spPr>
          <a:xfrm>
            <a:off x="669250" y="3302318"/>
            <a:ext cx="430173" cy="430173"/>
          </a:xfrm>
          <a:prstGeom prst="roundRect">
            <a:avLst>
              <a:gd name="adj" fmla="val 6668"/>
            </a:avLst>
          </a:prstGeom>
          <a:solidFill>
            <a:srgbClr val="4D1529"/>
          </a:solidFill>
          <a:ln/>
        </p:spPr>
      </p:sp>
      <p:pic>
        <p:nvPicPr>
          <p:cNvPr id="5" name="Image 1" descr="preencoded.png">    </p:cNvPr>
          <p:cNvPicPr>
            <a:picLocks noChangeAspect="1"/>
          </p:cNvPicPr>
          <p:nvPr/>
        </p:nvPicPr>
        <p:blipFill>
          <a:blip r:embed="rId2"/>
          <a:stretch>
            <a:fillRect/>
          </a:stretch>
        </p:blipFill>
        <p:spPr>
          <a:xfrm>
            <a:off x="731341" y="3326130"/>
            <a:ext cx="305872" cy="382429"/>
          </a:xfrm>
          <a:prstGeom prst="rect">
            <a:avLst/>
          </a:prstGeom>
        </p:spPr>
      </p:pic>
      <p:sp>
        <p:nvSpPr>
          <p:cNvPr id="6" name="Text 2"/>
          <p:cNvSpPr/>
          <p:nvPr/>
        </p:nvSpPr>
        <p:spPr>
          <a:xfrm>
            <a:off x="1290638" y="3302318"/>
            <a:ext cx="3185755" cy="637461"/>
          </a:xfrm>
          <a:prstGeom prst="rect">
            <a:avLst/>
          </a:prstGeom>
          <a:noFill/>
          <a:ln/>
        </p:spPr>
        <p:txBody>
          <a:bodyPr wrap="square" lIns="0" tIns="0" rIns="0" bIns="0" rtlCol="0" anchor="t"/>
          <a:lstStyle/>
          <a:p>
            <a:pPr algn="l" indent="0" marL="0">
              <a:lnSpc>
                <a:spcPts val="2500"/>
              </a:lnSpc>
              <a:buNone/>
            </a:pPr>
            <a:r>
              <a:rPr lang="en-US" sz="2000" b="1" dirty="0">
                <a:solidFill>
                  <a:srgbClr val="F4CAB8"/>
                </a:solidFill>
                <a:latin typeface="Brygada 1918 Bold" pitchFamily="34" charset="0"/>
                <a:ea typeface="Brygada 1918 Bold" pitchFamily="34" charset="-122"/>
                <a:cs typeface="Brygada 1918 Bold" pitchFamily="34" charset="-120"/>
              </a:rPr>
              <a:t>Équilibre paramètres/contexte</a:t>
            </a:r>
            <a:endParaRPr lang="en-US" sz="2000" dirty="0"/>
          </a:p>
        </p:txBody>
      </p:sp>
      <p:sp>
        <p:nvSpPr>
          <p:cNvPr id="7" name="Text 3"/>
          <p:cNvSpPr/>
          <p:nvPr/>
        </p:nvSpPr>
        <p:spPr>
          <a:xfrm>
            <a:off x="1290638" y="4054435"/>
            <a:ext cx="3185755" cy="1835229"/>
          </a:xfrm>
          <a:prstGeom prst="rect">
            <a:avLst/>
          </a:prstGeom>
          <a:noFill/>
          <a:ln/>
        </p:spPr>
        <p:txBody>
          <a:bodyPr wrap="square" lIns="0" tIns="0" rIns="0" bIns="0" rtlCol="0" anchor="t"/>
          <a:lstStyle/>
          <a:p>
            <a:pPr algn="l" indent="0" marL="0">
              <a:lnSpc>
                <a:spcPts val="2400"/>
              </a:lnSpc>
              <a:buNone/>
            </a:pPr>
            <a:r>
              <a:rPr lang="en-US" sz="1500" dirty="0">
                <a:solidFill>
                  <a:srgbClr val="F4CAB8"/>
                </a:solidFill>
                <a:latin typeface="Montserrat Medium" pitchFamily="34" charset="0"/>
                <a:ea typeface="Montserrat Medium" pitchFamily="34" charset="-122"/>
                <a:cs typeface="Montserrat Medium" pitchFamily="34" charset="-120"/>
              </a:rPr>
              <a:t>Un modèle avec une grande fenêtre contextuelle mais peu de paramètres peut être moins performant qu'un modèle avec une fenêtre plus petite mais plus de paramètres</a:t>
            </a:r>
            <a:endParaRPr lang="en-US" sz="1500" dirty="0"/>
          </a:p>
        </p:txBody>
      </p:sp>
      <p:sp>
        <p:nvSpPr>
          <p:cNvPr id="8" name="Shape 4"/>
          <p:cNvSpPr/>
          <p:nvPr/>
        </p:nvSpPr>
        <p:spPr>
          <a:xfrm>
            <a:off x="4667607" y="3302318"/>
            <a:ext cx="430173" cy="430173"/>
          </a:xfrm>
          <a:prstGeom prst="roundRect">
            <a:avLst>
              <a:gd name="adj" fmla="val 6668"/>
            </a:avLst>
          </a:prstGeom>
          <a:solidFill>
            <a:srgbClr val="4D1529"/>
          </a:solidFill>
          <a:ln/>
        </p:spPr>
      </p:sp>
      <p:pic>
        <p:nvPicPr>
          <p:cNvPr id="9" name="Image 2" descr="preencoded.png">    </p:cNvPr>
          <p:cNvPicPr>
            <a:picLocks noChangeAspect="1"/>
          </p:cNvPicPr>
          <p:nvPr/>
        </p:nvPicPr>
        <p:blipFill>
          <a:blip r:embed="rId3"/>
          <a:stretch>
            <a:fillRect/>
          </a:stretch>
        </p:blipFill>
        <p:spPr>
          <a:xfrm>
            <a:off x="4729698" y="3326130"/>
            <a:ext cx="305872" cy="382429"/>
          </a:xfrm>
          <a:prstGeom prst="rect">
            <a:avLst/>
          </a:prstGeom>
        </p:spPr>
      </p:pic>
      <p:sp>
        <p:nvSpPr>
          <p:cNvPr id="10" name="Text 5"/>
          <p:cNvSpPr/>
          <p:nvPr/>
        </p:nvSpPr>
        <p:spPr>
          <a:xfrm>
            <a:off x="5288994" y="3302318"/>
            <a:ext cx="2750582" cy="318730"/>
          </a:xfrm>
          <a:prstGeom prst="rect">
            <a:avLst/>
          </a:prstGeom>
          <a:noFill/>
          <a:ln/>
        </p:spPr>
        <p:txBody>
          <a:bodyPr wrap="none" lIns="0" tIns="0" rIns="0" bIns="0" rtlCol="0" anchor="t"/>
          <a:lstStyle/>
          <a:p>
            <a:pPr algn="l" indent="0" marL="0">
              <a:lnSpc>
                <a:spcPts val="2500"/>
              </a:lnSpc>
              <a:buNone/>
            </a:pPr>
            <a:r>
              <a:rPr lang="en-US" sz="2000" b="1" dirty="0">
                <a:solidFill>
                  <a:srgbClr val="F4CAB8"/>
                </a:solidFill>
                <a:latin typeface="Brygada 1918 Bold" pitchFamily="34" charset="0"/>
                <a:ea typeface="Brygada 1918 Bold" pitchFamily="34" charset="-122"/>
                <a:cs typeface="Brygada 1918 Bold" pitchFamily="34" charset="-120"/>
              </a:rPr>
              <a:t>Dépendance à la tâche</a:t>
            </a:r>
            <a:endParaRPr lang="en-US" sz="2000" dirty="0"/>
          </a:p>
        </p:txBody>
      </p:sp>
      <p:sp>
        <p:nvSpPr>
          <p:cNvPr id="11" name="Text 6"/>
          <p:cNvSpPr/>
          <p:nvPr/>
        </p:nvSpPr>
        <p:spPr>
          <a:xfrm>
            <a:off x="5288994" y="3735705"/>
            <a:ext cx="3185755" cy="917615"/>
          </a:xfrm>
          <a:prstGeom prst="rect">
            <a:avLst/>
          </a:prstGeom>
          <a:noFill/>
          <a:ln/>
        </p:spPr>
        <p:txBody>
          <a:bodyPr wrap="square" lIns="0" tIns="0" rIns="0" bIns="0" rtlCol="0" anchor="t"/>
          <a:lstStyle/>
          <a:p>
            <a:pPr algn="l" indent="0" marL="0">
              <a:lnSpc>
                <a:spcPts val="2400"/>
              </a:lnSpc>
              <a:buNone/>
            </a:pPr>
            <a:r>
              <a:rPr lang="en-US" sz="1500" dirty="0">
                <a:solidFill>
                  <a:srgbClr val="F4CAB8"/>
                </a:solidFill>
                <a:latin typeface="Montserrat Medium" pitchFamily="34" charset="0"/>
                <a:ea typeface="Montserrat Medium" pitchFamily="34" charset="-122"/>
                <a:cs typeface="Montserrat Medium" pitchFamily="34" charset="-120"/>
              </a:rPr>
              <a:t>Certaines tâches ne nécessitent pas une grande fenêtre de contexte</a:t>
            </a:r>
            <a:endParaRPr lang="en-US" sz="1500" dirty="0"/>
          </a:p>
        </p:txBody>
      </p:sp>
      <p:sp>
        <p:nvSpPr>
          <p:cNvPr id="12" name="Shape 7"/>
          <p:cNvSpPr/>
          <p:nvPr/>
        </p:nvSpPr>
        <p:spPr>
          <a:xfrm>
            <a:off x="669250" y="6295906"/>
            <a:ext cx="430173" cy="430173"/>
          </a:xfrm>
          <a:prstGeom prst="roundRect">
            <a:avLst>
              <a:gd name="adj" fmla="val 6668"/>
            </a:avLst>
          </a:prstGeom>
          <a:solidFill>
            <a:srgbClr val="4D1529"/>
          </a:solidFill>
          <a:ln/>
        </p:spPr>
      </p:sp>
      <p:pic>
        <p:nvPicPr>
          <p:cNvPr id="13" name="Image 3" descr="preencoded.png">    </p:cNvPr>
          <p:cNvPicPr>
            <a:picLocks noChangeAspect="1"/>
          </p:cNvPicPr>
          <p:nvPr/>
        </p:nvPicPr>
        <p:blipFill>
          <a:blip r:embed="rId4"/>
          <a:stretch>
            <a:fillRect/>
          </a:stretch>
        </p:blipFill>
        <p:spPr>
          <a:xfrm>
            <a:off x="731341" y="6319718"/>
            <a:ext cx="305872" cy="382429"/>
          </a:xfrm>
          <a:prstGeom prst="rect">
            <a:avLst/>
          </a:prstGeom>
        </p:spPr>
      </p:pic>
      <p:sp>
        <p:nvSpPr>
          <p:cNvPr id="14" name="Text 8"/>
          <p:cNvSpPr/>
          <p:nvPr/>
        </p:nvSpPr>
        <p:spPr>
          <a:xfrm>
            <a:off x="1290638" y="6295906"/>
            <a:ext cx="3155633" cy="318730"/>
          </a:xfrm>
          <a:prstGeom prst="rect">
            <a:avLst/>
          </a:prstGeom>
          <a:noFill/>
          <a:ln/>
        </p:spPr>
        <p:txBody>
          <a:bodyPr wrap="none" lIns="0" tIns="0" rIns="0" bIns="0" rtlCol="0" anchor="t"/>
          <a:lstStyle/>
          <a:p>
            <a:pPr algn="l" indent="0" marL="0">
              <a:lnSpc>
                <a:spcPts val="2500"/>
              </a:lnSpc>
              <a:buNone/>
            </a:pPr>
            <a:r>
              <a:rPr lang="en-US" sz="2000" b="1" dirty="0">
                <a:solidFill>
                  <a:srgbClr val="F4CAB8"/>
                </a:solidFill>
                <a:latin typeface="Brygada 1918 Bold" pitchFamily="34" charset="0"/>
                <a:ea typeface="Brygada 1918 Bold" pitchFamily="34" charset="-122"/>
                <a:cs typeface="Brygada 1918 Bold" pitchFamily="34" charset="-120"/>
              </a:rPr>
              <a:t>Qualité de l'entraînement</a:t>
            </a:r>
            <a:endParaRPr lang="en-US" sz="2000" dirty="0"/>
          </a:p>
        </p:txBody>
      </p:sp>
      <p:sp>
        <p:nvSpPr>
          <p:cNvPr id="15" name="Text 9"/>
          <p:cNvSpPr/>
          <p:nvPr/>
        </p:nvSpPr>
        <p:spPr>
          <a:xfrm>
            <a:off x="1290638" y="6729293"/>
            <a:ext cx="7184112" cy="611743"/>
          </a:xfrm>
          <a:prstGeom prst="rect">
            <a:avLst/>
          </a:prstGeom>
          <a:noFill/>
          <a:ln/>
        </p:spPr>
        <p:txBody>
          <a:bodyPr wrap="square" lIns="0" tIns="0" rIns="0" bIns="0" rtlCol="0" anchor="t"/>
          <a:lstStyle/>
          <a:p>
            <a:pPr algn="l" indent="0" marL="0">
              <a:lnSpc>
                <a:spcPts val="2400"/>
              </a:lnSpc>
              <a:buNone/>
            </a:pPr>
            <a:r>
              <a:rPr lang="en-US" sz="1500" dirty="0">
                <a:solidFill>
                  <a:srgbClr val="F4CAB8"/>
                </a:solidFill>
                <a:latin typeface="Montserrat Medium" pitchFamily="34" charset="0"/>
                <a:ea typeface="Montserrat Medium" pitchFamily="34" charset="-122"/>
                <a:cs typeface="Montserrat Medium" pitchFamily="34" charset="-120"/>
              </a:rPr>
              <a:t>La qualité de l'entraînement et des données compte plus que la simple capacité à traiter beaucoup de tokens</a:t>
            </a:r>
            <a:endParaRPr lang="en-US" sz="15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p:nvPr/>
        </p:nvSpPr>
        <p:spPr>
          <a:xfrm>
            <a:off x="596384" y="468630"/>
            <a:ext cx="13437632" cy="1136094"/>
          </a:xfrm>
          <a:prstGeom prst="rect">
            <a:avLst/>
          </a:prstGeom>
          <a:noFill/>
          <a:ln/>
        </p:spPr>
        <p:txBody>
          <a:bodyPr wrap="square" lIns="0" tIns="0" rIns="0" bIns="0" rtlCol="0" anchor="t"/>
          <a:lstStyle/>
          <a:p>
            <a:pPr algn="l" indent="0" marL="0">
              <a:lnSpc>
                <a:spcPts val="4450"/>
              </a:lnSpc>
              <a:buNone/>
            </a:pPr>
            <a:r>
              <a:rPr lang="en-US" sz="3550" b="1" dirty="0">
                <a:solidFill>
                  <a:srgbClr val="FFB393"/>
                </a:solidFill>
                <a:latin typeface="Brygada 1918 Bold" pitchFamily="34" charset="0"/>
                <a:ea typeface="Brygada 1918 Bold" pitchFamily="34" charset="-122"/>
                <a:cs typeface="Brygada 1918 Bold" pitchFamily="34" charset="-120"/>
              </a:rPr>
              <a:t>Métaphore : La Fenêtre de Contexte comme Mémoire à Court Terme</a:t>
            </a:r>
            <a:endParaRPr lang="en-US" sz="3550" dirty="0"/>
          </a:p>
        </p:txBody>
      </p:sp>
      <p:pic>
        <p:nvPicPr>
          <p:cNvPr id="3" name="Image 0" descr="preencoded.png">    </p:cNvPr>
          <p:cNvPicPr>
            <a:picLocks noChangeAspect="1"/>
          </p:cNvPicPr>
          <p:nvPr/>
        </p:nvPicPr>
        <p:blipFill>
          <a:blip r:embed="rId1"/>
          <a:stretch>
            <a:fillRect/>
          </a:stretch>
        </p:blipFill>
        <p:spPr>
          <a:xfrm>
            <a:off x="596384" y="1945481"/>
            <a:ext cx="6591062" cy="4073485"/>
          </a:xfrm>
          <a:prstGeom prst="rect">
            <a:avLst/>
          </a:prstGeom>
        </p:spPr>
      </p:pic>
      <p:sp>
        <p:nvSpPr>
          <p:cNvPr id="4" name="Text 1"/>
          <p:cNvSpPr/>
          <p:nvPr/>
        </p:nvSpPr>
        <p:spPr>
          <a:xfrm>
            <a:off x="596384" y="6231969"/>
            <a:ext cx="2901791" cy="283964"/>
          </a:xfrm>
          <a:prstGeom prst="rect">
            <a:avLst/>
          </a:prstGeom>
          <a:noFill/>
          <a:ln/>
        </p:spPr>
        <p:txBody>
          <a:bodyPr wrap="none" lIns="0" tIns="0" rIns="0" bIns="0" rtlCol="0" anchor="t"/>
          <a:lstStyle/>
          <a:p>
            <a:pPr algn="l" indent="0" marL="0">
              <a:lnSpc>
                <a:spcPts val="2200"/>
              </a:lnSpc>
              <a:buNone/>
            </a:pPr>
            <a:r>
              <a:rPr lang="en-US" sz="1750" b="1" dirty="0">
                <a:solidFill>
                  <a:srgbClr val="F4CAB8"/>
                </a:solidFill>
                <a:latin typeface="Brygada 1918 Bold" pitchFamily="34" charset="0"/>
                <a:ea typeface="Brygada 1918 Bold" pitchFamily="34" charset="-122"/>
                <a:cs typeface="Brygada 1918 Bold" pitchFamily="34" charset="-120"/>
              </a:rPr>
              <a:t>La feuille de papier limitée</a:t>
            </a:r>
            <a:endParaRPr lang="en-US" sz="1750" dirty="0"/>
          </a:p>
        </p:txBody>
      </p:sp>
      <p:sp>
        <p:nvSpPr>
          <p:cNvPr id="5" name="Text 2"/>
          <p:cNvSpPr/>
          <p:nvPr/>
        </p:nvSpPr>
        <p:spPr>
          <a:xfrm>
            <a:off x="596384" y="6618089"/>
            <a:ext cx="6591062" cy="1362670"/>
          </a:xfrm>
          <a:prstGeom prst="rect">
            <a:avLst/>
          </a:prstGeom>
          <a:noFill/>
          <a:ln/>
        </p:spPr>
        <p:txBody>
          <a:bodyPr wrap="square" lIns="0" tIns="0" rIns="0" bIns="0" rtlCol="0" anchor="t"/>
          <a:lstStyle/>
          <a:p>
            <a:pPr algn="l" indent="0" marL="0">
              <a:lnSpc>
                <a:spcPts val="2100"/>
              </a:lnSpc>
              <a:buNone/>
            </a:pPr>
            <a:r>
              <a:rPr lang="en-US" sz="1300" dirty="0">
                <a:solidFill>
                  <a:srgbClr val="F4CAB8"/>
                </a:solidFill>
                <a:latin typeface="Montserrat Medium" pitchFamily="34" charset="0"/>
                <a:ea typeface="Montserrat Medium" pitchFamily="34" charset="-122"/>
                <a:cs typeface="Montserrat Medium" pitchFamily="34" charset="-120"/>
              </a:rPr>
              <a:t>C'est la mémoire à court terme de l'IA, ce qu'elle voit à l'instant T avant de donner une réponse. Imagine que l'IA a une feuille de papier limitée en taille, où elle peut regarder une partie de la conversation. Cette fenêtre de contexte lui permet de se souvenir de ce que tu viens d'écrire (ta question) et de ses réponses précédentes.</a:t>
            </a:r>
            <a:endParaRPr lang="en-US" sz="1300" dirty="0"/>
          </a:p>
        </p:txBody>
      </p:sp>
      <p:pic>
        <p:nvPicPr>
          <p:cNvPr id="6" name="Image 1" descr="preencoded.png">    </p:cNvPr>
          <p:cNvPicPr>
            <a:picLocks noChangeAspect="1"/>
          </p:cNvPicPr>
          <p:nvPr/>
        </p:nvPicPr>
        <p:blipFill>
          <a:blip r:embed="rId2"/>
          <a:stretch>
            <a:fillRect/>
          </a:stretch>
        </p:blipFill>
        <p:spPr>
          <a:xfrm>
            <a:off x="7442954" y="1945481"/>
            <a:ext cx="6591062" cy="4073485"/>
          </a:xfrm>
          <a:prstGeom prst="rect">
            <a:avLst/>
          </a:prstGeom>
        </p:spPr>
      </p:pic>
      <p:sp>
        <p:nvSpPr>
          <p:cNvPr id="7" name="Text 3"/>
          <p:cNvSpPr/>
          <p:nvPr/>
        </p:nvSpPr>
        <p:spPr>
          <a:xfrm>
            <a:off x="7442954" y="6231969"/>
            <a:ext cx="2272070" cy="283964"/>
          </a:xfrm>
          <a:prstGeom prst="rect">
            <a:avLst/>
          </a:prstGeom>
          <a:noFill/>
          <a:ln/>
        </p:spPr>
        <p:txBody>
          <a:bodyPr wrap="none" lIns="0" tIns="0" rIns="0" bIns="0" rtlCol="0" anchor="t"/>
          <a:lstStyle/>
          <a:p>
            <a:pPr algn="l" indent="0" marL="0">
              <a:lnSpc>
                <a:spcPts val="2200"/>
              </a:lnSpc>
              <a:buNone/>
            </a:pPr>
            <a:r>
              <a:rPr lang="en-US" sz="1750" b="1" dirty="0">
                <a:solidFill>
                  <a:srgbClr val="F4CAB8"/>
                </a:solidFill>
                <a:latin typeface="Brygada 1918 Bold" pitchFamily="34" charset="0"/>
                <a:ea typeface="Brygada 1918 Bold" pitchFamily="34" charset="-122"/>
                <a:cs typeface="Brygada 1918 Bold" pitchFamily="34" charset="-120"/>
              </a:rPr>
              <a:t>Le tableau effaçable</a:t>
            </a:r>
            <a:endParaRPr lang="en-US" sz="1750" dirty="0"/>
          </a:p>
        </p:txBody>
      </p:sp>
      <p:sp>
        <p:nvSpPr>
          <p:cNvPr id="8" name="Text 4"/>
          <p:cNvSpPr/>
          <p:nvPr/>
        </p:nvSpPr>
        <p:spPr>
          <a:xfrm>
            <a:off x="7442954" y="6618089"/>
            <a:ext cx="6591062" cy="817602"/>
          </a:xfrm>
          <a:prstGeom prst="rect">
            <a:avLst/>
          </a:prstGeom>
          <a:noFill/>
          <a:ln/>
        </p:spPr>
        <p:txBody>
          <a:bodyPr wrap="square" lIns="0" tIns="0" rIns="0" bIns="0" rtlCol="0" anchor="t"/>
          <a:lstStyle/>
          <a:p>
            <a:pPr algn="l" indent="0" marL="0">
              <a:lnSpc>
                <a:spcPts val="2100"/>
              </a:lnSpc>
              <a:buNone/>
            </a:pPr>
            <a:r>
              <a:rPr lang="en-US" sz="1300" dirty="0">
                <a:solidFill>
                  <a:srgbClr val="F4CAB8"/>
                </a:solidFill>
                <a:latin typeface="Montserrat Medium" pitchFamily="34" charset="0"/>
                <a:ea typeface="Montserrat Medium" pitchFamily="34" charset="-122"/>
                <a:cs typeface="Montserrat Medium" pitchFamily="34" charset="-120"/>
              </a:rPr>
              <a:t>Elle ne se souvient pas de tout, seulement de ce qu'il y a sur cette feuille. Quand il n'y a plus de place sur la feuille, elle oublie les anciens passages (comme un tableau effaçable).</a:t>
            </a:r>
            <a:endParaRPr lang="en-US" sz="13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5486400" cy="8229600"/>
          </a:xfrm>
          <a:prstGeom prst="rect">
            <a:avLst/>
          </a:prstGeom>
        </p:spPr>
      </p:pic>
      <p:sp>
        <p:nvSpPr>
          <p:cNvPr id="3" name="Text 0"/>
          <p:cNvSpPr/>
          <p:nvPr/>
        </p:nvSpPr>
        <p:spPr>
          <a:xfrm>
            <a:off x="6165056" y="786051"/>
            <a:ext cx="7786688" cy="1292543"/>
          </a:xfrm>
          <a:prstGeom prst="rect">
            <a:avLst/>
          </a:prstGeom>
          <a:noFill/>
          <a:ln/>
        </p:spPr>
        <p:txBody>
          <a:bodyPr wrap="square" lIns="0" tIns="0" rIns="0" bIns="0" rtlCol="0" anchor="t"/>
          <a:lstStyle/>
          <a:p>
            <a:pPr algn="l" indent="0" marL="0">
              <a:lnSpc>
                <a:spcPts val="5050"/>
              </a:lnSpc>
              <a:buNone/>
            </a:pPr>
            <a:r>
              <a:rPr lang="en-US" sz="4050" b="1" dirty="0">
                <a:solidFill>
                  <a:srgbClr val="FFB393"/>
                </a:solidFill>
                <a:latin typeface="Brygada 1918 Bold" pitchFamily="34" charset="0"/>
                <a:ea typeface="Brygada 1918 Bold" pitchFamily="34" charset="-122"/>
                <a:cs typeface="Brygada 1918 Bold" pitchFamily="34" charset="-120"/>
              </a:rPr>
              <a:t>Différence entre Paramètres et Fenêtre de Contexte</a:t>
            </a:r>
            <a:endParaRPr lang="en-US" sz="4050" dirty="0"/>
          </a:p>
        </p:txBody>
      </p:sp>
      <p:sp>
        <p:nvSpPr>
          <p:cNvPr id="4" name="Shape 1"/>
          <p:cNvSpPr/>
          <p:nvPr/>
        </p:nvSpPr>
        <p:spPr>
          <a:xfrm>
            <a:off x="6165056" y="2369344"/>
            <a:ext cx="7786688" cy="3178731"/>
          </a:xfrm>
          <a:prstGeom prst="roundRect">
            <a:avLst>
              <a:gd name="adj" fmla="val 915"/>
            </a:avLst>
          </a:prstGeom>
          <a:noFill/>
          <a:ln w="7620">
            <a:solidFill>
              <a:srgbClr val="FFFFFF">
                <a:alpha val="24000"/>
              </a:srgbClr>
            </a:solidFill>
            <a:prstDash val="solid"/>
          </a:ln>
        </p:spPr>
      </p:sp>
      <p:sp>
        <p:nvSpPr>
          <p:cNvPr id="5" name="Shape 2"/>
          <p:cNvSpPr/>
          <p:nvPr/>
        </p:nvSpPr>
        <p:spPr>
          <a:xfrm>
            <a:off x="6172676" y="2376964"/>
            <a:ext cx="7771448" cy="558165"/>
          </a:xfrm>
          <a:prstGeom prst="rect">
            <a:avLst/>
          </a:prstGeom>
          <a:solidFill>
            <a:srgbClr val="FFFFFF">
              <a:alpha val="4000"/>
            </a:srgbClr>
          </a:solidFill>
          <a:ln/>
        </p:spPr>
      </p:sp>
      <p:sp>
        <p:nvSpPr>
          <p:cNvPr id="6" name="Text 3"/>
          <p:cNvSpPr/>
          <p:nvPr/>
        </p:nvSpPr>
        <p:spPr>
          <a:xfrm>
            <a:off x="6366510" y="2500908"/>
            <a:ext cx="3494246" cy="310277"/>
          </a:xfrm>
          <a:prstGeom prst="rect">
            <a:avLst/>
          </a:prstGeom>
          <a:noFill/>
          <a:ln/>
        </p:spPr>
        <p:txBody>
          <a:bodyPr wrap="none" lIns="0" tIns="0" rIns="0" bIns="0" rtlCol="0" anchor="t"/>
          <a:lstStyle/>
          <a:p>
            <a:pPr algn="l" indent="0" marL="0">
              <a:lnSpc>
                <a:spcPts val="2400"/>
              </a:lnSpc>
              <a:buNone/>
            </a:pPr>
            <a:r>
              <a:rPr lang="en-US" sz="1500" dirty="0">
                <a:solidFill>
                  <a:srgbClr val="F4CAB8"/>
                </a:solidFill>
                <a:latin typeface="Montserrat Medium" pitchFamily="34" charset="0"/>
                <a:ea typeface="Montserrat Medium" pitchFamily="34" charset="-122"/>
                <a:cs typeface="Montserrat Medium" pitchFamily="34" charset="-120"/>
              </a:rPr>
              <a:t>Paramètres</a:t>
            </a:r>
            <a:endParaRPr lang="en-US" sz="1500" dirty="0"/>
          </a:p>
        </p:txBody>
      </p:sp>
      <p:sp>
        <p:nvSpPr>
          <p:cNvPr id="7" name="Text 4"/>
          <p:cNvSpPr/>
          <p:nvPr/>
        </p:nvSpPr>
        <p:spPr>
          <a:xfrm>
            <a:off x="10256044" y="2500908"/>
            <a:ext cx="3494246" cy="310277"/>
          </a:xfrm>
          <a:prstGeom prst="rect">
            <a:avLst/>
          </a:prstGeom>
          <a:noFill/>
          <a:ln/>
        </p:spPr>
        <p:txBody>
          <a:bodyPr wrap="none" lIns="0" tIns="0" rIns="0" bIns="0" rtlCol="0" anchor="t"/>
          <a:lstStyle/>
          <a:p>
            <a:pPr algn="l" indent="0" marL="0">
              <a:lnSpc>
                <a:spcPts val="2400"/>
              </a:lnSpc>
              <a:buNone/>
            </a:pPr>
            <a:r>
              <a:rPr lang="en-US" sz="1500" dirty="0">
                <a:solidFill>
                  <a:srgbClr val="F4CAB8"/>
                </a:solidFill>
                <a:latin typeface="Montserrat Medium" pitchFamily="34" charset="0"/>
                <a:ea typeface="Montserrat Medium" pitchFamily="34" charset="-122"/>
                <a:cs typeface="Montserrat Medium" pitchFamily="34" charset="-120"/>
              </a:rPr>
              <a:t>Fenêtre de contexte</a:t>
            </a:r>
            <a:endParaRPr lang="en-US" sz="1500" dirty="0"/>
          </a:p>
        </p:txBody>
      </p:sp>
      <p:sp>
        <p:nvSpPr>
          <p:cNvPr id="8" name="Shape 5"/>
          <p:cNvSpPr/>
          <p:nvPr/>
        </p:nvSpPr>
        <p:spPr>
          <a:xfrm>
            <a:off x="6172676" y="2935129"/>
            <a:ext cx="7771448" cy="868442"/>
          </a:xfrm>
          <a:prstGeom prst="rect">
            <a:avLst/>
          </a:prstGeom>
          <a:solidFill>
            <a:srgbClr val="000000">
              <a:alpha val="4000"/>
            </a:srgbClr>
          </a:solidFill>
          <a:ln/>
        </p:spPr>
      </p:sp>
      <p:sp>
        <p:nvSpPr>
          <p:cNvPr id="9" name="Text 6"/>
          <p:cNvSpPr/>
          <p:nvPr/>
        </p:nvSpPr>
        <p:spPr>
          <a:xfrm>
            <a:off x="6366510" y="3059073"/>
            <a:ext cx="3494246" cy="310277"/>
          </a:xfrm>
          <a:prstGeom prst="rect">
            <a:avLst/>
          </a:prstGeom>
          <a:noFill/>
          <a:ln/>
        </p:spPr>
        <p:txBody>
          <a:bodyPr wrap="none" lIns="0" tIns="0" rIns="0" bIns="0" rtlCol="0" anchor="t"/>
          <a:lstStyle/>
          <a:p>
            <a:pPr algn="l" indent="0" marL="0">
              <a:lnSpc>
                <a:spcPts val="2400"/>
              </a:lnSpc>
              <a:buNone/>
            </a:pPr>
            <a:r>
              <a:rPr lang="en-US" sz="1500" dirty="0">
                <a:solidFill>
                  <a:srgbClr val="F4CAB8"/>
                </a:solidFill>
                <a:latin typeface="Montserrat Medium" pitchFamily="34" charset="0"/>
                <a:ea typeface="Montserrat Medium" pitchFamily="34" charset="-122"/>
                <a:cs typeface="Montserrat Medium" pitchFamily="34" charset="-120"/>
              </a:rPr>
              <a:t>C'est l'apprentissage global de l'IA</a:t>
            </a:r>
            <a:endParaRPr lang="en-US" sz="1500" dirty="0"/>
          </a:p>
        </p:txBody>
      </p:sp>
      <p:sp>
        <p:nvSpPr>
          <p:cNvPr id="10" name="Text 7"/>
          <p:cNvSpPr/>
          <p:nvPr/>
        </p:nvSpPr>
        <p:spPr>
          <a:xfrm>
            <a:off x="10256044" y="3059073"/>
            <a:ext cx="3494246" cy="620554"/>
          </a:xfrm>
          <a:prstGeom prst="rect">
            <a:avLst/>
          </a:prstGeom>
          <a:noFill/>
          <a:ln/>
        </p:spPr>
        <p:txBody>
          <a:bodyPr wrap="square" lIns="0" tIns="0" rIns="0" bIns="0" rtlCol="0" anchor="t"/>
          <a:lstStyle/>
          <a:p>
            <a:pPr algn="l" indent="0" marL="0">
              <a:lnSpc>
                <a:spcPts val="2400"/>
              </a:lnSpc>
              <a:buNone/>
            </a:pPr>
            <a:r>
              <a:rPr lang="en-US" sz="1500" dirty="0">
                <a:solidFill>
                  <a:srgbClr val="F4CAB8"/>
                </a:solidFill>
                <a:latin typeface="Montserrat Medium" pitchFamily="34" charset="0"/>
                <a:ea typeface="Montserrat Medium" pitchFamily="34" charset="-122"/>
                <a:cs typeface="Montserrat Medium" pitchFamily="34" charset="-120"/>
              </a:rPr>
              <a:t>C'est la mémoire à court terme pendant une conversation</a:t>
            </a:r>
            <a:endParaRPr lang="en-US" sz="1500" dirty="0"/>
          </a:p>
        </p:txBody>
      </p:sp>
      <p:sp>
        <p:nvSpPr>
          <p:cNvPr id="11" name="Shape 8"/>
          <p:cNvSpPr/>
          <p:nvPr/>
        </p:nvSpPr>
        <p:spPr>
          <a:xfrm>
            <a:off x="6172676" y="3803571"/>
            <a:ext cx="7771448" cy="868442"/>
          </a:xfrm>
          <a:prstGeom prst="rect">
            <a:avLst/>
          </a:prstGeom>
          <a:solidFill>
            <a:srgbClr val="FFFFFF">
              <a:alpha val="4000"/>
            </a:srgbClr>
          </a:solidFill>
          <a:ln/>
        </p:spPr>
      </p:sp>
      <p:sp>
        <p:nvSpPr>
          <p:cNvPr id="12" name="Text 9"/>
          <p:cNvSpPr/>
          <p:nvPr/>
        </p:nvSpPr>
        <p:spPr>
          <a:xfrm>
            <a:off x="6366510" y="3927515"/>
            <a:ext cx="3494246" cy="310277"/>
          </a:xfrm>
          <a:prstGeom prst="rect">
            <a:avLst/>
          </a:prstGeom>
          <a:noFill/>
          <a:ln/>
        </p:spPr>
        <p:txBody>
          <a:bodyPr wrap="none" lIns="0" tIns="0" rIns="0" bIns="0" rtlCol="0" anchor="t"/>
          <a:lstStyle/>
          <a:p>
            <a:pPr algn="l" indent="0" marL="0">
              <a:lnSpc>
                <a:spcPts val="2400"/>
              </a:lnSpc>
              <a:buNone/>
            </a:pPr>
            <a:r>
              <a:rPr lang="en-US" sz="1500" dirty="0">
                <a:solidFill>
                  <a:srgbClr val="F4CAB8"/>
                </a:solidFill>
                <a:latin typeface="Montserrat Medium" pitchFamily="34" charset="0"/>
                <a:ea typeface="Montserrat Medium" pitchFamily="34" charset="-122"/>
                <a:cs typeface="Montserrat Medium" pitchFamily="34" charset="-120"/>
              </a:rPr>
              <a:t>Ils sont figés après l'entraînement</a:t>
            </a:r>
            <a:endParaRPr lang="en-US" sz="1500" dirty="0"/>
          </a:p>
        </p:txBody>
      </p:sp>
      <p:sp>
        <p:nvSpPr>
          <p:cNvPr id="13" name="Text 10"/>
          <p:cNvSpPr/>
          <p:nvPr/>
        </p:nvSpPr>
        <p:spPr>
          <a:xfrm>
            <a:off x="10256044" y="3927515"/>
            <a:ext cx="3494246" cy="620554"/>
          </a:xfrm>
          <a:prstGeom prst="rect">
            <a:avLst/>
          </a:prstGeom>
          <a:noFill/>
          <a:ln/>
        </p:spPr>
        <p:txBody>
          <a:bodyPr wrap="square" lIns="0" tIns="0" rIns="0" bIns="0" rtlCol="0" anchor="t"/>
          <a:lstStyle/>
          <a:p>
            <a:pPr algn="l" indent="0" marL="0">
              <a:lnSpc>
                <a:spcPts val="2400"/>
              </a:lnSpc>
              <a:buNone/>
            </a:pPr>
            <a:r>
              <a:rPr lang="en-US" sz="1500" dirty="0">
                <a:solidFill>
                  <a:srgbClr val="F4CAB8"/>
                </a:solidFill>
                <a:latin typeface="Montserrat Medium" pitchFamily="34" charset="0"/>
                <a:ea typeface="Montserrat Medium" pitchFamily="34" charset="-122"/>
                <a:cs typeface="Montserrat Medium" pitchFamily="34" charset="-120"/>
              </a:rPr>
              <a:t>C'est temporaire, ça évolue à chaque message</a:t>
            </a:r>
            <a:endParaRPr lang="en-US" sz="1500" dirty="0"/>
          </a:p>
        </p:txBody>
      </p:sp>
      <p:sp>
        <p:nvSpPr>
          <p:cNvPr id="14" name="Shape 11"/>
          <p:cNvSpPr/>
          <p:nvPr/>
        </p:nvSpPr>
        <p:spPr>
          <a:xfrm>
            <a:off x="6172676" y="4672013"/>
            <a:ext cx="7771448" cy="868442"/>
          </a:xfrm>
          <a:prstGeom prst="rect">
            <a:avLst/>
          </a:prstGeom>
          <a:solidFill>
            <a:srgbClr val="000000">
              <a:alpha val="4000"/>
            </a:srgbClr>
          </a:solidFill>
          <a:ln/>
        </p:spPr>
      </p:sp>
      <p:sp>
        <p:nvSpPr>
          <p:cNvPr id="15" name="Text 12"/>
          <p:cNvSpPr/>
          <p:nvPr/>
        </p:nvSpPr>
        <p:spPr>
          <a:xfrm>
            <a:off x="6366510" y="4795957"/>
            <a:ext cx="3494246" cy="620554"/>
          </a:xfrm>
          <a:prstGeom prst="rect">
            <a:avLst/>
          </a:prstGeom>
          <a:noFill/>
          <a:ln/>
        </p:spPr>
        <p:txBody>
          <a:bodyPr wrap="square" lIns="0" tIns="0" rIns="0" bIns="0" rtlCol="0" anchor="t"/>
          <a:lstStyle/>
          <a:p>
            <a:pPr algn="l" indent="0" marL="0">
              <a:lnSpc>
                <a:spcPts val="2400"/>
              </a:lnSpc>
              <a:buNone/>
            </a:pPr>
            <a:r>
              <a:rPr lang="en-US" sz="1500" dirty="0">
                <a:solidFill>
                  <a:srgbClr val="F4CAB8"/>
                </a:solidFill>
                <a:latin typeface="Montserrat Medium" pitchFamily="34" charset="0"/>
                <a:ea typeface="Montserrat Medium" pitchFamily="34" charset="-122"/>
                <a:cs typeface="Montserrat Medium" pitchFamily="34" charset="-120"/>
              </a:rPr>
              <a:t>Ils disent ce que l'IA sait faire (comment elle parle, raisonne, etc.)</a:t>
            </a:r>
            <a:endParaRPr lang="en-US" sz="1500" dirty="0"/>
          </a:p>
        </p:txBody>
      </p:sp>
      <p:sp>
        <p:nvSpPr>
          <p:cNvPr id="16" name="Text 13"/>
          <p:cNvSpPr/>
          <p:nvPr/>
        </p:nvSpPr>
        <p:spPr>
          <a:xfrm>
            <a:off x="10256044" y="4795957"/>
            <a:ext cx="3494246" cy="620554"/>
          </a:xfrm>
          <a:prstGeom prst="rect">
            <a:avLst/>
          </a:prstGeom>
          <a:noFill/>
          <a:ln/>
        </p:spPr>
        <p:txBody>
          <a:bodyPr wrap="square" lIns="0" tIns="0" rIns="0" bIns="0" rtlCol="0" anchor="t"/>
          <a:lstStyle/>
          <a:p>
            <a:pPr algn="l" indent="0" marL="0">
              <a:lnSpc>
                <a:spcPts val="2400"/>
              </a:lnSpc>
              <a:buNone/>
            </a:pPr>
            <a:r>
              <a:rPr lang="en-US" sz="1500" dirty="0">
                <a:solidFill>
                  <a:srgbClr val="F4CAB8"/>
                </a:solidFill>
                <a:latin typeface="Montserrat Medium" pitchFamily="34" charset="0"/>
                <a:ea typeface="Montserrat Medium" pitchFamily="34" charset="-122"/>
                <a:cs typeface="Montserrat Medium" pitchFamily="34" charset="-120"/>
              </a:rPr>
              <a:t>Ils permettent de garder en tête la discussion en cours</a:t>
            </a:r>
            <a:endParaRPr lang="en-US" sz="1500" dirty="0"/>
          </a:p>
        </p:txBody>
      </p:sp>
      <p:sp>
        <p:nvSpPr>
          <p:cNvPr id="17" name="Text 14"/>
          <p:cNvSpPr/>
          <p:nvPr/>
        </p:nvSpPr>
        <p:spPr>
          <a:xfrm>
            <a:off x="6165056" y="5766197"/>
            <a:ext cx="7786688" cy="310277"/>
          </a:xfrm>
          <a:prstGeom prst="rect">
            <a:avLst/>
          </a:prstGeom>
          <a:noFill/>
          <a:ln/>
        </p:spPr>
        <p:txBody>
          <a:bodyPr wrap="none" lIns="0" tIns="0" rIns="0" bIns="0" rtlCol="0" anchor="t"/>
          <a:lstStyle/>
          <a:p>
            <a:pPr algn="l" indent="0" marL="0">
              <a:lnSpc>
                <a:spcPts val="2400"/>
              </a:lnSpc>
              <a:buNone/>
            </a:pPr>
            <a:r>
              <a:rPr lang="en-US" sz="1500" dirty="0">
                <a:solidFill>
                  <a:srgbClr val="F4CAB8"/>
                </a:solidFill>
                <a:latin typeface="Montserrat Medium" pitchFamily="34" charset="0"/>
                <a:ea typeface="Montserrat Medium" pitchFamily="34" charset="-122"/>
                <a:cs typeface="Montserrat Medium" pitchFamily="34" charset="-120"/>
              </a:rPr>
              <a:t>Métaphore :</a:t>
            </a:r>
            <a:endParaRPr lang="en-US" sz="1500" dirty="0"/>
          </a:p>
        </p:txBody>
      </p:sp>
      <p:sp>
        <p:nvSpPr>
          <p:cNvPr id="18" name="Text 15"/>
          <p:cNvSpPr/>
          <p:nvPr/>
        </p:nvSpPr>
        <p:spPr>
          <a:xfrm>
            <a:off x="6165056" y="6294596"/>
            <a:ext cx="7786688" cy="310277"/>
          </a:xfrm>
          <a:prstGeom prst="rect">
            <a:avLst/>
          </a:prstGeom>
          <a:noFill/>
          <a:ln/>
        </p:spPr>
        <p:txBody>
          <a:bodyPr wrap="none" lIns="0" tIns="0" rIns="0" bIns="0" rtlCol="0" anchor="t"/>
          <a:lstStyle/>
          <a:p>
            <a:pPr algn="l" indent="0" marL="0">
              <a:lnSpc>
                <a:spcPts val="2400"/>
              </a:lnSpc>
              <a:buNone/>
            </a:pPr>
            <a:r>
              <a:rPr lang="en-US" sz="1500" dirty="0">
                <a:solidFill>
                  <a:srgbClr val="000000"/>
                </a:solidFill>
                <a:latin typeface="Montserrat Medium" pitchFamily="34" charset="0"/>
                <a:ea typeface="Montserrat Medium" pitchFamily="34" charset="-122"/>
                <a:cs typeface="Montserrat Medium" pitchFamily="34" charset="-120"/>
              </a:rPr>
              <a:t>👉</a:t>
            </a:r>
            <a:pPr algn="l" indent="0" marL="0">
              <a:lnSpc>
                <a:spcPts val="2400"/>
              </a:lnSpc>
              <a:buNone/>
            </a:pPr>
            <a:r>
              <a:rPr lang="en-US" sz="1500" dirty="0">
                <a:solidFill>
                  <a:srgbClr val="F4CAB8"/>
                </a:solidFill>
                <a:latin typeface="Montserrat Medium" pitchFamily="34" charset="0"/>
                <a:ea typeface="Montserrat Medium" pitchFamily="34" charset="-122"/>
                <a:cs typeface="Montserrat Medium" pitchFamily="34" charset="-120"/>
              </a:rPr>
              <a:t> Paramètres = La bibliothèque entière que l'IA a lue</a:t>
            </a:r>
            <a:endParaRPr lang="en-US" sz="1500" dirty="0"/>
          </a:p>
        </p:txBody>
      </p:sp>
      <p:sp>
        <p:nvSpPr>
          <p:cNvPr id="19" name="Text 16"/>
          <p:cNvSpPr/>
          <p:nvPr/>
        </p:nvSpPr>
        <p:spPr>
          <a:xfrm>
            <a:off x="6165056" y="6822996"/>
            <a:ext cx="7786688" cy="620554"/>
          </a:xfrm>
          <a:prstGeom prst="rect">
            <a:avLst/>
          </a:prstGeom>
          <a:noFill/>
          <a:ln/>
        </p:spPr>
        <p:txBody>
          <a:bodyPr wrap="square" lIns="0" tIns="0" rIns="0" bIns="0" rtlCol="0" anchor="t"/>
          <a:lstStyle/>
          <a:p>
            <a:pPr algn="l" indent="0" marL="0">
              <a:lnSpc>
                <a:spcPts val="2400"/>
              </a:lnSpc>
              <a:buNone/>
            </a:pPr>
            <a:r>
              <a:rPr lang="en-US" sz="1500" dirty="0">
                <a:solidFill>
                  <a:srgbClr val="000000"/>
                </a:solidFill>
                <a:latin typeface="Montserrat Medium" pitchFamily="34" charset="0"/>
                <a:ea typeface="Montserrat Medium" pitchFamily="34" charset="-122"/>
                <a:cs typeface="Montserrat Medium" pitchFamily="34" charset="-120"/>
              </a:rPr>
              <a:t>👉</a:t>
            </a:r>
            <a:pPr algn="l" indent="0" marL="0">
              <a:lnSpc>
                <a:spcPts val="2400"/>
              </a:lnSpc>
              <a:buNone/>
            </a:pPr>
            <a:r>
              <a:rPr lang="en-US" sz="1500" dirty="0">
                <a:solidFill>
                  <a:srgbClr val="F4CAB8"/>
                </a:solidFill>
                <a:latin typeface="Montserrat Medium" pitchFamily="34" charset="0"/>
                <a:ea typeface="Montserrat Medium" pitchFamily="34" charset="-122"/>
                <a:cs typeface="Montserrat Medium" pitchFamily="34" charset="-120"/>
              </a:rPr>
              <a:t> Fenêtre de contexte = Les pages qu'elle a ouvertes sur son bureau en ce moment</a:t>
            </a:r>
            <a:endParaRPr lang="en-US" sz="15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p:nvPr/>
        </p:nvSpPr>
        <p:spPr>
          <a:xfrm>
            <a:off x="636746" y="501015"/>
            <a:ext cx="7961352" cy="606385"/>
          </a:xfrm>
          <a:prstGeom prst="rect">
            <a:avLst/>
          </a:prstGeom>
          <a:noFill/>
          <a:ln/>
        </p:spPr>
        <p:txBody>
          <a:bodyPr wrap="none" lIns="0" tIns="0" rIns="0" bIns="0" rtlCol="0" anchor="t"/>
          <a:lstStyle/>
          <a:p>
            <a:pPr algn="l" indent="0" marL="0">
              <a:lnSpc>
                <a:spcPts val="4750"/>
              </a:lnSpc>
              <a:buNone/>
            </a:pPr>
            <a:r>
              <a:rPr lang="en-US" sz="3800" b="1" dirty="0">
                <a:solidFill>
                  <a:srgbClr val="FFB393"/>
                </a:solidFill>
                <a:latin typeface="Brygada 1918 Bold" pitchFamily="34" charset="0"/>
                <a:ea typeface="Brygada 1918 Bold" pitchFamily="34" charset="-122"/>
                <a:cs typeface="Brygada 1918 Bold" pitchFamily="34" charset="-120"/>
              </a:rPr>
              <a:t>Traitement et Prédiction des Mots</a:t>
            </a:r>
            <a:endParaRPr lang="en-US" sz="3800" dirty="0"/>
          </a:p>
        </p:txBody>
      </p:sp>
      <p:pic>
        <p:nvPicPr>
          <p:cNvPr id="3" name="Image 0" descr="preencoded.png">    </p:cNvPr>
          <p:cNvPicPr>
            <a:picLocks noChangeAspect="1"/>
          </p:cNvPicPr>
          <p:nvPr/>
        </p:nvPicPr>
        <p:blipFill>
          <a:blip r:embed="rId1"/>
          <a:stretch>
            <a:fillRect/>
          </a:stretch>
        </p:blipFill>
        <p:spPr>
          <a:xfrm>
            <a:off x="636746" y="1471255"/>
            <a:ext cx="909638" cy="1091565"/>
          </a:xfrm>
          <a:prstGeom prst="rect">
            <a:avLst/>
          </a:prstGeom>
        </p:spPr>
      </p:pic>
      <p:sp>
        <p:nvSpPr>
          <p:cNvPr id="4" name="Text 1"/>
          <p:cNvSpPr/>
          <p:nvPr/>
        </p:nvSpPr>
        <p:spPr>
          <a:xfrm>
            <a:off x="1819275" y="1653183"/>
            <a:ext cx="5375553" cy="303133"/>
          </a:xfrm>
          <a:prstGeom prst="rect">
            <a:avLst/>
          </a:prstGeom>
          <a:noFill/>
          <a:ln/>
        </p:spPr>
        <p:txBody>
          <a:bodyPr wrap="none" lIns="0" tIns="0" rIns="0" bIns="0" rtlCol="0" anchor="t"/>
          <a:lstStyle/>
          <a:p>
            <a:pPr algn="l" indent="0" marL="0">
              <a:lnSpc>
                <a:spcPts val="2350"/>
              </a:lnSpc>
              <a:buNone/>
            </a:pPr>
            <a:r>
              <a:rPr lang="en-US" sz="1900" b="1" dirty="0">
                <a:solidFill>
                  <a:srgbClr val="F4CAB8"/>
                </a:solidFill>
                <a:latin typeface="Brygada 1918 Bold" pitchFamily="34" charset="0"/>
                <a:ea typeface="Brygada 1918 Bold" pitchFamily="34" charset="-122"/>
                <a:cs typeface="Brygada 1918 Bold" pitchFamily="34" charset="-120"/>
              </a:rPr>
              <a:t>Étape 1 : chaque lettre/mot devient un nombre</a:t>
            </a:r>
            <a:endParaRPr lang="en-US" sz="1900" dirty="0"/>
          </a:p>
        </p:txBody>
      </p:sp>
      <p:sp>
        <p:nvSpPr>
          <p:cNvPr id="5" name="Text 2"/>
          <p:cNvSpPr/>
          <p:nvPr/>
        </p:nvSpPr>
        <p:spPr>
          <a:xfrm>
            <a:off x="1819275" y="2065377"/>
            <a:ext cx="12174379" cy="290989"/>
          </a:xfrm>
          <a:prstGeom prst="rect">
            <a:avLst/>
          </a:prstGeom>
          <a:noFill/>
          <a:ln/>
        </p:spPr>
        <p:txBody>
          <a:bodyPr wrap="none" lIns="0" tIns="0" rIns="0" bIns="0" rtlCol="0" anchor="t"/>
          <a:lstStyle/>
          <a:p>
            <a:pPr algn="l" indent="0" marL="0">
              <a:lnSpc>
                <a:spcPts val="2250"/>
              </a:lnSpc>
              <a:buNone/>
            </a:pPr>
            <a:r>
              <a:rPr lang="en-US" sz="1400" dirty="0">
                <a:solidFill>
                  <a:srgbClr val="F4CAB8"/>
                </a:solidFill>
                <a:latin typeface="Montserrat Medium" pitchFamily="34" charset="0"/>
                <a:ea typeface="Montserrat Medium" pitchFamily="34" charset="-122"/>
                <a:cs typeface="Montserrat Medium" pitchFamily="34" charset="-120"/>
              </a:rPr>
              <a:t>On crée une sorte de dictionnaire numérique (table de correspondance). Ces nombres sont appelés les indices de tokens.</a:t>
            </a:r>
            <a:endParaRPr lang="en-US" sz="1400" dirty="0"/>
          </a:p>
        </p:txBody>
      </p:sp>
      <p:pic>
        <p:nvPicPr>
          <p:cNvPr id="6" name="Image 1" descr="preencoded.png">    </p:cNvPr>
          <p:cNvPicPr>
            <a:picLocks noChangeAspect="1"/>
          </p:cNvPicPr>
          <p:nvPr/>
        </p:nvPicPr>
        <p:blipFill>
          <a:blip r:embed="rId2"/>
          <a:stretch>
            <a:fillRect/>
          </a:stretch>
        </p:blipFill>
        <p:spPr>
          <a:xfrm>
            <a:off x="636746" y="2562820"/>
            <a:ext cx="909638" cy="1358027"/>
          </a:xfrm>
          <a:prstGeom prst="rect">
            <a:avLst/>
          </a:prstGeom>
        </p:spPr>
      </p:pic>
      <p:sp>
        <p:nvSpPr>
          <p:cNvPr id="7" name="Text 3"/>
          <p:cNvSpPr/>
          <p:nvPr/>
        </p:nvSpPr>
        <p:spPr>
          <a:xfrm>
            <a:off x="1819275" y="2744748"/>
            <a:ext cx="5067538" cy="303133"/>
          </a:xfrm>
          <a:prstGeom prst="rect">
            <a:avLst/>
          </a:prstGeom>
          <a:noFill/>
          <a:ln/>
        </p:spPr>
        <p:txBody>
          <a:bodyPr wrap="none" lIns="0" tIns="0" rIns="0" bIns="0" rtlCol="0" anchor="t"/>
          <a:lstStyle/>
          <a:p>
            <a:pPr algn="l" indent="0" marL="0">
              <a:lnSpc>
                <a:spcPts val="2350"/>
              </a:lnSpc>
              <a:buNone/>
            </a:pPr>
            <a:r>
              <a:rPr lang="en-US" sz="1900" b="1" dirty="0">
                <a:solidFill>
                  <a:srgbClr val="F4CAB8"/>
                </a:solidFill>
                <a:latin typeface="Brygada 1918 Bold" pitchFamily="34" charset="0"/>
                <a:ea typeface="Brygada 1918 Bold" pitchFamily="34" charset="-122"/>
                <a:cs typeface="Brygada 1918 Bold" pitchFamily="34" charset="-120"/>
              </a:rPr>
              <a:t>Étape 2 : chaque nombre devient un vecteur</a:t>
            </a:r>
            <a:endParaRPr lang="en-US" sz="1900" dirty="0"/>
          </a:p>
        </p:txBody>
      </p:sp>
      <p:sp>
        <p:nvSpPr>
          <p:cNvPr id="8" name="Text 4"/>
          <p:cNvSpPr/>
          <p:nvPr/>
        </p:nvSpPr>
        <p:spPr>
          <a:xfrm>
            <a:off x="1819275" y="3156942"/>
            <a:ext cx="12174379" cy="581978"/>
          </a:xfrm>
          <a:prstGeom prst="rect">
            <a:avLst/>
          </a:prstGeom>
          <a:noFill/>
          <a:ln/>
        </p:spPr>
        <p:txBody>
          <a:bodyPr wrap="square" lIns="0" tIns="0" rIns="0" bIns="0" rtlCol="0" anchor="t"/>
          <a:lstStyle/>
          <a:p>
            <a:pPr algn="l" indent="0" marL="0">
              <a:lnSpc>
                <a:spcPts val="2250"/>
              </a:lnSpc>
              <a:buNone/>
            </a:pPr>
            <a:r>
              <a:rPr lang="en-US" sz="1400" dirty="0">
                <a:solidFill>
                  <a:srgbClr val="F4CAB8"/>
                </a:solidFill>
                <a:latin typeface="Montserrat Medium" pitchFamily="34" charset="0"/>
                <a:ea typeface="Montserrat Medium" pitchFamily="34" charset="-122"/>
                <a:cs typeface="Montserrat Medium" pitchFamily="34" charset="-120"/>
              </a:rPr>
              <a:t>Pense à une grande table Excel (qu'on appelle "matrice d'embedding"). Chaque colonne de cette table correspond à un mot du vocabulaire, et chaque colonne contient un vecteur de nombres → c'est le portrait numérique de ce mot.</a:t>
            </a:r>
            <a:endParaRPr lang="en-US" sz="1400" dirty="0"/>
          </a:p>
        </p:txBody>
      </p:sp>
      <p:pic>
        <p:nvPicPr>
          <p:cNvPr id="9" name="Image 2" descr="preencoded.png">    </p:cNvPr>
          <p:cNvPicPr>
            <a:picLocks noChangeAspect="1"/>
          </p:cNvPicPr>
          <p:nvPr/>
        </p:nvPicPr>
        <p:blipFill>
          <a:blip r:embed="rId3"/>
          <a:stretch>
            <a:fillRect/>
          </a:stretch>
        </p:blipFill>
        <p:spPr>
          <a:xfrm>
            <a:off x="636746" y="3920847"/>
            <a:ext cx="909638" cy="1358027"/>
          </a:xfrm>
          <a:prstGeom prst="rect">
            <a:avLst/>
          </a:prstGeom>
        </p:spPr>
      </p:pic>
      <p:sp>
        <p:nvSpPr>
          <p:cNvPr id="10" name="Text 5"/>
          <p:cNvSpPr/>
          <p:nvPr/>
        </p:nvSpPr>
        <p:spPr>
          <a:xfrm>
            <a:off x="1819275" y="4102775"/>
            <a:ext cx="3385780" cy="303133"/>
          </a:xfrm>
          <a:prstGeom prst="rect">
            <a:avLst/>
          </a:prstGeom>
          <a:noFill/>
          <a:ln/>
        </p:spPr>
        <p:txBody>
          <a:bodyPr wrap="none" lIns="0" tIns="0" rIns="0" bIns="0" rtlCol="0" anchor="t"/>
          <a:lstStyle/>
          <a:p>
            <a:pPr algn="l" indent="0" marL="0">
              <a:lnSpc>
                <a:spcPts val="2350"/>
              </a:lnSpc>
              <a:buNone/>
            </a:pPr>
            <a:r>
              <a:rPr lang="en-US" sz="1900" b="1" dirty="0">
                <a:solidFill>
                  <a:srgbClr val="F4CAB8"/>
                </a:solidFill>
                <a:latin typeface="Brygada 1918 Bold" pitchFamily="34" charset="0"/>
                <a:ea typeface="Brygada 1918 Bold" pitchFamily="34" charset="-122"/>
                <a:cs typeface="Brygada 1918 Bold" pitchFamily="34" charset="-120"/>
              </a:rPr>
              <a:t>Étape 3 : on ajoute la position</a:t>
            </a:r>
            <a:endParaRPr lang="en-US" sz="1900" dirty="0"/>
          </a:p>
        </p:txBody>
      </p:sp>
      <p:sp>
        <p:nvSpPr>
          <p:cNvPr id="11" name="Text 6"/>
          <p:cNvSpPr/>
          <p:nvPr/>
        </p:nvSpPr>
        <p:spPr>
          <a:xfrm>
            <a:off x="1819275" y="4514969"/>
            <a:ext cx="12174379" cy="581978"/>
          </a:xfrm>
          <a:prstGeom prst="rect">
            <a:avLst/>
          </a:prstGeom>
          <a:noFill/>
          <a:ln/>
        </p:spPr>
        <p:txBody>
          <a:bodyPr wrap="square" lIns="0" tIns="0" rIns="0" bIns="0" rtlCol="0" anchor="t"/>
          <a:lstStyle/>
          <a:p>
            <a:pPr algn="l" indent="0" marL="0">
              <a:lnSpc>
                <a:spcPts val="2250"/>
              </a:lnSpc>
              <a:buNone/>
            </a:pPr>
            <a:r>
              <a:rPr lang="en-US" sz="1400" dirty="0">
                <a:solidFill>
                  <a:srgbClr val="F4CAB8"/>
                </a:solidFill>
                <a:latin typeface="Montserrat Medium" pitchFamily="34" charset="0"/>
                <a:ea typeface="Montserrat Medium" pitchFamily="34" charset="-122"/>
                <a:cs typeface="Montserrat Medium" pitchFamily="34" charset="-120"/>
              </a:rPr>
              <a:t>GPT ne comprend pas naturellement que l'ordre des mots compte, donc on lui donne aussi un vecteur de position qui indique où se trouve le mot dans la séquence.</a:t>
            </a:r>
            <a:endParaRPr lang="en-US" sz="1400" dirty="0"/>
          </a:p>
        </p:txBody>
      </p:sp>
      <p:pic>
        <p:nvPicPr>
          <p:cNvPr id="12" name="Image 3" descr="preencoded.png">    </p:cNvPr>
          <p:cNvPicPr>
            <a:picLocks noChangeAspect="1"/>
          </p:cNvPicPr>
          <p:nvPr/>
        </p:nvPicPr>
        <p:blipFill>
          <a:blip r:embed="rId4"/>
          <a:stretch>
            <a:fillRect/>
          </a:stretch>
        </p:blipFill>
        <p:spPr>
          <a:xfrm>
            <a:off x="636746" y="5278874"/>
            <a:ext cx="909638" cy="1358027"/>
          </a:xfrm>
          <a:prstGeom prst="rect">
            <a:avLst/>
          </a:prstGeom>
        </p:spPr>
      </p:pic>
      <p:sp>
        <p:nvSpPr>
          <p:cNvPr id="13" name="Text 7"/>
          <p:cNvSpPr/>
          <p:nvPr/>
        </p:nvSpPr>
        <p:spPr>
          <a:xfrm>
            <a:off x="1819275" y="5460802"/>
            <a:ext cx="4160639" cy="303133"/>
          </a:xfrm>
          <a:prstGeom prst="rect">
            <a:avLst/>
          </a:prstGeom>
          <a:noFill/>
          <a:ln/>
        </p:spPr>
        <p:txBody>
          <a:bodyPr wrap="none" lIns="0" tIns="0" rIns="0" bIns="0" rtlCol="0" anchor="t"/>
          <a:lstStyle/>
          <a:p>
            <a:pPr algn="l" indent="0" marL="0">
              <a:lnSpc>
                <a:spcPts val="2350"/>
              </a:lnSpc>
              <a:buNone/>
            </a:pPr>
            <a:r>
              <a:rPr lang="en-US" sz="1900" b="1" dirty="0">
                <a:solidFill>
                  <a:srgbClr val="F4CAB8"/>
                </a:solidFill>
                <a:latin typeface="Brygada 1918 Bold" pitchFamily="34" charset="0"/>
                <a:ea typeface="Brygada 1918 Bold" pitchFamily="34" charset="-122"/>
                <a:cs typeface="Brygada 1918 Bold" pitchFamily="34" charset="-120"/>
              </a:rPr>
              <a:t>Étape 4 : on ajoute les deux vecteurs</a:t>
            </a:r>
            <a:endParaRPr lang="en-US" sz="1900" dirty="0"/>
          </a:p>
        </p:txBody>
      </p:sp>
      <p:sp>
        <p:nvSpPr>
          <p:cNvPr id="14" name="Text 8"/>
          <p:cNvSpPr/>
          <p:nvPr/>
        </p:nvSpPr>
        <p:spPr>
          <a:xfrm>
            <a:off x="1819275" y="5872996"/>
            <a:ext cx="12174379" cy="581978"/>
          </a:xfrm>
          <a:prstGeom prst="rect">
            <a:avLst/>
          </a:prstGeom>
          <a:noFill/>
          <a:ln/>
        </p:spPr>
        <p:txBody>
          <a:bodyPr wrap="square" lIns="0" tIns="0" rIns="0" bIns="0" rtlCol="0" anchor="t"/>
          <a:lstStyle/>
          <a:p>
            <a:pPr algn="l" indent="0" marL="0">
              <a:lnSpc>
                <a:spcPts val="2250"/>
              </a:lnSpc>
              <a:buNone/>
            </a:pPr>
            <a:r>
              <a:rPr lang="en-US" sz="1400" dirty="0">
                <a:solidFill>
                  <a:srgbClr val="F4CAB8"/>
                </a:solidFill>
                <a:latin typeface="Montserrat Medium" pitchFamily="34" charset="0"/>
                <a:ea typeface="Montserrat Medium" pitchFamily="34" charset="-122"/>
                <a:cs typeface="Montserrat Medium" pitchFamily="34" charset="-120"/>
              </a:rPr>
              <a:t>On additionne le vecteur du mot et le vecteur de position élément par élément. Le résultat est un seul vecteur qui représente à la fois le mot et sa position.</a:t>
            </a:r>
            <a:endParaRPr lang="en-US" sz="1400" dirty="0"/>
          </a:p>
        </p:txBody>
      </p:sp>
      <p:pic>
        <p:nvPicPr>
          <p:cNvPr id="15" name="Image 4" descr="preencoded.png">    </p:cNvPr>
          <p:cNvPicPr>
            <a:picLocks noChangeAspect="1"/>
          </p:cNvPicPr>
          <p:nvPr/>
        </p:nvPicPr>
        <p:blipFill>
          <a:blip r:embed="rId5"/>
          <a:stretch>
            <a:fillRect/>
          </a:stretch>
        </p:blipFill>
        <p:spPr>
          <a:xfrm>
            <a:off x="636746" y="6636901"/>
            <a:ext cx="909638" cy="1091565"/>
          </a:xfrm>
          <a:prstGeom prst="rect">
            <a:avLst/>
          </a:prstGeom>
        </p:spPr>
      </p:pic>
      <p:sp>
        <p:nvSpPr>
          <p:cNvPr id="16" name="Text 9"/>
          <p:cNvSpPr/>
          <p:nvPr/>
        </p:nvSpPr>
        <p:spPr>
          <a:xfrm>
            <a:off x="1819275" y="6818828"/>
            <a:ext cx="4495562" cy="303133"/>
          </a:xfrm>
          <a:prstGeom prst="rect">
            <a:avLst/>
          </a:prstGeom>
          <a:noFill/>
          <a:ln/>
        </p:spPr>
        <p:txBody>
          <a:bodyPr wrap="none" lIns="0" tIns="0" rIns="0" bIns="0" rtlCol="0" anchor="t"/>
          <a:lstStyle/>
          <a:p>
            <a:pPr algn="l" indent="0" marL="0">
              <a:lnSpc>
                <a:spcPts val="2350"/>
              </a:lnSpc>
              <a:buNone/>
            </a:pPr>
            <a:r>
              <a:rPr lang="en-US" sz="1900" b="1" dirty="0">
                <a:solidFill>
                  <a:srgbClr val="F4CAB8"/>
                </a:solidFill>
                <a:latin typeface="Brygada 1918 Bold" pitchFamily="34" charset="0"/>
                <a:ea typeface="Brygada 1918 Bold" pitchFamily="34" charset="-122"/>
                <a:cs typeface="Brygada 1918 Bold" pitchFamily="34" charset="-120"/>
              </a:rPr>
              <a:t>Étape 5 : on fait ça pour toute la phrase</a:t>
            </a:r>
            <a:endParaRPr lang="en-US" sz="1900" dirty="0"/>
          </a:p>
        </p:txBody>
      </p:sp>
      <p:sp>
        <p:nvSpPr>
          <p:cNvPr id="17" name="Text 10"/>
          <p:cNvSpPr/>
          <p:nvPr/>
        </p:nvSpPr>
        <p:spPr>
          <a:xfrm>
            <a:off x="1819275" y="7231023"/>
            <a:ext cx="12174379" cy="290989"/>
          </a:xfrm>
          <a:prstGeom prst="rect">
            <a:avLst/>
          </a:prstGeom>
          <a:noFill/>
          <a:ln/>
        </p:spPr>
        <p:txBody>
          <a:bodyPr wrap="none" lIns="0" tIns="0" rIns="0" bIns="0" rtlCol="0" anchor="t"/>
          <a:lstStyle/>
          <a:p>
            <a:pPr algn="l" indent="0" marL="0">
              <a:lnSpc>
                <a:spcPts val="2250"/>
              </a:lnSpc>
              <a:buNone/>
            </a:pPr>
            <a:r>
              <a:rPr lang="en-US" sz="1400" dirty="0">
                <a:solidFill>
                  <a:srgbClr val="F4CAB8"/>
                </a:solidFill>
                <a:latin typeface="Montserrat Medium" pitchFamily="34" charset="0"/>
                <a:ea typeface="Montserrat Medium" pitchFamily="34" charset="-122"/>
                <a:cs typeface="Montserrat Medium" pitchFamily="34" charset="-120"/>
              </a:rPr>
              <a:t>On obtient une matrice d'entrée appelée Input Embedding Matrix.</a:t>
            </a:r>
            <a:endParaRPr lang="en-US" sz="14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0"/>
          <p:cNvSpPr/>
          <p:nvPr/>
        </p:nvSpPr>
        <p:spPr>
          <a:xfrm>
            <a:off x="648414" y="509468"/>
            <a:ext cx="8536662" cy="617577"/>
          </a:xfrm>
          <a:prstGeom prst="rect">
            <a:avLst/>
          </a:prstGeom>
          <a:noFill/>
          <a:ln/>
        </p:spPr>
        <p:txBody>
          <a:bodyPr wrap="none" lIns="0" tIns="0" rIns="0" bIns="0" rtlCol="0" anchor="t"/>
          <a:lstStyle/>
          <a:p>
            <a:pPr algn="l" indent="0" marL="0">
              <a:lnSpc>
                <a:spcPts val="4850"/>
              </a:lnSpc>
              <a:buNone/>
            </a:pPr>
            <a:r>
              <a:rPr lang="en-US" sz="3850" b="1" dirty="0">
                <a:solidFill>
                  <a:srgbClr val="FFB393"/>
                </a:solidFill>
                <a:latin typeface="Brygada 1918 Bold" pitchFamily="34" charset="0"/>
                <a:ea typeface="Brygada 1918 Bold" pitchFamily="34" charset="-122"/>
                <a:cs typeface="Brygada 1918 Bold" pitchFamily="34" charset="-120"/>
              </a:rPr>
              <a:t>Comment GPT Prédit le Mot Suivant</a:t>
            </a:r>
            <a:endParaRPr lang="en-US" sz="3850" dirty="0"/>
          </a:p>
        </p:txBody>
      </p:sp>
      <p:sp>
        <p:nvSpPr>
          <p:cNvPr id="3" name="Shape 1"/>
          <p:cNvSpPr/>
          <p:nvPr/>
        </p:nvSpPr>
        <p:spPr>
          <a:xfrm>
            <a:off x="648414" y="1497568"/>
            <a:ext cx="138946" cy="1123593"/>
          </a:xfrm>
          <a:prstGeom prst="roundRect">
            <a:avLst>
              <a:gd name="adj" fmla="val 20002"/>
            </a:avLst>
          </a:prstGeom>
          <a:solidFill>
            <a:srgbClr val="4D1529"/>
          </a:solidFill>
          <a:ln/>
        </p:spPr>
      </p:sp>
      <p:sp>
        <p:nvSpPr>
          <p:cNvPr id="4" name="Text 2"/>
          <p:cNvSpPr/>
          <p:nvPr/>
        </p:nvSpPr>
        <p:spPr>
          <a:xfrm>
            <a:off x="1065252" y="1497568"/>
            <a:ext cx="2470309" cy="308729"/>
          </a:xfrm>
          <a:prstGeom prst="rect">
            <a:avLst/>
          </a:prstGeom>
          <a:noFill/>
          <a:ln/>
        </p:spPr>
        <p:txBody>
          <a:bodyPr wrap="none" lIns="0" tIns="0" rIns="0" bIns="0" rtlCol="0" anchor="t"/>
          <a:lstStyle/>
          <a:p>
            <a:pPr algn="l" indent="0" marL="0">
              <a:lnSpc>
                <a:spcPts val="2400"/>
              </a:lnSpc>
              <a:buNone/>
            </a:pPr>
            <a:r>
              <a:rPr lang="en-US" sz="1900" b="1" dirty="0">
                <a:solidFill>
                  <a:srgbClr val="F4CAB8"/>
                </a:solidFill>
                <a:latin typeface="Brygada 1918 Bold" pitchFamily="34" charset="0"/>
                <a:ea typeface="Brygada 1918 Bold" pitchFamily="34" charset="-122"/>
                <a:cs typeface="Brygada 1918 Bold" pitchFamily="34" charset="-120"/>
              </a:rPr>
              <a:t>Entrée du texte</a:t>
            </a:r>
            <a:endParaRPr lang="en-US" sz="1900" dirty="0"/>
          </a:p>
        </p:txBody>
      </p:sp>
      <p:sp>
        <p:nvSpPr>
          <p:cNvPr id="5" name="Text 3"/>
          <p:cNvSpPr/>
          <p:nvPr/>
        </p:nvSpPr>
        <p:spPr>
          <a:xfrm>
            <a:off x="1065252" y="1917383"/>
            <a:ext cx="12916733" cy="296347"/>
          </a:xfrm>
          <a:prstGeom prst="rect">
            <a:avLst/>
          </a:prstGeom>
          <a:noFill/>
          <a:ln/>
        </p:spPr>
        <p:txBody>
          <a:bodyPr wrap="none" lIns="0" tIns="0" rIns="0" bIns="0" rtlCol="0" anchor="t"/>
          <a:lstStyle/>
          <a:p>
            <a:pPr algn="l" indent="0" marL="0">
              <a:lnSpc>
                <a:spcPts val="2300"/>
              </a:lnSpc>
              <a:buNone/>
            </a:pPr>
            <a:r>
              <a:rPr lang="en-US" sz="1450" dirty="0">
                <a:solidFill>
                  <a:srgbClr val="F4CAB8"/>
                </a:solidFill>
                <a:latin typeface="Montserrat Medium" pitchFamily="34" charset="0"/>
                <a:ea typeface="Montserrat Medium" pitchFamily="34" charset="-122"/>
                <a:cs typeface="Montserrat Medium" pitchFamily="34" charset="-120"/>
              </a:rPr>
              <a:t>Objectif de GPT : À chaque étape, prédire le mot suivant dans une séquence.</a:t>
            </a:r>
            <a:endParaRPr lang="en-US" sz="1450" dirty="0"/>
          </a:p>
        </p:txBody>
      </p:sp>
      <p:sp>
        <p:nvSpPr>
          <p:cNvPr id="6" name="Text 4"/>
          <p:cNvSpPr/>
          <p:nvPr/>
        </p:nvSpPr>
        <p:spPr>
          <a:xfrm>
            <a:off x="1065252" y="2324814"/>
            <a:ext cx="12916733" cy="296347"/>
          </a:xfrm>
          <a:prstGeom prst="rect">
            <a:avLst/>
          </a:prstGeom>
          <a:noFill/>
          <a:ln/>
        </p:spPr>
        <p:txBody>
          <a:bodyPr wrap="none" lIns="0" tIns="0" rIns="0" bIns="0" rtlCol="0" anchor="t"/>
          <a:lstStyle/>
          <a:p>
            <a:pPr algn="l" indent="0" marL="0">
              <a:lnSpc>
                <a:spcPts val="2300"/>
              </a:lnSpc>
              <a:buNone/>
            </a:pPr>
            <a:r>
              <a:rPr lang="en-US" sz="1450" dirty="0">
                <a:solidFill>
                  <a:srgbClr val="F4CAB8"/>
                </a:solidFill>
                <a:latin typeface="Montserrat Medium" pitchFamily="34" charset="0"/>
                <a:ea typeface="Montserrat Medium" pitchFamily="34" charset="-122"/>
                <a:cs typeface="Montserrat Medium" pitchFamily="34" charset="-120"/>
              </a:rPr>
              <a:t>Tu donnes du texte à GPT (ex. : "Le chat dort sur le")</a:t>
            </a:r>
            <a:endParaRPr lang="en-US" sz="1450" dirty="0"/>
          </a:p>
        </p:txBody>
      </p:sp>
      <p:sp>
        <p:nvSpPr>
          <p:cNvPr id="7" name="Shape 5"/>
          <p:cNvSpPr/>
          <p:nvPr/>
        </p:nvSpPr>
        <p:spPr>
          <a:xfrm>
            <a:off x="926306" y="2806422"/>
            <a:ext cx="138946" cy="716161"/>
          </a:xfrm>
          <a:prstGeom prst="roundRect">
            <a:avLst>
              <a:gd name="adj" fmla="val 20002"/>
            </a:avLst>
          </a:prstGeom>
          <a:solidFill>
            <a:srgbClr val="4D1529"/>
          </a:solidFill>
          <a:ln/>
        </p:spPr>
      </p:sp>
      <p:sp>
        <p:nvSpPr>
          <p:cNvPr id="8" name="Text 6"/>
          <p:cNvSpPr/>
          <p:nvPr/>
        </p:nvSpPr>
        <p:spPr>
          <a:xfrm>
            <a:off x="1343144" y="2806422"/>
            <a:ext cx="3316605" cy="308729"/>
          </a:xfrm>
          <a:prstGeom prst="rect">
            <a:avLst/>
          </a:prstGeom>
          <a:noFill/>
          <a:ln/>
        </p:spPr>
        <p:txBody>
          <a:bodyPr wrap="none" lIns="0" tIns="0" rIns="0" bIns="0" rtlCol="0" anchor="t"/>
          <a:lstStyle/>
          <a:p>
            <a:pPr algn="l" indent="0" marL="0">
              <a:lnSpc>
                <a:spcPts val="2400"/>
              </a:lnSpc>
              <a:buNone/>
            </a:pPr>
            <a:r>
              <a:rPr lang="en-US" sz="1900" b="1" dirty="0">
                <a:solidFill>
                  <a:srgbClr val="F4CAB8"/>
                </a:solidFill>
                <a:latin typeface="Brygada 1918 Bold" pitchFamily="34" charset="0"/>
                <a:ea typeface="Brygada 1918 Bold" pitchFamily="34" charset="-122"/>
                <a:cs typeface="Brygada 1918 Bold" pitchFamily="34" charset="-120"/>
              </a:rPr>
              <a:t>Transformation en vecteurs</a:t>
            </a:r>
            <a:endParaRPr lang="en-US" sz="1900" dirty="0"/>
          </a:p>
        </p:txBody>
      </p:sp>
      <p:sp>
        <p:nvSpPr>
          <p:cNvPr id="9" name="Text 7"/>
          <p:cNvSpPr/>
          <p:nvPr/>
        </p:nvSpPr>
        <p:spPr>
          <a:xfrm>
            <a:off x="1343144" y="3226237"/>
            <a:ext cx="12638842" cy="296347"/>
          </a:xfrm>
          <a:prstGeom prst="rect">
            <a:avLst/>
          </a:prstGeom>
          <a:noFill/>
          <a:ln/>
        </p:spPr>
        <p:txBody>
          <a:bodyPr wrap="none" lIns="0" tIns="0" rIns="0" bIns="0" rtlCol="0" anchor="t"/>
          <a:lstStyle/>
          <a:p>
            <a:pPr algn="l" indent="0" marL="0">
              <a:lnSpc>
                <a:spcPts val="2300"/>
              </a:lnSpc>
              <a:buNone/>
            </a:pPr>
            <a:r>
              <a:rPr lang="en-US" sz="1450" dirty="0">
                <a:solidFill>
                  <a:srgbClr val="F4CAB8"/>
                </a:solidFill>
                <a:latin typeface="Montserrat Medium" pitchFamily="34" charset="0"/>
                <a:ea typeface="Montserrat Medium" pitchFamily="34" charset="-122"/>
                <a:cs typeface="Montserrat Medium" pitchFamily="34" charset="-120"/>
              </a:rPr>
              <a:t>Il le transforme en vecteurs numériques (grâce aux embeddings)</a:t>
            </a:r>
            <a:endParaRPr lang="en-US" sz="1450" dirty="0"/>
          </a:p>
        </p:txBody>
      </p:sp>
      <p:sp>
        <p:nvSpPr>
          <p:cNvPr id="10" name="Shape 8"/>
          <p:cNvSpPr/>
          <p:nvPr/>
        </p:nvSpPr>
        <p:spPr>
          <a:xfrm>
            <a:off x="1204198" y="3707844"/>
            <a:ext cx="138946" cy="716161"/>
          </a:xfrm>
          <a:prstGeom prst="roundRect">
            <a:avLst>
              <a:gd name="adj" fmla="val 20002"/>
            </a:avLst>
          </a:prstGeom>
          <a:solidFill>
            <a:srgbClr val="4D1529"/>
          </a:solidFill>
          <a:ln/>
        </p:spPr>
      </p:sp>
      <p:sp>
        <p:nvSpPr>
          <p:cNvPr id="11" name="Text 9"/>
          <p:cNvSpPr/>
          <p:nvPr/>
        </p:nvSpPr>
        <p:spPr>
          <a:xfrm>
            <a:off x="1621036" y="3707844"/>
            <a:ext cx="3903107" cy="308729"/>
          </a:xfrm>
          <a:prstGeom prst="rect">
            <a:avLst/>
          </a:prstGeom>
          <a:noFill/>
          <a:ln/>
        </p:spPr>
        <p:txBody>
          <a:bodyPr wrap="none" lIns="0" tIns="0" rIns="0" bIns="0" rtlCol="0" anchor="t"/>
          <a:lstStyle/>
          <a:p>
            <a:pPr algn="l" indent="0" marL="0">
              <a:lnSpc>
                <a:spcPts val="2400"/>
              </a:lnSpc>
              <a:buNone/>
            </a:pPr>
            <a:r>
              <a:rPr lang="en-US" sz="1900" b="1" dirty="0">
                <a:solidFill>
                  <a:srgbClr val="F4CAB8"/>
                </a:solidFill>
                <a:latin typeface="Brygada 1918 Bold" pitchFamily="34" charset="0"/>
                <a:ea typeface="Brygada 1918 Bold" pitchFamily="34" charset="-122"/>
                <a:cs typeface="Brygada 1918 Bold" pitchFamily="34" charset="-120"/>
              </a:rPr>
              <a:t>Traitement par les Transformers</a:t>
            </a:r>
            <a:endParaRPr lang="en-US" sz="1900" dirty="0"/>
          </a:p>
        </p:txBody>
      </p:sp>
      <p:sp>
        <p:nvSpPr>
          <p:cNvPr id="12" name="Text 10"/>
          <p:cNvSpPr/>
          <p:nvPr/>
        </p:nvSpPr>
        <p:spPr>
          <a:xfrm>
            <a:off x="1621036" y="4127659"/>
            <a:ext cx="12360950" cy="296347"/>
          </a:xfrm>
          <a:prstGeom prst="rect">
            <a:avLst/>
          </a:prstGeom>
          <a:noFill/>
          <a:ln/>
        </p:spPr>
        <p:txBody>
          <a:bodyPr wrap="none" lIns="0" tIns="0" rIns="0" bIns="0" rtlCol="0" anchor="t"/>
          <a:lstStyle/>
          <a:p>
            <a:pPr algn="l" indent="0" marL="0">
              <a:lnSpc>
                <a:spcPts val="2300"/>
              </a:lnSpc>
              <a:buNone/>
            </a:pPr>
            <a:r>
              <a:rPr lang="en-US" sz="1450" dirty="0">
                <a:solidFill>
                  <a:srgbClr val="F4CAB8"/>
                </a:solidFill>
                <a:latin typeface="Montserrat Medium" pitchFamily="34" charset="0"/>
                <a:ea typeface="Montserrat Medium" pitchFamily="34" charset="-122"/>
                <a:cs typeface="Montserrat Medium" pitchFamily="34" charset="-120"/>
              </a:rPr>
              <a:t>Il fait passer ces vecteurs à travers plusieurs blocs Transformers</a:t>
            </a:r>
            <a:endParaRPr lang="en-US" sz="1450" dirty="0"/>
          </a:p>
        </p:txBody>
      </p:sp>
      <p:sp>
        <p:nvSpPr>
          <p:cNvPr id="13" name="Shape 11"/>
          <p:cNvSpPr/>
          <p:nvPr/>
        </p:nvSpPr>
        <p:spPr>
          <a:xfrm>
            <a:off x="1482090" y="4609267"/>
            <a:ext cx="138946" cy="716161"/>
          </a:xfrm>
          <a:prstGeom prst="roundRect">
            <a:avLst>
              <a:gd name="adj" fmla="val 20002"/>
            </a:avLst>
          </a:prstGeom>
          <a:solidFill>
            <a:srgbClr val="4D1529"/>
          </a:solidFill>
          <a:ln/>
        </p:spPr>
      </p:sp>
      <p:sp>
        <p:nvSpPr>
          <p:cNvPr id="14" name="Text 12"/>
          <p:cNvSpPr/>
          <p:nvPr/>
        </p:nvSpPr>
        <p:spPr>
          <a:xfrm>
            <a:off x="1898928" y="4609267"/>
            <a:ext cx="2470309" cy="308729"/>
          </a:xfrm>
          <a:prstGeom prst="rect">
            <a:avLst/>
          </a:prstGeom>
          <a:noFill/>
          <a:ln/>
        </p:spPr>
        <p:txBody>
          <a:bodyPr wrap="none" lIns="0" tIns="0" rIns="0" bIns="0" rtlCol="0" anchor="t"/>
          <a:lstStyle/>
          <a:p>
            <a:pPr algn="l" indent="0" marL="0">
              <a:lnSpc>
                <a:spcPts val="2400"/>
              </a:lnSpc>
              <a:buNone/>
            </a:pPr>
            <a:r>
              <a:rPr lang="en-US" sz="1900" b="1" dirty="0">
                <a:solidFill>
                  <a:srgbClr val="F4CAB8"/>
                </a:solidFill>
                <a:latin typeface="Brygada 1918 Bold" pitchFamily="34" charset="0"/>
                <a:ea typeface="Brygada 1918 Bold" pitchFamily="34" charset="-122"/>
                <a:cs typeface="Brygada 1918 Bold" pitchFamily="34" charset="-120"/>
              </a:rPr>
              <a:t>Calcul des scores</a:t>
            </a:r>
            <a:endParaRPr lang="en-US" sz="1900" dirty="0"/>
          </a:p>
        </p:txBody>
      </p:sp>
      <p:sp>
        <p:nvSpPr>
          <p:cNvPr id="15" name="Text 13"/>
          <p:cNvSpPr/>
          <p:nvPr/>
        </p:nvSpPr>
        <p:spPr>
          <a:xfrm>
            <a:off x="1898928" y="5029081"/>
            <a:ext cx="12083058" cy="296347"/>
          </a:xfrm>
          <a:prstGeom prst="rect">
            <a:avLst/>
          </a:prstGeom>
          <a:noFill/>
          <a:ln/>
        </p:spPr>
        <p:txBody>
          <a:bodyPr wrap="none" lIns="0" tIns="0" rIns="0" bIns="0" rtlCol="0" anchor="t"/>
          <a:lstStyle/>
          <a:p>
            <a:pPr algn="l" indent="0" marL="0">
              <a:lnSpc>
                <a:spcPts val="2300"/>
              </a:lnSpc>
              <a:buNone/>
            </a:pPr>
            <a:r>
              <a:rPr lang="en-US" sz="1450" dirty="0">
                <a:solidFill>
                  <a:srgbClr val="F4CAB8"/>
                </a:solidFill>
                <a:latin typeface="Montserrat Medium" pitchFamily="34" charset="0"/>
                <a:ea typeface="Montserrat Medium" pitchFamily="34" charset="-122"/>
                <a:cs typeface="Montserrat Medium" pitchFamily="34" charset="-120"/>
              </a:rPr>
              <a:t>À la fin, il donne un score brut (logit) à chaque mot du vocabulaire</a:t>
            </a:r>
            <a:endParaRPr lang="en-US" sz="1450" dirty="0"/>
          </a:p>
        </p:txBody>
      </p:sp>
      <p:sp>
        <p:nvSpPr>
          <p:cNvPr id="16" name="Shape 14"/>
          <p:cNvSpPr/>
          <p:nvPr/>
        </p:nvSpPr>
        <p:spPr>
          <a:xfrm>
            <a:off x="1204198" y="5510689"/>
            <a:ext cx="138946" cy="716161"/>
          </a:xfrm>
          <a:prstGeom prst="roundRect">
            <a:avLst>
              <a:gd name="adj" fmla="val 20002"/>
            </a:avLst>
          </a:prstGeom>
          <a:solidFill>
            <a:srgbClr val="4D1529"/>
          </a:solidFill>
          <a:ln/>
        </p:spPr>
      </p:sp>
      <p:sp>
        <p:nvSpPr>
          <p:cNvPr id="17" name="Text 15"/>
          <p:cNvSpPr/>
          <p:nvPr/>
        </p:nvSpPr>
        <p:spPr>
          <a:xfrm>
            <a:off x="1621036" y="5510689"/>
            <a:ext cx="3753683" cy="308729"/>
          </a:xfrm>
          <a:prstGeom prst="rect">
            <a:avLst/>
          </a:prstGeom>
          <a:noFill/>
          <a:ln/>
        </p:spPr>
        <p:txBody>
          <a:bodyPr wrap="none" lIns="0" tIns="0" rIns="0" bIns="0" rtlCol="0" anchor="t"/>
          <a:lstStyle/>
          <a:p>
            <a:pPr algn="l" indent="0" marL="0">
              <a:lnSpc>
                <a:spcPts val="2400"/>
              </a:lnSpc>
              <a:buNone/>
            </a:pPr>
            <a:r>
              <a:rPr lang="en-US" sz="1900" b="1" dirty="0">
                <a:solidFill>
                  <a:srgbClr val="F4CAB8"/>
                </a:solidFill>
                <a:latin typeface="Brygada 1918 Bold" pitchFamily="34" charset="0"/>
                <a:ea typeface="Brygada 1918 Bold" pitchFamily="34" charset="-122"/>
                <a:cs typeface="Brygada 1918 Bold" pitchFamily="34" charset="-120"/>
              </a:rPr>
              <a:t>Transformation en probabilités</a:t>
            </a:r>
            <a:endParaRPr lang="en-US" sz="1900" dirty="0"/>
          </a:p>
        </p:txBody>
      </p:sp>
      <p:sp>
        <p:nvSpPr>
          <p:cNvPr id="18" name="Text 16"/>
          <p:cNvSpPr/>
          <p:nvPr/>
        </p:nvSpPr>
        <p:spPr>
          <a:xfrm>
            <a:off x="1621036" y="5930503"/>
            <a:ext cx="12360950" cy="296347"/>
          </a:xfrm>
          <a:prstGeom prst="rect">
            <a:avLst/>
          </a:prstGeom>
          <a:noFill/>
          <a:ln/>
        </p:spPr>
        <p:txBody>
          <a:bodyPr wrap="none" lIns="0" tIns="0" rIns="0" bIns="0" rtlCol="0" anchor="t"/>
          <a:lstStyle/>
          <a:p>
            <a:pPr algn="l" indent="0" marL="0">
              <a:lnSpc>
                <a:spcPts val="2300"/>
              </a:lnSpc>
              <a:buNone/>
            </a:pPr>
            <a:r>
              <a:rPr lang="en-US" sz="1450" dirty="0">
                <a:solidFill>
                  <a:srgbClr val="F4CAB8"/>
                </a:solidFill>
                <a:latin typeface="Montserrat Medium" pitchFamily="34" charset="0"/>
                <a:ea typeface="Montserrat Medium" pitchFamily="34" charset="-122"/>
                <a:cs typeface="Montserrat Medium" pitchFamily="34" charset="-120"/>
              </a:rPr>
              <a:t>Il transforme ces scores en probabilités avec softmax</a:t>
            </a:r>
            <a:endParaRPr lang="en-US" sz="1450" dirty="0"/>
          </a:p>
        </p:txBody>
      </p:sp>
      <p:sp>
        <p:nvSpPr>
          <p:cNvPr id="19" name="Shape 17"/>
          <p:cNvSpPr/>
          <p:nvPr/>
        </p:nvSpPr>
        <p:spPr>
          <a:xfrm>
            <a:off x="926306" y="6412111"/>
            <a:ext cx="138946" cy="1123593"/>
          </a:xfrm>
          <a:prstGeom prst="roundRect">
            <a:avLst>
              <a:gd name="adj" fmla="val 20002"/>
            </a:avLst>
          </a:prstGeom>
          <a:solidFill>
            <a:srgbClr val="4D1529"/>
          </a:solidFill>
          <a:ln/>
        </p:spPr>
      </p:sp>
      <p:sp>
        <p:nvSpPr>
          <p:cNvPr id="20" name="Text 18"/>
          <p:cNvSpPr/>
          <p:nvPr/>
        </p:nvSpPr>
        <p:spPr>
          <a:xfrm>
            <a:off x="1343144" y="6412111"/>
            <a:ext cx="2517338" cy="308729"/>
          </a:xfrm>
          <a:prstGeom prst="rect">
            <a:avLst/>
          </a:prstGeom>
          <a:noFill/>
          <a:ln/>
        </p:spPr>
        <p:txBody>
          <a:bodyPr wrap="none" lIns="0" tIns="0" rIns="0" bIns="0" rtlCol="0" anchor="t"/>
          <a:lstStyle/>
          <a:p>
            <a:pPr algn="l" indent="0" marL="0">
              <a:lnSpc>
                <a:spcPts val="2400"/>
              </a:lnSpc>
              <a:buNone/>
            </a:pPr>
            <a:r>
              <a:rPr lang="en-US" sz="1900" b="1" dirty="0">
                <a:solidFill>
                  <a:srgbClr val="F4CAB8"/>
                </a:solidFill>
                <a:latin typeface="Brygada 1918 Bold" pitchFamily="34" charset="0"/>
                <a:ea typeface="Brygada 1918 Bold" pitchFamily="34" charset="-122"/>
                <a:cs typeface="Brygada 1918 Bold" pitchFamily="34" charset="-120"/>
              </a:rPr>
              <a:t>Choix du mot suivant</a:t>
            </a:r>
            <a:endParaRPr lang="en-US" sz="1900" dirty="0"/>
          </a:p>
        </p:txBody>
      </p:sp>
      <p:sp>
        <p:nvSpPr>
          <p:cNvPr id="21" name="Text 19"/>
          <p:cNvSpPr/>
          <p:nvPr/>
        </p:nvSpPr>
        <p:spPr>
          <a:xfrm>
            <a:off x="1343144" y="6831925"/>
            <a:ext cx="12638842" cy="296347"/>
          </a:xfrm>
          <a:prstGeom prst="rect">
            <a:avLst/>
          </a:prstGeom>
          <a:noFill/>
          <a:ln/>
        </p:spPr>
        <p:txBody>
          <a:bodyPr wrap="none" lIns="0" tIns="0" rIns="0" bIns="0" rtlCol="0" anchor="t"/>
          <a:lstStyle/>
          <a:p>
            <a:pPr algn="l" indent="0" marL="0">
              <a:lnSpc>
                <a:spcPts val="2300"/>
              </a:lnSpc>
              <a:buNone/>
            </a:pPr>
            <a:r>
              <a:rPr lang="en-US" sz="1450" dirty="0">
                <a:solidFill>
                  <a:srgbClr val="F4CAB8"/>
                </a:solidFill>
                <a:latin typeface="Montserrat Medium" pitchFamily="34" charset="0"/>
                <a:ea typeface="Montserrat Medium" pitchFamily="34" charset="-122"/>
                <a:cs typeface="Montserrat Medium" pitchFamily="34" charset="-120"/>
              </a:rPr>
              <a:t>Il choisit un mot : soit le plus probable, soit par tirage</a:t>
            </a:r>
            <a:endParaRPr lang="en-US" sz="1450" dirty="0"/>
          </a:p>
        </p:txBody>
      </p:sp>
      <p:sp>
        <p:nvSpPr>
          <p:cNvPr id="22" name="Text 20"/>
          <p:cNvSpPr/>
          <p:nvPr/>
        </p:nvSpPr>
        <p:spPr>
          <a:xfrm>
            <a:off x="1343144" y="7239357"/>
            <a:ext cx="12638842" cy="296347"/>
          </a:xfrm>
          <a:prstGeom prst="rect">
            <a:avLst/>
          </a:prstGeom>
          <a:noFill/>
          <a:ln/>
        </p:spPr>
        <p:txBody>
          <a:bodyPr wrap="none" lIns="0" tIns="0" rIns="0" bIns="0" rtlCol="0" anchor="t"/>
          <a:lstStyle/>
          <a:p>
            <a:pPr algn="l" indent="0" marL="0">
              <a:lnSpc>
                <a:spcPts val="2300"/>
              </a:lnSpc>
              <a:buNone/>
            </a:pPr>
            <a:r>
              <a:rPr lang="en-US" sz="1450" dirty="0">
                <a:solidFill>
                  <a:srgbClr val="F4CAB8"/>
                </a:solidFill>
                <a:latin typeface="Montserrat Medium" pitchFamily="34" charset="0"/>
                <a:ea typeface="Montserrat Medium" pitchFamily="34" charset="-122"/>
                <a:cs typeface="Montserrat Medium" pitchFamily="34" charset="-120"/>
              </a:rPr>
              <a:t>Et il continue, mot après mot</a:t>
            </a:r>
            <a:endParaRPr lang="en-US" sz="145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0"/>
          <p:cNvSpPr/>
          <p:nvPr/>
        </p:nvSpPr>
        <p:spPr>
          <a:xfrm>
            <a:off x="705564" y="554355"/>
            <a:ext cx="7695367" cy="671870"/>
          </a:xfrm>
          <a:prstGeom prst="rect">
            <a:avLst/>
          </a:prstGeom>
          <a:noFill/>
          <a:ln/>
        </p:spPr>
        <p:txBody>
          <a:bodyPr wrap="none" lIns="0" tIns="0" rIns="0" bIns="0" rtlCol="0" anchor="t"/>
          <a:lstStyle/>
          <a:p>
            <a:pPr algn="l" indent="0" marL="0">
              <a:lnSpc>
                <a:spcPts val="5250"/>
              </a:lnSpc>
              <a:buNone/>
            </a:pPr>
            <a:r>
              <a:rPr lang="en-US" sz="4200" b="1" dirty="0">
                <a:solidFill>
                  <a:srgbClr val="FFB393"/>
                </a:solidFill>
                <a:latin typeface="Brygada 1918 Bold" pitchFamily="34" charset="0"/>
                <a:ea typeface="Brygada 1918 Bold" pitchFamily="34" charset="-122"/>
                <a:cs typeface="Brygada 1918 Bold" pitchFamily="34" charset="-120"/>
              </a:rPr>
              <a:t>Exemple de Prédiction de Mot</a:t>
            </a:r>
            <a:endParaRPr lang="en-US" sz="4200" dirty="0"/>
          </a:p>
        </p:txBody>
      </p:sp>
      <p:pic>
        <p:nvPicPr>
          <p:cNvPr id="3" name="Image 0" descr="preencoded.png">    </p:cNvPr>
          <p:cNvPicPr>
            <a:picLocks noChangeAspect="1"/>
          </p:cNvPicPr>
          <p:nvPr/>
        </p:nvPicPr>
        <p:blipFill>
          <a:blip r:embed="rId1"/>
          <a:stretch>
            <a:fillRect/>
          </a:stretch>
        </p:blipFill>
        <p:spPr>
          <a:xfrm>
            <a:off x="705564" y="1629370"/>
            <a:ext cx="6458426" cy="3991570"/>
          </a:xfrm>
          <a:prstGeom prst="rect">
            <a:avLst/>
          </a:prstGeom>
        </p:spPr>
      </p:pic>
      <p:sp>
        <p:nvSpPr>
          <p:cNvPr id="4" name="Text 1"/>
          <p:cNvSpPr/>
          <p:nvPr/>
        </p:nvSpPr>
        <p:spPr>
          <a:xfrm>
            <a:off x="705564" y="5872877"/>
            <a:ext cx="2687955" cy="335994"/>
          </a:xfrm>
          <a:prstGeom prst="rect">
            <a:avLst/>
          </a:prstGeom>
          <a:noFill/>
          <a:ln/>
        </p:spPr>
        <p:txBody>
          <a:bodyPr wrap="none" lIns="0" tIns="0" rIns="0" bIns="0" rtlCol="0" anchor="t"/>
          <a:lstStyle/>
          <a:p>
            <a:pPr algn="l" indent="0" marL="0">
              <a:lnSpc>
                <a:spcPts val="2600"/>
              </a:lnSpc>
              <a:buNone/>
            </a:pPr>
            <a:r>
              <a:rPr lang="en-US" sz="2100" b="1" dirty="0">
                <a:solidFill>
                  <a:srgbClr val="F4CAB8"/>
                </a:solidFill>
                <a:latin typeface="Brygada 1918 Bold" pitchFamily="34" charset="0"/>
                <a:ea typeface="Brygada 1918 Bold" pitchFamily="34" charset="-122"/>
                <a:cs typeface="Brygada 1918 Bold" pitchFamily="34" charset="-120"/>
              </a:rPr>
              <a:t>Analyse du contexte</a:t>
            </a:r>
            <a:endParaRPr lang="en-US" sz="2100" dirty="0"/>
          </a:p>
        </p:txBody>
      </p:sp>
      <p:sp>
        <p:nvSpPr>
          <p:cNvPr id="5" name="Text 2"/>
          <p:cNvSpPr/>
          <p:nvPr/>
        </p:nvSpPr>
        <p:spPr>
          <a:xfrm>
            <a:off x="705564" y="6329720"/>
            <a:ext cx="6458426" cy="1289685"/>
          </a:xfrm>
          <a:prstGeom prst="rect">
            <a:avLst/>
          </a:prstGeom>
          <a:noFill/>
          <a:ln/>
        </p:spPr>
        <p:txBody>
          <a:bodyPr wrap="square" lIns="0" tIns="0" rIns="0" bIns="0" rtlCol="0" anchor="t"/>
          <a:lstStyle/>
          <a:p>
            <a:pPr algn="l" indent="0" marL="0">
              <a:lnSpc>
                <a:spcPts val="2500"/>
              </a:lnSpc>
              <a:buNone/>
            </a:pPr>
            <a:r>
              <a:rPr lang="en-US" sz="1550" dirty="0">
                <a:solidFill>
                  <a:srgbClr val="F4CAB8"/>
                </a:solidFill>
                <a:latin typeface="Montserrat Medium" pitchFamily="34" charset="0"/>
                <a:ea typeface="Montserrat Medium" pitchFamily="34" charset="-122"/>
                <a:cs typeface="Montserrat Medium" pitchFamily="34" charset="-120"/>
              </a:rPr>
              <a:t>Quand tu dis "Le chat dort sur le...", le modèle analyse chaque mot déjà écrit, les transforme en vecteurs, passe ces vecteurs dans ses couches Transformer pour comprendre les liens entre les mots.</a:t>
            </a:r>
            <a:endParaRPr lang="en-US" sz="1550" dirty="0"/>
          </a:p>
        </p:txBody>
      </p:sp>
      <p:pic>
        <p:nvPicPr>
          <p:cNvPr id="6" name="Image 1" descr="preencoded.png">    </p:cNvPr>
          <p:cNvPicPr>
            <a:picLocks noChangeAspect="1"/>
          </p:cNvPicPr>
          <p:nvPr/>
        </p:nvPicPr>
        <p:blipFill>
          <a:blip r:embed="rId2"/>
          <a:stretch>
            <a:fillRect/>
          </a:stretch>
        </p:blipFill>
        <p:spPr>
          <a:xfrm>
            <a:off x="7466290" y="1629370"/>
            <a:ext cx="6458545" cy="3991570"/>
          </a:xfrm>
          <a:prstGeom prst="rect">
            <a:avLst/>
          </a:prstGeom>
        </p:spPr>
      </p:pic>
      <p:sp>
        <p:nvSpPr>
          <p:cNvPr id="7" name="Text 3"/>
          <p:cNvSpPr/>
          <p:nvPr/>
        </p:nvSpPr>
        <p:spPr>
          <a:xfrm>
            <a:off x="7466290" y="5872877"/>
            <a:ext cx="2948464" cy="335994"/>
          </a:xfrm>
          <a:prstGeom prst="rect">
            <a:avLst/>
          </a:prstGeom>
          <a:noFill/>
          <a:ln/>
        </p:spPr>
        <p:txBody>
          <a:bodyPr wrap="none" lIns="0" tIns="0" rIns="0" bIns="0" rtlCol="0" anchor="t"/>
          <a:lstStyle/>
          <a:p>
            <a:pPr algn="l" indent="0" marL="0">
              <a:lnSpc>
                <a:spcPts val="2600"/>
              </a:lnSpc>
              <a:buNone/>
            </a:pPr>
            <a:r>
              <a:rPr lang="en-US" sz="2100" b="1" dirty="0">
                <a:solidFill>
                  <a:srgbClr val="F4CAB8"/>
                </a:solidFill>
                <a:latin typeface="Brygada 1918 Bold" pitchFamily="34" charset="0"/>
                <a:ea typeface="Brygada 1918 Bold" pitchFamily="34" charset="-122"/>
                <a:cs typeface="Brygada 1918 Bold" pitchFamily="34" charset="-120"/>
              </a:rPr>
              <a:t>Calcul des probabilités</a:t>
            </a:r>
            <a:endParaRPr lang="en-US" sz="2100" dirty="0"/>
          </a:p>
        </p:txBody>
      </p:sp>
      <p:sp>
        <p:nvSpPr>
          <p:cNvPr id="8" name="Text 4"/>
          <p:cNvSpPr/>
          <p:nvPr/>
        </p:nvSpPr>
        <p:spPr>
          <a:xfrm>
            <a:off x="7466290" y="6329720"/>
            <a:ext cx="6458545" cy="1612106"/>
          </a:xfrm>
          <a:prstGeom prst="rect">
            <a:avLst/>
          </a:prstGeom>
          <a:noFill/>
          <a:ln/>
        </p:spPr>
        <p:txBody>
          <a:bodyPr wrap="square" lIns="0" tIns="0" rIns="0" bIns="0" rtlCol="0" anchor="t"/>
          <a:lstStyle/>
          <a:p>
            <a:pPr algn="l" indent="0" marL="0">
              <a:lnSpc>
                <a:spcPts val="2500"/>
              </a:lnSpc>
              <a:buNone/>
            </a:pPr>
            <a:r>
              <a:rPr lang="en-US" sz="1550" dirty="0">
                <a:solidFill>
                  <a:srgbClr val="F4CAB8"/>
                </a:solidFill>
                <a:latin typeface="Montserrat Medium" pitchFamily="34" charset="0"/>
                <a:ea typeface="Montserrat Medium" pitchFamily="34" charset="-122"/>
                <a:cs typeface="Montserrat Medium" pitchFamily="34" charset="-120"/>
              </a:rPr>
              <a:t>À la sortie, il obtient un vecteur résumé du contexte, qu'il compare à tous les mots possibles. Pour chaque mot, il calcule un score, puis transforme ces scores en probabilités via softmax. Finalement, il choisit un mot (comme "lit" ou "canapé") selon ces probabilités.</a:t>
            </a:r>
            <a:endParaRPr lang="en-US" sz="155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Text 0"/>
          <p:cNvSpPr/>
          <p:nvPr/>
        </p:nvSpPr>
        <p:spPr>
          <a:xfrm>
            <a:off x="749260" y="684967"/>
            <a:ext cx="6741081" cy="713542"/>
          </a:xfrm>
          <a:prstGeom prst="rect">
            <a:avLst/>
          </a:prstGeom>
          <a:noFill/>
          <a:ln/>
        </p:spPr>
        <p:txBody>
          <a:bodyPr wrap="none" lIns="0" tIns="0" rIns="0" bIns="0" rtlCol="0" anchor="t"/>
          <a:lstStyle/>
          <a:p>
            <a:pPr algn="l" indent="0" marL="0">
              <a:lnSpc>
                <a:spcPts val="5600"/>
              </a:lnSpc>
              <a:buNone/>
            </a:pPr>
            <a:r>
              <a:rPr lang="en-US" sz="4450" b="1" dirty="0">
                <a:solidFill>
                  <a:srgbClr val="FFB393"/>
                </a:solidFill>
                <a:latin typeface="Brygada 1918 Bold" pitchFamily="34" charset="0"/>
                <a:ea typeface="Brygada 1918 Bold" pitchFamily="34" charset="-122"/>
                <a:cs typeface="Brygada 1918 Bold" pitchFamily="34" charset="-120"/>
              </a:rPr>
              <a:t>Softmax et Température</a:t>
            </a:r>
            <a:endParaRPr lang="en-US" sz="4450" dirty="0"/>
          </a:p>
        </p:txBody>
      </p:sp>
      <p:sp>
        <p:nvSpPr>
          <p:cNvPr id="3" name="Shape 1"/>
          <p:cNvSpPr/>
          <p:nvPr/>
        </p:nvSpPr>
        <p:spPr>
          <a:xfrm>
            <a:off x="749260" y="1826657"/>
            <a:ext cx="4234577" cy="5717858"/>
          </a:xfrm>
          <a:prstGeom prst="roundRect">
            <a:avLst>
              <a:gd name="adj" fmla="val 758"/>
            </a:avLst>
          </a:prstGeom>
          <a:solidFill>
            <a:srgbClr val="4D1529"/>
          </a:solidFill>
          <a:ln/>
        </p:spPr>
      </p:sp>
      <p:sp>
        <p:nvSpPr>
          <p:cNvPr id="4" name="Text 2"/>
          <p:cNvSpPr/>
          <p:nvPr/>
        </p:nvSpPr>
        <p:spPr>
          <a:xfrm>
            <a:off x="963335" y="2040731"/>
            <a:ext cx="2854643" cy="356830"/>
          </a:xfrm>
          <a:prstGeom prst="rect">
            <a:avLst/>
          </a:prstGeom>
          <a:noFill/>
          <a:ln/>
        </p:spPr>
        <p:txBody>
          <a:bodyPr wrap="none" lIns="0" tIns="0" rIns="0" bIns="0" rtlCol="0" anchor="t"/>
          <a:lstStyle/>
          <a:p>
            <a:pPr algn="l" indent="0" marL="0">
              <a:lnSpc>
                <a:spcPts val="2800"/>
              </a:lnSpc>
              <a:buNone/>
            </a:pPr>
            <a:r>
              <a:rPr lang="en-US" sz="2200" b="1" dirty="0">
                <a:solidFill>
                  <a:srgbClr val="F4CAB8"/>
                </a:solidFill>
                <a:latin typeface="Brygada 1918 Bold" pitchFamily="34" charset="0"/>
                <a:ea typeface="Brygada 1918 Bold" pitchFamily="34" charset="-122"/>
                <a:cs typeface="Brygada 1918 Bold" pitchFamily="34" charset="-120"/>
              </a:rPr>
              <a:t>Fonction softmax</a:t>
            </a:r>
            <a:endParaRPr lang="en-US" sz="2200" dirty="0"/>
          </a:p>
        </p:txBody>
      </p:sp>
      <p:sp>
        <p:nvSpPr>
          <p:cNvPr id="5" name="Text 3"/>
          <p:cNvSpPr/>
          <p:nvPr/>
        </p:nvSpPr>
        <p:spPr>
          <a:xfrm>
            <a:off x="963335" y="2525911"/>
            <a:ext cx="3806428" cy="2054543"/>
          </a:xfrm>
          <a:prstGeom prst="rect">
            <a:avLst/>
          </a:prstGeom>
          <a:noFill/>
          <a:ln/>
        </p:spPr>
        <p:txBody>
          <a:bodyPr wrap="square" lIns="0" tIns="0" rIns="0" bIns="0" rtlCol="0" anchor="t"/>
          <a:lstStyle/>
          <a:p>
            <a:pPr algn="l" indent="0" marL="0">
              <a:lnSpc>
                <a:spcPts val="2650"/>
              </a:lnSpc>
              <a:buNone/>
            </a:pPr>
            <a:r>
              <a:rPr lang="en-US" sz="1650" dirty="0">
                <a:solidFill>
                  <a:srgbClr val="F4CAB8"/>
                </a:solidFill>
                <a:latin typeface="Montserrat Medium" pitchFamily="34" charset="0"/>
                <a:ea typeface="Montserrat Medium" pitchFamily="34" charset="-122"/>
                <a:cs typeface="Montserrat Medium" pitchFamily="34" charset="-120"/>
              </a:rPr>
              <a:t>La fonction softmax transforme une série de nombres en probabilités (valeurs entre 0 et 1 qui s'additionnent à 1). Elle est utilisée à deux moments dans GPT :</a:t>
            </a:r>
            <a:endParaRPr lang="en-US" sz="1650" dirty="0"/>
          </a:p>
        </p:txBody>
      </p:sp>
      <p:sp>
        <p:nvSpPr>
          <p:cNvPr id="6" name="Text 4"/>
          <p:cNvSpPr/>
          <p:nvPr/>
        </p:nvSpPr>
        <p:spPr>
          <a:xfrm>
            <a:off x="963335" y="4708803"/>
            <a:ext cx="3806428" cy="1027271"/>
          </a:xfrm>
          <a:prstGeom prst="rect">
            <a:avLst/>
          </a:prstGeom>
          <a:noFill/>
          <a:ln/>
        </p:spPr>
        <p:txBody>
          <a:bodyPr wrap="square" lIns="0" tIns="0" rIns="0" bIns="0" rtlCol="0" anchor="t"/>
          <a:lstStyle/>
          <a:p>
            <a:pPr algn="l" marL="342900" indent="-342900">
              <a:lnSpc>
                <a:spcPts val="2650"/>
              </a:lnSpc>
              <a:buSzPct val="100000"/>
              <a:buChar char="•"/>
            </a:pPr>
            <a:r>
              <a:rPr lang="en-US" sz="1650" dirty="0">
                <a:solidFill>
                  <a:srgbClr val="F4CAB8"/>
                </a:solidFill>
                <a:latin typeface="Montserrat Medium" pitchFamily="34" charset="0"/>
                <a:ea typeface="Montserrat Medium" pitchFamily="34" charset="-122"/>
                <a:cs typeface="Montserrat Medium" pitchFamily="34" charset="-120"/>
              </a:rPr>
              <a:t>Pendant la self-attention → pour déterminer à quels mots accorder de l'attention</a:t>
            </a:r>
            <a:endParaRPr lang="en-US" sz="1650" dirty="0"/>
          </a:p>
        </p:txBody>
      </p:sp>
      <p:sp>
        <p:nvSpPr>
          <p:cNvPr id="7" name="Text 5"/>
          <p:cNvSpPr/>
          <p:nvPr/>
        </p:nvSpPr>
        <p:spPr>
          <a:xfrm>
            <a:off x="963335" y="5810964"/>
            <a:ext cx="3806428" cy="684848"/>
          </a:xfrm>
          <a:prstGeom prst="rect">
            <a:avLst/>
          </a:prstGeom>
          <a:noFill/>
          <a:ln/>
        </p:spPr>
        <p:txBody>
          <a:bodyPr wrap="square" lIns="0" tIns="0" rIns="0" bIns="0" rtlCol="0" anchor="t"/>
          <a:lstStyle/>
          <a:p>
            <a:pPr algn="l" marL="342900" indent="-342900">
              <a:lnSpc>
                <a:spcPts val="2650"/>
              </a:lnSpc>
              <a:buSzPct val="100000"/>
              <a:buChar char="•"/>
            </a:pPr>
            <a:r>
              <a:rPr lang="en-US" sz="1650" dirty="0">
                <a:solidFill>
                  <a:srgbClr val="F4CAB8"/>
                </a:solidFill>
                <a:latin typeface="Montserrat Medium" pitchFamily="34" charset="0"/>
                <a:ea typeface="Montserrat Medium" pitchFamily="34" charset="-122"/>
                <a:cs typeface="Montserrat Medium" pitchFamily="34" charset="-120"/>
              </a:rPr>
              <a:t>À la toute fin → pour choisir le mot suivant à générer</a:t>
            </a:r>
            <a:endParaRPr lang="en-US" sz="1650" dirty="0"/>
          </a:p>
        </p:txBody>
      </p:sp>
      <p:sp>
        <p:nvSpPr>
          <p:cNvPr id="8" name="Shape 6"/>
          <p:cNvSpPr/>
          <p:nvPr/>
        </p:nvSpPr>
        <p:spPr>
          <a:xfrm>
            <a:off x="5197912" y="1826657"/>
            <a:ext cx="4234577" cy="5717858"/>
          </a:xfrm>
          <a:prstGeom prst="roundRect">
            <a:avLst>
              <a:gd name="adj" fmla="val 758"/>
            </a:avLst>
          </a:prstGeom>
          <a:solidFill>
            <a:srgbClr val="4D1529"/>
          </a:solidFill>
          <a:ln/>
        </p:spPr>
      </p:sp>
      <p:sp>
        <p:nvSpPr>
          <p:cNvPr id="9" name="Text 7"/>
          <p:cNvSpPr/>
          <p:nvPr/>
        </p:nvSpPr>
        <p:spPr>
          <a:xfrm>
            <a:off x="5411986" y="2040731"/>
            <a:ext cx="3054310" cy="356830"/>
          </a:xfrm>
          <a:prstGeom prst="rect">
            <a:avLst/>
          </a:prstGeom>
          <a:noFill/>
          <a:ln/>
        </p:spPr>
        <p:txBody>
          <a:bodyPr wrap="none" lIns="0" tIns="0" rIns="0" bIns="0" rtlCol="0" anchor="t"/>
          <a:lstStyle/>
          <a:p>
            <a:pPr algn="l" indent="0" marL="0">
              <a:lnSpc>
                <a:spcPts val="2800"/>
              </a:lnSpc>
              <a:buNone/>
            </a:pPr>
            <a:r>
              <a:rPr lang="en-US" sz="2200" b="1" dirty="0">
                <a:solidFill>
                  <a:srgbClr val="F4CAB8"/>
                </a:solidFill>
                <a:latin typeface="Brygada 1918 Bold" pitchFamily="34" charset="0"/>
                <a:ea typeface="Brygada 1918 Bold" pitchFamily="34" charset="-122"/>
                <a:cs typeface="Brygada 1918 Bold" pitchFamily="34" charset="-120"/>
              </a:rPr>
              <a:t>Méthodes de sélection</a:t>
            </a:r>
            <a:endParaRPr lang="en-US" sz="2200" dirty="0"/>
          </a:p>
        </p:txBody>
      </p:sp>
      <p:sp>
        <p:nvSpPr>
          <p:cNvPr id="10" name="Text 8"/>
          <p:cNvSpPr/>
          <p:nvPr/>
        </p:nvSpPr>
        <p:spPr>
          <a:xfrm>
            <a:off x="5411986" y="2525911"/>
            <a:ext cx="3806428" cy="1027271"/>
          </a:xfrm>
          <a:prstGeom prst="rect">
            <a:avLst/>
          </a:prstGeom>
          <a:noFill/>
          <a:ln/>
        </p:spPr>
        <p:txBody>
          <a:bodyPr wrap="square" lIns="0" tIns="0" rIns="0" bIns="0" rtlCol="0" anchor="t"/>
          <a:lstStyle/>
          <a:p>
            <a:pPr algn="l" indent="0" marL="0">
              <a:lnSpc>
                <a:spcPts val="2650"/>
              </a:lnSpc>
              <a:buNone/>
            </a:pPr>
            <a:r>
              <a:rPr lang="en-US" sz="1650" dirty="0">
                <a:solidFill>
                  <a:srgbClr val="F4CAB8"/>
                </a:solidFill>
                <a:latin typeface="Montserrat Medium" pitchFamily="34" charset="0"/>
                <a:ea typeface="Montserrat Medium" pitchFamily="34" charset="-122"/>
                <a:cs typeface="Montserrat Medium" pitchFamily="34" charset="-120"/>
              </a:rPr>
              <a:t>Quand GPT a généré des scores (logits) pour différents mots, il peut les choisir de deux façons :</a:t>
            </a:r>
            <a:endParaRPr lang="en-US" sz="1650" dirty="0"/>
          </a:p>
        </p:txBody>
      </p:sp>
      <p:sp>
        <p:nvSpPr>
          <p:cNvPr id="11" name="Text 9"/>
          <p:cNvSpPr/>
          <p:nvPr/>
        </p:nvSpPr>
        <p:spPr>
          <a:xfrm>
            <a:off x="5411986" y="3681532"/>
            <a:ext cx="3806428" cy="1027271"/>
          </a:xfrm>
          <a:prstGeom prst="rect">
            <a:avLst/>
          </a:prstGeom>
          <a:noFill/>
          <a:ln/>
        </p:spPr>
        <p:txBody>
          <a:bodyPr wrap="square" lIns="0" tIns="0" rIns="0" bIns="0" rtlCol="0" anchor="t"/>
          <a:lstStyle/>
          <a:p>
            <a:pPr algn="l" marL="342900" indent="-342900">
              <a:lnSpc>
                <a:spcPts val="2650"/>
              </a:lnSpc>
              <a:buSzPct val="100000"/>
              <a:buChar char="•"/>
            </a:pPr>
            <a:r>
              <a:rPr lang="en-US" sz="1650" dirty="0">
                <a:solidFill>
                  <a:srgbClr val="F4CAB8"/>
                </a:solidFill>
                <a:latin typeface="Montserrat Medium" pitchFamily="34" charset="0"/>
                <a:ea typeface="Montserrat Medium" pitchFamily="34" charset="-122"/>
                <a:cs typeface="Montserrat Medium" pitchFamily="34" charset="-120"/>
              </a:rPr>
              <a:t>Greedy decoding : prendre simplement le mot avec la plus haute probabilité</a:t>
            </a:r>
            <a:endParaRPr lang="en-US" sz="1650" dirty="0"/>
          </a:p>
        </p:txBody>
      </p:sp>
      <p:sp>
        <p:nvSpPr>
          <p:cNvPr id="12" name="Text 10"/>
          <p:cNvSpPr/>
          <p:nvPr/>
        </p:nvSpPr>
        <p:spPr>
          <a:xfrm>
            <a:off x="5411986" y="4783693"/>
            <a:ext cx="3806428" cy="684848"/>
          </a:xfrm>
          <a:prstGeom prst="rect">
            <a:avLst/>
          </a:prstGeom>
          <a:noFill/>
          <a:ln/>
        </p:spPr>
        <p:txBody>
          <a:bodyPr wrap="square" lIns="0" tIns="0" rIns="0" bIns="0" rtlCol="0" anchor="t"/>
          <a:lstStyle/>
          <a:p>
            <a:pPr algn="l" marL="342900" indent="-342900">
              <a:lnSpc>
                <a:spcPts val="2650"/>
              </a:lnSpc>
              <a:buSzPct val="100000"/>
              <a:buChar char="•"/>
            </a:pPr>
            <a:r>
              <a:rPr lang="en-US" sz="1650" dirty="0">
                <a:solidFill>
                  <a:srgbClr val="F4CAB8"/>
                </a:solidFill>
                <a:latin typeface="Montserrat Medium" pitchFamily="34" charset="0"/>
                <a:ea typeface="Montserrat Medium" pitchFamily="34" charset="-122"/>
                <a:cs typeface="Montserrat Medium" pitchFamily="34" charset="-120"/>
              </a:rPr>
              <a:t>Sampling : tirer au sort un mot selon les probabilités calculées</a:t>
            </a:r>
            <a:endParaRPr lang="en-US" sz="1650" dirty="0"/>
          </a:p>
        </p:txBody>
      </p:sp>
      <p:sp>
        <p:nvSpPr>
          <p:cNvPr id="13" name="Shape 11"/>
          <p:cNvSpPr/>
          <p:nvPr/>
        </p:nvSpPr>
        <p:spPr>
          <a:xfrm>
            <a:off x="9646563" y="1826657"/>
            <a:ext cx="4234577" cy="5717858"/>
          </a:xfrm>
          <a:prstGeom prst="roundRect">
            <a:avLst>
              <a:gd name="adj" fmla="val 758"/>
            </a:avLst>
          </a:prstGeom>
          <a:solidFill>
            <a:srgbClr val="4D1529"/>
          </a:solidFill>
          <a:ln/>
        </p:spPr>
      </p:sp>
      <p:sp>
        <p:nvSpPr>
          <p:cNvPr id="14" name="Text 12"/>
          <p:cNvSpPr/>
          <p:nvPr/>
        </p:nvSpPr>
        <p:spPr>
          <a:xfrm>
            <a:off x="9860637" y="2040731"/>
            <a:ext cx="3136225" cy="356830"/>
          </a:xfrm>
          <a:prstGeom prst="rect">
            <a:avLst/>
          </a:prstGeom>
          <a:noFill/>
          <a:ln/>
        </p:spPr>
        <p:txBody>
          <a:bodyPr wrap="none" lIns="0" tIns="0" rIns="0" bIns="0" rtlCol="0" anchor="t"/>
          <a:lstStyle/>
          <a:p>
            <a:pPr algn="l" indent="0" marL="0">
              <a:lnSpc>
                <a:spcPts val="2800"/>
              </a:lnSpc>
              <a:buNone/>
            </a:pPr>
            <a:r>
              <a:rPr lang="en-US" sz="2200" b="1" dirty="0">
                <a:solidFill>
                  <a:srgbClr val="F4CAB8"/>
                </a:solidFill>
                <a:latin typeface="Brygada 1918 Bold" pitchFamily="34" charset="0"/>
                <a:ea typeface="Brygada 1918 Bold" pitchFamily="34" charset="-122"/>
                <a:cs typeface="Brygada 1918 Bold" pitchFamily="34" charset="-120"/>
              </a:rPr>
              <a:t>Rôle de la température</a:t>
            </a:r>
            <a:endParaRPr lang="en-US" sz="2200" dirty="0"/>
          </a:p>
        </p:txBody>
      </p:sp>
      <p:sp>
        <p:nvSpPr>
          <p:cNvPr id="15" name="Text 13"/>
          <p:cNvSpPr/>
          <p:nvPr/>
        </p:nvSpPr>
        <p:spPr>
          <a:xfrm>
            <a:off x="9860637" y="2525911"/>
            <a:ext cx="3806428" cy="1027271"/>
          </a:xfrm>
          <a:prstGeom prst="rect">
            <a:avLst/>
          </a:prstGeom>
          <a:noFill/>
          <a:ln/>
        </p:spPr>
        <p:txBody>
          <a:bodyPr wrap="square" lIns="0" tIns="0" rIns="0" bIns="0" rtlCol="0" anchor="t"/>
          <a:lstStyle/>
          <a:p>
            <a:pPr algn="l" indent="0" marL="0">
              <a:lnSpc>
                <a:spcPts val="2650"/>
              </a:lnSpc>
              <a:buNone/>
            </a:pPr>
            <a:r>
              <a:rPr lang="en-US" sz="1650" dirty="0">
                <a:solidFill>
                  <a:srgbClr val="F4CAB8"/>
                </a:solidFill>
                <a:latin typeface="Montserrat Medium" pitchFamily="34" charset="0"/>
                <a:ea typeface="Montserrat Medium" pitchFamily="34" charset="-122"/>
                <a:cs typeface="Montserrat Medium" pitchFamily="34" charset="-120"/>
              </a:rPr>
              <a:t>La température est un paramètre qui contrôle le niveau de hasard dans le sampling :</a:t>
            </a:r>
            <a:endParaRPr lang="en-US" sz="1650" dirty="0"/>
          </a:p>
        </p:txBody>
      </p:sp>
      <p:sp>
        <p:nvSpPr>
          <p:cNvPr id="16" name="Text 14"/>
          <p:cNvSpPr/>
          <p:nvPr/>
        </p:nvSpPr>
        <p:spPr>
          <a:xfrm>
            <a:off x="9860637" y="3681532"/>
            <a:ext cx="3806428" cy="684848"/>
          </a:xfrm>
          <a:prstGeom prst="rect">
            <a:avLst/>
          </a:prstGeom>
          <a:noFill/>
          <a:ln/>
        </p:spPr>
        <p:txBody>
          <a:bodyPr wrap="square" lIns="0" tIns="0" rIns="0" bIns="0" rtlCol="0" anchor="t"/>
          <a:lstStyle/>
          <a:p>
            <a:pPr algn="l" marL="342900" indent="-342900">
              <a:lnSpc>
                <a:spcPts val="2650"/>
              </a:lnSpc>
              <a:buSzPct val="100000"/>
              <a:buChar char="•"/>
            </a:pPr>
            <a:r>
              <a:rPr lang="en-US" sz="1650" dirty="0">
                <a:solidFill>
                  <a:srgbClr val="F4CAB8"/>
                </a:solidFill>
                <a:latin typeface="Montserrat Medium" pitchFamily="34" charset="0"/>
                <a:ea typeface="Montserrat Medium" pitchFamily="34" charset="-122"/>
                <a:cs typeface="Montserrat Medium" pitchFamily="34" charset="-120"/>
              </a:rPr>
              <a:t>Température 0 : aucun hasard, toujours le mot le plus probable</a:t>
            </a:r>
            <a:endParaRPr lang="en-US" sz="1650" dirty="0"/>
          </a:p>
        </p:txBody>
      </p:sp>
      <p:sp>
        <p:nvSpPr>
          <p:cNvPr id="17" name="Text 15"/>
          <p:cNvSpPr/>
          <p:nvPr/>
        </p:nvSpPr>
        <p:spPr>
          <a:xfrm>
            <a:off x="9860637" y="4441269"/>
            <a:ext cx="3806428" cy="684848"/>
          </a:xfrm>
          <a:prstGeom prst="rect">
            <a:avLst/>
          </a:prstGeom>
          <a:noFill/>
          <a:ln/>
        </p:spPr>
        <p:txBody>
          <a:bodyPr wrap="square" lIns="0" tIns="0" rIns="0" bIns="0" rtlCol="0" anchor="t"/>
          <a:lstStyle/>
          <a:p>
            <a:pPr algn="l" marL="342900" indent="-342900">
              <a:lnSpc>
                <a:spcPts val="2650"/>
              </a:lnSpc>
              <a:buSzPct val="100000"/>
              <a:buChar char="•"/>
            </a:pPr>
            <a:r>
              <a:rPr lang="en-US" sz="1650" dirty="0">
                <a:solidFill>
                  <a:srgbClr val="F4CAB8"/>
                </a:solidFill>
                <a:latin typeface="Montserrat Medium" pitchFamily="34" charset="0"/>
                <a:ea typeface="Montserrat Medium" pitchFamily="34" charset="-122"/>
                <a:cs typeface="Montserrat Medium" pitchFamily="34" charset="-120"/>
              </a:rPr>
              <a:t>Température 1 : choix normal, proportionnel aux probabilités</a:t>
            </a:r>
            <a:endParaRPr lang="en-US" sz="1650" dirty="0"/>
          </a:p>
        </p:txBody>
      </p:sp>
      <p:sp>
        <p:nvSpPr>
          <p:cNvPr id="18" name="Text 16"/>
          <p:cNvSpPr/>
          <p:nvPr/>
        </p:nvSpPr>
        <p:spPr>
          <a:xfrm>
            <a:off x="9860637" y="5201007"/>
            <a:ext cx="3806428" cy="1027271"/>
          </a:xfrm>
          <a:prstGeom prst="rect">
            <a:avLst/>
          </a:prstGeom>
          <a:noFill/>
          <a:ln/>
        </p:spPr>
        <p:txBody>
          <a:bodyPr wrap="square" lIns="0" tIns="0" rIns="0" bIns="0" rtlCol="0" anchor="t"/>
          <a:lstStyle/>
          <a:p>
            <a:pPr algn="l" marL="342900" indent="-342900">
              <a:lnSpc>
                <a:spcPts val="2650"/>
              </a:lnSpc>
              <a:buSzPct val="100000"/>
              <a:buChar char="•"/>
            </a:pPr>
            <a:r>
              <a:rPr lang="en-US" sz="1650" dirty="0">
                <a:solidFill>
                  <a:srgbClr val="F4CAB8"/>
                </a:solidFill>
                <a:latin typeface="Montserrat Medium" pitchFamily="34" charset="0"/>
                <a:ea typeface="Montserrat Medium" pitchFamily="34" charset="-122"/>
                <a:cs typeface="Montserrat Medium" pitchFamily="34" charset="-120"/>
              </a:rPr>
              <a:t>Température &gt;1 : plus aléatoire, les mots moins probables ont plus de chances</a:t>
            </a:r>
            <a:endParaRPr lang="en-US" sz="1650" dirty="0"/>
          </a:p>
        </p:txBody>
      </p:sp>
      <p:sp>
        <p:nvSpPr>
          <p:cNvPr id="19" name="Text 17"/>
          <p:cNvSpPr/>
          <p:nvPr/>
        </p:nvSpPr>
        <p:spPr>
          <a:xfrm>
            <a:off x="9860637" y="6303169"/>
            <a:ext cx="3806428" cy="1027271"/>
          </a:xfrm>
          <a:prstGeom prst="rect">
            <a:avLst/>
          </a:prstGeom>
          <a:noFill/>
          <a:ln/>
        </p:spPr>
        <p:txBody>
          <a:bodyPr wrap="square" lIns="0" tIns="0" rIns="0" bIns="0" rtlCol="0" anchor="t"/>
          <a:lstStyle/>
          <a:p>
            <a:pPr algn="l" marL="342900" indent="-342900">
              <a:lnSpc>
                <a:spcPts val="2650"/>
              </a:lnSpc>
              <a:buSzPct val="100000"/>
              <a:buChar char="•"/>
            </a:pPr>
            <a:r>
              <a:rPr lang="en-US" sz="1650" dirty="0">
                <a:solidFill>
                  <a:srgbClr val="F4CAB8"/>
                </a:solidFill>
                <a:latin typeface="Montserrat Medium" pitchFamily="34" charset="0"/>
                <a:ea typeface="Montserrat Medium" pitchFamily="34" charset="-122"/>
                <a:cs typeface="Montserrat Medium" pitchFamily="34" charset="-120"/>
              </a:rPr>
              <a:t>Température &lt;1 : plus conservateur, les mots très probables sont favorisés</a:t>
            </a:r>
            <a:endParaRPr lang="en-US" sz="165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9144000" y="0"/>
            <a:ext cx="5486400" cy="8229600"/>
          </a:xfrm>
          <a:prstGeom prst="rect">
            <a:avLst/>
          </a:prstGeom>
        </p:spPr>
      </p:pic>
      <p:sp>
        <p:nvSpPr>
          <p:cNvPr id="3" name="Text 0"/>
          <p:cNvSpPr/>
          <p:nvPr/>
        </p:nvSpPr>
        <p:spPr>
          <a:xfrm>
            <a:off x="683538" y="694492"/>
            <a:ext cx="7776924" cy="1301829"/>
          </a:xfrm>
          <a:prstGeom prst="rect">
            <a:avLst/>
          </a:prstGeom>
          <a:noFill/>
          <a:ln/>
        </p:spPr>
        <p:txBody>
          <a:bodyPr wrap="square" lIns="0" tIns="0" rIns="0" bIns="0" rtlCol="0" anchor="t"/>
          <a:lstStyle/>
          <a:p>
            <a:pPr algn="l" indent="0" marL="0">
              <a:lnSpc>
                <a:spcPts val="5100"/>
              </a:lnSpc>
              <a:buNone/>
            </a:pPr>
            <a:r>
              <a:rPr lang="en-US" sz="4100" b="1" dirty="0">
                <a:solidFill>
                  <a:srgbClr val="FFB393"/>
                </a:solidFill>
                <a:latin typeface="Brygada 1918 Bold" pitchFamily="34" charset="0"/>
                <a:ea typeface="Brygada 1918 Bold" pitchFamily="34" charset="-122"/>
                <a:cs typeface="Brygada 1918 Bold" pitchFamily="34" charset="-120"/>
              </a:rPr>
              <a:t>Conseils d'Utilisation de la Température</a:t>
            </a:r>
            <a:endParaRPr lang="en-US" sz="4100" dirty="0"/>
          </a:p>
        </p:txBody>
      </p:sp>
      <p:pic>
        <p:nvPicPr>
          <p:cNvPr id="4" name="Image 1" descr="preencoded.png">    </p:cNvPr>
          <p:cNvPicPr>
            <a:picLocks noChangeAspect="1"/>
          </p:cNvPicPr>
          <p:nvPr/>
        </p:nvPicPr>
        <p:blipFill>
          <a:blip r:embed="rId2"/>
          <a:stretch>
            <a:fillRect/>
          </a:stretch>
        </p:blipFill>
        <p:spPr>
          <a:xfrm>
            <a:off x="683538" y="2323386"/>
            <a:ext cx="488156" cy="488156"/>
          </a:xfrm>
          <a:prstGeom prst="rect">
            <a:avLst/>
          </a:prstGeom>
        </p:spPr>
      </p:pic>
      <p:sp>
        <p:nvSpPr>
          <p:cNvPr id="5" name="Text 1"/>
          <p:cNvSpPr/>
          <p:nvPr/>
        </p:nvSpPr>
        <p:spPr>
          <a:xfrm>
            <a:off x="1366957" y="2289215"/>
            <a:ext cx="1713548" cy="650796"/>
          </a:xfrm>
          <a:prstGeom prst="rect">
            <a:avLst/>
          </a:prstGeom>
          <a:noFill/>
          <a:ln/>
        </p:spPr>
        <p:txBody>
          <a:bodyPr wrap="square" lIns="0" tIns="0" rIns="0" bIns="0" rtlCol="0" anchor="t"/>
          <a:lstStyle/>
          <a:p>
            <a:pPr algn="l" indent="0" marL="0">
              <a:lnSpc>
                <a:spcPts val="2550"/>
              </a:lnSpc>
              <a:buNone/>
            </a:pPr>
            <a:r>
              <a:rPr lang="en-US" sz="2050" b="1" dirty="0">
                <a:solidFill>
                  <a:srgbClr val="F4CAB8"/>
                </a:solidFill>
                <a:latin typeface="Brygada 1918 Bold" pitchFamily="34" charset="0"/>
                <a:ea typeface="Brygada 1918 Bold" pitchFamily="34" charset="-122"/>
                <a:cs typeface="Brygada 1918 Bold" pitchFamily="34" charset="-120"/>
              </a:rPr>
              <a:t>Température élevée</a:t>
            </a:r>
            <a:endParaRPr lang="en-US" sz="2050" dirty="0"/>
          </a:p>
        </p:txBody>
      </p:sp>
      <p:sp>
        <p:nvSpPr>
          <p:cNvPr id="6" name="Text 2"/>
          <p:cNvSpPr/>
          <p:nvPr/>
        </p:nvSpPr>
        <p:spPr>
          <a:xfrm>
            <a:off x="1366957" y="3057168"/>
            <a:ext cx="1713548" cy="1874520"/>
          </a:xfrm>
          <a:prstGeom prst="rect">
            <a:avLst/>
          </a:prstGeom>
          <a:noFill/>
          <a:ln/>
        </p:spPr>
        <p:txBody>
          <a:bodyPr wrap="square" lIns="0" tIns="0" rIns="0" bIns="0" rtlCol="0" anchor="t"/>
          <a:lstStyle/>
          <a:p>
            <a:pPr algn="l" indent="0" marL="0">
              <a:lnSpc>
                <a:spcPts val="2450"/>
              </a:lnSpc>
              <a:buNone/>
            </a:pPr>
            <a:r>
              <a:rPr lang="en-US" sz="1500" dirty="0">
                <a:solidFill>
                  <a:srgbClr val="F4CAB8"/>
                </a:solidFill>
                <a:latin typeface="Montserrat Medium" pitchFamily="34" charset="0"/>
                <a:ea typeface="Montserrat Medium" pitchFamily="34" charset="-122"/>
                <a:cs typeface="Montserrat Medium" pitchFamily="34" charset="-120"/>
              </a:rPr>
              <a:t>Si tu veux que GPT soit plus créatif ou plus fou, utilise une température plus élevée.</a:t>
            </a:r>
            <a:endParaRPr lang="en-US" sz="1500" dirty="0"/>
          </a:p>
        </p:txBody>
      </p:sp>
      <p:pic>
        <p:nvPicPr>
          <p:cNvPr id="7" name="Image 2" descr="preencoded.png">    </p:cNvPr>
          <p:cNvPicPr>
            <a:picLocks noChangeAspect="1"/>
          </p:cNvPicPr>
          <p:nvPr/>
        </p:nvPicPr>
        <p:blipFill>
          <a:blip r:embed="rId3"/>
          <a:stretch>
            <a:fillRect/>
          </a:stretch>
        </p:blipFill>
        <p:spPr>
          <a:xfrm>
            <a:off x="3373398" y="2323386"/>
            <a:ext cx="488156" cy="488156"/>
          </a:xfrm>
          <a:prstGeom prst="rect">
            <a:avLst/>
          </a:prstGeom>
        </p:spPr>
      </p:pic>
      <p:sp>
        <p:nvSpPr>
          <p:cNvPr id="8" name="Text 3"/>
          <p:cNvSpPr/>
          <p:nvPr/>
        </p:nvSpPr>
        <p:spPr>
          <a:xfrm>
            <a:off x="4056817" y="2289215"/>
            <a:ext cx="1713667" cy="650796"/>
          </a:xfrm>
          <a:prstGeom prst="rect">
            <a:avLst/>
          </a:prstGeom>
          <a:noFill/>
          <a:ln/>
        </p:spPr>
        <p:txBody>
          <a:bodyPr wrap="square" lIns="0" tIns="0" rIns="0" bIns="0" rtlCol="0" anchor="t"/>
          <a:lstStyle/>
          <a:p>
            <a:pPr algn="l" indent="0" marL="0">
              <a:lnSpc>
                <a:spcPts val="2550"/>
              </a:lnSpc>
              <a:buNone/>
            </a:pPr>
            <a:r>
              <a:rPr lang="en-US" sz="2050" b="1" dirty="0">
                <a:solidFill>
                  <a:srgbClr val="F4CAB8"/>
                </a:solidFill>
                <a:latin typeface="Brygada 1918 Bold" pitchFamily="34" charset="0"/>
                <a:ea typeface="Brygada 1918 Bold" pitchFamily="34" charset="-122"/>
                <a:cs typeface="Brygada 1918 Bold" pitchFamily="34" charset="-120"/>
              </a:rPr>
              <a:t>Température basse</a:t>
            </a:r>
            <a:endParaRPr lang="en-US" sz="2050" dirty="0"/>
          </a:p>
        </p:txBody>
      </p:sp>
      <p:sp>
        <p:nvSpPr>
          <p:cNvPr id="9" name="Text 4"/>
          <p:cNvSpPr/>
          <p:nvPr/>
        </p:nvSpPr>
        <p:spPr>
          <a:xfrm>
            <a:off x="4056817" y="3057168"/>
            <a:ext cx="1713667" cy="1562100"/>
          </a:xfrm>
          <a:prstGeom prst="rect">
            <a:avLst/>
          </a:prstGeom>
          <a:noFill/>
          <a:ln/>
        </p:spPr>
        <p:txBody>
          <a:bodyPr wrap="square" lIns="0" tIns="0" rIns="0" bIns="0" rtlCol="0" anchor="t"/>
          <a:lstStyle/>
          <a:p>
            <a:pPr algn="l" indent="0" marL="0">
              <a:lnSpc>
                <a:spcPts val="2450"/>
              </a:lnSpc>
              <a:buNone/>
            </a:pPr>
            <a:r>
              <a:rPr lang="en-US" sz="1500" dirty="0">
                <a:solidFill>
                  <a:srgbClr val="F4CAB8"/>
                </a:solidFill>
                <a:latin typeface="Montserrat Medium" pitchFamily="34" charset="0"/>
                <a:ea typeface="Montserrat Medium" pitchFamily="34" charset="-122"/>
                <a:cs typeface="Montserrat Medium" pitchFamily="34" charset="-120"/>
              </a:rPr>
              <a:t>Pour un ton professionnel et clair, utilise une température plus basse.</a:t>
            </a:r>
            <a:endParaRPr lang="en-US" sz="1500" dirty="0"/>
          </a:p>
        </p:txBody>
      </p:sp>
      <p:pic>
        <p:nvPicPr>
          <p:cNvPr id="10" name="Image 3" descr="preencoded.png">    </p:cNvPr>
          <p:cNvPicPr>
            <a:picLocks noChangeAspect="1"/>
          </p:cNvPicPr>
          <p:nvPr/>
        </p:nvPicPr>
        <p:blipFill>
          <a:blip r:embed="rId4"/>
          <a:stretch>
            <a:fillRect/>
          </a:stretch>
        </p:blipFill>
        <p:spPr>
          <a:xfrm>
            <a:off x="6063377" y="2323386"/>
            <a:ext cx="488156" cy="488156"/>
          </a:xfrm>
          <a:prstGeom prst="rect">
            <a:avLst/>
          </a:prstGeom>
        </p:spPr>
      </p:pic>
      <p:sp>
        <p:nvSpPr>
          <p:cNvPr id="11" name="Text 5"/>
          <p:cNvSpPr/>
          <p:nvPr/>
        </p:nvSpPr>
        <p:spPr>
          <a:xfrm>
            <a:off x="6746796" y="2289215"/>
            <a:ext cx="1713667" cy="650796"/>
          </a:xfrm>
          <a:prstGeom prst="rect">
            <a:avLst/>
          </a:prstGeom>
          <a:noFill/>
          <a:ln/>
        </p:spPr>
        <p:txBody>
          <a:bodyPr wrap="square" lIns="0" tIns="0" rIns="0" bIns="0" rtlCol="0" anchor="t"/>
          <a:lstStyle/>
          <a:p>
            <a:pPr algn="l" indent="0" marL="0">
              <a:lnSpc>
                <a:spcPts val="2550"/>
              </a:lnSpc>
              <a:buNone/>
            </a:pPr>
            <a:r>
              <a:rPr lang="en-US" sz="2050" b="1" dirty="0">
                <a:solidFill>
                  <a:srgbClr val="F4CAB8"/>
                </a:solidFill>
                <a:latin typeface="Brygada 1918 Bold" pitchFamily="34" charset="0"/>
                <a:ea typeface="Brygada 1918 Bold" pitchFamily="34" charset="-122"/>
                <a:cs typeface="Brygada 1918 Bold" pitchFamily="34" charset="-120"/>
              </a:rPr>
              <a:t>Température moyenne</a:t>
            </a:r>
            <a:endParaRPr lang="en-US" sz="2050" dirty="0"/>
          </a:p>
        </p:txBody>
      </p:sp>
      <p:sp>
        <p:nvSpPr>
          <p:cNvPr id="12" name="Text 6"/>
          <p:cNvSpPr/>
          <p:nvPr/>
        </p:nvSpPr>
        <p:spPr>
          <a:xfrm>
            <a:off x="6746796" y="3057168"/>
            <a:ext cx="1713667" cy="1562100"/>
          </a:xfrm>
          <a:prstGeom prst="rect">
            <a:avLst/>
          </a:prstGeom>
          <a:noFill/>
          <a:ln/>
        </p:spPr>
        <p:txBody>
          <a:bodyPr wrap="square" lIns="0" tIns="0" rIns="0" bIns="0" rtlCol="0" anchor="t"/>
          <a:lstStyle/>
          <a:p>
            <a:pPr algn="l" indent="0" marL="0">
              <a:lnSpc>
                <a:spcPts val="2450"/>
              </a:lnSpc>
              <a:buNone/>
            </a:pPr>
            <a:r>
              <a:rPr lang="en-US" sz="1500" dirty="0">
                <a:solidFill>
                  <a:srgbClr val="F4CAB8"/>
                </a:solidFill>
                <a:latin typeface="Montserrat Medium" pitchFamily="34" charset="0"/>
                <a:ea typeface="Montserrat Medium" pitchFamily="34" charset="-122"/>
                <a:cs typeface="Montserrat Medium" pitchFamily="34" charset="-120"/>
              </a:rPr>
              <a:t>Pour un équilibre entre créativité et cohérence, reste proche de 1.</a:t>
            </a:r>
            <a:endParaRPr lang="en-US" sz="1500" dirty="0"/>
          </a:p>
        </p:txBody>
      </p:sp>
      <p:pic>
        <p:nvPicPr>
          <p:cNvPr id="13" name="Image 4" descr="preencoded.png">    </p:cNvPr>
          <p:cNvPicPr>
            <a:picLocks noChangeAspect="1"/>
          </p:cNvPicPr>
          <p:nvPr/>
        </p:nvPicPr>
        <p:blipFill>
          <a:blip r:embed="rId5"/>
          <a:stretch>
            <a:fillRect/>
          </a:stretch>
        </p:blipFill>
        <p:spPr>
          <a:xfrm>
            <a:off x="683538" y="5551646"/>
            <a:ext cx="488156" cy="488156"/>
          </a:xfrm>
          <a:prstGeom prst="rect">
            <a:avLst/>
          </a:prstGeom>
        </p:spPr>
      </p:pic>
      <p:sp>
        <p:nvSpPr>
          <p:cNvPr id="14" name="Text 7"/>
          <p:cNvSpPr/>
          <p:nvPr/>
        </p:nvSpPr>
        <p:spPr>
          <a:xfrm>
            <a:off x="1366957" y="5517475"/>
            <a:ext cx="1713548" cy="650796"/>
          </a:xfrm>
          <a:prstGeom prst="rect">
            <a:avLst/>
          </a:prstGeom>
          <a:noFill/>
          <a:ln/>
        </p:spPr>
        <p:txBody>
          <a:bodyPr wrap="square" lIns="0" tIns="0" rIns="0" bIns="0" rtlCol="0" anchor="t"/>
          <a:lstStyle/>
          <a:p>
            <a:pPr algn="l" indent="0" marL="0">
              <a:lnSpc>
                <a:spcPts val="2550"/>
              </a:lnSpc>
              <a:buNone/>
            </a:pPr>
            <a:r>
              <a:rPr lang="en-US" sz="2050" b="1" dirty="0">
                <a:solidFill>
                  <a:srgbClr val="F4CAB8"/>
                </a:solidFill>
                <a:latin typeface="Brygada 1918 Bold" pitchFamily="34" charset="0"/>
                <a:ea typeface="Brygada 1918 Bold" pitchFamily="34" charset="-122"/>
                <a:cs typeface="Brygada 1918 Bold" pitchFamily="34" charset="-120"/>
              </a:rPr>
              <a:t>Expérimentation</a:t>
            </a:r>
            <a:endParaRPr lang="en-US" sz="2050" dirty="0"/>
          </a:p>
        </p:txBody>
      </p:sp>
      <p:sp>
        <p:nvSpPr>
          <p:cNvPr id="15" name="Text 8"/>
          <p:cNvSpPr/>
          <p:nvPr/>
        </p:nvSpPr>
        <p:spPr>
          <a:xfrm>
            <a:off x="1366957" y="6285428"/>
            <a:ext cx="1713548" cy="1249680"/>
          </a:xfrm>
          <a:prstGeom prst="rect">
            <a:avLst/>
          </a:prstGeom>
          <a:noFill/>
          <a:ln/>
        </p:spPr>
        <p:txBody>
          <a:bodyPr wrap="square" lIns="0" tIns="0" rIns="0" bIns="0" rtlCol="0" anchor="t"/>
          <a:lstStyle/>
          <a:p>
            <a:pPr algn="l" indent="0" marL="0">
              <a:lnSpc>
                <a:spcPts val="2450"/>
              </a:lnSpc>
              <a:buNone/>
            </a:pPr>
            <a:r>
              <a:rPr lang="en-US" sz="1500" dirty="0">
                <a:solidFill>
                  <a:srgbClr val="F4CAB8"/>
                </a:solidFill>
                <a:latin typeface="Montserrat Medium" pitchFamily="34" charset="0"/>
                <a:ea typeface="Montserrat Medium" pitchFamily="34" charset="-122"/>
                <a:cs typeface="Montserrat Medium" pitchFamily="34" charset="-120"/>
              </a:rPr>
              <a:t>N'hésite pas à tester différentes valeurs selon tes besoins.</a:t>
            </a:r>
            <a:endParaRPr lang="en-US" sz="15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Text 0"/>
          <p:cNvSpPr/>
          <p:nvPr/>
        </p:nvSpPr>
        <p:spPr>
          <a:xfrm>
            <a:off x="524828" y="412790"/>
            <a:ext cx="6095167" cy="499824"/>
          </a:xfrm>
          <a:prstGeom prst="rect">
            <a:avLst/>
          </a:prstGeom>
          <a:noFill/>
          <a:ln/>
        </p:spPr>
        <p:txBody>
          <a:bodyPr wrap="none" lIns="0" tIns="0" rIns="0" bIns="0" rtlCol="0" anchor="t"/>
          <a:lstStyle/>
          <a:p>
            <a:pPr algn="l" indent="0" marL="0">
              <a:lnSpc>
                <a:spcPts val="3900"/>
              </a:lnSpc>
              <a:buNone/>
            </a:pPr>
            <a:r>
              <a:rPr lang="en-US" sz="3100" b="1" dirty="0">
                <a:solidFill>
                  <a:srgbClr val="FFB393"/>
                </a:solidFill>
                <a:latin typeface="Brygada 1918 Bold" pitchFamily="34" charset="0"/>
                <a:ea typeface="Brygada 1918 Bold" pitchFamily="34" charset="-122"/>
                <a:cs typeface="Brygada 1918 Bold" pitchFamily="34" charset="-120"/>
              </a:rPr>
              <a:t>Processus de Création d'un LLM</a:t>
            </a:r>
            <a:endParaRPr lang="en-US" sz="3100" dirty="0"/>
          </a:p>
        </p:txBody>
      </p:sp>
      <p:sp>
        <p:nvSpPr>
          <p:cNvPr id="3" name="Shape 1"/>
          <p:cNvSpPr/>
          <p:nvPr/>
        </p:nvSpPr>
        <p:spPr>
          <a:xfrm>
            <a:off x="693420" y="1212413"/>
            <a:ext cx="15240" cy="6604278"/>
          </a:xfrm>
          <a:prstGeom prst="roundRect">
            <a:avLst>
              <a:gd name="adj" fmla="val 147594"/>
            </a:avLst>
          </a:prstGeom>
          <a:solidFill>
            <a:srgbClr val="662E42"/>
          </a:solidFill>
          <a:ln/>
        </p:spPr>
      </p:sp>
      <p:sp>
        <p:nvSpPr>
          <p:cNvPr id="4" name="Shape 2"/>
          <p:cNvSpPr/>
          <p:nvPr/>
        </p:nvSpPr>
        <p:spPr>
          <a:xfrm>
            <a:off x="846832" y="1541978"/>
            <a:ext cx="449818" cy="15240"/>
          </a:xfrm>
          <a:prstGeom prst="roundRect">
            <a:avLst>
              <a:gd name="adj" fmla="val 147594"/>
            </a:avLst>
          </a:prstGeom>
          <a:solidFill>
            <a:srgbClr val="662E42"/>
          </a:solidFill>
          <a:ln/>
        </p:spPr>
      </p:sp>
      <p:sp>
        <p:nvSpPr>
          <p:cNvPr id="5" name="Shape 3"/>
          <p:cNvSpPr/>
          <p:nvPr/>
        </p:nvSpPr>
        <p:spPr>
          <a:xfrm>
            <a:off x="524768" y="1381006"/>
            <a:ext cx="337304" cy="337304"/>
          </a:xfrm>
          <a:prstGeom prst="roundRect">
            <a:avLst>
              <a:gd name="adj" fmla="val 6669"/>
            </a:avLst>
          </a:prstGeom>
          <a:solidFill>
            <a:srgbClr val="4D1529"/>
          </a:solidFill>
          <a:ln/>
        </p:spPr>
      </p:sp>
      <p:pic>
        <p:nvPicPr>
          <p:cNvPr id="6" name="Image 0" descr="preencoded.png">    </p:cNvPr>
          <p:cNvPicPr>
            <a:picLocks noChangeAspect="1"/>
          </p:cNvPicPr>
          <p:nvPr/>
        </p:nvPicPr>
        <p:blipFill>
          <a:blip r:embed="rId1"/>
          <a:stretch>
            <a:fillRect/>
          </a:stretch>
        </p:blipFill>
        <p:spPr>
          <a:xfrm>
            <a:off x="573405" y="1399699"/>
            <a:ext cx="239911" cy="299799"/>
          </a:xfrm>
          <a:prstGeom prst="rect">
            <a:avLst/>
          </a:prstGeom>
        </p:spPr>
      </p:pic>
      <p:sp>
        <p:nvSpPr>
          <p:cNvPr id="7" name="Text 4"/>
          <p:cNvSpPr/>
          <p:nvPr/>
        </p:nvSpPr>
        <p:spPr>
          <a:xfrm>
            <a:off x="1443276" y="1362313"/>
            <a:ext cx="2007275" cy="249793"/>
          </a:xfrm>
          <a:prstGeom prst="rect">
            <a:avLst/>
          </a:prstGeom>
          <a:noFill/>
          <a:ln/>
        </p:spPr>
        <p:txBody>
          <a:bodyPr wrap="none" lIns="0" tIns="0" rIns="0" bIns="0" rtlCol="0" anchor="t"/>
          <a:lstStyle/>
          <a:p>
            <a:pPr algn="l" indent="0" marL="0">
              <a:lnSpc>
                <a:spcPts val="1950"/>
              </a:lnSpc>
              <a:buNone/>
            </a:pPr>
            <a:r>
              <a:rPr lang="en-US" sz="1550" b="1" dirty="0">
                <a:solidFill>
                  <a:srgbClr val="F4CAB8"/>
                </a:solidFill>
                <a:latin typeface="Brygada 1918 Bold" pitchFamily="34" charset="0"/>
                <a:ea typeface="Brygada 1918 Bold" pitchFamily="34" charset="-122"/>
                <a:cs typeface="Brygada 1918 Bold" pitchFamily="34" charset="-120"/>
              </a:rPr>
              <a:t>Collecte des données</a:t>
            </a:r>
            <a:endParaRPr lang="en-US" sz="1550" dirty="0"/>
          </a:p>
        </p:txBody>
      </p:sp>
      <p:sp>
        <p:nvSpPr>
          <p:cNvPr id="8" name="Text 5"/>
          <p:cNvSpPr/>
          <p:nvPr/>
        </p:nvSpPr>
        <p:spPr>
          <a:xfrm>
            <a:off x="1443276" y="1701998"/>
            <a:ext cx="12662297" cy="239792"/>
          </a:xfrm>
          <a:prstGeom prst="rect">
            <a:avLst/>
          </a:prstGeom>
          <a:noFill/>
          <a:ln/>
        </p:spPr>
        <p:txBody>
          <a:bodyPr wrap="none" lIns="0" tIns="0" rIns="0" bIns="0" rtlCol="0" anchor="t"/>
          <a:lstStyle/>
          <a:p>
            <a:pPr algn="l" indent="0" marL="0">
              <a:lnSpc>
                <a:spcPts val="1850"/>
              </a:lnSpc>
              <a:buNone/>
            </a:pPr>
            <a:r>
              <a:rPr lang="en-US" sz="1150" dirty="0">
                <a:solidFill>
                  <a:srgbClr val="F4CAB8"/>
                </a:solidFill>
                <a:latin typeface="Montserrat Medium" pitchFamily="34" charset="0"/>
                <a:ea typeface="Montserrat Medium" pitchFamily="34" charset="-122"/>
                <a:cs typeface="Montserrat Medium" pitchFamily="34" charset="-120"/>
              </a:rPr>
              <a:t>Rassemblement de vastes corpus de textes (livres, articles, sites web, code)</a:t>
            </a:r>
            <a:endParaRPr lang="en-US" sz="1150" dirty="0"/>
          </a:p>
        </p:txBody>
      </p:sp>
      <p:sp>
        <p:nvSpPr>
          <p:cNvPr id="9" name="Text 6"/>
          <p:cNvSpPr/>
          <p:nvPr/>
        </p:nvSpPr>
        <p:spPr>
          <a:xfrm>
            <a:off x="1443276" y="2031683"/>
            <a:ext cx="12662297" cy="239792"/>
          </a:xfrm>
          <a:prstGeom prst="rect">
            <a:avLst/>
          </a:prstGeom>
          <a:noFill/>
          <a:ln/>
        </p:spPr>
        <p:txBody>
          <a:bodyPr wrap="none" lIns="0" tIns="0" rIns="0" bIns="0" rtlCol="0" anchor="t"/>
          <a:lstStyle/>
          <a:p>
            <a:pPr algn="l" indent="0" marL="0">
              <a:lnSpc>
                <a:spcPts val="1850"/>
              </a:lnSpc>
              <a:buNone/>
            </a:pPr>
            <a:r>
              <a:rPr lang="en-US" sz="1150" dirty="0">
                <a:solidFill>
                  <a:srgbClr val="F4CAB8"/>
                </a:solidFill>
                <a:latin typeface="Montserrat Medium" pitchFamily="34" charset="0"/>
                <a:ea typeface="Montserrat Medium" pitchFamily="34" charset="-122"/>
                <a:cs typeface="Montserrat Medium" pitchFamily="34" charset="-120"/>
              </a:rPr>
              <a:t>Nettoyage et filtrage des données pour éliminer le contenu problématique ou de faible qualité</a:t>
            </a:r>
            <a:endParaRPr lang="en-US" sz="1150" dirty="0"/>
          </a:p>
        </p:txBody>
      </p:sp>
      <p:sp>
        <p:nvSpPr>
          <p:cNvPr id="10" name="Shape 7"/>
          <p:cNvSpPr/>
          <p:nvPr/>
        </p:nvSpPr>
        <p:spPr>
          <a:xfrm>
            <a:off x="846832" y="2900839"/>
            <a:ext cx="449818" cy="15240"/>
          </a:xfrm>
          <a:prstGeom prst="roundRect">
            <a:avLst>
              <a:gd name="adj" fmla="val 147594"/>
            </a:avLst>
          </a:prstGeom>
          <a:solidFill>
            <a:srgbClr val="662E42"/>
          </a:solidFill>
          <a:ln/>
        </p:spPr>
      </p:sp>
      <p:sp>
        <p:nvSpPr>
          <p:cNvPr id="11" name="Shape 8"/>
          <p:cNvSpPr/>
          <p:nvPr/>
        </p:nvSpPr>
        <p:spPr>
          <a:xfrm>
            <a:off x="524768" y="2739866"/>
            <a:ext cx="337304" cy="337304"/>
          </a:xfrm>
          <a:prstGeom prst="roundRect">
            <a:avLst>
              <a:gd name="adj" fmla="val 6669"/>
            </a:avLst>
          </a:prstGeom>
          <a:solidFill>
            <a:srgbClr val="4D1529"/>
          </a:solidFill>
          <a:ln/>
        </p:spPr>
      </p:sp>
      <p:pic>
        <p:nvPicPr>
          <p:cNvPr id="12" name="Image 1" descr="preencoded.png">    </p:cNvPr>
          <p:cNvPicPr>
            <a:picLocks noChangeAspect="1"/>
          </p:cNvPicPr>
          <p:nvPr/>
        </p:nvPicPr>
        <p:blipFill>
          <a:blip r:embed="rId2"/>
          <a:stretch>
            <a:fillRect/>
          </a:stretch>
        </p:blipFill>
        <p:spPr>
          <a:xfrm>
            <a:off x="573405" y="2758559"/>
            <a:ext cx="239911" cy="299799"/>
          </a:xfrm>
          <a:prstGeom prst="rect">
            <a:avLst/>
          </a:prstGeom>
        </p:spPr>
      </p:pic>
      <p:sp>
        <p:nvSpPr>
          <p:cNvPr id="13" name="Text 9"/>
          <p:cNvSpPr/>
          <p:nvPr/>
        </p:nvSpPr>
        <p:spPr>
          <a:xfrm>
            <a:off x="1443276" y="2721173"/>
            <a:ext cx="2613660" cy="249793"/>
          </a:xfrm>
          <a:prstGeom prst="rect">
            <a:avLst/>
          </a:prstGeom>
          <a:noFill/>
          <a:ln/>
        </p:spPr>
        <p:txBody>
          <a:bodyPr wrap="none" lIns="0" tIns="0" rIns="0" bIns="0" rtlCol="0" anchor="t"/>
          <a:lstStyle/>
          <a:p>
            <a:pPr algn="l" indent="0" marL="0">
              <a:lnSpc>
                <a:spcPts val="1950"/>
              </a:lnSpc>
              <a:buNone/>
            </a:pPr>
            <a:r>
              <a:rPr lang="en-US" sz="1550" b="1" dirty="0">
                <a:solidFill>
                  <a:srgbClr val="F4CAB8"/>
                </a:solidFill>
                <a:latin typeface="Brygada 1918 Bold" pitchFamily="34" charset="0"/>
                <a:ea typeface="Brygada 1918 Bold" pitchFamily="34" charset="-122"/>
                <a:cs typeface="Brygada 1918 Bold" pitchFamily="34" charset="-120"/>
              </a:rPr>
              <a:t>Prétraitement des données</a:t>
            </a:r>
            <a:endParaRPr lang="en-US" sz="1550" dirty="0"/>
          </a:p>
        </p:txBody>
      </p:sp>
      <p:sp>
        <p:nvSpPr>
          <p:cNvPr id="14" name="Text 10"/>
          <p:cNvSpPr/>
          <p:nvPr/>
        </p:nvSpPr>
        <p:spPr>
          <a:xfrm>
            <a:off x="1443276" y="3060859"/>
            <a:ext cx="12662297" cy="239792"/>
          </a:xfrm>
          <a:prstGeom prst="rect">
            <a:avLst/>
          </a:prstGeom>
          <a:noFill/>
          <a:ln/>
        </p:spPr>
        <p:txBody>
          <a:bodyPr wrap="none" lIns="0" tIns="0" rIns="0" bIns="0" rtlCol="0" anchor="t"/>
          <a:lstStyle/>
          <a:p>
            <a:pPr algn="l" indent="0" marL="0">
              <a:lnSpc>
                <a:spcPts val="1850"/>
              </a:lnSpc>
              <a:buNone/>
            </a:pPr>
            <a:r>
              <a:rPr lang="en-US" sz="1150" dirty="0">
                <a:solidFill>
                  <a:srgbClr val="F4CAB8"/>
                </a:solidFill>
                <a:latin typeface="Montserrat Medium" pitchFamily="34" charset="0"/>
                <a:ea typeface="Montserrat Medium" pitchFamily="34" charset="-122"/>
                <a:cs typeface="Montserrat Medium" pitchFamily="34" charset="-120"/>
              </a:rPr>
              <a:t>Tokenisation (découpage du texte en unités plus petites)</a:t>
            </a:r>
            <a:endParaRPr lang="en-US" sz="1150" dirty="0"/>
          </a:p>
        </p:txBody>
      </p:sp>
      <p:sp>
        <p:nvSpPr>
          <p:cNvPr id="15" name="Text 11"/>
          <p:cNvSpPr/>
          <p:nvPr/>
        </p:nvSpPr>
        <p:spPr>
          <a:xfrm>
            <a:off x="1443276" y="3390543"/>
            <a:ext cx="12662297" cy="239792"/>
          </a:xfrm>
          <a:prstGeom prst="rect">
            <a:avLst/>
          </a:prstGeom>
          <a:noFill/>
          <a:ln/>
        </p:spPr>
        <p:txBody>
          <a:bodyPr wrap="none" lIns="0" tIns="0" rIns="0" bIns="0" rtlCol="0" anchor="t"/>
          <a:lstStyle/>
          <a:p>
            <a:pPr algn="l" indent="0" marL="0">
              <a:lnSpc>
                <a:spcPts val="1850"/>
              </a:lnSpc>
              <a:buNone/>
            </a:pPr>
            <a:r>
              <a:rPr lang="en-US" sz="1150" dirty="0">
                <a:solidFill>
                  <a:srgbClr val="F4CAB8"/>
                </a:solidFill>
                <a:latin typeface="Montserrat Medium" pitchFamily="34" charset="0"/>
                <a:ea typeface="Montserrat Medium" pitchFamily="34" charset="-122"/>
                <a:cs typeface="Montserrat Medium" pitchFamily="34" charset="-120"/>
              </a:rPr>
              <a:t>Normalisation et standardisation des formats</a:t>
            </a:r>
            <a:endParaRPr lang="en-US" sz="1150" dirty="0"/>
          </a:p>
        </p:txBody>
      </p:sp>
      <p:sp>
        <p:nvSpPr>
          <p:cNvPr id="16" name="Text 12"/>
          <p:cNvSpPr/>
          <p:nvPr/>
        </p:nvSpPr>
        <p:spPr>
          <a:xfrm>
            <a:off x="1443276" y="3720227"/>
            <a:ext cx="12662297" cy="239792"/>
          </a:xfrm>
          <a:prstGeom prst="rect">
            <a:avLst/>
          </a:prstGeom>
          <a:noFill/>
          <a:ln/>
        </p:spPr>
        <p:txBody>
          <a:bodyPr wrap="none" lIns="0" tIns="0" rIns="0" bIns="0" rtlCol="0" anchor="t"/>
          <a:lstStyle/>
          <a:p>
            <a:pPr algn="l" indent="0" marL="0">
              <a:lnSpc>
                <a:spcPts val="1850"/>
              </a:lnSpc>
              <a:buNone/>
            </a:pPr>
            <a:r>
              <a:rPr lang="en-US" sz="1150" dirty="0">
                <a:solidFill>
                  <a:srgbClr val="F4CAB8"/>
                </a:solidFill>
                <a:latin typeface="Montserrat Medium" pitchFamily="34" charset="0"/>
                <a:ea typeface="Montserrat Medium" pitchFamily="34" charset="-122"/>
                <a:cs typeface="Montserrat Medium" pitchFamily="34" charset="-120"/>
              </a:rPr>
              <a:t>Création d'un vocabulaire de tokens</a:t>
            </a:r>
            <a:endParaRPr lang="en-US" sz="1150" dirty="0"/>
          </a:p>
        </p:txBody>
      </p:sp>
      <p:sp>
        <p:nvSpPr>
          <p:cNvPr id="17" name="Shape 13"/>
          <p:cNvSpPr/>
          <p:nvPr/>
        </p:nvSpPr>
        <p:spPr>
          <a:xfrm>
            <a:off x="846832" y="4589383"/>
            <a:ext cx="449818" cy="15240"/>
          </a:xfrm>
          <a:prstGeom prst="roundRect">
            <a:avLst>
              <a:gd name="adj" fmla="val 147594"/>
            </a:avLst>
          </a:prstGeom>
          <a:solidFill>
            <a:srgbClr val="662E42"/>
          </a:solidFill>
          <a:ln/>
        </p:spPr>
      </p:sp>
      <p:sp>
        <p:nvSpPr>
          <p:cNvPr id="18" name="Shape 14"/>
          <p:cNvSpPr/>
          <p:nvPr/>
        </p:nvSpPr>
        <p:spPr>
          <a:xfrm>
            <a:off x="524768" y="4428411"/>
            <a:ext cx="337304" cy="337304"/>
          </a:xfrm>
          <a:prstGeom prst="roundRect">
            <a:avLst>
              <a:gd name="adj" fmla="val 6669"/>
            </a:avLst>
          </a:prstGeom>
          <a:solidFill>
            <a:srgbClr val="4D1529"/>
          </a:solidFill>
          <a:ln/>
        </p:spPr>
      </p:sp>
      <p:pic>
        <p:nvPicPr>
          <p:cNvPr id="19" name="Image 2" descr="preencoded.png">    </p:cNvPr>
          <p:cNvPicPr>
            <a:picLocks noChangeAspect="1"/>
          </p:cNvPicPr>
          <p:nvPr/>
        </p:nvPicPr>
        <p:blipFill>
          <a:blip r:embed="rId3"/>
          <a:stretch>
            <a:fillRect/>
          </a:stretch>
        </p:blipFill>
        <p:spPr>
          <a:xfrm>
            <a:off x="573405" y="4447103"/>
            <a:ext cx="239911" cy="299799"/>
          </a:xfrm>
          <a:prstGeom prst="rect">
            <a:avLst/>
          </a:prstGeom>
        </p:spPr>
      </p:pic>
      <p:sp>
        <p:nvSpPr>
          <p:cNvPr id="20" name="Text 15"/>
          <p:cNvSpPr/>
          <p:nvPr/>
        </p:nvSpPr>
        <p:spPr>
          <a:xfrm>
            <a:off x="1443276" y="4409718"/>
            <a:ext cx="2746296" cy="249793"/>
          </a:xfrm>
          <a:prstGeom prst="rect">
            <a:avLst/>
          </a:prstGeom>
          <a:noFill/>
          <a:ln/>
        </p:spPr>
        <p:txBody>
          <a:bodyPr wrap="none" lIns="0" tIns="0" rIns="0" bIns="0" rtlCol="0" anchor="t"/>
          <a:lstStyle/>
          <a:p>
            <a:pPr algn="l" indent="0" marL="0">
              <a:lnSpc>
                <a:spcPts val="1950"/>
              </a:lnSpc>
              <a:buNone/>
            </a:pPr>
            <a:r>
              <a:rPr lang="en-US" sz="1550" b="1" dirty="0">
                <a:solidFill>
                  <a:srgbClr val="F4CAB8"/>
                </a:solidFill>
                <a:latin typeface="Brygada 1918 Bold" pitchFamily="34" charset="0"/>
                <a:ea typeface="Brygada 1918 Bold" pitchFamily="34" charset="-122"/>
                <a:cs typeface="Brygada 1918 Bold" pitchFamily="34" charset="-120"/>
              </a:rPr>
              <a:t>Conception de l'architecture</a:t>
            </a:r>
            <a:endParaRPr lang="en-US" sz="1550" dirty="0"/>
          </a:p>
        </p:txBody>
      </p:sp>
      <p:sp>
        <p:nvSpPr>
          <p:cNvPr id="21" name="Text 16"/>
          <p:cNvSpPr/>
          <p:nvPr/>
        </p:nvSpPr>
        <p:spPr>
          <a:xfrm>
            <a:off x="1443276" y="4749403"/>
            <a:ext cx="12662297" cy="239792"/>
          </a:xfrm>
          <a:prstGeom prst="rect">
            <a:avLst/>
          </a:prstGeom>
          <a:noFill/>
          <a:ln/>
        </p:spPr>
        <p:txBody>
          <a:bodyPr wrap="none" lIns="0" tIns="0" rIns="0" bIns="0" rtlCol="0" anchor="t"/>
          <a:lstStyle/>
          <a:p>
            <a:pPr algn="l" indent="0" marL="0">
              <a:lnSpc>
                <a:spcPts val="1850"/>
              </a:lnSpc>
              <a:buNone/>
            </a:pPr>
            <a:r>
              <a:rPr lang="en-US" sz="1150" dirty="0">
                <a:solidFill>
                  <a:srgbClr val="F4CAB8"/>
                </a:solidFill>
                <a:latin typeface="Montserrat Medium" pitchFamily="34" charset="0"/>
                <a:ea typeface="Montserrat Medium" pitchFamily="34" charset="-122"/>
                <a:cs typeface="Montserrat Medium" pitchFamily="34" charset="-120"/>
              </a:rPr>
              <a:t>Choix du type de modèle (généralement basé sur l'architecture Transformer)</a:t>
            </a:r>
            <a:endParaRPr lang="en-US" sz="1150" dirty="0"/>
          </a:p>
        </p:txBody>
      </p:sp>
      <p:sp>
        <p:nvSpPr>
          <p:cNvPr id="22" name="Text 17"/>
          <p:cNvSpPr/>
          <p:nvPr/>
        </p:nvSpPr>
        <p:spPr>
          <a:xfrm>
            <a:off x="1443276" y="5079087"/>
            <a:ext cx="12662297" cy="239792"/>
          </a:xfrm>
          <a:prstGeom prst="rect">
            <a:avLst/>
          </a:prstGeom>
          <a:noFill/>
          <a:ln/>
        </p:spPr>
        <p:txBody>
          <a:bodyPr wrap="none" lIns="0" tIns="0" rIns="0" bIns="0" rtlCol="0" anchor="t"/>
          <a:lstStyle/>
          <a:p>
            <a:pPr algn="l" indent="0" marL="0">
              <a:lnSpc>
                <a:spcPts val="1850"/>
              </a:lnSpc>
              <a:buNone/>
            </a:pPr>
            <a:r>
              <a:rPr lang="en-US" sz="1150" dirty="0">
                <a:solidFill>
                  <a:srgbClr val="F4CAB8"/>
                </a:solidFill>
                <a:latin typeface="Montserrat Medium" pitchFamily="34" charset="0"/>
                <a:ea typeface="Montserrat Medium" pitchFamily="34" charset="-122"/>
                <a:cs typeface="Montserrat Medium" pitchFamily="34" charset="-120"/>
              </a:rPr>
              <a:t>Définition du nombre de couches, de têtes d'attention, et d'autres hyperparamètres</a:t>
            </a:r>
            <a:endParaRPr lang="en-US" sz="1150" dirty="0"/>
          </a:p>
        </p:txBody>
      </p:sp>
      <p:sp>
        <p:nvSpPr>
          <p:cNvPr id="23" name="Text 18"/>
          <p:cNvSpPr/>
          <p:nvPr/>
        </p:nvSpPr>
        <p:spPr>
          <a:xfrm>
            <a:off x="1443276" y="5408771"/>
            <a:ext cx="12662297" cy="239792"/>
          </a:xfrm>
          <a:prstGeom prst="rect">
            <a:avLst/>
          </a:prstGeom>
          <a:noFill/>
          <a:ln/>
        </p:spPr>
        <p:txBody>
          <a:bodyPr wrap="none" lIns="0" tIns="0" rIns="0" bIns="0" rtlCol="0" anchor="t"/>
          <a:lstStyle/>
          <a:p>
            <a:pPr algn="l" indent="0" marL="0">
              <a:lnSpc>
                <a:spcPts val="1850"/>
              </a:lnSpc>
              <a:buNone/>
            </a:pPr>
            <a:r>
              <a:rPr lang="en-US" sz="1150" dirty="0">
                <a:solidFill>
                  <a:srgbClr val="F4CAB8"/>
                </a:solidFill>
                <a:latin typeface="Montserrat Medium" pitchFamily="34" charset="0"/>
                <a:ea typeface="Montserrat Medium" pitchFamily="34" charset="-122"/>
                <a:cs typeface="Montserrat Medium" pitchFamily="34" charset="-120"/>
              </a:rPr>
              <a:t>Choix de la taille du modèle (nombre de paramètres)</a:t>
            </a:r>
            <a:endParaRPr lang="en-US" sz="1150" dirty="0"/>
          </a:p>
        </p:txBody>
      </p:sp>
      <p:sp>
        <p:nvSpPr>
          <p:cNvPr id="24" name="Shape 19"/>
          <p:cNvSpPr/>
          <p:nvPr/>
        </p:nvSpPr>
        <p:spPr>
          <a:xfrm>
            <a:off x="846832" y="6277928"/>
            <a:ext cx="449818" cy="15240"/>
          </a:xfrm>
          <a:prstGeom prst="roundRect">
            <a:avLst>
              <a:gd name="adj" fmla="val 147594"/>
            </a:avLst>
          </a:prstGeom>
          <a:solidFill>
            <a:srgbClr val="662E42"/>
          </a:solidFill>
          <a:ln/>
        </p:spPr>
      </p:sp>
      <p:sp>
        <p:nvSpPr>
          <p:cNvPr id="25" name="Shape 20"/>
          <p:cNvSpPr/>
          <p:nvPr/>
        </p:nvSpPr>
        <p:spPr>
          <a:xfrm>
            <a:off x="524768" y="6116955"/>
            <a:ext cx="337304" cy="337304"/>
          </a:xfrm>
          <a:prstGeom prst="roundRect">
            <a:avLst>
              <a:gd name="adj" fmla="val 6669"/>
            </a:avLst>
          </a:prstGeom>
          <a:solidFill>
            <a:srgbClr val="4D1529"/>
          </a:solidFill>
          <a:ln/>
        </p:spPr>
      </p:sp>
      <p:pic>
        <p:nvPicPr>
          <p:cNvPr id="26" name="Image 3" descr="preencoded.png">    </p:cNvPr>
          <p:cNvPicPr>
            <a:picLocks noChangeAspect="1"/>
          </p:cNvPicPr>
          <p:nvPr/>
        </p:nvPicPr>
        <p:blipFill>
          <a:blip r:embed="rId4"/>
          <a:stretch>
            <a:fillRect/>
          </a:stretch>
        </p:blipFill>
        <p:spPr>
          <a:xfrm>
            <a:off x="573405" y="6135648"/>
            <a:ext cx="239911" cy="299799"/>
          </a:xfrm>
          <a:prstGeom prst="rect">
            <a:avLst/>
          </a:prstGeom>
        </p:spPr>
      </p:pic>
      <p:sp>
        <p:nvSpPr>
          <p:cNvPr id="27" name="Text 21"/>
          <p:cNvSpPr/>
          <p:nvPr/>
        </p:nvSpPr>
        <p:spPr>
          <a:xfrm>
            <a:off x="1443276" y="6098262"/>
            <a:ext cx="1999298" cy="249793"/>
          </a:xfrm>
          <a:prstGeom prst="rect">
            <a:avLst/>
          </a:prstGeom>
          <a:noFill/>
          <a:ln/>
        </p:spPr>
        <p:txBody>
          <a:bodyPr wrap="none" lIns="0" tIns="0" rIns="0" bIns="0" rtlCol="0" anchor="t"/>
          <a:lstStyle/>
          <a:p>
            <a:pPr algn="l" indent="0" marL="0">
              <a:lnSpc>
                <a:spcPts val="1950"/>
              </a:lnSpc>
              <a:buNone/>
            </a:pPr>
            <a:r>
              <a:rPr lang="en-US" sz="1550" b="1" dirty="0">
                <a:solidFill>
                  <a:srgbClr val="F4CAB8"/>
                </a:solidFill>
                <a:latin typeface="Brygada 1918 Bold" pitchFamily="34" charset="0"/>
                <a:ea typeface="Brygada 1918 Bold" pitchFamily="34" charset="-122"/>
                <a:cs typeface="Brygada 1918 Bold" pitchFamily="34" charset="-120"/>
              </a:rPr>
              <a:t>Préentraînement</a:t>
            </a:r>
            <a:endParaRPr lang="en-US" sz="1550" dirty="0"/>
          </a:p>
        </p:txBody>
      </p:sp>
      <p:sp>
        <p:nvSpPr>
          <p:cNvPr id="28" name="Text 22"/>
          <p:cNvSpPr/>
          <p:nvPr/>
        </p:nvSpPr>
        <p:spPr>
          <a:xfrm>
            <a:off x="1443276" y="6437948"/>
            <a:ext cx="12662297" cy="239792"/>
          </a:xfrm>
          <a:prstGeom prst="rect">
            <a:avLst/>
          </a:prstGeom>
          <a:noFill/>
          <a:ln/>
        </p:spPr>
        <p:txBody>
          <a:bodyPr wrap="none" lIns="0" tIns="0" rIns="0" bIns="0" rtlCol="0" anchor="t"/>
          <a:lstStyle/>
          <a:p>
            <a:pPr algn="l" indent="0" marL="0">
              <a:lnSpc>
                <a:spcPts val="1850"/>
              </a:lnSpc>
              <a:buNone/>
            </a:pPr>
            <a:r>
              <a:rPr lang="en-US" sz="1150" dirty="0">
                <a:solidFill>
                  <a:srgbClr val="F4CAB8"/>
                </a:solidFill>
                <a:latin typeface="Montserrat Medium" pitchFamily="34" charset="0"/>
                <a:ea typeface="Montserrat Medium" pitchFamily="34" charset="-122"/>
                <a:cs typeface="Montserrat Medium" pitchFamily="34" charset="-120"/>
              </a:rPr>
              <a:t>Entraînement du modèle à prédire le mot suivant sur de grandes quantités de texte</a:t>
            </a:r>
            <a:endParaRPr lang="en-US" sz="1150" dirty="0"/>
          </a:p>
        </p:txBody>
      </p:sp>
      <p:sp>
        <p:nvSpPr>
          <p:cNvPr id="29" name="Text 23"/>
          <p:cNvSpPr/>
          <p:nvPr/>
        </p:nvSpPr>
        <p:spPr>
          <a:xfrm>
            <a:off x="1443276" y="6767632"/>
            <a:ext cx="12662297" cy="239792"/>
          </a:xfrm>
          <a:prstGeom prst="rect">
            <a:avLst/>
          </a:prstGeom>
          <a:noFill/>
          <a:ln/>
        </p:spPr>
        <p:txBody>
          <a:bodyPr wrap="none" lIns="0" tIns="0" rIns="0" bIns="0" rtlCol="0" anchor="t"/>
          <a:lstStyle/>
          <a:p>
            <a:pPr algn="l" indent="0" marL="0">
              <a:lnSpc>
                <a:spcPts val="1850"/>
              </a:lnSpc>
              <a:buNone/>
            </a:pPr>
            <a:r>
              <a:rPr lang="en-US" sz="1150" dirty="0">
                <a:solidFill>
                  <a:srgbClr val="F4CAB8"/>
                </a:solidFill>
                <a:latin typeface="Montserrat Medium" pitchFamily="34" charset="0"/>
                <a:ea typeface="Montserrat Medium" pitchFamily="34" charset="-122"/>
                <a:cs typeface="Montserrat Medium" pitchFamily="34" charset="-120"/>
              </a:rPr>
              <a:t>Optimisation des poids du réseau neuronal à travers de nombreuses itérations</a:t>
            </a:r>
            <a:endParaRPr lang="en-US" sz="1150" dirty="0"/>
          </a:p>
        </p:txBody>
      </p:sp>
      <p:sp>
        <p:nvSpPr>
          <p:cNvPr id="30" name="Text 24"/>
          <p:cNvSpPr/>
          <p:nvPr/>
        </p:nvSpPr>
        <p:spPr>
          <a:xfrm>
            <a:off x="1443276" y="7097316"/>
            <a:ext cx="12662297" cy="239792"/>
          </a:xfrm>
          <a:prstGeom prst="rect">
            <a:avLst/>
          </a:prstGeom>
          <a:noFill/>
          <a:ln/>
        </p:spPr>
        <p:txBody>
          <a:bodyPr wrap="none" lIns="0" tIns="0" rIns="0" bIns="0" rtlCol="0" anchor="t"/>
          <a:lstStyle/>
          <a:p>
            <a:pPr algn="l" indent="0" marL="0">
              <a:lnSpc>
                <a:spcPts val="1850"/>
              </a:lnSpc>
              <a:buNone/>
            </a:pPr>
            <a:r>
              <a:rPr lang="en-US" sz="1150" dirty="0">
                <a:solidFill>
                  <a:srgbClr val="F4CAB8"/>
                </a:solidFill>
                <a:latin typeface="Montserrat Medium" pitchFamily="34" charset="0"/>
                <a:ea typeface="Montserrat Medium" pitchFamily="34" charset="-122"/>
                <a:cs typeface="Montserrat Medium" pitchFamily="34" charset="-120"/>
              </a:rPr>
              <a:t>Ajustement continu des hyperparamètres (taux d'apprentissage, etc.)</a:t>
            </a:r>
            <a:endParaRPr lang="en-US" sz="1150" dirty="0"/>
          </a:p>
        </p:txBody>
      </p:sp>
      <p:sp>
        <p:nvSpPr>
          <p:cNvPr id="31" name="Text 25"/>
          <p:cNvSpPr/>
          <p:nvPr/>
        </p:nvSpPr>
        <p:spPr>
          <a:xfrm>
            <a:off x="1443276" y="7427000"/>
            <a:ext cx="12662297" cy="239792"/>
          </a:xfrm>
          <a:prstGeom prst="rect">
            <a:avLst/>
          </a:prstGeom>
          <a:noFill/>
          <a:ln/>
        </p:spPr>
        <p:txBody>
          <a:bodyPr wrap="none" lIns="0" tIns="0" rIns="0" bIns="0" rtlCol="0" anchor="t"/>
          <a:lstStyle/>
          <a:p>
            <a:pPr algn="l" indent="0" marL="0">
              <a:lnSpc>
                <a:spcPts val="1850"/>
              </a:lnSpc>
              <a:buNone/>
            </a:pPr>
            <a:r>
              <a:rPr lang="en-US" sz="1150" dirty="0">
                <a:solidFill>
                  <a:srgbClr val="F4CAB8"/>
                </a:solidFill>
                <a:latin typeface="Montserrat Medium" pitchFamily="34" charset="0"/>
                <a:ea typeface="Montserrat Medium" pitchFamily="34" charset="-122"/>
                <a:cs typeface="Montserrat Medium" pitchFamily="34" charset="-120"/>
              </a:rPr>
              <a:t>Utilisation d'infrastructures computationnelles massives (clusters de GPU/TPU)</a:t>
            </a:r>
            <a:endParaRPr lang="en-US" sz="115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9144000" y="0"/>
            <a:ext cx="5486400" cy="8229600"/>
          </a:xfrm>
          <a:prstGeom prst="rect">
            <a:avLst/>
          </a:prstGeom>
        </p:spPr>
      </p:pic>
      <p:sp>
        <p:nvSpPr>
          <p:cNvPr id="3" name="Text 0"/>
          <p:cNvSpPr/>
          <p:nvPr/>
        </p:nvSpPr>
        <p:spPr>
          <a:xfrm>
            <a:off x="542449" y="837009"/>
            <a:ext cx="8028980" cy="516731"/>
          </a:xfrm>
          <a:prstGeom prst="rect">
            <a:avLst/>
          </a:prstGeom>
          <a:noFill/>
          <a:ln/>
        </p:spPr>
        <p:txBody>
          <a:bodyPr wrap="none" lIns="0" tIns="0" rIns="0" bIns="0" rtlCol="0" anchor="t"/>
          <a:lstStyle/>
          <a:p>
            <a:pPr algn="l" indent="0" marL="0">
              <a:lnSpc>
                <a:spcPts val="4050"/>
              </a:lnSpc>
              <a:buNone/>
            </a:pPr>
            <a:r>
              <a:rPr lang="en-US" sz="3250" b="1" dirty="0">
                <a:solidFill>
                  <a:srgbClr val="FFB393"/>
                </a:solidFill>
                <a:latin typeface="Brygada 1918 Bold" pitchFamily="34" charset="0"/>
                <a:ea typeface="Brygada 1918 Bold" pitchFamily="34" charset="-122"/>
                <a:cs typeface="Brygada 1918 Bold" pitchFamily="34" charset="-120"/>
              </a:rPr>
              <a:t>Suite du Processus de Création d'un LLM</a:t>
            </a:r>
            <a:endParaRPr lang="en-US" sz="3250" dirty="0"/>
          </a:p>
        </p:txBody>
      </p:sp>
      <p:sp>
        <p:nvSpPr>
          <p:cNvPr id="4" name="Shape 1"/>
          <p:cNvSpPr/>
          <p:nvPr/>
        </p:nvSpPr>
        <p:spPr>
          <a:xfrm>
            <a:off x="716756" y="1586151"/>
            <a:ext cx="22860" cy="5806321"/>
          </a:xfrm>
          <a:prstGeom prst="roundRect">
            <a:avLst>
              <a:gd name="adj" fmla="val 101713"/>
            </a:avLst>
          </a:prstGeom>
          <a:solidFill>
            <a:srgbClr val="662E42"/>
          </a:solidFill>
          <a:ln/>
        </p:spPr>
      </p:sp>
      <p:sp>
        <p:nvSpPr>
          <p:cNvPr id="5" name="Shape 2"/>
          <p:cNvSpPr/>
          <p:nvPr/>
        </p:nvSpPr>
        <p:spPr>
          <a:xfrm>
            <a:off x="868263" y="1923336"/>
            <a:ext cx="464939" cy="22860"/>
          </a:xfrm>
          <a:prstGeom prst="roundRect">
            <a:avLst>
              <a:gd name="adj" fmla="val 101713"/>
            </a:avLst>
          </a:prstGeom>
          <a:solidFill>
            <a:srgbClr val="662E42"/>
          </a:solidFill>
          <a:ln/>
        </p:spPr>
      </p:sp>
      <p:sp>
        <p:nvSpPr>
          <p:cNvPr id="6" name="Shape 3"/>
          <p:cNvSpPr/>
          <p:nvPr/>
        </p:nvSpPr>
        <p:spPr>
          <a:xfrm>
            <a:off x="542389" y="1760458"/>
            <a:ext cx="348734" cy="348734"/>
          </a:xfrm>
          <a:prstGeom prst="roundRect">
            <a:avLst>
              <a:gd name="adj" fmla="val 6667"/>
            </a:avLst>
          </a:prstGeom>
          <a:solidFill>
            <a:srgbClr val="4D1529"/>
          </a:solidFill>
          <a:ln/>
        </p:spPr>
      </p:sp>
      <p:pic>
        <p:nvPicPr>
          <p:cNvPr id="7" name="Image 1" descr="preencoded.png">    </p:cNvPr>
          <p:cNvPicPr>
            <a:picLocks noChangeAspect="1"/>
          </p:cNvPicPr>
          <p:nvPr/>
        </p:nvPicPr>
        <p:blipFill>
          <a:blip r:embed="rId2"/>
          <a:stretch>
            <a:fillRect/>
          </a:stretch>
        </p:blipFill>
        <p:spPr>
          <a:xfrm>
            <a:off x="592693" y="1779806"/>
            <a:ext cx="248007" cy="309920"/>
          </a:xfrm>
          <a:prstGeom prst="rect">
            <a:avLst/>
          </a:prstGeom>
        </p:spPr>
      </p:pic>
      <p:sp>
        <p:nvSpPr>
          <p:cNvPr id="8" name="Text 4"/>
          <p:cNvSpPr/>
          <p:nvPr/>
        </p:nvSpPr>
        <p:spPr>
          <a:xfrm>
            <a:off x="1491853" y="1741051"/>
            <a:ext cx="2514481" cy="258366"/>
          </a:xfrm>
          <a:prstGeom prst="rect">
            <a:avLst/>
          </a:prstGeom>
          <a:noFill/>
          <a:ln/>
        </p:spPr>
        <p:txBody>
          <a:bodyPr wrap="none" lIns="0" tIns="0" rIns="0" bIns="0" rtlCol="0" anchor="t"/>
          <a:lstStyle/>
          <a:p>
            <a:pPr algn="l" indent="0" marL="0">
              <a:lnSpc>
                <a:spcPts val="2000"/>
              </a:lnSpc>
              <a:buNone/>
            </a:pPr>
            <a:r>
              <a:rPr lang="en-US" sz="1600" b="1" dirty="0">
                <a:solidFill>
                  <a:srgbClr val="F4CAB8"/>
                </a:solidFill>
                <a:latin typeface="Brygada 1918 Bold" pitchFamily="34" charset="0"/>
                <a:ea typeface="Brygada 1918 Bold" pitchFamily="34" charset="-122"/>
                <a:cs typeface="Brygada 1918 Bold" pitchFamily="34" charset="-120"/>
              </a:rPr>
              <a:t>Évaluation intermédiaire</a:t>
            </a:r>
            <a:endParaRPr lang="en-US" sz="1600" dirty="0"/>
          </a:p>
        </p:txBody>
      </p:sp>
      <p:sp>
        <p:nvSpPr>
          <p:cNvPr id="9" name="Text 5"/>
          <p:cNvSpPr/>
          <p:nvPr/>
        </p:nvSpPr>
        <p:spPr>
          <a:xfrm>
            <a:off x="1491853" y="2092404"/>
            <a:ext cx="7109698" cy="248007"/>
          </a:xfrm>
          <a:prstGeom prst="rect">
            <a:avLst/>
          </a:prstGeom>
          <a:noFill/>
          <a:ln/>
        </p:spPr>
        <p:txBody>
          <a:bodyPr wrap="none" lIns="0" tIns="0" rIns="0" bIns="0" rtlCol="0" anchor="t"/>
          <a:lstStyle/>
          <a:p>
            <a:pPr algn="l" indent="0" marL="0">
              <a:lnSpc>
                <a:spcPts val="1950"/>
              </a:lnSpc>
              <a:buNone/>
            </a:pPr>
            <a:r>
              <a:rPr lang="en-US" sz="1200" dirty="0">
                <a:solidFill>
                  <a:srgbClr val="F4CAB8"/>
                </a:solidFill>
                <a:latin typeface="Montserrat Medium" pitchFamily="34" charset="0"/>
                <a:ea typeface="Montserrat Medium" pitchFamily="34" charset="-122"/>
                <a:cs typeface="Montserrat Medium" pitchFamily="34" charset="-120"/>
              </a:rPr>
              <a:t>Tests sur des benchmarks standards pour mesurer les capacités générales</a:t>
            </a:r>
            <a:endParaRPr lang="en-US" sz="1200" dirty="0"/>
          </a:p>
        </p:txBody>
      </p:sp>
      <p:sp>
        <p:nvSpPr>
          <p:cNvPr id="10" name="Text 6"/>
          <p:cNvSpPr/>
          <p:nvPr/>
        </p:nvSpPr>
        <p:spPr>
          <a:xfrm>
            <a:off x="1491853" y="2433399"/>
            <a:ext cx="7109698" cy="248007"/>
          </a:xfrm>
          <a:prstGeom prst="rect">
            <a:avLst/>
          </a:prstGeom>
          <a:noFill/>
          <a:ln/>
        </p:spPr>
        <p:txBody>
          <a:bodyPr wrap="none" lIns="0" tIns="0" rIns="0" bIns="0" rtlCol="0" anchor="t"/>
          <a:lstStyle/>
          <a:p>
            <a:pPr algn="l" indent="0" marL="0">
              <a:lnSpc>
                <a:spcPts val="1950"/>
              </a:lnSpc>
              <a:buNone/>
            </a:pPr>
            <a:r>
              <a:rPr lang="en-US" sz="1200" dirty="0">
                <a:solidFill>
                  <a:srgbClr val="F4CAB8"/>
                </a:solidFill>
                <a:latin typeface="Montserrat Medium" pitchFamily="34" charset="0"/>
                <a:ea typeface="Montserrat Medium" pitchFamily="34" charset="-122"/>
                <a:cs typeface="Montserrat Medium" pitchFamily="34" charset="-120"/>
              </a:rPr>
              <a:t>Détection et correction des biais ou comportements problématiques</a:t>
            </a:r>
            <a:endParaRPr lang="en-US" sz="1200" dirty="0"/>
          </a:p>
        </p:txBody>
      </p:sp>
      <p:sp>
        <p:nvSpPr>
          <p:cNvPr id="11" name="Shape 7"/>
          <p:cNvSpPr/>
          <p:nvPr/>
        </p:nvSpPr>
        <p:spPr>
          <a:xfrm>
            <a:off x="868263" y="3328392"/>
            <a:ext cx="464939" cy="22860"/>
          </a:xfrm>
          <a:prstGeom prst="roundRect">
            <a:avLst>
              <a:gd name="adj" fmla="val 101713"/>
            </a:avLst>
          </a:prstGeom>
          <a:solidFill>
            <a:srgbClr val="662E42"/>
          </a:solidFill>
          <a:ln/>
        </p:spPr>
      </p:sp>
      <p:sp>
        <p:nvSpPr>
          <p:cNvPr id="12" name="Shape 8"/>
          <p:cNvSpPr/>
          <p:nvPr/>
        </p:nvSpPr>
        <p:spPr>
          <a:xfrm>
            <a:off x="542389" y="3165515"/>
            <a:ext cx="348734" cy="348734"/>
          </a:xfrm>
          <a:prstGeom prst="roundRect">
            <a:avLst>
              <a:gd name="adj" fmla="val 6667"/>
            </a:avLst>
          </a:prstGeom>
          <a:solidFill>
            <a:srgbClr val="4D1529"/>
          </a:solidFill>
          <a:ln/>
        </p:spPr>
      </p:sp>
      <p:pic>
        <p:nvPicPr>
          <p:cNvPr id="13" name="Image 2" descr="preencoded.png">    </p:cNvPr>
          <p:cNvPicPr>
            <a:picLocks noChangeAspect="1"/>
          </p:cNvPicPr>
          <p:nvPr/>
        </p:nvPicPr>
        <p:blipFill>
          <a:blip r:embed="rId3"/>
          <a:stretch>
            <a:fillRect/>
          </a:stretch>
        </p:blipFill>
        <p:spPr>
          <a:xfrm>
            <a:off x="592693" y="3215819"/>
            <a:ext cx="248007" cy="248007"/>
          </a:xfrm>
          <a:prstGeom prst="rect">
            <a:avLst/>
          </a:prstGeom>
        </p:spPr>
      </p:pic>
      <p:sp>
        <p:nvSpPr>
          <p:cNvPr id="14" name="Text 9"/>
          <p:cNvSpPr/>
          <p:nvPr/>
        </p:nvSpPr>
        <p:spPr>
          <a:xfrm>
            <a:off x="1491853" y="3146108"/>
            <a:ext cx="2797016" cy="258366"/>
          </a:xfrm>
          <a:prstGeom prst="rect">
            <a:avLst/>
          </a:prstGeom>
          <a:noFill/>
          <a:ln/>
        </p:spPr>
        <p:txBody>
          <a:bodyPr wrap="none" lIns="0" tIns="0" rIns="0" bIns="0" rtlCol="0" anchor="t"/>
          <a:lstStyle/>
          <a:p>
            <a:pPr algn="l" indent="0" marL="0">
              <a:lnSpc>
                <a:spcPts val="2000"/>
              </a:lnSpc>
              <a:buNone/>
            </a:pPr>
            <a:r>
              <a:rPr lang="en-US" sz="1600" b="1" dirty="0">
                <a:solidFill>
                  <a:srgbClr val="F4CAB8"/>
                </a:solidFill>
                <a:latin typeface="Brygada 1918 Bold" pitchFamily="34" charset="0"/>
                <a:ea typeface="Brygada 1918 Bold" pitchFamily="34" charset="-122"/>
                <a:cs typeface="Brygada 1918 Bold" pitchFamily="34" charset="-120"/>
              </a:rPr>
              <a:t>Fine-tuning (ajustement fin)</a:t>
            </a:r>
            <a:endParaRPr lang="en-US" sz="1600" dirty="0"/>
          </a:p>
        </p:txBody>
      </p:sp>
      <p:sp>
        <p:nvSpPr>
          <p:cNvPr id="15" name="Text 10"/>
          <p:cNvSpPr/>
          <p:nvPr/>
        </p:nvSpPr>
        <p:spPr>
          <a:xfrm>
            <a:off x="1491853" y="3497461"/>
            <a:ext cx="7109698" cy="248007"/>
          </a:xfrm>
          <a:prstGeom prst="rect">
            <a:avLst/>
          </a:prstGeom>
          <a:noFill/>
          <a:ln/>
        </p:spPr>
        <p:txBody>
          <a:bodyPr wrap="none" lIns="0" tIns="0" rIns="0" bIns="0" rtlCol="0" anchor="t"/>
          <a:lstStyle/>
          <a:p>
            <a:pPr algn="l" indent="0" marL="0">
              <a:lnSpc>
                <a:spcPts val="1950"/>
              </a:lnSpc>
              <a:buNone/>
            </a:pPr>
            <a:r>
              <a:rPr lang="en-US" sz="1200" dirty="0">
                <a:solidFill>
                  <a:srgbClr val="F4CAB8"/>
                </a:solidFill>
                <a:latin typeface="Montserrat Medium" pitchFamily="34" charset="0"/>
                <a:ea typeface="Montserrat Medium" pitchFamily="34" charset="-122"/>
                <a:cs typeface="Montserrat Medium" pitchFamily="34" charset="-120"/>
              </a:rPr>
              <a:t>Adaptation du modèle préentraîné pour des tâches plus spécifiques</a:t>
            </a:r>
            <a:endParaRPr lang="en-US" sz="1200" dirty="0"/>
          </a:p>
        </p:txBody>
      </p:sp>
      <p:sp>
        <p:nvSpPr>
          <p:cNvPr id="16" name="Text 11"/>
          <p:cNvSpPr/>
          <p:nvPr/>
        </p:nvSpPr>
        <p:spPr>
          <a:xfrm>
            <a:off x="1491853" y="3838456"/>
            <a:ext cx="7109698" cy="248007"/>
          </a:xfrm>
          <a:prstGeom prst="rect">
            <a:avLst/>
          </a:prstGeom>
          <a:noFill/>
          <a:ln/>
        </p:spPr>
        <p:txBody>
          <a:bodyPr wrap="none" lIns="0" tIns="0" rIns="0" bIns="0" rtlCol="0" anchor="t"/>
          <a:lstStyle/>
          <a:p>
            <a:pPr algn="l" indent="0" marL="0">
              <a:lnSpc>
                <a:spcPts val="1950"/>
              </a:lnSpc>
              <a:buNone/>
            </a:pPr>
            <a:r>
              <a:rPr lang="en-US" sz="1200" dirty="0">
                <a:solidFill>
                  <a:srgbClr val="F4CAB8"/>
                </a:solidFill>
                <a:latin typeface="Montserrat Medium" pitchFamily="34" charset="0"/>
                <a:ea typeface="Montserrat Medium" pitchFamily="34" charset="-122"/>
                <a:cs typeface="Montserrat Medium" pitchFamily="34" charset="-120"/>
              </a:rPr>
              <a:t>Utilisation de données annotées ou de retours humains pour améliorer les performances</a:t>
            </a:r>
            <a:endParaRPr lang="en-US" sz="1200" dirty="0"/>
          </a:p>
        </p:txBody>
      </p:sp>
      <p:sp>
        <p:nvSpPr>
          <p:cNvPr id="17" name="Shape 12"/>
          <p:cNvSpPr/>
          <p:nvPr/>
        </p:nvSpPr>
        <p:spPr>
          <a:xfrm>
            <a:off x="868263" y="4733449"/>
            <a:ext cx="464939" cy="22860"/>
          </a:xfrm>
          <a:prstGeom prst="roundRect">
            <a:avLst>
              <a:gd name="adj" fmla="val 101713"/>
            </a:avLst>
          </a:prstGeom>
          <a:solidFill>
            <a:srgbClr val="662E42"/>
          </a:solidFill>
          <a:ln/>
        </p:spPr>
      </p:sp>
      <p:sp>
        <p:nvSpPr>
          <p:cNvPr id="18" name="Shape 13"/>
          <p:cNvSpPr/>
          <p:nvPr/>
        </p:nvSpPr>
        <p:spPr>
          <a:xfrm>
            <a:off x="542389" y="4570571"/>
            <a:ext cx="348734" cy="348734"/>
          </a:xfrm>
          <a:prstGeom prst="roundRect">
            <a:avLst>
              <a:gd name="adj" fmla="val 6667"/>
            </a:avLst>
          </a:prstGeom>
          <a:solidFill>
            <a:srgbClr val="4D1529"/>
          </a:solidFill>
          <a:ln/>
        </p:spPr>
      </p:sp>
      <p:pic>
        <p:nvPicPr>
          <p:cNvPr id="19" name="Image 3" descr="preencoded.png">    </p:cNvPr>
          <p:cNvPicPr>
            <a:picLocks noChangeAspect="1"/>
          </p:cNvPicPr>
          <p:nvPr/>
        </p:nvPicPr>
        <p:blipFill>
          <a:blip r:embed="rId4"/>
          <a:stretch>
            <a:fillRect/>
          </a:stretch>
        </p:blipFill>
        <p:spPr>
          <a:xfrm>
            <a:off x="592693" y="4589919"/>
            <a:ext cx="248007" cy="309920"/>
          </a:xfrm>
          <a:prstGeom prst="rect">
            <a:avLst/>
          </a:prstGeom>
        </p:spPr>
      </p:pic>
      <p:sp>
        <p:nvSpPr>
          <p:cNvPr id="20" name="Text 14"/>
          <p:cNvSpPr/>
          <p:nvPr/>
        </p:nvSpPr>
        <p:spPr>
          <a:xfrm>
            <a:off x="1491853" y="4551164"/>
            <a:ext cx="6834902" cy="258366"/>
          </a:xfrm>
          <a:prstGeom prst="rect">
            <a:avLst/>
          </a:prstGeom>
          <a:noFill/>
          <a:ln/>
        </p:spPr>
        <p:txBody>
          <a:bodyPr wrap="none" lIns="0" tIns="0" rIns="0" bIns="0" rtlCol="0" anchor="t"/>
          <a:lstStyle/>
          <a:p>
            <a:pPr algn="l" indent="0" marL="0">
              <a:lnSpc>
                <a:spcPts val="2000"/>
              </a:lnSpc>
              <a:buNone/>
            </a:pPr>
            <a:r>
              <a:rPr lang="en-US" sz="1600" b="1" dirty="0">
                <a:solidFill>
                  <a:srgbClr val="F4CAB8"/>
                </a:solidFill>
                <a:latin typeface="Brygada 1918 Bold" pitchFamily="34" charset="0"/>
                <a:ea typeface="Brygada 1918 Bold" pitchFamily="34" charset="-122"/>
                <a:cs typeface="Brygada 1918 Bold" pitchFamily="34" charset="-120"/>
              </a:rPr>
              <a:t>Apprentissage par renforcement à partir de feedback humain (RLHF)</a:t>
            </a:r>
            <a:endParaRPr lang="en-US" sz="1600" dirty="0"/>
          </a:p>
        </p:txBody>
      </p:sp>
      <p:sp>
        <p:nvSpPr>
          <p:cNvPr id="21" name="Text 15"/>
          <p:cNvSpPr/>
          <p:nvPr/>
        </p:nvSpPr>
        <p:spPr>
          <a:xfrm>
            <a:off x="1491853" y="4902518"/>
            <a:ext cx="7109698" cy="248007"/>
          </a:xfrm>
          <a:prstGeom prst="rect">
            <a:avLst/>
          </a:prstGeom>
          <a:noFill/>
          <a:ln/>
        </p:spPr>
        <p:txBody>
          <a:bodyPr wrap="none" lIns="0" tIns="0" rIns="0" bIns="0" rtlCol="0" anchor="t"/>
          <a:lstStyle/>
          <a:p>
            <a:pPr algn="l" indent="0" marL="0">
              <a:lnSpc>
                <a:spcPts val="1950"/>
              </a:lnSpc>
              <a:buNone/>
            </a:pPr>
            <a:r>
              <a:rPr lang="en-US" sz="1200" dirty="0">
                <a:solidFill>
                  <a:srgbClr val="F4CAB8"/>
                </a:solidFill>
                <a:latin typeface="Montserrat Medium" pitchFamily="34" charset="0"/>
                <a:ea typeface="Montserrat Medium" pitchFamily="34" charset="-122"/>
                <a:cs typeface="Montserrat Medium" pitchFamily="34" charset="-120"/>
              </a:rPr>
              <a:t>Collecte de préférences humaines sur différentes réponses</a:t>
            </a:r>
            <a:endParaRPr lang="en-US" sz="1200" dirty="0"/>
          </a:p>
        </p:txBody>
      </p:sp>
      <p:sp>
        <p:nvSpPr>
          <p:cNvPr id="22" name="Text 16"/>
          <p:cNvSpPr/>
          <p:nvPr/>
        </p:nvSpPr>
        <p:spPr>
          <a:xfrm>
            <a:off x="1491853" y="5243513"/>
            <a:ext cx="7109698" cy="248007"/>
          </a:xfrm>
          <a:prstGeom prst="rect">
            <a:avLst/>
          </a:prstGeom>
          <a:noFill/>
          <a:ln/>
        </p:spPr>
        <p:txBody>
          <a:bodyPr wrap="none" lIns="0" tIns="0" rIns="0" bIns="0" rtlCol="0" anchor="t"/>
          <a:lstStyle/>
          <a:p>
            <a:pPr algn="l" indent="0" marL="0">
              <a:lnSpc>
                <a:spcPts val="1950"/>
              </a:lnSpc>
              <a:buNone/>
            </a:pPr>
            <a:r>
              <a:rPr lang="en-US" sz="1200" dirty="0">
                <a:solidFill>
                  <a:srgbClr val="F4CAB8"/>
                </a:solidFill>
                <a:latin typeface="Montserrat Medium" pitchFamily="34" charset="0"/>
                <a:ea typeface="Montserrat Medium" pitchFamily="34" charset="-122"/>
                <a:cs typeface="Montserrat Medium" pitchFamily="34" charset="-120"/>
              </a:rPr>
              <a:t>Entraînement du modèle à produire des réponses que les humains jugent meilleures</a:t>
            </a:r>
            <a:endParaRPr lang="en-US" sz="1200" dirty="0"/>
          </a:p>
        </p:txBody>
      </p:sp>
      <p:sp>
        <p:nvSpPr>
          <p:cNvPr id="23" name="Text 17"/>
          <p:cNvSpPr/>
          <p:nvPr/>
        </p:nvSpPr>
        <p:spPr>
          <a:xfrm>
            <a:off x="1491853" y="5584507"/>
            <a:ext cx="7109698" cy="248007"/>
          </a:xfrm>
          <a:prstGeom prst="rect">
            <a:avLst/>
          </a:prstGeom>
          <a:noFill/>
          <a:ln/>
        </p:spPr>
        <p:txBody>
          <a:bodyPr wrap="none" lIns="0" tIns="0" rIns="0" bIns="0" rtlCol="0" anchor="t"/>
          <a:lstStyle/>
          <a:p>
            <a:pPr algn="l" indent="0" marL="0">
              <a:lnSpc>
                <a:spcPts val="1950"/>
              </a:lnSpc>
              <a:buNone/>
            </a:pPr>
            <a:r>
              <a:rPr lang="en-US" sz="1200" dirty="0">
                <a:solidFill>
                  <a:srgbClr val="F4CAB8"/>
                </a:solidFill>
                <a:latin typeface="Montserrat Medium" pitchFamily="34" charset="0"/>
                <a:ea typeface="Montserrat Medium" pitchFamily="34" charset="-122"/>
                <a:cs typeface="Montserrat Medium" pitchFamily="34" charset="-120"/>
              </a:rPr>
              <a:t>Alignement du modèle sur les valeurs et attentes humaines</a:t>
            </a:r>
            <a:endParaRPr lang="en-US" sz="1200" dirty="0"/>
          </a:p>
        </p:txBody>
      </p:sp>
      <p:sp>
        <p:nvSpPr>
          <p:cNvPr id="24" name="Shape 18"/>
          <p:cNvSpPr/>
          <p:nvPr/>
        </p:nvSpPr>
        <p:spPr>
          <a:xfrm>
            <a:off x="868263" y="6479500"/>
            <a:ext cx="464939" cy="22860"/>
          </a:xfrm>
          <a:prstGeom prst="roundRect">
            <a:avLst>
              <a:gd name="adj" fmla="val 101713"/>
            </a:avLst>
          </a:prstGeom>
          <a:solidFill>
            <a:srgbClr val="662E42"/>
          </a:solidFill>
          <a:ln/>
        </p:spPr>
      </p:sp>
      <p:sp>
        <p:nvSpPr>
          <p:cNvPr id="25" name="Shape 19"/>
          <p:cNvSpPr/>
          <p:nvPr/>
        </p:nvSpPr>
        <p:spPr>
          <a:xfrm>
            <a:off x="542389" y="6316623"/>
            <a:ext cx="348734" cy="348734"/>
          </a:xfrm>
          <a:prstGeom prst="roundRect">
            <a:avLst>
              <a:gd name="adj" fmla="val 6667"/>
            </a:avLst>
          </a:prstGeom>
          <a:solidFill>
            <a:srgbClr val="4D1529"/>
          </a:solidFill>
          <a:ln/>
        </p:spPr>
      </p:sp>
      <p:pic>
        <p:nvPicPr>
          <p:cNvPr id="26" name="Image 4" descr="preencoded.png">    </p:cNvPr>
          <p:cNvPicPr>
            <a:picLocks noChangeAspect="1"/>
          </p:cNvPicPr>
          <p:nvPr/>
        </p:nvPicPr>
        <p:blipFill>
          <a:blip r:embed="rId5"/>
          <a:stretch>
            <a:fillRect/>
          </a:stretch>
        </p:blipFill>
        <p:spPr>
          <a:xfrm>
            <a:off x="592693" y="6335970"/>
            <a:ext cx="248007" cy="309920"/>
          </a:xfrm>
          <a:prstGeom prst="rect">
            <a:avLst/>
          </a:prstGeom>
        </p:spPr>
      </p:pic>
      <p:sp>
        <p:nvSpPr>
          <p:cNvPr id="27" name="Text 20"/>
          <p:cNvSpPr/>
          <p:nvPr/>
        </p:nvSpPr>
        <p:spPr>
          <a:xfrm>
            <a:off x="1491853" y="6297216"/>
            <a:ext cx="2878693" cy="258366"/>
          </a:xfrm>
          <a:prstGeom prst="rect">
            <a:avLst/>
          </a:prstGeom>
          <a:noFill/>
          <a:ln/>
        </p:spPr>
        <p:txBody>
          <a:bodyPr wrap="none" lIns="0" tIns="0" rIns="0" bIns="0" rtlCol="0" anchor="t"/>
          <a:lstStyle/>
          <a:p>
            <a:pPr algn="l" indent="0" marL="0">
              <a:lnSpc>
                <a:spcPts val="2000"/>
              </a:lnSpc>
              <a:buNone/>
            </a:pPr>
            <a:r>
              <a:rPr lang="en-US" sz="1600" b="1" dirty="0">
                <a:solidFill>
                  <a:srgbClr val="F4CAB8"/>
                </a:solidFill>
                <a:latin typeface="Brygada 1918 Bold" pitchFamily="34" charset="0"/>
                <a:ea typeface="Brygada 1918 Bold" pitchFamily="34" charset="-122"/>
                <a:cs typeface="Brygada 1918 Bold" pitchFamily="34" charset="-120"/>
              </a:rPr>
              <a:t>Tests de sécurité et d'éthique</a:t>
            </a:r>
            <a:endParaRPr lang="en-US" sz="1600" dirty="0"/>
          </a:p>
        </p:txBody>
      </p:sp>
      <p:sp>
        <p:nvSpPr>
          <p:cNvPr id="28" name="Text 21"/>
          <p:cNvSpPr/>
          <p:nvPr/>
        </p:nvSpPr>
        <p:spPr>
          <a:xfrm>
            <a:off x="1491853" y="6648569"/>
            <a:ext cx="7109698" cy="248007"/>
          </a:xfrm>
          <a:prstGeom prst="rect">
            <a:avLst/>
          </a:prstGeom>
          <a:noFill/>
          <a:ln/>
        </p:spPr>
        <p:txBody>
          <a:bodyPr wrap="none" lIns="0" tIns="0" rIns="0" bIns="0" rtlCol="0" anchor="t"/>
          <a:lstStyle/>
          <a:p>
            <a:pPr algn="l" indent="0" marL="0">
              <a:lnSpc>
                <a:spcPts val="1950"/>
              </a:lnSpc>
              <a:buNone/>
            </a:pPr>
            <a:r>
              <a:rPr lang="en-US" sz="1200" dirty="0">
                <a:solidFill>
                  <a:srgbClr val="F4CAB8"/>
                </a:solidFill>
                <a:latin typeface="Montserrat Medium" pitchFamily="34" charset="0"/>
                <a:ea typeface="Montserrat Medium" pitchFamily="34" charset="-122"/>
                <a:cs typeface="Montserrat Medium" pitchFamily="34" charset="-120"/>
              </a:rPr>
              <a:t>Evaluation des risques potentiels (génération de contenu dangereux, désinformation)</a:t>
            </a:r>
            <a:endParaRPr lang="en-US" sz="1200" dirty="0"/>
          </a:p>
        </p:txBody>
      </p:sp>
      <p:sp>
        <p:nvSpPr>
          <p:cNvPr id="29" name="Text 22"/>
          <p:cNvSpPr/>
          <p:nvPr/>
        </p:nvSpPr>
        <p:spPr>
          <a:xfrm>
            <a:off x="1491853" y="6989564"/>
            <a:ext cx="7109698" cy="248007"/>
          </a:xfrm>
          <a:prstGeom prst="rect">
            <a:avLst/>
          </a:prstGeom>
          <a:noFill/>
          <a:ln/>
        </p:spPr>
        <p:txBody>
          <a:bodyPr wrap="none" lIns="0" tIns="0" rIns="0" bIns="0" rtlCol="0" anchor="t"/>
          <a:lstStyle/>
          <a:p>
            <a:pPr algn="l" indent="0" marL="0">
              <a:lnSpc>
                <a:spcPts val="1950"/>
              </a:lnSpc>
              <a:buNone/>
            </a:pPr>
            <a:r>
              <a:rPr lang="en-US" sz="1200" dirty="0">
                <a:solidFill>
                  <a:srgbClr val="F4CAB8"/>
                </a:solidFill>
                <a:latin typeface="Montserrat Medium" pitchFamily="34" charset="0"/>
                <a:ea typeface="Montserrat Medium" pitchFamily="34" charset="-122"/>
                <a:cs typeface="Montserrat Medium" pitchFamily="34" charset="-120"/>
              </a:rPr>
              <a:t>Implémentation de garde-fous et de limites</a:t>
            </a:r>
            <a:endParaRPr lang="en-US" sz="12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5486400" cy="8229600"/>
          </a:xfrm>
          <a:prstGeom prst="rect">
            <a:avLst/>
          </a:prstGeom>
        </p:spPr>
      </p:pic>
      <p:sp>
        <p:nvSpPr>
          <p:cNvPr id="3" name="Text 0"/>
          <p:cNvSpPr/>
          <p:nvPr/>
        </p:nvSpPr>
        <p:spPr>
          <a:xfrm>
            <a:off x="6235660" y="765096"/>
            <a:ext cx="7645479" cy="1427083"/>
          </a:xfrm>
          <a:prstGeom prst="rect">
            <a:avLst/>
          </a:prstGeom>
          <a:noFill/>
          <a:ln/>
        </p:spPr>
        <p:txBody>
          <a:bodyPr wrap="square" lIns="0" tIns="0" rIns="0" bIns="0" rtlCol="0" anchor="t"/>
          <a:lstStyle/>
          <a:p>
            <a:pPr algn="l" indent="0" marL="0">
              <a:lnSpc>
                <a:spcPts val="5600"/>
              </a:lnSpc>
              <a:buNone/>
            </a:pPr>
            <a:r>
              <a:rPr lang="en-US" sz="4450" b="1" dirty="0">
                <a:solidFill>
                  <a:srgbClr val="FFB393"/>
                </a:solidFill>
                <a:latin typeface="Brygada 1918 Bold" pitchFamily="34" charset="0"/>
                <a:ea typeface="Brygada 1918 Bold" pitchFamily="34" charset="-122"/>
                <a:cs typeface="Brygada 1918 Bold" pitchFamily="34" charset="-120"/>
              </a:rPr>
              <a:t>Finalisation et Maintenance d'un LLM</a:t>
            </a:r>
            <a:endParaRPr lang="en-US" sz="4450" dirty="0"/>
          </a:p>
        </p:txBody>
      </p:sp>
      <p:sp>
        <p:nvSpPr>
          <p:cNvPr id="4" name="Shape 1"/>
          <p:cNvSpPr/>
          <p:nvPr/>
        </p:nvSpPr>
        <p:spPr>
          <a:xfrm>
            <a:off x="6476524" y="2513290"/>
            <a:ext cx="30480" cy="4951095"/>
          </a:xfrm>
          <a:prstGeom prst="roundRect">
            <a:avLst>
              <a:gd name="adj" fmla="val 105366"/>
            </a:avLst>
          </a:prstGeom>
          <a:solidFill>
            <a:srgbClr val="662E42"/>
          </a:solidFill>
          <a:ln/>
        </p:spPr>
      </p:sp>
      <p:sp>
        <p:nvSpPr>
          <p:cNvPr id="5" name="Shape 2"/>
          <p:cNvSpPr/>
          <p:nvPr/>
        </p:nvSpPr>
        <p:spPr>
          <a:xfrm>
            <a:off x="6686907" y="2979777"/>
            <a:ext cx="642223" cy="30480"/>
          </a:xfrm>
          <a:prstGeom prst="roundRect">
            <a:avLst>
              <a:gd name="adj" fmla="val 105366"/>
            </a:avLst>
          </a:prstGeom>
          <a:solidFill>
            <a:srgbClr val="662E42"/>
          </a:solidFill>
          <a:ln/>
        </p:spPr>
      </p:sp>
      <p:sp>
        <p:nvSpPr>
          <p:cNvPr id="6" name="Shape 3"/>
          <p:cNvSpPr/>
          <p:nvPr/>
        </p:nvSpPr>
        <p:spPr>
          <a:xfrm>
            <a:off x="6235660" y="2754154"/>
            <a:ext cx="481727" cy="481727"/>
          </a:xfrm>
          <a:prstGeom prst="roundRect">
            <a:avLst>
              <a:gd name="adj" fmla="val 6667"/>
            </a:avLst>
          </a:prstGeom>
          <a:solidFill>
            <a:srgbClr val="4D1529"/>
          </a:solidFill>
          <a:ln/>
        </p:spPr>
      </p:sp>
      <p:pic>
        <p:nvPicPr>
          <p:cNvPr id="7" name="Image 1" descr="preencoded.png">    </p:cNvPr>
          <p:cNvPicPr>
            <a:picLocks noChangeAspect="1"/>
          </p:cNvPicPr>
          <p:nvPr/>
        </p:nvPicPr>
        <p:blipFill>
          <a:blip r:embed="rId2"/>
          <a:stretch>
            <a:fillRect/>
          </a:stretch>
        </p:blipFill>
        <p:spPr>
          <a:xfrm>
            <a:off x="6305252" y="2780943"/>
            <a:ext cx="342543" cy="428149"/>
          </a:xfrm>
          <a:prstGeom prst="rect">
            <a:avLst/>
          </a:prstGeom>
        </p:spPr>
      </p:pic>
      <p:sp>
        <p:nvSpPr>
          <p:cNvPr id="8" name="Text 4"/>
          <p:cNvSpPr/>
          <p:nvPr/>
        </p:nvSpPr>
        <p:spPr>
          <a:xfrm>
            <a:off x="7547015" y="2727365"/>
            <a:ext cx="3756660" cy="356830"/>
          </a:xfrm>
          <a:prstGeom prst="rect">
            <a:avLst/>
          </a:prstGeom>
          <a:noFill/>
          <a:ln/>
        </p:spPr>
        <p:txBody>
          <a:bodyPr wrap="none" lIns="0" tIns="0" rIns="0" bIns="0" rtlCol="0" anchor="t"/>
          <a:lstStyle/>
          <a:p>
            <a:pPr algn="l" indent="0" marL="0">
              <a:lnSpc>
                <a:spcPts val="2800"/>
              </a:lnSpc>
              <a:buNone/>
            </a:pPr>
            <a:r>
              <a:rPr lang="en-US" sz="2200" b="1" dirty="0">
                <a:solidFill>
                  <a:srgbClr val="F4CAB8"/>
                </a:solidFill>
                <a:latin typeface="Brygada 1918 Bold" pitchFamily="34" charset="0"/>
                <a:ea typeface="Brygada 1918 Bold" pitchFamily="34" charset="-122"/>
                <a:cs typeface="Brygada 1918 Bold" pitchFamily="34" charset="-120"/>
              </a:rPr>
              <a:t>Déploiement et monitoring</a:t>
            </a:r>
            <a:endParaRPr lang="en-US" sz="2200" dirty="0"/>
          </a:p>
        </p:txBody>
      </p:sp>
      <p:sp>
        <p:nvSpPr>
          <p:cNvPr id="9" name="Text 5"/>
          <p:cNvSpPr/>
          <p:nvPr/>
        </p:nvSpPr>
        <p:spPr>
          <a:xfrm>
            <a:off x="7547015" y="3212544"/>
            <a:ext cx="6334125" cy="342424"/>
          </a:xfrm>
          <a:prstGeom prst="rect">
            <a:avLst/>
          </a:prstGeom>
          <a:noFill/>
          <a:ln/>
        </p:spPr>
        <p:txBody>
          <a:bodyPr wrap="none" lIns="0" tIns="0" rIns="0" bIns="0" rtlCol="0" anchor="t"/>
          <a:lstStyle/>
          <a:p>
            <a:pPr algn="l" indent="0" marL="0">
              <a:lnSpc>
                <a:spcPts val="2650"/>
              </a:lnSpc>
              <a:buNone/>
            </a:pPr>
            <a:r>
              <a:rPr lang="en-US" sz="1650" dirty="0">
                <a:solidFill>
                  <a:srgbClr val="F4CAB8"/>
                </a:solidFill>
                <a:latin typeface="Montserrat Medium" pitchFamily="34" charset="0"/>
                <a:ea typeface="Montserrat Medium" pitchFamily="34" charset="-122"/>
                <a:cs typeface="Montserrat Medium" pitchFamily="34" charset="-120"/>
              </a:rPr>
              <a:t>Mise en production dans un environnement optimisé</a:t>
            </a:r>
            <a:endParaRPr lang="en-US" sz="1650" dirty="0"/>
          </a:p>
        </p:txBody>
      </p:sp>
      <p:sp>
        <p:nvSpPr>
          <p:cNvPr id="10" name="Text 6"/>
          <p:cNvSpPr/>
          <p:nvPr/>
        </p:nvSpPr>
        <p:spPr>
          <a:xfrm>
            <a:off x="7547015" y="3683317"/>
            <a:ext cx="6334125" cy="684848"/>
          </a:xfrm>
          <a:prstGeom prst="rect">
            <a:avLst/>
          </a:prstGeom>
          <a:noFill/>
          <a:ln/>
        </p:spPr>
        <p:txBody>
          <a:bodyPr wrap="square" lIns="0" tIns="0" rIns="0" bIns="0" rtlCol="0" anchor="t"/>
          <a:lstStyle/>
          <a:p>
            <a:pPr algn="l" indent="0" marL="0">
              <a:lnSpc>
                <a:spcPts val="2650"/>
              </a:lnSpc>
              <a:buNone/>
            </a:pPr>
            <a:r>
              <a:rPr lang="en-US" sz="1650" dirty="0">
                <a:solidFill>
                  <a:srgbClr val="F4CAB8"/>
                </a:solidFill>
                <a:latin typeface="Montserrat Medium" pitchFamily="34" charset="0"/>
                <a:ea typeface="Montserrat Medium" pitchFamily="34" charset="-122"/>
                <a:cs typeface="Montserrat Medium" pitchFamily="34" charset="-120"/>
              </a:rPr>
              <a:t>Surveillance continue des performances et des comportements</a:t>
            </a:r>
            <a:endParaRPr lang="en-US" sz="1650" dirty="0"/>
          </a:p>
        </p:txBody>
      </p:sp>
      <p:sp>
        <p:nvSpPr>
          <p:cNvPr id="11" name="Text 7"/>
          <p:cNvSpPr/>
          <p:nvPr/>
        </p:nvSpPr>
        <p:spPr>
          <a:xfrm>
            <a:off x="7547015" y="4496514"/>
            <a:ext cx="6334125" cy="342424"/>
          </a:xfrm>
          <a:prstGeom prst="rect">
            <a:avLst/>
          </a:prstGeom>
          <a:noFill/>
          <a:ln/>
        </p:spPr>
        <p:txBody>
          <a:bodyPr wrap="none" lIns="0" tIns="0" rIns="0" bIns="0" rtlCol="0" anchor="t"/>
          <a:lstStyle/>
          <a:p>
            <a:pPr algn="l" indent="0" marL="0">
              <a:lnSpc>
                <a:spcPts val="2650"/>
              </a:lnSpc>
              <a:buNone/>
            </a:pPr>
            <a:r>
              <a:rPr lang="en-US" sz="1650" dirty="0">
                <a:solidFill>
                  <a:srgbClr val="F4CAB8"/>
                </a:solidFill>
                <a:latin typeface="Montserrat Medium" pitchFamily="34" charset="0"/>
                <a:ea typeface="Montserrat Medium" pitchFamily="34" charset="-122"/>
                <a:cs typeface="Montserrat Medium" pitchFamily="34" charset="-120"/>
              </a:rPr>
              <a:t>Recueil des retours utilisateurs</a:t>
            </a:r>
            <a:endParaRPr lang="en-US" sz="1650" dirty="0"/>
          </a:p>
        </p:txBody>
      </p:sp>
      <p:sp>
        <p:nvSpPr>
          <p:cNvPr id="12" name="Shape 8"/>
          <p:cNvSpPr/>
          <p:nvPr/>
        </p:nvSpPr>
        <p:spPr>
          <a:xfrm>
            <a:off x="6686907" y="5733574"/>
            <a:ext cx="642223" cy="30480"/>
          </a:xfrm>
          <a:prstGeom prst="roundRect">
            <a:avLst>
              <a:gd name="adj" fmla="val 105366"/>
            </a:avLst>
          </a:prstGeom>
          <a:solidFill>
            <a:srgbClr val="662E42"/>
          </a:solidFill>
          <a:ln/>
        </p:spPr>
      </p:sp>
      <p:sp>
        <p:nvSpPr>
          <p:cNvPr id="13" name="Shape 9"/>
          <p:cNvSpPr/>
          <p:nvPr/>
        </p:nvSpPr>
        <p:spPr>
          <a:xfrm>
            <a:off x="6235660" y="5507950"/>
            <a:ext cx="481727" cy="481727"/>
          </a:xfrm>
          <a:prstGeom prst="roundRect">
            <a:avLst>
              <a:gd name="adj" fmla="val 6667"/>
            </a:avLst>
          </a:prstGeom>
          <a:solidFill>
            <a:srgbClr val="4D1529"/>
          </a:solidFill>
          <a:ln/>
        </p:spPr>
      </p:sp>
      <p:pic>
        <p:nvPicPr>
          <p:cNvPr id="14" name="Image 2" descr="preencoded.png">    </p:cNvPr>
          <p:cNvPicPr>
            <a:picLocks noChangeAspect="1"/>
          </p:cNvPicPr>
          <p:nvPr/>
        </p:nvPicPr>
        <p:blipFill>
          <a:blip r:embed="rId3"/>
          <a:stretch>
            <a:fillRect/>
          </a:stretch>
        </p:blipFill>
        <p:spPr>
          <a:xfrm>
            <a:off x="6305252" y="5534739"/>
            <a:ext cx="342543" cy="428149"/>
          </a:xfrm>
          <a:prstGeom prst="rect">
            <a:avLst/>
          </a:prstGeom>
        </p:spPr>
      </p:pic>
      <p:sp>
        <p:nvSpPr>
          <p:cNvPr id="15" name="Text 10"/>
          <p:cNvSpPr/>
          <p:nvPr/>
        </p:nvSpPr>
        <p:spPr>
          <a:xfrm>
            <a:off x="7547015" y="5481161"/>
            <a:ext cx="4972764" cy="356830"/>
          </a:xfrm>
          <a:prstGeom prst="rect">
            <a:avLst/>
          </a:prstGeom>
          <a:noFill/>
          <a:ln/>
        </p:spPr>
        <p:txBody>
          <a:bodyPr wrap="none" lIns="0" tIns="0" rIns="0" bIns="0" rtlCol="0" anchor="t"/>
          <a:lstStyle/>
          <a:p>
            <a:pPr algn="l" indent="0" marL="0">
              <a:lnSpc>
                <a:spcPts val="2800"/>
              </a:lnSpc>
              <a:buNone/>
            </a:pPr>
            <a:r>
              <a:rPr lang="en-US" sz="2200" b="1" dirty="0">
                <a:solidFill>
                  <a:srgbClr val="F4CAB8"/>
                </a:solidFill>
                <a:latin typeface="Brygada 1918 Bold" pitchFamily="34" charset="0"/>
                <a:ea typeface="Brygada 1918 Bold" pitchFamily="34" charset="-122"/>
                <a:cs typeface="Brygada 1918 Bold" pitchFamily="34" charset="-120"/>
              </a:rPr>
              <a:t>Mise à jour et amélioration continue</a:t>
            </a:r>
            <a:endParaRPr lang="en-US" sz="2200" dirty="0"/>
          </a:p>
        </p:txBody>
      </p:sp>
      <p:sp>
        <p:nvSpPr>
          <p:cNvPr id="16" name="Text 11"/>
          <p:cNvSpPr/>
          <p:nvPr/>
        </p:nvSpPr>
        <p:spPr>
          <a:xfrm>
            <a:off x="7547015" y="5966341"/>
            <a:ext cx="6334125" cy="342424"/>
          </a:xfrm>
          <a:prstGeom prst="rect">
            <a:avLst/>
          </a:prstGeom>
          <a:noFill/>
          <a:ln/>
        </p:spPr>
        <p:txBody>
          <a:bodyPr wrap="none" lIns="0" tIns="0" rIns="0" bIns="0" rtlCol="0" anchor="t"/>
          <a:lstStyle/>
          <a:p>
            <a:pPr algn="l" indent="0" marL="0">
              <a:lnSpc>
                <a:spcPts val="2650"/>
              </a:lnSpc>
              <a:buNone/>
            </a:pPr>
            <a:r>
              <a:rPr lang="en-US" sz="1650" dirty="0">
                <a:solidFill>
                  <a:srgbClr val="F4CAB8"/>
                </a:solidFill>
                <a:latin typeface="Montserrat Medium" pitchFamily="34" charset="0"/>
                <a:ea typeface="Montserrat Medium" pitchFamily="34" charset="-122"/>
                <a:cs typeface="Montserrat Medium" pitchFamily="34" charset="-120"/>
              </a:rPr>
              <a:t>Réentraînement sur de nouvelles données</a:t>
            </a:r>
            <a:endParaRPr lang="en-US" sz="1650" dirty="0"/>
          </a:p>
        </p:txBody>
      </p:sp>
      <p:sp>
        <p:nvSpPr>
          <p:cNvPr id="17" name="Text 12"/>
          <p:cNvSpPr/>
          <p:nvPr/>
        </p:nvSpPr>
        <p:spPr>
          <a:xfrm>
            <a:off x="7547015" y="6437114"/>
            <a:ext cx="6334125" cy="342424"/>
          </a:xfrm>
          <a:prstGeom prst="rect">
            <a:avLst/>
          </a:prstGeom>
          <a:noFill/>
          <a:ln/>
        </p:spPr>
        <p:txBody>
          <a:bodyPr wrap="none" lIns="0" tIns="0" rIns="0" bIns="0" rtlCol="0" anchor="t"/>
          <a:lstStyle/>
          <a:p>
            <a:pPr algn="l" indent="0" marL="0">
              <a:lnSpc>
                <a:spcPts val="2650"/>
              </a:lnSpc>
              <a:buNone/>
            </a:pPr>
            <a:r>
              <a:rPr lang="en-US" sz="1650" dirty="0">
                <a:solidFill>
                  <a:srgbClr val="F4CAB8"/>
                </a:solidFill>
                <a:latin typeface="Montserrat Medium" pitchFamily="34" charset="0"/>
                <a:ea typeface="Montserrat Medium" pitchFamily="34" charset="-122"/>
                <a:cs typeface="Montserrat Medium" pitchFamily="34" charset="-120"/>
              </a:rPr>
              <a:t>Raffinement des techniques d'alignement</a:t>
            </a:r>
            <a:endParaRPr lang="en-US" sz="1650" dirty="0"/>
          </a:p>
        </p:txBody>
      </p:sp>
      <p:sp>
        <p:nvSpPr>
          <p:cNvPr id="18" name="Text 13"/>
          <p:cNvSpPr/>
          <p:nvPr/>
        </p:nvSpPr>
        <p:spPr>
          <a:xfrm>
            <a:off x="7547015" y="6907887"/>
            <a:ext cx="6334125" cy="342424"/>
          </a:xfrm>
          <a:prstGeom prst="rect">
            <a:avLst/>
          </a:prstGeom>
          <a:noFill/>
          <a:ln/>
        </p:spPr>
        <p:txBody>
          <a:bodyPr wrap="none" lIns="0" tIns="0" rIns="0" bIns="0" rtlCol="0" anchor="t"/>
          <a:lstStyle/>
          <a:p>
            <a:pPr algn="l" indent="0" marL="0">
              <a:lnSpc>
                <a:spcPts val="2650"/>
              </a:lnSpc>
              <a:buNone/>
            </a:pPr>
            <a:r>
              <a:rPr lang="en-US" sz="1650" dirty="0">
                <a:solidFill>
                  <a:srgbClr val="F4CAB8"/>
                </a:solidFill>
                <a:latin typeface="Montserrat Medium" pitchFamily="34" charset="0"/>
                <a:ea typeface="Montserrat Medium" pitchFamily="34" charset="-122"/>
                <a:cs typeface="Montserrat Medium" pitchFamily="34" charset="-120"/>
              </a:rPr>
              <a:t>Evolution du modèle à travers de nouvelles versions</a:t>
            </a:r>
            <a:endParaRPr lang="en-US" sz="165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4630400" cy="2539841"/>
          </a:xfrm>
          <a:prstGeom prst="rect">
            <a:avLst/>
          </a:prstGeom>
        </p:spPr>
      </p:pic>
      <p:sp>
        <p:nvSpPr>
          <p:cNvPr id="3" name="Text 0"/>
          <p:cNvSpPr/>
          <p:nvPr/>
        </p:nvSpPr>
        <p:spPr>
          <a:xfrm>
            <a:off x="711160" y="3261479"/>
            <a:ext cx="7023140" cy="677228"/>
          </a:xfrm>
          <a:prstGeom prst="rect">
            <a:avLst/>
          </a:prstGeom>
          <a:noFill/>
          <a:ln/>
        </p:spPr>
        <p:txBody>
          <a:bodyPr wrap="none" lIns="0" tIns="0" rIns="0" bIns="0" rtlCol="0" anchor="t"/>
          <a:lstStyle/>
          <a:p>
            <a:pPr algn="l" indent="0" marL="0">
              <a:lnSpc>
                <a:spcPts val="5300"/>
              </a:lnSpc>
              <a:buNone/>
            </a:pPr>
            <a:r>
              <a:rPr lang="en-US" sz="4250" b="1" dirty="0">
                <a:solidFill>
                  <a:srgbClr val="FFB393"/>
                </a:solidFill>
                <a:latin typeface="Brygada 1918 Bold" pitchFamily="34" charset="0"/>
                <a:ea typeface="Brygada 1918 Bold" pitchFamily="34" charset="-122"/>
                <a:cs typeface="Brygada 1918 Bold" pitchFamily="34" charset="-120"/>
              </a:rPr>
              <a:t>Techniques Avancées : RAG</a:t>
            </a:r>
            <a:endParaRPr lang="en-US" sz="4250" dirty="0"/>
          </a:p>
        </p:txBody>
      </p:sp>
      <p:sp>
        <p:nvSpPr>
          <p:cNvPr id="4" name="Shape 1"/>
          <p:cNvSpPr/>
          <p:nvPr/>
        </p:nvSpPr>
        <p:spPr>
          <a:xfrm>
            <a:off x="711160" y="4243388"/>
            <a:ext cx="6502479" cy="3264456"/>
          </a:xfrm>
          <a:prstGeom prst="roundRect">
            <a:avLst>
              <a:gd name="adj" fmla="val 934"/>
            </a:avLst>
          </a:prstGeom>
          <a:solidFill>
            <a:srgbClr val="4D1529"/>
          </a:solidFill>
          <a:ln/>
        </p:spPr>
      </p:sp>
      <p:sp>
        <p:nvSpPr>
          <p:cNvPr id="5" name="Text 2"/>
          <p:cNvSpPr/>
          <p:nvPr/>
        </p:nvSpPr>
        <p:spPr>
          <a:xfrm>
            <a:off x="914281" y="4446508"/>
            <a:ext cx="3976330" cy="338495"/>
          </a:xfrm>
          <a:prstGeom prst="rect">
            <a:avLst/>
          </a:prstGeom>
          <a:noFill/>
          <a:ln/>
        </p:spPr>
        <p:txBody>
          <a:bodyPr wrap="none" lIns="0" tIns="0" rIns="0" bIns="0" rtlCol="0" anchor="t"/>
          <a:lstStyle/>
          <a:p>
            <a:pPr algn="l" indent="0" marL="0">
              <a:lnSpc>
                <a:spcPts val="2650"/>
              </a:lnSpc>
              <a:buNone/>
            </a:pPr>
            <a:r>
              <a:rPr lang="en-US" sz="2100" b="1" dirty="0">
                <a:solidFill>
                  <a:srgbClr val="F4CAB8"/>
                </a:solidFill>
                <a:latin typeface="Brygada 1918 Bold" pitchFamily="34" charset="0"/>
                <a:ea typeface="Brygada 1918 Bold" pitchFamily="34" charset="-122"/>
                <a:cs typeface="Brygada 1918 Bold" pitchFamily="34" charset="-120"/>
              </a:rPr>
              <a:t>Principe fondamental des RAG</a:t>
            </a:r>
            <a:endParaRPr lang="en-US" sz="2100" dirty="0"/>
          </a:p>
        </p:txBody>
      </p:sp>
      <p:sp>
        <p:nvSpPr>
          <p:cNvPr id="6" name="Text 3"/>
          <p:cNvSpPr/>
          <p:nvPr/>
        </p:nvSpPr>
        <p:spPr>
          <a:xfrm>
            <a:off x="914281" y="4906804"/>
            <a:ext cx="6096238" cy="1300639"/>
          </a:xfrm>
          <a:prstGeom prst="rect">
            <a:avLst/>
          </a:prstGeom>
          <a:noFill/>
          <a:ln/>
        </p:spPr>
        <p:txBody>
          <a:bodyPr wrap="square" lIns="0" tIns="0" rIns="0" bIns="0" rtlCol="0" anchor="t"/>
          <a:lstStyle/>
          <a:p>
            <a:pPr algn="l" indent="0" marL="0">
              <a:lnSpc>
                <a:spcPts val="2550"/>
              </a:lnSpc>
              <a:buNone/>
            </a:pPr>
            <a:r>
              <a:rPr lang="en-US" sz="1550" dirty="0">
                <a:solidFill>
                  <a:srgbClr val="F4CAB8"/>
                </a:solidFill>
                <a:latin typeface="Montserrat Medium" pitchFamily="34" charset="0"/>
                <a:ea typeface="Montserrat Medium" pitchFamily="34" charset="-122"/>
                <a:cs typeface="Montserrat Medium" pitchFamily="34" charset="-120"/>
              </a:rPr>
              <a:t>Les RAG (Retrieval-Augmented Generation) sont une approche qui améliore les LLM en les combinant avec des systèmes de recherche d'information. Voici comment fonctionnent les RAG, en termes simples :</a:t>
            </a:r>
            <a:endParaRPr lang="en-US" sz="1550" dirty="0"/>
          </a:p>
        </p:txBody>
      </p:sp>
      <p:sp>
        <p:nvSpPr>
          <p:cNvPr id="7" name="Text 4"/>
          <p:cNvSpPr/>
          <p:nvPr/>
        </p:nvSpPr>
        <p:spPr>
          <a:xfrm>
            <a:off x="914281" y="6329243"/>
            <a:ext cx="6096238" cy="975479"/>
          </a:xfrm>
          <a:prstGeom prst="rect">
            <a:avLst/>
          </a:prstGeom>
          <a:noFill/>
          <a:ln/>
        </p:spPr>
        <p:txBody>
          <a:bodyPr wrap="square" lIns="0" tIns="0" rIns="0" bIns="0" rtlCol="0" anchor="t"/>
          <a:lstStyle/>
          <a:p>
            <a:pPr algn="l" indent="0" marL="0">
              <a:lnSpc>
                <a:spcPts val="2550"/>
              </a:lnSpc>
              <a:buNone/>
            </a:pPr>
            <a:r>
              <a:rPr lang="en-US" sz="1550" dirty="0">
                <a:solidFill>
                  <a:srgbClr val="F4CAB8"/>
                </a:solidFill>
                <a:latin typeface="Montserrat Medium" pitchFamily="34" charset="0"/>
                <a:ea typeface="Montserrat Medium" pitchFamily="34" charset="-122"/>
                <a:cs typeface="Montserrat Medium" pitchFamily="34" charset="-120"/>
              </a:rPr>
              <a:t>Le modèle combine sa connaissance générale (apprise pendant l'entraînement) avec des informations spécifiques récupérées à la volée dans une base de données externe.</a:t>
            </a:r>
            <a:endParaRPr lang="en-US" sz="1550" dirty="0"/>
          </a:p>
        </p:txBody>
      </p:sp>
      <p:sp>
        <p:nvSpPr>
          <p:cNvPr id="8" name="Shape 5"/>
          <p:cNvSpPr/>
          <p:nvPr/>
        </p:nvSpPr>
        <p:spPr>
          <a:xfrm>
            <a:off x="7416760" y="4243388"/>
            <a:ext cx="6502479" cy="3264456"/>
          </a:xfrm>
          <a:prstGeom prst="roundRect">
            <a:avLst>
              <a:gd name="adj" fmla="val 934"/>
            </a:avLst>
          </a:prstGeom>
          <a:solidFill>
            <a:srgbClr val="4D1529"/>
          </a:solidFill>
          <a:ln/>
        </p:spPr>
      </p:sp>
      <p:sp>
        <p:nvSpPr>
          <p:cNvPr id="9" name="Text 6"/>
          <p:cNvSpPr/>
          <p:nvPr/>
        </p:nvSpPr>
        <p:spPr>
          <a:xfrm>
            <a:off x="7619881" y="4446508"/>
            <a:ext cx="2709148" cy="338495"/>
          </a:xfrm>
          <a:prstGeom prst="rect">
            <a:avLst/>
          </a:prstGeom>
          <a:noFill/>
          <a:ln/>
        </p:spPr>
        <p:txBody>
          <a:bodyPr wrap="none" lIns="0" tIns="0" rIns="0" bIns="0" rtlCol="0" anchor="t"/>
          <a:lstStyle/>
          <a:p>
            <a:pPr algn="l" indent="0" marL="0">
              <a:lnSpc>
                <a:spcPts val="2650"/>
              </a:lnSpc>
              <a:buNone/>
            </a:pPr>
            <a:r>
              <a:rPr lang="en-US" sz="2100" b="1" dirty="0">
                <a:solidFill>
                  <a:srgbClr val="F4CAB8"/>
                </a:solidFill>
                <a:latin typeface="Brygada 1918 Bold" pitchFamily="34" charset="0"/>
                <a:ea typeface="Brygada 1918 Bold" pitchFamily="34" charset="-122"/>
                <a:cs typeface="Brygada 1918 Bold" pitchFamily="34" charset="-120"/>
              </a:rPr>
              <a:t>Avantages des RAG</a:t>
            </a:r>
            <a:endParaRPr lang="en-US" sz="2100" dirty="0"/>
          </a:p>
        </p:txBody>
      </p:sp>
      <p:sp>
        <p:nvSpPr>
          <p:cNvPr id="10" name="Text 7"/>
          <p:cNvSpPr/>
          <p:nvPr/>
        </p:nvSpPr>
        <p:spPr>
          <a:xfrm>
            <a:off x="7619881" y="4906804"/>
            <a:ext cx="6096238" cy="325160"/>
          </a:xfrm>
          <a:prstGeom prst="rect">
            <a:avLst/>
          </a:prstGeom>
          <a:noFill/>
          <a:ln/>
        </p:spPr>
        <p:txBody>
          <a:bodyPr wrap="none" lIns="0" tIns="0" rIns="0" bIns="0" rtlCol="0" anchor="t"/>
          <a:lstStyle/>
          <a:p>
            <a:pPr algn="l" marL="342900" indent="-342900">
              <a:lnSpc>
                <a:spcPts val="2550"/>
              </a:lnSpc>
              <a:buSzPct val="100000"/>
              <a:buChar char="•"/>
            </a:pPr>
            <a:r>
              <a:rPr lang="en-US" sz="1550" dirty="0">
                <a:solidFill>
                  <a:srgbClr val="F4CAB8"/>
                </a:solidFill>
                <a:latin typeface="Montserrat Medium" pitchFamily="34" charset="0"/>
                <a:ea typeface="Montserrat Medium" pitchFamily="34" charset="-122"/>
                <a:cs typeface="Montserrat Medium" pitchFamily="34" charset="-120"/>
              </a:rPr>
              <a:t>Réduction des hallucinations (inventions de faits)</a:t>
            </a:r>
            <a:endParaRPr lang="en-US" sz="1550" dirty="0"/>
          </a:p>
        </p:txBody>
      </p:sp>
      <p:sp>
        <p:nvSpPr>
          <p:cNvPr id="11" name="Text 8"/>
          <p:cNvSpPr/>
          <p:nvPr/>
        </p:nvSpPr>
        <p:spPr>
          <a:xfrm>
            <a:off x="7619881" y="5303044"/>
            <a:ext cx="6096238" cy="650319"/>
          </a:xfrm>
          <a:prstGeom prst="rect">
            <a:avLst/>
          </a:prstGeom>
          <a:noFill/>
          <a:ln/>
        </p:spPr>
        <p:txBody>
          <a:bodyPr wrap="square" lIns="0" tIns="0" rIns="0" bIns="0" rtlCol="0" anchor="t"/>
          <a:lstStyle/>
          <a:p>
            <a:pPr algn="l" marL="342900" indent="-342900">
              <a:lnSpc>
                <a:spcPts val="2550"/>
              </a:lnSpc>
              <a:buSzPct val="100000"/>
              <a:buChar char="•"/>
            </a:pPr>
            <a:r>
              <a:rPr lang="en-US" sz="1550" dirty="0">
                <a:solidFill>
                  <a:srgbClr val="F4CAB8"/>
                </a:solidFill>
                <a:latin typeface="Montserrat Medium" pitchFamily="34" charset="0"/>
                <a:ea typeface="Montserrat Medium" pitchFamily="34" charset="-122"/>
                <a:cs typeface="Montserrat Medium" pitchFamily="34" charset="-120"/>
              </a:rPr>
              <a:t>Capacité à accéder à des informations actualisées ou spécifiques</a:t>
            </a:r>
            <a:endParaRPr lang="en-US" sz="1550" dirty="0"/>
          </a:p>
        </p:txBody>
      </p:sp>
      <p:sp>
        <p:nvSpPr>
          <p:cNvPr id="12" name="Text 9"/>
          <p:cNvSpPr/>
          <p:nvPr/>
        </p:nvSpPr>
        <p:spPr>
          <a:xfrm>
            <a:off x="7619881" y="6024443"/>
            <a:ext cx="6096238" cy="325160"/>
          </a:xfrm>
          <a:prstGeom prst="rect">
            <a:avLst/>
          </a:prstGeom>
          <a:noFill/>
          <a:ln/>
        </p:spPr>
        <p:txBody>
          <a:bodyPr wrap="none" lIns="0" tIns="0" rIns="0" bIns="0" rtlCol="0" anchor="t"/>
          <a:lstStyle/>
          <a:p>
            <a:pPr algn="l" marL="342900" indent="-342900">
              <a:lnSpc>
                <a:spcPts val="2550"/>
              </a:lnSpc>
              <a:buSzPct val="100000"/>
              <a:buChar char="•"/>
            </a:pPr>
            <a:r>
              <a:rPr lang="en-US" sz="1550" dirty="0">
                <a:solidFill>
                  <a:srgbClr val="F4CAB8"/>
                </a:solidFill>
                <a:latin typeface="Montserrat Medium" pitchFamily="34" charset="0"/>
                <a:ea typeface="Montserrat Medium" pitchFamily="34" charset="-122"/>
                <a:cs typeface="Montserrat Medium" pitchFamily="34" charset="-120"/>
              </a:rPr>
              <a:t>Possibilité de citer les sources précises</a:t>
            </a:r>
            <a:endParaRPr lang="en-US" sz="1550" dirty="0"/>
          </a:p>
        </p:txBody>
      </p:sp>
      <p:sp>
        <p:nvSpPr>
          <p:cNvPr id="13" name="Text 10"/>
          <p:cNvSpPr/>
          <p:nvPr/>
        </p:nvSpPr>
        <p:spPr>
          <a:xfrm>
            <a:off x="7619881" y="6420683"/>
            <a:ext cx="6096238" cy="325160"/>
          </a:xfrm>
          <a:prstGeom prst="rect">
            <a:avLst/>
          </a:prstGeom>
          <a:noFill/>
          <a:ln/>
        </p:spPr>
        <p:txBody>
          <a:bodyPr wrap="none" lIns="0" tIns="0" rIns="0" bIns="0" rtlCol="0" anchor="t"/>
          <a:lstStyle/>
          <a:p>
            <a:pPr algn="l" marL="342900" indent="-342900">
              <a:lnSpc>
                <a:spcPts val="2550"/>
              </a:lnSpc>
              <a:buSzPct val="100000"/>
              <a:buChar char="•"/>
            </a:pPr>
            <a:r>
              <a:rPr lang="en-US" sz="1550" dirty="0">
                <a:solidFill>
                  <a:srgbClr val="F4CAB8"/>
                </a:solidFill>
                <a:latin typeface="Montserrat Medium" pitchFamily="34" charset="0"/>
                <a:ea typeface="Montserrat Medium" pitchFamily="34" charset="-122"/>
                <a:cs typeface="Montserrat Medium" pitchFamily="34" charset="-120"/>
              </a:rPr>
              <a:t>Adaptabilité aux besoins spécifiques d'une organisation</a:t>
            </a:r>
            <a:endParaRPr lang="en-US" sz="155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sp>
        <p:nvSpPr>
          <p:cNvPr id="2" name="Text 0"/>
          <p:cNvSpPr/>
          <p:nvPr/>
        </p:nvSpPr>
        <p:spPr>
          <a:xfrm>
            <a:off x="626150" y="492681"/>
            <a:ext cx="13104138" cy="596265"/>
          </a:xfrm>
          <a:prstGeom prst="rect">
            <a:avLst/>
          </a:prstGeom>
          <a:noFill/>
          <a:ln/>
        </p:spPr>
        <p:txBody>
          <a:bodyPr wrap="none" lIns="0" tIns="0" rIns="0" bIns="0" rtlCol="0" anchor="t"/>
          <a:lstStyle/>
          <a:p>
            <a:pPr algn="l" indent="0" marL="0">
              <a:lnSpc>
                <a:spcPts val="4650"/>
              </a:lnSpc>
              <a:buNone/>
            </a:pPr>
            <a:r>
              <a:rPr lang="en-US" sz="3750" b="1" dirty="0">
                <a:solidFill>
                  <a:srgbClr val="FFB393"/>
                </a:solidFill>
                <a:latin typeface="Brygada 1918 Bold" pitchFamily="34" charset="0"/>
                <a:ea typeface="Brygada 1918 Bold" pitchFamily="34" charset="-122"/>
                <a:cs typeface="Brygada 1918 Bold" pitchFamily="34" charset="-120"/>
              </a:rPr>
              <a:t>Étapes Principales du Fonctionnement d'un Système RAG</a:t>
            </a:r>
            <a:endParaRPr lang="en-US" sz="3750" dirty="0"/>
          </a:p>
        </p:txBody>
      </p:sp>
      <p:pic>
        <p:nvPicPr>
          <p:cNvPr id="3" name="Image 0" descr="preencoded.png">    </p:cNvPr>
          <p:cNvPicPr>
            <a:picLocks noChangeAspect="1"/>
          </p:cNvPicPr>
          <p:nvPr/>
        </p:nvPicPr>
        <p:blipFill>
          <a:blip r:embed="rId1"/>
          <a:stretch>
            <a:fillRect/>
          </a:stretch>
        </p:blipFill>
        <p:spPr>
          <a:xfrm>
            <a:off x="626150" y="1446728"/>
            <a:ext cx="894517" cy="1746885"/>
          </a:xfrm>
          <a:prstGeom prst="rect">
            <a:avLst/>
          </a:prstGeom>
        </p:spPr>
      </p:pic>
      <p:sp>
        <p:nvSpPr>
          <p:cNvPr id="4" name="Text 1"/>
          <p:cNvSpPr/>
          <p:nvPr/>
        </p:nvSpPr>
        <p:spPr>
          <a:xfrm>
            <a:off x="1789033" y="1625560"/>
            <a:ext cx="4321612" cy="298252"/>
          </a:xfrm>
          <a:prstGeom prst="rect">
            <a:avLst/>
          </a:prstGeom>
          <a:noFill/>
          <a:ln/>
        </p:spPr>
        <p:txBody>
          <a:bodyPr wrap="none" lIns="0" tIns="0" rIns="0" bIns="0" rtlCol="0" anchor="t"/>
          <a:lstStyle/>
          <a:p>
            <a:pPr algn="l" indent="0" marL="0">
              <a:lnSpc>
                <a:spcPts val="2300"/>
              </a:lnSpc>
              <a:buNone/>
            </a:pPr>
            <a:r>
              <a:rPr lang="en-US" sz="1850" b="1" dirty="0">
                <a:solidFill>
                  <a:srgbClr val="F4CAB8"/>
                </a:solidFill>
                <a:latin typeface="Brygada 1918 Bold" pitchFamily="34" charset="0"/>
                <a:ea typeface="Brygada 1918 Bold" pitchFamily="34" charset="-122"/>
                <a:cs typeface="Brygada 1918 Bold" pitchFamily="34" charset="-120"/>
              </a:rPr>
              <a:t>Création d'une base de connaissances</a:t>
            </a:r>
            <a:endParaRPr lang="en-US" sz="1850" dirty="0"/>
          </a:p>
        </p:txBody>
      </p:sp>
      <p:sp>
        <p:nvSpPr>
          <p:cNvPr id="5" name="Text 2"/>
          <p:cNvSpPr/>
          <p:nvPr/>
        </p:nvSpPr>
        <p:spPr>
          <a:xfrm>
            <a:off x="1789033" y="2031087"/>
            <a:ext cx="12215217" cy="286226"/>
          </a:xfrm>
          <a:prstGeom prst="rect">
            <a:avLst/>
          </a:prstGeom>
          <a:noFill/>
          <a:ln/>
        </p:spPr>
        <p:txBody>
          <a:bodyPr wrap="none" lIns="0" tIns="0" rIns="0" bIns="0" rtlCol="0" anchor="t"/>
          <a:lstStyle/>
          <a:p>
            <a:pPr algn="l" marL="342900" indent="-342900">
              <a:lnSpc>
                <a:spcPts val="2250"/>
              </a:lnSpc>
              <a:buSzPct val="100000"/>
              <a:buChar char="•"/>
            </a:pPr>
            <a:r>
              <a:rPr lang="en-US" sz="1400" dirty="0">
                <a:solidFill>
                  <a:srgbClr val="F4CAB8"/>
                </a:solidFill>
                <a:latin typeface="Montserrat Medium" pitchFamily="34" charset="0"/>
                <a:ea typeface="Montserrat Medium" pitchFamily="34" charset="-122"/>
                <a:cs typeface="Montserrat Medium" pitchFamily="34" charset="-120"/>
              </a:rPr>
              <a:t>Les documents sont découpés en petits morceaux (chunks)</a:t>
            </a:r>
            <a:endParaRPr lang="en-US" sz="1400" dirty="0"/>
          </a:p>
        </p:txBody>
      </p:sp>
      <p:sp>
        <p:nvSpPr>
          <p:cNvPr id="6" name="Text 3"/>
          <p:cNvSpPr/>
          <p:nvPr/>
        </p:nvSpPr>
        <p:spPr>
          <a:xfrm>
            <a:off x="1789033" y="2379821"/>
            <a:ext cx="12215217" cy="286226"/>
          </a:xfrm>
          <a:prstGeom prst="rect">
            <a:avLst/>
          </a:prstGeom>
          <a:noFill/>
          <a:ln/>
        </p:spPr>
        <p:txBody>
          <a:bodyPr wrap="none" lIns="0" tIns="0" rIns="0" bIns="0" rtlCol="0" anchor="t"/>
          <a:lstStyle/>
          <a:p>
            <a:pPr algn="l" marL="342900" indent="-342900">
              <a:lnSpc>
                <a:spcPts val="2250"/>
              </a:lnSpc>
              <a:buSzPct val="100000"/>
              <a:buChar char="•"/>
            </a:pPr>
            <a:r>
              <a:rPr lang="en-US" sz="1400" dirty="0">
                <a:solidFill>
                  <a:srgbClr val="F4CAB8"/>
                </a:solidFill>
                <a:latin typeface="Montserrat Medium" pitchFamily="34" charset="0"/>
                <a:ea typeface="Montserrat Medium" pitchFamily="34" charset="-122"/>
                <a:cs typeface="Montserrat Medium" pitchFamily="34" charset="-120"/>
              </a:rPr>
              <a:t>Chaque morceau est transformé en représentation vectorielle (embedding)</a:t>
            </a:r>
            <a:endParaRPr lang="en-US" sz="1400" dirty="0"/>
          </a:p>
        </p:txBody>
      </p:sp>
      <p:sp>
        <p:nvSpPr>
          <p:cNvPr id="7" name="Text 4"/>
          <p:cNvSpPr/>
          <p:nvPr/>
        </p:nvSpPr>
        <p:spPr>
          <a:xfrm>
            <a:off x="1789033" y="2728555"/>
            <a:ext cx="12215217" cy="286226"/>
          </a:xfrm>
          <a:prstGeom prst="rect">
            <a:avLst/>
          </a:prstGeom>
          <a:noFill/>
          <a:ln/>
        </p:spPr>
        <p:txBody>
          <a:bodyPr wrap="none" lIns="0" tIns="0" rIns="0" bIns="0" rtlCol="0" anchor="t"/>
          <a:lstStyle/>
          <a:p>
            <a:pPr algn="l" marL="342900" indent="-342900">
              <a:lnSpc>
                <a:spcPts val="2250"/>
              </a:lnSpc>
              <a:buSzPct val="100000"/>
              <a:buChar char="•"/>
            </a:pPr>
            <a:r>
              <a:rPr lang="en-US" sz="1400" dirty="0">
                <a:solidFill>
                  <a:srgbClr val="F4CAB8"/>
                </a:solidFill>
                <a:latin typeface="Montserrat Medium" pitchFamily="34" charset="0"/>
                <a:ea typeface="Montserrat Medium" pitchFamily="34" charset="-122"/>
                <a:cs typeface="Montserrat Medium" pitchFamily="34" charset="-120"/>
              </a:rPr>
              <a:t>Ces vecteurs sont stockés dans une base de données vectorielle</a:t>
            </a:r>
            <a:endParaRPr lang="en-US" sz="1400" dirty="0"/>
          </a:p>
        </p:txBody>
      </p:sp>
      <p:pic>
        <p:nvPicPr>
          <p:cNvPr id="8" name="Image 1" descr="preencoded.png">    </p:cNvPr>
          <p:cNvPicPr>
            <a:picLocks noChangeAspect="1"/>
          </p:cNvPicPr>
          <p:nvPr/>
        </p:nvPicPr>
        <p:blipFill>
          <a:blip r:embed="rId2"/>
          <a:stretch>
            <a:fillRect/>
          </a:stretch>
        </p:blipFill>
        <p:spPr>
          <a:xfrm>
            <a:off x="626150" y="3193613"/>
            <a:ext cx="894517" cy="1746885"/>
          </a:xfrm>
          <a:prstGeom prst="rect">
            <a:avLst/>
          </a:prstGeom>
        </p:spPr>
      </p:pic>
      <p:sp>
        <p:nvSpPr>
          <p:cNvPr id="9" name="Text 5"/>
          <p:cNvSpPr/>
          <p:nvPr/>
        </p:nvSpPr>
        <p:spPr>
          <a:xfrm>
            <a:off x="1789033" y="3372445"/>
            <a:ext cx="3413284" cy="298252"/>
          </a:xfrm>
          <a:prstGeom prst="rect">
            <a:avLst/>
          </a:prstGeom>
          <a:noFill/>
          <a:ln/>
        </p:spPr>
        <p:txBody>
          <a:bodyPr wrap="none" lIns="0" tIns="0" rIns="0" bIns="0" rtlCol="0" anchor="t"/>
          <a:lstStyle/>
          <a:p>
            <a:pPr algn="l" indent="0" marL="0">
              <a:lnSpc>
                <a:spcPts val="2300"/>
              </a:lnSpc>
              <a:buNone/>
            </a:pPr>
            <a:r>
              <a:rPr lang="en-US" sz="1850" b="1" dirty="0">
                <a:solidFill>
                  <a:srgbClr val="F4CAB8"/>
                </a:solidFill>
                <a:latin typeface="Brygada 1918 Bold" pitchFamily="34" charset="0"/>
                <a:ea typeface="Brygada 1918 Bold" pitchFamily="34" charset="-122"/>
                <a:cs typeface="Brygada 1918 Bold" pitchFamily="34" charset="-120"/>
              </a:rPr>
              <a:t>Lors d'une requête utilisateur</a:t>
            </a:r>
            <a:endParaRPr lang="en-US" sz="1850" dirty="0"/>
          </a:p>
        </p:txBody>
      </p:sp>
      <p:sp>
        <p:nvSpPr>
          <p:cNvPr id="10" name="Text 6"/>
          <p:cNvSpPr/>
          <p:nvPr/>
        </p:nvSpPr>
        <p:spPr>
          <a:xfrm>
            <a:off x="1789033" y="3777972"/>
            <a:ext cx="12215217" cy="286226"/>
          </a:xfrm>
          <a:prstGeom prst="rect">
            <a:avLst/>
          </a:prstGeom>
          <a:noFill/>
          <a:ln/>
        </p:spPr>
        <p:txBody>
          <a:bodyPr wrap="none" lIns="0" tIns="0" rIns="0" bIns="0" rtlCol="0" anchor="t"/>
          <a:lstStyle/>
          <a:p>
            <a:pPr algn="l" marL="342900" indent="-342900">
              <a:lnSpc>
                <a:spcPts val="2250"/>
              </a:lnSpc>
              <a:buSzPct val="100000"/>
              <a:buChar char="•"/>
            </a:pPr>
            <a:r>
              <a:rPr lang="en-US" sz="1400" dirty="0">
                <a:solidFill>
                  <a:srgbClr val="F4CAB8"/>
                </a:solidFill>
                <a:latin typeface="Montserrat Medium" pitchFamily="34" charset="0"/>
                <a:ea typeface="Montserrat Medium" pitchFamily="34" charset="-122"/>
                <a:cs typeface="Montserrat Medium" pitchFamily="34" charset="-120"/>
              </a:rPr>
              <a:t>La question est également transformée en vecteur</a:t>
            </a:r>
            <a:endParaRPr lang="en-US" sz="1400" dirty="0"/>
          </a:p>
        </p:txBody>
      </p:sp>
      <p:sp>
        <p:nvSpPr>
          <p:cNvPr id="11" name="Text 7"/>
          <p:cNvSpPr/>
          <p:nvPr/>
        </p:nvSpPr>
        <p:spPr>
          <a:xfrm>
            <a:off x="1789033" y="4126706"/>
            <a:ext cx="12215217" cy="286226"/>
          </a:xfrm>
          <a:prstGeom prst="rect">
            <a:avLst/>
          </a:prstGeom>
          <a:noFill/>
          <a:ln/>
        </p:spPr>
        <p:txBody>
          <a:bodyPr wrap="none" lIns="0" tIns="0" rIns="0" bIns="0" rtlCol="0" anchor="t"/>
          <a:lstStyle/>
          <a:p>
            <a:pPr algn="l" marL="342900" indent="-342900">
              <a:lnSpc>
                <a:spcPts val="2250"/>
              </a:lnSpc>
              <a:buSzPct val="100000"/>
              <a:buChar char="•"/>
            </a:pPr>
            <a:r>
              <a:rPr lang="en-US" sz="1400" dirty="0">
                <a:solidFill>
                  <a:srgbClr val="F4CAB8"/>
                </a:solidFill>
                <a:latin typeface="Montserrat Medium" pitchFamily="34" charset="0"/>
                <a:ea typeface="Montserrat Medium" pitchFamily="34" charset="-122"/>
                <a:cs typeface="Montserrat Medium" pitchFamily="34" charset="-120"/>
              </a:rPr>
              <a:t>Le système recherche les morceaux de documents les plus similaires à la question (recherche sémantique)</a:t>
            </a:r>
            <a:endParaRPr lang="en-US" sz="1400" dirty="0"/>
          </a:p>
        </p:txBody>
      </p:sp>
      <p:sp>
        <p:nvSpPr>
          <p:cNvPr id="12" name="Text 8"/>
          <p:cNvSpPr/>
          <p:nvPr/>
        </p:nvSpPr>
        <p:spPr>
          <a:xfrm>
            <a:off x="1789033" y="4475440"/>
            <a:ext cx="12215217" cy="286226"/>
          </a:xfrm>
          <a:prstGeom prst="rect">
            <a:avLst/>
          </a:prstGeom>
          <a:noFill/>
          <a:ln/>
        </p:spPr>
        <p:txBody>
          <a:bodyPr wrap="none" lIns="0" tIns="0" rIns="0" bIns="0" rtlCol="0" anchor="t"/>
          <a:lstStyle/>
          <a:p>
            <a:pPr algn="l" marL="342900" indent="-342900">
              <a:lnSpc>
                <a:spcPts val="2250"/>
              </a:lnSpc>
              <a:buSzPct val="100000"/>
              <a:buChar char="•"/>
            </a:pPr>
            <a:r>
              <a:rPr lang="en-US" sz="1400" dirty="0">
                <a:solidFill>
                  <a:srgbClr val="F4CAB8"/>
                </a:solidFill>
                <a:latin typeface="Montserrat Medium" pitchFamily="34" charset="0"/>
                <a:ea typeface="Montserrat Medium" pitchFamily="34" charset="-122"/>
                <a:cs typeface="Montserrat Medium" pitchFamily="34" charset="-120"/>
              </a:rPr>
              <a:t>Les informations pertinentes sont récupérées</a:t>
            </a:r>
            <a:endParaRPr lang="en-US" sz="1400" dirty="0"/>
          </a:p>
        </p:txBody>
      </p:sp>
      <p:pic>
        <p:nvPicPr>
          <p:cNvPr id="13" name="Image 2" descr="preencoded.png">    </p:cNvPr>
          <p:cNvPicPr>
            <a:picLocks noChangeAspect="1"/>
          </p:cNvPicPr>
          <p:nvPr/>
        </p:nvPicPr>
        <p:blipFill>
          <a:blip r:embed="rId3"/>
          <a:stretch>
            <a:fillRect/>
          </a:stretch>
        </p:blipFill>
        <p:spPr>
          <a:xfrm>
            <a:off x="626150" y="4940498"/>
            <a:ext cx="894517" cy="1398151"/>
          </a:xfrm>
          <a:prstGeom prst="rect">
            <a:avLst/>
          </a:prstGeom>
        </p:spPr>
      </p:pic>
      <p:sp>
        <p:nvSpPr>
          <p:cNvPr id="14" name="Text 9"/>
          <p:cNvSpPr/>
          <p:nvPr/>
        </p:nvSpPr>
        <p:spPr>
          <a:xfrm>
            <a:off x="1789033" y="5119330"/>
            <a:ext cx="3078123" cy="298252"/>
          </a:xfrm>
          <a:prstGeom prst="rect">
            <a:avLst/>
          </a:prstGeom>
          <a:noFill/>
          <a:ln/>
        </p:spPr>
        <p:txBody>
          <a:bodyPr wrap="none" lIns="0" tIns="0" rIns="0" bIns="0" rtlCol="0" anchor="t"/>
          <a:lstStyle/>
          <a:p>
            <a:pPr algn="l" indent="0" marL="0">
              <a:lnSpc>
                <a:spcPts val="2300"/>
              </a:lnSpc>
              <a:buNone/>
            </a:pPr>
            <a:r>
              <a:rPr lang="en-US" sz="1850" b="1" dirty="0">
                <a:solidFill>
                  <a:srgbClr val="F4CAB8"/>
                </a:solidFill>
                <a:latin typeface="Brygada 1918 Bold" pitchFamily="34" charset="0"/>
                <a:ea typeface="Brygada 1918 Bold" pitchFamily="34" charset="-122"/>
                <a:cs typeface="Brygada 1918 Bold" pitchFamily="34" charset="-120"/>
              </a:rPr>
              <a:t>Augmentation du contexte</a:t>
            </a:r>
            <a:endParaRPr lang="en-US" sz="1850" dirty="0"/>
          </a:p>
        </p:txBody>
      </p:sp>
      <p:sp>
        <p:nvSpPr>
          <p:cNvPr id="15" name="Text 10"/>
          <p:cNvSpPr/>
          <p:nvPr/>
        </p:nvSpPr>
        <p:spPr>
          <a:xfrm>
            <a:off x="1789033" y="5524857"/>
            <a:ext cx="12215217" cy="286226"/>
          </a:xfrm>
          <a:prstGeom prst="rect">
            <a:avLst/>
          </a:prstGeom>
          <a:noFill/>
          <a:ln/>
        </p:spPr>
        <p:txBody>
          <a:bodyPr wrap="none" lIns="0" tIns="0" rIns="0" bIns="0" rtlCol="0" anchor="t"/>
          <a:lstStyle/>
          <a:p>
            <a:pPr algn="l" marL="342900" indent="-342900">
              <a:lnSpc>
                <a:spcPts val="2250"/>
              </a:lnSpc>
              <a:buSzPct val="100000"/>
              <a:buChar char="•"/>
            </a:pPr>
            <a:r>
              <a:rPr lang="en-US" sz="1400" dirty="0">
                <a:solidFill>
                  <a:srgbClr val="F4CAB8"/>
                </a:solidFill>
                <a:latin typeface="Montserrat Medium" pitchFamily="34" charset="0"/>
                <a:ea typeface="Montserrat Medium" pitchFamily="34" charset="-122"/>
                <a:cs typeface="Montserrat Medium" pitchFamily="34" charset="-120"/>
              </a:rPr>
              <a:t>Les informations récupérées sont ajoutées au prompt envoyé au LLM</a:t>
            </a:r>
            <a:endParaRPr lang="en-US" sz="1400" dirty="0"/>
          </a:p>
        </p:txBody>
      </p:sp>
      <p:sp>
        <p:nvSpPr>
          <p:cNvPr id="16" name="Text 11"/>
          <p:cNvSpPr/>
          <p:nvPr/>
        </p:nvSpPr>
        <p:spPr>
          <a:xfrm>
            <a:off x="1789033" y="5873591"/>
            <a:ext cx="12215217" cy="286226"/>
          </a:xfrm>
          <a:prstGeom prst="rect">
            <a:avLst/>
          </a:prstGeom>
          <a:noFill/>
          <a:ln/>
        </p:spPr>
        <p:txBody>
          <a:bodyPr wrap="none" lIns="0" tIns="0" rIns="0" bIns="0" rtlCol="0" anchor="t"/>
          <a:lstStyle/>
          <a:p>
            <a:pPr algn="l" marL="342900" indent="-342900">
              <a:lnSpc>
                <a:spcPts val="2250"/>
              </a:lnSpc>
              <a:buSzPct val="100000"/>
              <a:buChar char="•"/>
            </a:pPr>
            <a:r>
              <a:rPr lang="en-US" sz="1400" dirty="0">
                <a:solidFill>
                  <a:srgbClr val="F4CAB8"/>
                </a:solidFill>
                <a:latin typeface="Montserrat Medium" pitchFamily="34" charset="0"/>
                <a:ea typeface="Montserrat Medium" pitchFamily="34" charset="-122"/>
                <a:cs typeface="Montserrat Medium" pitchFamily="34" charset="-120"/>
              </a:rPr>
              <a:t>Le modèle reçoit ainsi un contexte enrichi et pertinent pour la question</a:t>
            </a:r>
            <a:endParaRPr lang="en-US" sz="1400" dirty="0"/>
          </a:p>
        </p:txBody>
      </p:sp>
      <p:pic>
        <p:nvPicPr>
          <p:cNvPr id="17" name="Image 3" descr="preencoded.png">    </p:cNvPr>
          <p:cNvPicPr>
            <a:picLocks noChangeAspect="1"/>
          </p:cNvPicPr>
          <p:nvPr/>
        </p:nvPicPr>
        <p:blipFill>
          <a:blip r:embed="rId4"/>
          <a:stretch>
            <a:fillRect/>
          </a:stretch>
        </p:blipFill>
        <p:spPr>
          <a:xfrm>
            <a:off x="626150" y="6338649"/>
            <a:ext cx="894517" cy="1398151"/>
          </a:xfrm>
          <a:prstGeom prst="rect">
            <a:avLst/>
          </a:prstGeom>
        </p:spPr>
      </p:pic>
      <p:sp>
        <p:nvSpPr>
          <p:cNvPr id="18" name="Text 12"/>
          <p:cNvSpPr/>
          <p:nvPr/>
        </p:nvSpPr>
        <p:spPr>
          <a:xfrm>
            <a:off x="1789033" y="6517481"/>
            <a:ext cx="2872383" cy="298252"/>
          </a:xfrm>
          <a:prstGeom prst="rect">
            <a:avLst/>
          </a:prstGeom>
          <a:noFill/>
          <a:ln/>
        </p:spPr>
        <p:txBody>
          <a:bodyPr wrap="none" lIns="0" tIns="0" rIns="0" bIns="0" rtlCol="0" anchor="t"/>
          <a:lstStyle/>
          <a:p>
            <a:pPr algn="l" indent="0" marL="0">
              <a:lnSpc>
                <a:spcPts val="2300"/>
              </a:lnSpc>
              <a:buNone/>
            </a:pPr>
            <a:r>
              <a:rPr lang="en-US" sz="1850" b="1" dirty="0">
                <a:solidFill>
                  <a:srgbClr val="F4CAB8"/>
                </a:solidFill>
                <a:latin typeface="Brygada 1918 Bold" pitchFamily="34" charset="0"/>
                <a:ea typeface="Brygada 1918 Bold" pitchFamily="34" charset="-122"/>
                <a:cs typeface="Brygada 1918 Bold" pitchFamily="34" charset="-120"/>
              </a:rPr>
              <a:t>Génération de la réponse</a:t>
            </a:r>
            <a:endParaRPr lang="en-US" sz="1850" dirty="0"/>
          </a:p>
        </p:txBody>
      </p:sp>
      <p:sp>
        <p:nvSpPr>
          <p:cNvPr id="19" name="Text 13"/>
          <p:cNvSpPr/>
          <p:nvPr/>
        </p:nvSpPr>
        <p:spPr>
          <a:xfrm>
            <a:off x="1789033" y="6923008"/>
            <a:ext cx="12215217" cy="286226"/>
          </a:xfrm>
          <a:prstGeom prst="rect">
            <a:avLst/>
          </a:prstGeom>
          <a:noFill/>
          <a:ln/>
        </p:spPr>
        <p:txBody>
          <a:bodyPr wrap="none" lIns="0" tIns="0" rIns="0" bIns="0" rtlCol="0" anchor="t"/>
          <a:lstStyle/>
          <a:p>
            <a:pPr algn="l" marL="342900" indent="-342900">
              <a:lnSpc>
                <a:spcPts val="2250"/>
              </a:lnSpc>
              <a:buSzPct val="100000"/>
              <a:buChar char="•"/>
            </a:pPr>
            <a:r>
              <a:rPr lang="en-US" sz="1400" dirty="0">
                <a:solidFill>
                  <a:srgbClr val="F4CAB8"/>
                </a:solidFill>
                <a:latin typeface="Montserrat Medium" pitchFamily="34" charset="0"/>
                <a:ea typeface="Montserrat Medium" pitchFamily="34" charset="-122"/>
                <a:cs typeface="Montserrat Medium" pitchFamily="34" charset="-120"/>
              </a:rPr>
              <a:t>Le LLM utilise à la fois sa connaissance générale et les informations spécifiques fournies</a:t>
            </a:r>
            <a:endParaRPr lang="en-US" sz="1400" dirty="0"/>
          </a:p>
        </p:txBody>
      </p:sp>
      <p:sp>
        <p:nvSpPr>
          <p:cNvPr id="20" name="Text 14"/>
          <p:cNvSpPr/>
          <p:nvPr/>
        </p:nvSpPr>
        <p:spPr>
          <a:xfrm>
            <a:off x="1789033" y="7271742"/>
            <a:ext cx="12215217" cy="286226"/>
          </a:xfrm>
          <a:prstGeom prst="rect">
            <a:avLst/>
          </a:prstGeom>
          <a:noFill/>
          <a:ln/>
        </p:spPr>
        <p:txBody>
          <a:bodyPr wrap="none" lIns="0" tIns="0" rIns="0" bIns="0" rtlCol="0" anchor="t"/>
          <a:lstStyle/>
          <a:p>
            <a:pPr algn="l" marL="342900" indent="-342900">
              <a:lnSpc>
                <a:spcPts val="2250"/>
              </a:lnSpc>
              <a:buSzPct val="100000"/>
              <a:buChar char="•"/>
            </a:pPr>
            <a:r>
              <a:rPr lang="en-US" sz="1400" dirty="0">
                <a:solidFill>
                  <a:srgbClr val="F4CAB8"/>
                </a:solidFill>
                <a:latin typeface="Montserrat Medium" pitchFamily="34" charset="0"/>
                <a:ea typeface="Montserrat Medium" pitchFamily="34" charset="-122"/>
                <a:cs typeface="Montserrat Medium" pitchFamily="34" charset="-120"/>
              </a:rPr>
              <a:t>La réponse est ainsi plus précise, actualisée et vérifiable</a:t>
            </a:r>
            <a:endParaRPr lang="en-US" sz="140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spTree>
      <p:nvGrpSpPr>
        <p:cNvPr id="1" name=""/>
        <p:cNvGrpSpPr/>
        <p:nvPr/>
      </p:nvGrpSpPr>
      <p:grpSpPr>
        <a:xfrm>
          <a:off x="0" y="0"/>
          <a:ext cx="0" cy="0"/>
          <a:chOff x="0" y="0"/>
          <a:chExt cx="0" cy="0"/>
        </a:xfrm>
      </p:grpSpPr>
      <p:sp>
        <p:nvSpPr>
          <p:cNvPr id="2" name="Text 0"/>
          <p:cNvSpPr/>
          <p:nvPr/>
        </p:nvSpPr>
        <p:spPr>
          <a:xfrm>
            <a:off x="585788" y="460177"/>
            <a:ext cx="9577387" cy="557927"/>
          </a:xfrm>
          <a:prstGeom prst="rect">
            <a:avLst/>
          </a:prstGeom>
          <a:noFill/>
          <a:ln/>
        </p:spPr>
        <p:txBody>
          <a:bodyPr wrap="none" lIns="0" tIns="0" rIns="0" bIns="0" rtlCol="0" anchor="t"/>
          <a:lstStyle/>
          <a:p>
            <a:pPr algn="l" indent="0" marL="0">
              <a:lnSpc>
                <a:spcPts val="4350"/>
              </a:lnSpc>
              <a:buNone/>
            </a:pPr>
            <a:r>
              <a:rPr lang="en-US" sz="3500" b="1" dirty="0">
                <a:solidFill>
                  <a:srgbClr val="FFB393"/>
                </a:solidFill>
                <a:latin typeface="Brygada 1918 Bold" pitchFamily="34" charset="0"/>
                <a:ea typeface="Brygada 1918 Bold" pitchFamily="34" charset="-122"/>
                <a:cs typeface="Brygada 1918 Bold" pitchFamily="34" charset="-120"/>
              </a:rPr>
              <a:t>Métaphore : La Réduction des Hallucinations</a:t>
            </a:r>
            <a:endParaRPr lang="en-US" sz="3500" dirty="0"/>
          </a:p>
        </p:txBody>
      </p:sp>
      <p:pic>
        <p:nvPicPr>
          <p:cNvPr id="3" name="Image 0" descr="preencoded.png">    </p:cNvPr>
          <p:cNvPicPr>
            <a:picLocks noChangeAspect="1"/>
          </p:cNvPicPr>
          <p:nvPr/>
        </p:nvPicPr>
        <p:blipFill>
          <a:blip r:embed="rId1"/>
          <a:stretch>
            <a:fillRect/>
          </a:stretch>
        </p:blipFill>
        <p:spPr>
          <a:xfrm>
            <a:off x="585788" y="1352788"/>
            <a:ext cx="6603921" cy="4081463"/>
          </a:xfrm>
          <a:prstGeom prst="rect">
            <a:avLst/>
          </a:prstGeom>
        </p:spPr>
      </p:pic>
      <p:sp>
        <p:nvSpPr>
          <p:cNvPr id="4" name="Text 1"/>
          <p:cNvSpPr/>
          <p:nvPr/>
        </p:nvSpPr>
        <p:spPr>
          <a:xfrm>
            <a:off x="585788" y="5643443"/>
            <a:ext cx="3339108" cy="278844"/>
          </a:xfrm>
          <a:prstGeom prst="rect">
            <a:avLst/>
          </a:prstGeom>
          <a:noFill/>
          <a:ln/>
        </p:spPr>
        <p:txBody>
          <a:bodyPr wrap="none" lIns="0" tIns="0" rIns="0" bIns="0" rtlCol="0" anchor="t"/>
          <a:lstStyle/>
          <a:p>
            <a:pPr algn="l" indent="0" marL="0">
              <a:lnSpc>
                <a:spcPts val="2150"/>
              </a:lnSpc>
              <a:buNone/>
            </a:pPr>
            <a:r>
              <a:rPr lang="en-US" sz="1750" b="1" dirty="0">
                <a:solidFill>
                  <a:srgbClr val="F4CAB8"/>
                </a:solidFill>
                <a:latin typeface="Brygada 1918 Bold" pitchFamily="34" charset="0"/>
                <a:ea typeface="Brygada 1918 Bold" pitchFamily="34" charset="-122"/>
                <a:cs typeface="Brygada 1918 Bold" pitchFamily="34" charset="-120"/>
              </a:rPr>
              <a:t>Consultation de sources fiables</a:t>
            </a:r>
            <a:endParaRPr lang="en-US" sz="1750" dirty="0"/>
          </a:p>
        </p:txBody>
      </p:sp>
      <p:sp>
        <p:nvSpPr>
          <p:cNvPr id="5" name="Text 2"/>
          <p:cNvSpPr/>
          <p:nvPr/>
        </p:nvSpPr>
        <p:spPr>
          <a:xfrm>
            <a:off x="585788" y="6022658"/>
            <a:ext cx="6603921" cy="535543"/>
          </a:xfrm>
          <a:prstGeom prst="rect">
            <a:avLst/>
          </a:prstGeom>
          <a:noFill/>
          <a:ln/>
        </p:spPr>
        <p:txBody>
          <a:bodyPr wrap="square" lIns="0" tIns="0" rIns="0" bIns="0" rtlCol="0" anchor="t"/>
          <a:lstStyle/>
          <a:p>
            <a:pPr algn="l" indent="0" marL="0">
              <a:lnSpc>
                <a:spcPts val="2100"/>
              </a:lnSpc>
              <a:buNone/>
            </a:pPr>
            <a:r>
              <a:rPr lang="en-US" sz="1300" dirty="0">
                <a:solidFill>
                  <a:srgbClr val="F4CAB8"/>
                </a:solidFill>
                <a:latin typeface="Montserrat Medium" pitchFamily="34" charset="0"/>
                <a:ea typeface="Montserrat Medium" pitchFamily="34" charset="-122"/>
                <a:cs typeface="Montserrat Medium" pitchFamily="34" charset="-120"/>
              </a:rPr>
              <a:t>Tu sais comment parfois ces IA inventent des trucs ? Les RAG règlent ce problème :</a:t>
            </a:r>
            <a:endParaRPr lang="en-US" sz="1300" dirty="0"/>
          </a:p>
        </p:txBody>
      </p:sp>
      <p:sp>
        <p:nvSpPr>
          <p:cNvPr id="6" name="Text 3"/>
          <p:cNvSpPr/>
          <p:nvPr/>
        </p:nvSpPr>
        <p:spPr>
          <a:xfrm>
            <a:off x="585788" y="6658570"/>
            <a:ext cx="6603921" cy="267772"/>
          </a:xfrm>
          <a:prstGeom prst="rect">
            <a:avLst/>
          </a:prstGeom>
          <a:noFill/>
          <a:ln/>
        </p:spPr>
        <p:txBody>
          <a:bodyPr wrap="none" lIns="0" tIns="0" rIns="0" bIns="0" rtlCol="0" anchor="t"/>
          <a:lstStyle/>
          <a:p>
            <a:pPr algn="l" marL="342900" indent="-342900">
              <a:lnSpc>
                <a:spcPts val="2100"/>
              </a:lnSpc>
              <a:buSzPct val="100000"/>
              <a:buChar char="•"/>
            </a:pPr>
            <a:r>
              <a:rPr lang="en-US" sz="1300" dirty="0">
                <a:solidFill>
                  <a:srgbClr val="F4CAB8"/>
                </a:solidFill>
                <a:latin typeface="Montserrat Medium" pitchFamily="34" charset="0"/>
                <a:ea typeface="Montserrat Medium" pitchFamily="34" charset="-122"/>
                <a:cs typeface="Montserrat Medium" pitchFamily="34" charset="-120"/>
              </a:rPr>
              <a:t>On crée une base de données avec des infos fiables</a:t>
            </a:r>
            <a:endParaRPr lang="en-US" sz="1300" dirty="0"/>
          </a:p>
        </p:txBody>
      </p:sp>
      <p:sp>
        <p:nvSpPr>
          <p:cNvPr id="7" name="Text 4"/>
          <p:cNvSpPr/>
          <p:nvPr/>
        </p:nvSpPr>
        <p:spPr>
          <a:xfrm>
            <a:off x="585788" y="6984921"/>
            <a:ext cx="6603921" cy="267772"/>
          </a:xfrm>
          <a:prstGeom prst="rect">
            <a:avLst/>
          </a:prstGeom>
          <a:noFill/>
          <a:ln/>
        </p:spPr>
        <p:txBody>
          <a:bodyPr wrap="none" lIns="0" tIns="0" rIns="0" bIns="0" rtlCol="0" anchor="t"/>
          <a:lstStyle/>
          <a:p>
            <a:pPr algn="l" marL="342900" indent="-342900">
              <a:lnSpc>
                <a:spcPts val="2100"/>
              </a:lnSpc>
              <a:buSzPct val="100000"/>
              <a:buChar char="•"/>
            </a:pPr>
            <a:r>
              <a:rPr lang="en-US" sz="1300" dirty="0">
                <a:solidFill>
                  <a:srgbClr val="F4CAB8"/>
                </a:solidFill>
                <a:latin typeface="Montserrat Medium" pitchFamily="34" charset="0"/>
                <a:ea typeface="Montserrat Medium" pitchFamily="34" charset="-122"/>
                <a:cs typeface="Montserrat Medium" pitchFamily="34" charset="-120"/>
              </a:rPr>
              <a:t>Quand tu poses une question, l'IA cherche d'abord dans cette base</a:t>
            </a:r>
            <a:endParaRPr lang="en-US" sz="1300" dirty="0"/>
          </a:p>
        </p:txBody>
      </p:sp>
      <p:sp>
        <p:nvSpPr>
          <p:cNvPr id="8" name="Text 5"/>
          <p:cNvSpPr/>
          <p:nvPr/>
        </p:nvSpPr>
        <p:spPr>
          <a:xfrm>
            <a:off x="585788" y="7311271"/>
            <a:ext cx="6603921" cy="267772"/>
          </a:xfrm>
          <a:prstGeom prst="rect">
            <a:avLst/>
          </a:prstGeom>
          <a:noFill/>
          <a:ln/>
        </p:spPr>
        <p:txBody>
          <a:bodyPr wrap="none" lIns="0" tIns="0" rIns="0" bIns="0" rtlCol="0" anchor="t"/>
          <a:lstStyle/>
          <a:p>
            <a:pPr algn="l" marL="342900" indent="-342900">
              <a:lnSpc>
                <a:spcPts val="2100"/>
              </a:lnSpc>
              <a:buSzPct val="100000"/>
              <a:buChar char="•"/>
            </a:pPr>
            <a:r>
              <a:rPr lang="en-US" sz="1300" dirty="0">
                <a:solidFill>
                  <a:srgbClr val="F4CAB8"/>
                </a:solidFill>
                <a:latin typeface="Montserrat Medium" pitchFamily="34" charset="0"/>
                <a:ea typeface="Montserrat Medium" pitchFamily="34" charset="-122"/>
                <a:cs typeface="Montserrat Medium" pitchFamily="34" charset="-120"/>
              </a:rPr>
              <a:t>Elle utilise ces infos vraies + son intelligence générale pour te répondre</a:t>
            </a:r>
            <a:endParaRPr lang="en-US" sz="1300" dirty="0"/>
          </a:p>
        </p:txBody>
      </p:sp>
      <p:sp>
        <p:nvSpPr>
          <p:cNvPr id="9" name="Text 6"/>
          <p:cNvSpPr/>
          <p:nvPr/>
        </p:nvSpPr>
        <p:spPr>
          <a:xfrm>
            <a:off x="585788" y="7637621"/>
            <a:ext cx="6603921" cy="267772"/>
          </a:xfrm>
          <a:prstGeom prst="rect">
            <a:avLst/>
          </a:prstGeom>
          <a:noFill/>
          <a:ln/>
        </p:spPr>
        <p:txBody>
          <a:bodyPr wrap="none" lIns="0" tIns="0" rIns="0" bIns="0" rtlCol="0" anchor="t"/>
          <a:lstStyle/>
          <a:p>
            <a:pPr algn="l" marL="342900" indent="-342900">
              <a:lnSpc>
                <a:spcPts val="2100"/>
              </a:lnSpc>
              <a:buSzPct val="100000"/>
              <a:buChar char="•"/>
            </a:pPr>
            <a:r>
              <a:rPr lang="en-US" sz="1300" dirty="0">
                <a:solidFill>
                  <a:srgbClr val="F4CAB8"/>
                </a:solidFill>
                <a:latin typeface="Montserrat Medium" pitchFamily="34" charset="0"/>
                <a:ea typeface="Montserrat Medium" pitchFamily="34" charset="-122"/>
                <a:cs typeface="Montserrat Medium" pitchFamily="34" charset="-120"/>
              </a:rPr>
              <a:t>Résultat : des réponses plus précises et moins d'inventions</a:t>
            </a:r>
            <a:endParaRPr lang="en-US" sz="1300" dirty="0"/>
          </a:p>
        </p:txBody>
      </p:sp>
      <p:pic>
        <p:nvPicPr>
          <p:cNvPr id="10" name="Image 1" descr="preencoded.png">    </p:cNvPr>
          <p:cNvPicPr>
            <a:picLocks noChangeAspect="1"/>
          </p:cNvPicPr>
          <p:nvPr/>
        </p:nvPicPr>
        <p:blipFill>
          <a:blip r:embed="rId2"/>
          <a:stretch>
            <a:fillRect/>
          </a:stretch>
        </p:blipFill>
        <p:spPr>
          <a:xfrm>
            <a:off x="7440692" y="1352788"/>
            <a:ext cx="6603921" cy="4081463"/>
          </a:xfrm>
          <a:prstGeom prst="rect">
            <a:avLst/>
          </a:prstGeom>
        </p:spPr>
      </p:pic>
      <p:sp>
        <p:nvSpPr>
          <p:cNvPr id="11" name="Text 7"/>
          <p:cNvSpPr/>
          <p:nvPr/>
        </p:nvSpPr>
        <p:spPr>
          <a:xfrm>
            <a:off x="7440692" y="5643443"/>
            <a:ext cx="2869168" cy="278844"/>
          </a:xfrm>
          <a:prstGeom prst="rect">
            <a:avLst/>
          </a:prstGeom>
          <a:noFill/>
          <a:ln/>
        </p:spPr>
        <p:txBody>
          <a:bodyPr wrap="none" lIns="0" tIns="0" rIns="0" bIns="0" rtlCol="0" anchor="t"/>
          <a:lstStyle/>
          <a:p>
            <a:pPr algn="l" indent="0" marL="0">
              <a:lnSpc>
                <a:spcPts val="2150"/>
              </a:lnSpc>
              <a:buNone/>
            </a:pPr>
            <a:r>
              <a:rPr lang="en-US" sz="1750" b="1" dirty="0">
                <a:solidFill>
                  <a:srgbClr val="F4CAB8"/>
                </a:solidFill>
                <a:latin typeface="Brygada 1918 Bold" pitchFamily="34" charset="0"/>
                <a:ea typeface="Brygada 1918 Bold" pitchFamily="34" charset="-122"/>
                <a:cs typeface="Brygada 1918 Bold" pitchFamily="34" charset="-120"/>
              </a:rPr>
              <a:t>Comparaison des résultats</a:t>
            </a:r>
            <a:endParaRPr lang="en-US" sz="1750" dirty="0"/>
          </a:p>
        </p:txBody>
      </p:sp>
      <p:sp>
        <p:nvSpPr>
          <p:cNvPr id="12" name="Text 8"/>
          <p:cNvSpPr/>
          <p:nvPr/>
        </p:nvSpPr>
        <p:spPr>
          <a:xfrm>
            <a:off x="7440692" y="6022658"/>
            <a:ext cx="6603921" cy="535543"/>
          </a:xfrm>
          <a:prstGeom prst="rect">
            <a:avLst/>
          </a:prstGeom>
          <a:noFill/>
          <a:ln/>
        </p:spPr>
        <p:txBody>
          <a:bodyPr wrap="square" lIns="0" tIns="0" rIns="0" bIns="0" rtlCol="0" anchor="t"/>
          <a:lstStyle/>
          <a:p>
            <a:pPr algn="l" indent="0" marL="0">
              <a:lnSpc>
                <a:spcPts val="2100"/>
              </a:lnSpc>
              <a:buNone/>
            </a:pPr>
            <a:r>
              <a:rPr lang="en-US" sz="1300" dirty="0">
                <a:solidFill>
                  <a:srgbClr val="F4CAB8"/>
                </a:solidFill>
                <a:latin typeface="Montserrat Medium" pitchFamily="34" charset="0"/>
                <a:ea typeface="Montserrat Medium" pitchFamily="34" charset="-122"/>
                <a:cs typeface="Montserrat Medium" pitchFamily="34" charset="-120"/>
              </a:rPr>
              <a:t>C'est comme si au lieu de se fier juste à sa mémoire, l'IA pouvait aussi consulter Wikipédia avant de te répondre !</a:t>
            </a:r>
            <a:endParaRPr lang="en-US" sz="1300" dirty="0"/>
          </a:p>
        </p:txBody>
      </p:sp>
      <p:sp>
        <p:nvSpPr>
          <p:cNvPr id="13" name="Text 9"/>
          <p:cNvSpPr/>
          <p:nvPr/>
        </p:nvSpPr>
        <p:spPr>
          <a:xfrm>
            <a:off x="7440692" y="6658570"/>
            <a:ext cx="6603921" cy="803315"/>
          </a:xfrm>
          <a:prstGeom prst="rect">
            <a:avLst/>
          </a:prstGeom>
          <a:noFill/>
          <a:ln/>
        </p:spPr>
        <p:txBody>
          <a:bodyPr wrap="square" lIns="0" tIns="0" rIns="0" bIns="0" rtlCol="0" anchor="t"/>
          <a:lstStyle/>
          <a:p>
            <a:pPr algn="l" indent="0" marL="0">
              <a:lnSpc>
                <a:spcPts val="2100"/>
              </a:lnSpc>
              <a:buNone/>
            </a:pPr>
            <a:r>
              <a:rPr lang="en-US" sz="1300" dirty="0">
                <a:solidFill>
                  <a:srgbClr val="F4CAB8"/>
                </a:solidFill>
                <a:latin typeface="Montserrat Medium" pitchFamily="34" charset="0"/>
                <a:ea typeface="Montserrat Medium" pitchFamily="34" charset="-122"/>
                <a:cs typeface="Montserrat Medium" pitchFamily="34" charset="-120"/>
              </a:rPr>
              <a:t>Sans RAG, l'IA pourrait inventer des détails ou donner des informations obsolètes. Avec RAG, elle vérifie d'abord les faits dans sa base de données avant de formuler une réponse.</a:t>
            </a:r>
            <a:endParaRPr lang="en-US" sz="130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5486400" cy="8229600"/>
          </a:xfrm>
          <a:prstGeom prst="rect">
            <a:avLst/>
          </a:prstGeom>
        </p:spPr>
      </p:pic>
      <p:sp>
        <p:nvSpPr>
          <p:cNvPr id="3" name="Text 0"/>
          <p:cNvSpPr/>
          <p:nvPr/>
        </p:nvSpPr>
        <p:spPr>
          <a:xfrm>
            <a:off x="6235660" y="1585555"/>
            <a:ext cx="7645479" cy="1427083"/>
          </a:xfrm>
          <a:prstGeom prst="rect">
            <a:avLst/>
          </a:prstGeom>
          <a:noFill/>
          <a:ln/>
        </p:spPr>
        <p:txBody>
          <a:bodyPr wrap="square" lIns="0" tIns="0" rIns="0" bIns="0" rtlCol="0" anchor="t"/>
          <a:lstStyle/>
          <a:p>
            <a:pPr algn="l" indent="0" marL="0">
              <a:lnSpc>
                <a:spcPts val="5600"/>
              </a:lnSpc>
              <a:buNone/>
            </a:pPr>
            <a:r>
              <a:rPr lang="en-US" sz="4450" b="1" dirty="0">
                <a:solidFill>
                  <a:srgbClr val="FFB393"/>
                </a:solidFill>
                <a:latin typeface="Brygada 1918 Bold" pitchFamily="34" charset="0"/>
                <a:ea typeface="Brygada 1918 Bold" pitchFamily="34" charset="-122"/>
                <a:cs typeface="Brygada 1918 Bold" pitchFamily="34" charset="-120"/>
              </a:rPr>
              <a:t>Concepts Techniques Spécifiques</a:t>
            </a:r>
            <a:endParaRPr lang="en-US" sz="4450" dirty="0"/>
          </a:p>
        </p:txBody>
      </p:sp>
      <p:sp>
        <p:nvSpPr>
          <p:cNvPr id="4" name="Shape 1"/>
          <p:cNvSpPr/>
          <p:nvPr/>
        </p:nvSpPr>
        <p:spPr>
          <a:xfrm>
            <a:off x="6235660" y="3333750"/>
            <a:ext cx="7645479" cy="3310295"/>
          </a:xfrm>
          <a:prstGeom prst="roundRect">
            <a:avLst>
              <a:gd name="adj" fmla="val 970"/>
            </a:avLst>
          </a:prstGeom>
          <a:solidFill>
            <a:srgbClr val="4D1529"/>
          </a:solidFill>
          <a:ln/>
        </p:spPr>
      </p:sp>
      <p:sp>
        <p:nvSpPr>
          <p:cNvPr id="5" name="Text 2"/>
          <p:cNvSpPr/>
          <p:nvPr/>
        </p:nvSpPr>
        <p:spPr>
          <a:xfrm>
            <a:off x="6449735" y="3547824"/>
            <a:ext cx="7113151" cy="356830"/>
          </a:xfrm>
          <a:prstGeom prst="rect">
            <a:avLst/>
          </a:prstGeom>
          <a:noFill/>
          <a:ln/>
        </p:spPr>
        <p:txBody>
          <a:bodyPr wrap="none" lIns="0" tIns="0" rIns="0" bIns="0" rtlCol="0" anchor="t"/>
          <a:lstStyle/>
          <a:p>
            <a:pPr algn="l" indent="0" marL="0">
              <a:lnSpc>
                <a:spcPts val="2800"/>
              </a:lnSpc>
              <a:buNone/>
            </a:pPr>
            <a:r>
              <a:rPr lang="en-US" sz="2200" b="1" dirty="0">
                <a:solidFill>
                  <a:srgbClr val="F4CAB8"/>
                </a:solidFill>
                <a:latin typeface="Brygada 1918 Bold" pitchFamily="34" charset="0"/>
                <a:ea typeface="Brygada 1918 Bold" pitchFamily="34" charset="-122"/>
                <a:cs typeface="Brygada 1918 Bold" pitchFamily="34" charset="-120"/>
              </a:rPr>
              <a:t>La normalisation des couches (Layer Normalization)</a:t>
            </a:r>
            <a:endParaRPr lang="en-US" sz="2200" dirty="0"/>
          </a:p>
        </p:txBody>
      </p:sp>
      <p:sp>
        <p:nvSpPr>
          <p:cNvPr id="6" name="Text 3"/>
          <p:cNvSpPr/>
          <p:nvPr/>
        </p:nvSpPr>
        <p:spPr>
          <a:xfrm>
            <a:off x="6449735" y="4033004"/>
            <a:ext cx="7217331" cy="2396966"/>
          </a:xfrm>
          <a:prstGeom prst="rect">
            <a:avLst/>
          </a:prstGeom>
          <a:noFill/>
          <a:ln/>
        </p:spPr>
        <p:txBody>
          <a:bodyPr wrap="square" lIns="0" tIns="0" rIns="0" bIns="0" rtlCol="0" anchor="t"/>
          <a:lstStyle/>
          <a:p>
            <a:pPr algn="l" indent="0" marL="0">
              <a:lnSpc>
                <a:spcPts val="2650"/>
              </a:lnSpc>
              <a:buNone/>
            </a:pPr>
            <a:r>
              <a:rPr lang="en-US" sz="1650" dirty="0">
                <a:solidFill>
                  <a:srgbClr val="F4CAB8"/>
                </a:solidFill>
                <a:latin typeface="Montserrat Medium" pitchFamily="34" charset="0"/>
                <a:ea typeface="Montserrat Medium" pitchFamily="34" charset="-122"/>
                <a:cs typeface="Montserrat Medium" pitchFamily="34" charset="-120"/>
              </a:rPr>
              <a:t>La normalisation dans un modèle Transformer est une étape où chaque colonne de la matrice d'entrée est ajustée pour faciliter le calcul. On modifie les valeurs pour que la moyenne soit égale à zéro et que l'écart-type soit égal à un. Cela stabilise et améliore la qualité du traitement par le modèle. Ensuite, chaque valeur est ajustée avec deux paramètres appris (γ et β) avant de poursuivre vers l'étape suivante.</a:t>
            </a:r>
            <a:endParaRPr lang="en-US" sz="165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spTree>
      <p:nvGrpSpPr>
        <p:cNvPr id="1" name=""/>
        <p:cNvGrpSpPr/>
        <p:nvPr/>
      </p:nvGrpSpPr>
      <p:grpSpPr>
        <a:xfrm>
          <a:off x="0" y="0"/>
          <a:ext cx="0" cy="0"/>
          <a:chOff x="0" y="0"/>
          <a:chExt cx="0" cy="0"/>
        </a:xfrm>
      </p:grpSpPr>
      <p:sp>
        <p:nvSpPr>
          <p:cNvPr id="2" name="Text 0"/>
          <p:cNvSpPr/>
          <p:nvPr/>
        </p:nvSpPr>
        <p:spPr>
          <a:xfrm>
            <a:off x="466011" y="367784"/>
            <a:ext cx="4512350" cy="443746"/>
          </a:xfrm>
          <a:prstGeom prst="rect">
            <a:avLst/>
          </a:prstGeom>
          <a:noFill/>
          <a:ln/>
        </p:spPr>
        <p:txBody>
          <a:bodyPr wrap="none" lIns="0" tIns="0" rIns="0" bIns="0" rtlCol="0" anchor="t"/>
          <a:lstStyle/>
          <a:p>
            <a:pPr algn="l" indent="0" marL="0">
              <a:lnSpc>
                <a:spcPts val="3450"/>
              </a:lnSpc>
              <a:buNone/>
            </a:pPr>
            <a:r>
              <a:rPr lang="en-US" sz="2750" b="1" dirty="0">
                <a:solidFill>
                  <a:srgbClr val="FFB393"/>
                </a:solidFill>
                <a:latin typeface="Brygada 1918 Bold" pitchFamily="34" charset="0"/>
                <a:ea typeface="Brygada 1918 Bold" pitchFamily="34" charset="-122"/>
                <a:cs typeface="Brygada 1918 Bold" pitchFamily="34" charset="-120"/>
              </a:rPr>
              <a:t>Exemple de Normalisation</a:t>
            </a:r>
            <a:endParaRPr lang="en-US" sz="2750" dirty="0"/>
          </a:p>
        </p:txBody>
      </p:sp>
      <p:sp>
        <p:nvSpPr>
          <p:cNvPr id="3" name="Text 1"/>
          <p:cNvSpPr/>
          <p:nvPr/>
        </p:nvSpPr>
        <p:spPr>
          <a:xfrm>
            <a:off x="466011" y="1144310"/>
            <a:ext cx="6749296" cy="439341"/>
          </a:xfrm>
          <a:prstGeom prst="rect">
            <a:avLst/>
          </a:prstGeom>
          <a:noFill/>
          <a:ln/>
        </p:spPr>
        <p:txBody>
          <a:bodyPr wrap="none" lIns="0" tIns="0" rIns="0" bIns="0" rtlCol="0" anchor="t"/>
          <a:lstStyle/>
          <a:p>
            <a:pPr algn="ctr" indent="0" marL="0">
              <a:lnSpc>
                <a:spcPts val="3450"/>
              </a:lnSpc>
              <a:buNone/>
            </a:pPr>
            <a:r>
              <a:rPr lang="en-US" sz="3450" b="1" dirty="0">
                <a:solidFill>
                  <a:srgbClr val="F4CAB8"/>
                </a:solidFill>
                <a:latin typeface="Brygada 1918 Bold" pitchFamily="34" charset="0"/>
                <a:ea typeface="Brygada 1918 Bold" pitchFamily="34" charset="-122"/>
                <a:cs typeface="Brygada 1918 Bold" pitchFamily="34" charset="-120"/>
              </a:rPr>
              <a:t>16</a:t>
            </a:r>
            <a:endParaRPr lang="en-US" sz="3450" dirty="0"/>
          </a:p>
        </p:txBody>
      </p:sp>
      <p:sp>
        <p:nvSpPr>
          <p:cNvPr id="4" name="Text 2"/>
          <p:cNvSpPr/>
          <p:nvPr/>
        </p:nvSpPr>
        <p:spPr>
          <a:xfrm>
            <a:off x="2952869" y="1749981"/>
            <a:ext cx="1775460" cy="221813"/>
          </a:xfrm>
          <a:prstGeom prst="rect">
            <a:avLst/>
          </a:prstGeom>
          <a:noFill/>
          <a:ln/>
        </p:spPr>
        <p:txBody>
          <a:bodyPr wrap="none" lIns="0" tIns="0" rIns="0" bIns="0" rtlCol="0" anchor="t"/>
          <a:lstStyle/>
          <a:p>
            <a:pPr algn="ctr" indent="0" marL="0">
              <a:lnSpc>
                <a:spcPts val="1700"/>
              </a:lnSpc>
              <a:buNone/>
            </a:pPr>
            <a:r>
              <a:rPr lang="en-US" sz="1350" b="1" dirty="0">
                <a:solidFill>
                  <a:srgbClr val="F4CAB8"/>
                </a:solidFill>
                <a:latin typeface="Brygada 1918 Bold" pitchFamily="34" charset="0"/>
                <a:ea typeface="Brygada 1918 Bold" pitchFamily="34" charset="-122"/>
                <a:cs typeface="Brygada 1918 Bold" pitchFamily="34" charset="-120"/>
              </a:rPr>
              <a:t>Note de Marie</a:t>
            </a:r>
            <a:endParaRPr lang="en-US" sz="1350" dirty="0"/>
          </a:p>
        </p:txBody>
      </p:sp>
      <p:sp>
        <p:nvSpPr>
          <p:cNvPr id="5" name="Text 3"/>
          <p:cNvSpPr/>
          <p:nvPr/>
        </p:nvSpPr>
        <p:spPr>
          <a:xfrm>
            <a:off x="466011" y="2051685"/>
            <a:ext cx="6749296" cy="212884"/>
          </a:xfrm>
          <a:prstGeom prst="rect">
            <a:avLst/>
          </a:prstGeom>
          <a:noFill/>
          <a:ln/>
        </p:spPr>
        <p:txBody>
          <a:bodyPr wrap="none" lIns="0" tIns="0" rIns="0" bIns="0" rtlCol="0" anchor="t"/>
          <a:lstStyle/>
          <a:p>
            <a:pPr algn="ctr" indent="0" marL="0">
              <a:lnSpc>
                <a:spcPts val="1650"/>
              </a:lnSpc>
              <a:buNone/>
            </a:pPr>
            <a:r>
              <a:rPr lang="en-US" sz="1000" dirty="0">
                <a:solidFill>
                  <a:srgbClr val="F4CAB8"/>
                </a:solidFill>
                <a:latin typeface="Montserrat Medium" pitchFamily="34" charset="0"/>
                <a:ea typeface="Montserrat Medium" pitchFamily="34" charset="-122"/>
                <a:cs typeface="Montserrat Medium" pitchFamily="34" charset="-120"/>
              </a:rPr>
              <a:t>Avant normalisation</a:t>
            </a:r>
            <a:endParaRPr lang="en-US" sz="1000" dirty="0"/>
          </a:p>
        </p:txBody>
      </p:sp>
      <p:sp>
        <p:nvSpPr>
          <p:cNvPr id="6" name="Text 4"/>
          <p:cNvSpPr/>
          <p:nvPr/>
        </p:nvSpPr>
        <p:spPr>
          <a:xfrm>
            <a:off x="7414974" y="1144310"/>
            <a:ext cx="6749415" cy="439341"/>
          </a:xfrm>
          <a:prstGeom prst="rect">
            <a:avLst/>
          </a:prstGeom>
          <a:noFill/>
          <a:ln/>
        </p:spPr>
        <p:txBody>
          <a:bodyPr wrap="none" lIns="0" tIns="0" rIns="0" bIns="0" rtlCol="0" anchor="t"/>
          <a:lstStyle/>
          <a:p>
            <a:pPr algn="ctr" indent="0" marL="0">
              <a:lnSpc>
                <a:spcPts val="3450"/>
              </a:lnSpc>
              <a:buNone/>
            </a:pPr>
            <a:r>
              <a:rPr lang="en-US" sz="3450" b="1" dirty="0">
                <a:solidFill>
                  <a:srgbClr val="F4CAB8"/>
                </a:solidFill>
                <a:latin typeface="Brygada 1918 Bold" pitchFamily="34" charset="0"/>
                <a:ea typeface="Brygada 1918 Bold" pitchFamily="34" charset="-122"/>
                <a:cs typeface="Brygada 1918 Bold" pitchFamily="34" charset="-120"/>
              </a:rPr>
              <a:t>12</a:t>
            </a:r>
            <a:endParaRPr lang="en-US" sz="3450" dirty="0"/>
          </a:p>
        </p:txBody>
      </p:sp>
      <p:sp>
        <p:nvSpPr>
          <p:cNvPr id="7" name="Text 5"/>
          <p:cNvSpPr/>
          <p:nvPr/>
        </p:nvSpPr>
        <p:spPr>
          <a:xfrm>
            <a:off x="9901952" y="1749981"/>
            <a:ext cx="1775460" cy="221813"/>
          </a:xfrm>
          <a:prstGeom prst="rect">
            <a:avLst/>
          </a:prstGeom>
          <a:noFill/>
          <a:ln/>
        </p:spPr>
        <p:txBody>
          <a:bodyPr wrap="none" lIns="0" tIns="0" rIns="0" bIns="0" rtlCol="0" anchor="t"/>
          <a:lstStyle/>
          <a:p>
            <a:pPr algn="ctr" indent="0" marL="0">
              <a:lnSpc>
                <a:spcPts val="1700"/>
              </a:lnSpc>
              <a:buNone/>
            </a:pPr>
            <a:r>
              <a:rPr lang="en-US" sz="1350" b="1" dirty="0">
                <a:solidFill>
                  <a:srgbClr val="F4CAB8"/>
                </a:solidFill>
                <a:latin typeface="Brygada 1918 Bold" pitchFamily="34" charset="0"/>
                <a:ea typeface="Brygada 1918 Bold" pitchFamily="34" charset="-122"/>
                <a:cs typeface="Brygada 1918 Bold" pitchFamily="34" charset="-120"/>
              </a:rPr>
              <a:t>Note de Thomas</a:t>
            </a:r>
            <a:endParaRPr lang="en-US" sz="1350" dirty="0"/>
          </a:p>
        </p:txBody>
      </p:sp>
      <p:sp>
        <p:nvSpPr>
          <p:cNvPr id="8" name="Text 6"/>
          <p:cNvSpPr/>
          <p:nvPr/>
        </p:nvSpPr>
        <p:spPr>
          <a:xfrm>
            <a:off x="7414974" y="2051685"/>
            <a:ext cx="6749415" cy="212884"/>
          </a:xfrm>
          <a:prstGeom prst="rect">
            <a:avLst/>
          </a:prstGeom>
          <a:noFill/>
          <a:ln/>
        </p:spPr>
        <p:txBody>
          <a:bodyPr wrap="none" lIns="0" tIns="0" rIns="0" bIns="0" rtlCol="0" anchor="t"/>
          <a:lstStyle/>
          <a:p>
            <a:pPr algn="ctr" indent="0" marL="0">
              <a:lnSpc>
                <a:spcPts val="1650"/>
              </a:lnSpc>
              <a:buNone/>
            </a:pPr>
            <a:r>
              <a:rPr lang="en-US" sz="1000" dirty="0">
                <a:solidFill>
                  <a:srgbClr val="F4CAB8"/>
                </a:solidFill>
                <a:latin typeface="Montserrat Medium" pitchFamily="34" charset="0"/>
                <a:ea typeface="Montserrat Medium" pitchFamily="34" charset="-122"/>
                <a:cs typeface="Montserrat Medium" pitchFamily="34" charset="-120"/>
              </a:rPr>
              <a:t>Avant normalisation</a:t>
            </a:r>
            <a:endParaRPr lang="en-US" sz="1000" dirty="0"/>
          </a:p>
        </p:txBody>
      </p:sp>
      <p:sp>
        <p:nvSpPr>
          <p:cNvPr id="9" name="Text 7"/>
          <p:cNvSpPr/>
          <p:nvPr/>
        </p:nvSpPr>
        <p:spPr>
          <a:xfrm>
            <a:off x="466011" y="2730579"/>
            <a:ext cx="6749296" cy="439341"/>
          </a:xfrm>
          <a:prstGeom prst="rect">
            <a:avLst/>
          </a:prstGeom>
          <a:noFill/>
          <a:ln/>
        </p:spPr>
        <p:txBody>
          <a:bodyPr wrap="none" lIns="0" tIns="0" rIns="0" bIns="0" rtlCol="0" anchor="t"/>
          <a:lstStyle/>
          <a:p>
            <a:pPr algn="ctr" indent="0" marL="0">
              <a:lnSpc>
                <a:spcPts val="3450"/>
              </a:lnSpc>
              <a:buNone/>
            </a:pPr>
            <a:r>
              <a:rPr lang="en-US" sz="3450" b="1" dirty="0">
                <a:solidFill>
                  <a:srgbClr val="F4CAB8"/>
                </a:solidFill>
                <a:latin typeface="Brygada 1918 Bold" pitchFamily="34" charset="0"/>
                <a:ea typeface="Brygada 1918 Bold" pitchFamily="34" charset="-122"/>
                <a:cs typeface="Brygada 1918 Bold" pitchFamily="34" charset="-120"/>
              </a:rPr>
              <a:t>8</a:t>
            </a:r>
            <a:endParaRPr lang="en-US" sz="3450" dirty="0"/>
          </a:p>
        </p:txBody>
      </p:sp>
      <p:sp>
        <p:nvSpPr>
          <p:cNvPr id="10" name="Text 8"/>
          <p:cNvSpPr/>
          <p:nvPr/>
        </p:nvSpPr>
        <p:spPr>
          <a:xfrm>
            <a:off x="2952869" y="3336250"/>
            <a:ext cx="1775460" cy="221813"/>
          </a:xfrm>
          <a:prstGeom prst="rect">
            <a:avLst/>
          </a:prstGeom>
          <a:noFill/>
          <a:ln/>
        </p:spPr>
        <p:txBody>
          <a:bodyPr wrap="none" lIns="0" tIns="0" rIns="0" bIns="0" rtlCol="0" anchor="t"/>
          <a:lstStyle/>
          <a:p>
            <a:pPr algn="ctr" indent="0" marL="0">
              <a:lnSpc>
                <a:spcPts val="1700"/>
              </a:lnSpc>
              <a:buNone/>
            </a:pPr>
            <a:r>
              <a:rPr lang="en-US" sz="1350" b="1" dirty="0">
                <a:solidFill>
                  <a:srgbClr val="F4CAB8"/>
                </a:solidFill>
                <a:latin typeface="Brygada 1918 Bold" pitchFamily="34" charset="0"/>
                <a:ea typeface="Brygada 1918 Bold" pitchFamily="34" charset="-122"/>
                <a:cs typeface="Brygada 1918 Bold" pitchFamily="34" charset="-120"/>
              </a:rPr>
              <a:t>Note de Léa</a:t>
            </a:r>
            <a:endParaRPr lang="en-US" sz="1350" dirty="0"/>
          </a:p>
        </p:txBody>
      </p:sp>
      <p:sp>
        <p:nvSpPr>
          <p:cNvPr id="11" name="Text 9"/>
          <p:cNvSpPr/>
          <p:nvPr/>
        </p:nvSpPr>
        <p:spPr>
          <a:xfrm>
            <a:off x="466011" y="3637955"/>
            <a:ext cx="6749296" cy="212884"/>
          </a:xfrm>
          <a:prstGeom prst="rect">
            <a:avLst/>
          </a:prstGeom>
          <a:noFill/>
          <a:ln/>
        </p:spPr>
        <p:txBody>
          <a:bodyPr wrap="none" lIns="0" tIns="0" rIns="0" bIns="0" rtlCol="0" anchor="t"/>
          <a:lstStyle/>
          <a:p>
            <a:pPr algn="ctr" indent="0" marL="0">
              <a:lnSpc>
                <a:spcPts val="1650"/>
              </a:lnSpc>
              <a:buNone/>
            </a:pPr>
            <a:r>
              <a:rPr lang="en-US" sz="1000" dirty="0">
                <a:solidFill>
                  <a:srgbClr val="F4CAB8"/>
                </a:solidFill>
                <a:latin typeface="Montserrat Medium" pitchFamily="34" charset="0"/>
                <a:ea typeface="Montserrat Medium" pitchFamily="34" charset="-122"/>
                <a:cs typeface="Montserrat Medium" pitchFamily="34" charset="-120"/>
              </a:rPr>
              <a:t>Avant normalisation</a:t>
            </a:r>
            <a:endParaRPr lang="en-US" sz="1000" dirty="0"/>
          </a:p>
        </p:txBody>
      </p:sp>
      <p:sp>
        <p:nvSpPr>
          <p:cNvPr id="12" name="Text 10"/>
          <p:cNvSpPr/>
          <p:nvPr/>
        </p:nvSpPr>
        <p:spPr>
          <a:xfrm>
            <a:off x="7414974" y="2730579"/>
            <a:ext cx="6749415" cy="439341"/>
          </a:xfrm>
          <a:prstGeom prst="rect">
            <a:avLst/>
          </a:prstGeom>
          <a:noFill/>
          <a:ln/>
        </p:spPr>
        <p:txBody>
          <a:bodyPr wrap="none" lIns="0" tIns="0" rIns="0" bIns="0" rtlCol="0" anchor="t"/>
          <a:lstStyle/>
          <a:p>
            <a:pPr algn="ctr" indent="0" marL="0">
              <a:lnSpc>
                <a:spcPts val="3450"/>
              </a:lnSpc>
              <a:buNone/>
            </a:pPr>
            <a:r>
              <a:rPr lang="en-US" sz="3450" b="1" dirty="0">
                <a:solidFill>
                  <a:srgbClr val="F4CAB8"/>
                </a:solidFill>
                <a:latin typeface="Brygada 1918 Bold" pitchFamily="34" charset="0"/>
                <a:ea typeface="Brygada 1918 Bold" pitchFamily="34" charset="-122"/>
                <a:cs typeface="Brygada 1918 Bold" pitchFamily="34" charset="-120"/>
              </a:rPr>
              <a:t>4</a:t>
            </a:r>
            <a:endParaRPr lang="en-US" sz="3450" dirty="0"/>
          </a:p>
        </p:txBody>
      </p:sp>
      <p:sp>
        <p:nvSpPr>
          <p:cNvPr id="13" name="Text 11"/>
          <p:cNvSpPr/>
          <p:nvPr/>
        </p:nvSpPr>
        <p:spPr>
          <a:xfrm>
            <a:off x="9901952" y="3336250"/>
            <a:ext cx="1775460" cy="221813"/>
          </a:xfrm>
          <a:prstGeom prst="rect">
            <a:avLst/>
          </a:prstGeom>
          <a:noFill/>
          <a:ln/>
        </p:spPr>
        <p:txBody>
          <a:bodyPr wrap="none" lIns="0" tIns="0" rIns="0" bIns="0" rtlCol="0" anchor="t"/>
          <a:lstStyle/>
          <a:p>
            <a:pPr algn="ctr" indent="0" marL="0">
              <a:lnSpc>
                <a:spcPts val="1700"/>
              </a:lnSpc>
              <a:buNone/>
            </a:pPr>
            <a:r>
              <a:rPr lang="en-US" sz="1350" b="1" dirty="0">
                <a:solidFill>
                  <a:srgbClr val="F4CAB8"/>
                </a:solidFill>
                <a:latin typeface="Brygada 1918 Bold" pitchFamily="34" charset="0"/>
                <a:ea typeface="Brygada 1918 Bold" pitchFamily="34" charset="-122"/>
                <a:cs typeface="Brygada 1918 Bold" pitchFamily="34" charset="-120"/>
              </a:rPr>
              <a:t>Note de Luc</a:t>
            </a:r>
            <a:endParaRPr lang="en-US" sz="1350" dirty="0"/>
          </a:p>
        </p:txBody>
      </p:sp>
      <p:sp>
        <p:nvSpPr>
          <p:cNvPr id="14" name="Text 12"/>
          <p:cNvSpPr/>
          <p:nvPr/>
        </p:nvSpPr>
        <p:spPr>
          <a:xfrm>
            <a:off x="7414974" y="3637955"/>
            <a:ext cx="6749415" cy="212884"/>
          </a:xfrm>
          <a:prstGeom prst="rect">
            <a:avLst/>
          </a:prstGeom>
          <a:noFill/>
          <a:ln/>
        </p:spPr>
        <p:txBody>
          <a:bodyPr wrap="none" lIns="0" tIns="0" rIns="0" bIns="0" rtlCol="0" anchor="t"/>
          <a:lstStyle/>
          <a:p>
            <a:pPr algn="ctr" indent="0" marL="0">
              <a:lnSpc>
                <a:spcPts val="1650"/>
              </a:lnSpc>
              <a:buNone/>
            </a:pPr>
            <a:r>
              <a:rPr lang="en-US" sz="1000" dirty="0">
                <a:solidFill>
                  <a:srgbClr val="F4CAB8"/>
                </a:solidFill>
                <a:latin typeface="Montserrat Medium" pitchFamily="34" charset="0"/>
                <a:ea typeface="Montserrat Medium" pitchFamily="34" charset="-122"/>
                <a:cs typeface="Montserrat Medium" pitchFamily="34" charset="-120"/>
              </a:rPr>
              <a:t>Avant normalisation</a:t>
            </a:r>
            <a:endParaRPr lang="en-US" sz="1000" dirty="0"/>
          </a:p>
        </p:txBody>
      </p:sp>
      <p:sp>
        <p:nvSpPr>
          <p:cNvPr id="15" name="Text 13"/>
          <p:cNvSpPr/>
          <p:nvPr/>
        </p:nvSpPr>
        <p:spPr>
          <a:xfrm>
            <a:off x="466011" y="4000619"/>
            <a:ext cx="13698379" cy="212884"/>
          </a:xfrm>
          <a:prstGeom prst="rect">
            <a:avLst/>
          </a:prstGeom>
          <a:noFill/>
          <a:ln/>
        </p:spPr>
        <p:txBody>
          <a:bodyPr wrap="none" lIns="0" tIns="0" rIns="0" bIns="0" rtlCol="0" anchor="t"/>
          <a:lstStyle/>
          <a:p>
            <a:pPr algn="l" indent="0" marL="0">
              <a:lnSpc>
                <a:spcPts val="1650"/>
              </a:lnSpc>
              <a:buNone/>
            </a:pPr>
            <a:r>
              <a:rPr lang="en-US" sz="1000" dirty="0">
                <a:solidFill>
                  <a:srgbClr val="F4CAB8"/>
                </a:solidFill>
                <a:latin typeface="Montserrat Medium" pitchFamily="34" charset="0"/>
                <a:ea typeface="Montserrat Medium" pitchFamily="34" charset="-122"/>
                <a:cs typeface="Montserrat Medium" pitchFamily="34" charset="-120"/>
              </a:rPr>
              <a:t>Imaginez que vous êtes quatre élèves avec les notes ci-dessus sur 20.</a:t>
            </a:r>
            <a:endParaRPr lang="en-US" sz="1000" dirty="0"/>
          </a:p>
        </p:txBody>
      </p:sp>
      <p:sp>
        <p:nvSpPr>
          <p:cNvPr id="16" name="Text 14"/>
          <p:cNvSpPr/>
          <p:nvPr/>
        </p:nvSpPr>
        <p:spPr>
          <a:xfrm>
            <a:off x="466011" y="4363283"/>
            <a:ext cx="13698379" cy="212884"/>
          </a:xfrm>
          <a:prstGeom prst="rect">
            <a:avLst/>
          </a:prstGeom>
          <a:noFill/>
          <a:ln/>
        </p:spPr>
        <p:txBody>
          <a:bodyPr wrap="none" lIns="0" tIns="0" rIns="0" bIns="0" rtlCol="0" anchor="t"/>
          <a:lstStyle/>
          <a:p>
            <a:pPr algn="l" indent="0" marL="0">
              <a:lnSpc>
                <a:spcPts val="1650"/>
              </a:lnSpc>
              <a:buNone/>
            </a:pPr>
            <a:r>
              <a:rPr lang="en-US" sz="1000" dirty="0">
                <a:solidFill>
                  <a:srgbClr val="F4CAB8"/>
                </a:solidFill>
                <a:latin typeface="Montserrat Medium" pitchFamily="34" charset="0"/>
                <a:ea typeface="Montserrat Medium" pitchFamily="34" charset="-122"/>
                <a:cs typeface="Montserrat Medium" pitchFamily="34" charset="-120"/>
              </a:rPr>
              <a:t>La moyenne est : (16 + 12 + 8 + 4) / 4 = 10. Maintenant, on soustrait cette moyenne à chaque note :</a:t>
            </a:r>
            <a:endParaRPr lang="en-US" sz="1000" dirty="0"/>
          </a:p>
        </p:txBody>
      </p:sp>
      <p:sp>
        <p:nvSpPr>
          <p:cNvPr id="17" name="Text 15"/>
          <p:cNvSpPr/>
          <p:nvPr/>
        </p:nvSpPr>
        <p:spPr>
          <a:xfrm>
            <a:off x="466011" y="4792504"/>
            <a:ext cx="6749296" cy="439341"/>
          </a:xfrm>
          <a:prstGeom prst="rect">
            <a:avLst/>
          </a:prstGeom>
          <a:noFill/>
          <a:ln/>
        </p:spPr>
        <p:txBody>
          <a:bodyPr wrap="none" lIns="0" tIns="0" rIns="0" bIns="0" rtlCol="0" anchor="t"/>
          <a:lstStyle/>
          <a:p>
            <a:pPr algn="ctr" indent="0" marL="0">
              <a:lnSpc>
                <a:spcPts val="3450"/>
              </a:lnSpc>
              <a:buNone/>
            </a:pPr>
            <a:r>
              <a:rPr lang="en-US" sz="3450" b="1" dirty="0">
                <a:solidFill>
                  <a:srgbClr val="F4CAB8"/>
                </a:solidFill>
                <a:latin typeface="Brygada 1918 Bold" pitchFamily="34" charset="0"/>
                <a:ea typeface="Brygada 1918 Bold" pitchFamily="34" charset="-122"/>
                <a:cs typeface="Brygada 1918 Bold" pitchFamily="34" charset="-120"/>
              </a:rPr>
              <a:t>+6</a:t>
            </a:r>
            <a:endParaRPr lang="en-US" sz="3450" dirty="0"/>
          </a:p>
        </p:txBody>
      </p:sp>
      <p:sp>
        <p:nvSpPr>
          <p:cNvPr id="18" name="Text 16"/>
          <p:cNvSpPr/>
          <p:nvPr/>
        </p:nvSpPr>
        <p:spPr>
          <a:xfrm>
            <a:off x="2952869" y="5398175"/>
            <a:ext cx="1775460" cy="221813"/>
          </a:xfrm>
          <a:prstGeom prst="rect">
            <a:avLst/>
          </a:prstGeom>
          <a:noFill/>
          <a:ln/>
        </p:spPr>
        <p:txBody>
          <a:bodyPr wrap="none" lIns="0" tIns="0" rIns="0" bIns="0" rtlCol="0" anchor="t"/>
          <a:lstStyle/>
          <a:p>
            <a:pPr algn="ctr" indent="0" marL="0">
              <a:lnSpc>
                <a:spcPts val="1700"/>
              </a:lnSpc>
              <a:buNone/>
            </a:pPr>
            <a:r>
              <a:rPr lang="en-US" sz="1350" b="1" dirty="0">
                <a:solidFill>
                  <a:srgbClr val="F4CAB8"/>
                </a:solidFill>
                <a:latin typeface="Brygada 1918 Bold" pitchFamily="34" charset="0"/>
                <a:ea typeface="Brygada 1918 Bold" pitchFamily="34" charset="-122"/>
                <a:cs typeface="Brygada 1918 Bold" pitchFamily="34" charset="-120"/>
              </a:rPr>
              <a:t>Marie normalisée</a:t>
            </a:r>
            <a:endParaRPr lang="en-US" sz="1350" dirty="0"/>
          </a:p>
        </p:txBody>
      </p:sp>
      <p:sp>
        <p:nvSpPr>
          <p:cNvPr id="19" name="Text 17"/>
          <p:cNvSpPr/>
          <p:nvPr/>
        </p:nvSpPr>
        <p:spPr>
          <a:xfrm>
            <a:off x="466011" y="5699879"/>
            <a:ext cx="6749296" cy="212884"/>
          </a:xfrm>
          <a:prstGeom prst="rect">
            <a:avLst/>
          </a:prstGeom>
          <a:noFill/>
          <a:ln/>
        </p:spPr>
        <p:txBody>
          <a:bodyPr wrap="none" lIns="0" tIns="0" rIns="0" bIns="0" rtlCol="0" anchor="t"/>
          <a:lstStyle/>
          <a:p>
            <a:pPr algn="ctr" indent="0" marL="0">
              <a:lnSpc>
                <a:spcPts val="1650"/>
              </a:lnSpc>
              <a:buNone/>
            </a:pPr>
            <a:r>
              <a:rPr lang="en-US" sz="1000" dirty="0">
                <a:solidFill>
                  <a:srgbClr val="F4CAB8"/>
                </a:solidFill>
                <a:latin typeface="Montserrat Medium" pitchFamily="34" charset="0"/>
                <a:ea typeface="Montserrat Medium" pitchFamily="34" charset="-122"/>
                <a:cs typeface="Montserrat Medium" pitchFamily="34" charset="-120"/>
              </a:rPr>
              <a:t>16 - 10 = +6</a:t>
            </a:r>
            <a:endParaRPr lang="en-US" sz="1000" dirty="0"/>
          </a:p>
        </p:txBody>
      </p:sp>
      <p:sp>
        <p:nvSpPr>
          <p:cNvPr id="20" name="Text 18"/>
          <p:cNvSpPr/>
          <p:nvPr/>
        </p:nvSpPr>
        <p:spPr>
          <a:xfrm>
            <a:off x="7414974" y="4792504"/>
            <a:ext cx="6749415" cy="439341"/>
          </a:xfrm>
          <a:prstGeom prst="rect">
            <a:avLst/>
          </a:prstGeom>
          <a:noFill/>
          <a:ln/>
        </p:spPr>
        <p:txBody>
          <a:bodyPr wrap="none" lIns="0" tIns="0" rIns="0" bIns="0" rtlCol="0" anchor="t"/>
          <a:lstStyle/>
          <a:p>
            <a:pPr algn="ctr" indent="0" marL="0">
              <a:lnSpc>
                <a:spcPts val="3450"/>
              </a:lnSpc>
              <a:buNone/>
            </a:pPr>
            <a:r>
              <a:rPr lang="en-US" sz="3450" b="1" dirty="0">
                <a:solidFill>
                  <a:srgbClr val="F4CAB8"/>
                </a:solidFill>
                <a:latin typeface="Brygada 1918 Bold" pitchFamily="34" charset="0"/>
                <a:ea typeface="Brygada 1918 Bold" pitchFamily="34" charset="-122"/>
                <a:cs typeface="Brygada 1918 Bold" pitchFamily="34" charset="-120"/>
              </a:rPr>
              <a:t>+2</a:t>
            </a:r>
            <a:endParaRPr lang="en-US" sz="3450" dirty="0"/>
          </a:p>
        </p:txBody>
      </p:sp>
      <p:sp>
        <p:nvSpPr>
          <p:cNvPr id="21" name="Text 19"/>
          <p:cNvSpPr/>
          <p:nvPr/>
        </p:nvSpPr>
        <p:spPr>
          <a:xfrm>
            <a:off x="9901952" y="5398175"/>
            <a:ext cx="1775460" cy="221813"/>
          </a:xfrm>
          <a:prstGeom prst="rect">
            <a:avLst/>
          </a:prstGeom>
          <a:noFill/>
          <a:ln/>
        </p:spPr>
        <p:txBody>
          <a:bodyPr wrap="none" lIns="0" tIns="0" rIns="0" bIns="0" rtlCol="0" anchor="t"/>
          <a:lstStyle/>
          <a:p>
            <a:pPr algn="ctr" indent="0" marL="0">
              <a:lnSpc>
                <a:spcPts val="1700"/>
              </a:lnSpc>
              <a:buNone/>
            </a:pPr>
            <a:r>
              <a:rPr lang="en-US" sz="1350" b="1" dirty="0">
                <a:solidFill>
                  <a:srgbClr val="F4CAB8"/>
                </a:solidFill>
                <a:latin typeface="Brygada 1918 Bold" pitchFamily="34" charset="0"/>
                <a:ea typeface="Brygada 1918 Bold" pitchFamily="34" charset="-122"/>
                <a:cs typeface="Brygada 1918 Bold" pitchFamily="34" charset="-120"/>
              </a:rPr>
              <a:t>Thomas normalisé</a:t>
            </a:r>
            <a:endParaRPr lang="en-US" sz="1350" dirty="0"/>
          </a:p>
        </p:txBody>
      </p:sp>
      <p:sp>
        <p:nvSpPr>
          <p:cNvPr id="22" name="Text 20"/>
          <p:cNvSpPr/>
          <p:nvPr/>
        </p:nvSpPr>
        <p:spPr>
          <a:xfrm>
            <a:off x="7414974" y="5699879"/>
            <a:ext cx="6749415" cy="212884"/>
          </a:xfrm>
          <a:prstGeom prst="rect">
            <a:avLst/>
          </a:prstGeom>
          <a:noFill/>
          <a:ln/>
        </p:spPr>
        <p:txBody>
          <a:bodyPr wrap="none" lIns="0" tIns="0" rIns="0" bIns="0" rtlCol="0" anchor="t"/>
          <a:lstStyle/>
          <a:p>
            <a:pPr algn="ctr" indent="0" marL="0">
              <a:lnSpc>
                <a:spcPts val="1650"/>
              </a:lnSpc>
              <a:buNone/>
            </a:pPr>
            <a:r>
              <a:rPr lang="en-US" sz="1000" dirty="0">
                <a:solidFill>
                  <a:srgbClr val="F4CAB8"/>
                </a:solidFill>
                <a:latin typeface="Montserrat Medium" pitchFamily="34" charset="0"/>
                <a:ea typeface="Montserrat Medium" pitchFamily="34" charset="-122"/>
                <a:cs typeface="Montserrat Medium" pitchFamily="34" charset="-120"/>
              </a:rPr>
              <a:t>12 - 10 = +2</a:t>
            </a:r>
            <a:endParaRPr lang="en-US" sz="1000" dirty="0"/>
          </a:p>
        </p:txBody>
      </p:sp>
      <p:sp>
        <p:nvSpPr>
          <p:cNvPr id="23" name="Text 21"/>
          <p:cNvSpPr/>
          <p:nvPr/>
        </p:nvSpPr>
        <p:spPr>
          <a:xfrm>
            <a:off x="466011" y="6378773"/>
            <a:ext cx="6749296" cy="439341"/>
          </a:xfrm>
          <a:prstGeom prst="rect">
            <a:avLst/>
          </a:prstGeom>
          <a:noFill/>
          <a:ln/>
        </p:spPr>
        <p:txBody>
          <a:bodyPr wrap="none" lIns="0" tIns="0" rIns="0" bIns="0" rtlCol="0" anchor="t"/>
          <a:lstStyle/>
          <a:p>
            <a:pPr algn="ctr" indent="0" marL="0">
              <a:lnSpc>
                <a:spcPts val="3450"/>
              </a:lnSpc>
              <a:buNone/>
            </a:pPr>
            <a:r>
              <a:rPr lang="en-US" sz="3450" b="1" dirty="0">
                <a:solidFill>
                  <a:srgbClr val="F4CAB8"/>
                </a:solidFill>
                <a:latin typeface="Brygada 1918 Bold" pitchFamily="34" charset="0"/>
                <a:ea typeface="Brygada 1918 Bold" pitchFamily="34" charset="-122"/>
                <a:cs typeface="Brygada 1918 Bold" pitchFamily="34" charset="-120"/>
              </a:rPr>
              <a:t>-2</a:t>
            </a:r>
            <a:endParaRPr lang="en-US" sz="3450" dirty="0"/>
          </a:p>
        </p:txBody>
      </p:sp>
      <p:sp>
        <p:nvSpPr>
          <p:cNvPr id="24" name="Text 22"/>
          <p:cNvSpPr/>
          <p:nvPr/>
        </p:nvSpPr>
        <p:spPr>
          <a:xfrm>
            <a:off x="2952869" y="6984444"/>
            <a:ext cx="1775460" cy="221813"/>
          </a:xfrm>
          <a:prstGeom prst="rect">
            <a:avLst/>
          </a:prstGeom>
          <a:noFill/>
          <a:ln/>
        </p:spPr>
        <p:txBody>
          <a:bodyPr wrap="none" lIns="0" tIns="0" rIns="0" bIns="0" rtlCol="0" anchor="t"/>
          <a:lstStyle/>
          <a:p>
            <a:pPr algn="ctr" indent="0" marL="0">
              <a:lnSpc>
                <a:spcPts val="1700"/>
              </a:lnSpc>
              <a:buNone/>
            </a:pPr>
            <a:r>
              <a:rPr lang="en-US" sz="1350" b="1" dirty="0">
                <a:solidFill>
                  <a:srgbClr val="F4CAB8"/>
                </a:solidFill>
                <a:latin typeface="Brygada 1918 Bold" pitchFamily="34" charset="0"/>
                <a:ea typeface="Brygada 1918 Bold" pitchFamily="34" charset="-122"/>
                <a:cs typeface="Brygada 1918 Bold" pitchFamily="34" charset="-120"/>
              </a:rPr>
              <a:t>Léa normalisée</a:t>
            </a:r>
            <a:endParaRPr lang="en-US" sz="1350" dirty="0"/>
          </a:p>
        </p:txBody>
      </p:sp>
      <p:sp>
        <p:nvSpPr>
          <p:cNvPr id="25" name="Text 23"/>
          <p:cNvSpPr/>
          <p:nvPr/>
        </p:nvSpPr>
        <p:spPr>
          <a:xfrm>
            <a:off x="466011" y="7286149"/>
            <a:ext cx="6749296" cy="212884"/>
          </a:xfrm>
          <a:prstGeom prst="rect">
            <a:avLst/>
          </a:prstGeom>
          <a:noFill/>
          <a:ln/>
        </p:spPr>
        <p:txBody>
          <a:bodyPr wrap="none" lIns="0" tIns="0" rIns="0" bIns="0" rtlCol="0" anchor="t"/>
          <a:lstStyle/>
          <a:p>
            <a:pPr algn="ctr" indent="0" marL="0">
              <a:lnSpc>
                <a:spcPts val="1650"/>
              </a:lnSpc>
              <a:buNone/>
            </a:pPr>
            <a:r>
              <a:rPr lang="en-US" sz="1000" dirty="0">
                <a:solidFill>
                  <a:srgbClr val="F4CAB8"/>
                </a:solidFill>
                <a:latin typeface="Montserrat Medium" pitchFamily="34" charset="0"/>
                <a:ea typeface="Montserrat Medium" pitchFamily="34" charset="-122"/>
                <a:cs typeface="Montserrat Medium" pitchFamily="34" charset="-120"/>
              </a:rPr>
              <a:t>8 - 10 = -2</a:t>
            </a:r>
            <a:endParaRPr lang="en-US" sz="1000" dirty="0"/>
          </a:p>
        </p:txBody>
      </p:sp>
      <p:sp>
        <p:nvSpPr>
          <p:cNvPr id="26" name="Text 24"/>
          <p:cNvSpPr/>
          <p:nvPr/>
        </p:nvSpPr>
        <p:spPr>
          <a:xfrm>
            <a:off x="7414974" y="6378773"/>
            <a:ext cx="6749415" cy="439341"/>
          </a:xfrm>
          <a:prstGeom prst="rect">
            <a:avLst/>
          </a:prstGeom>
          <a:noFill/>
          <a:ln/>
        </p:spPr>
        <p:txBody>
          <a:bodyPr wrap="none" lIns="0" tIns="0" rIns="0" bIns="0" rtlCol="0" anchor="t"/>
          <a:lstStyle/>
          <a:p>
            <a:pPr algn="ctr" indent="0" marL="0">
              <a:lnSpc>
                <a:spcPts val="3450"/>
              </a:lnSpc>
              <a:buNone/>
            </a:pPr>
            <a:r>
              <a:rPr lang="en-US" sz="3450" b="1" dirty="0">
                <a:solidFill>
                  <a:srgbClr val="F4CAB8"/>
                </a:solidFill>
                <a:latin typeface="Brygada 1918 Bold" pitchFamily="34" charset="0"/>
                <a:ea typeface="Brygada 1918 Bold" pitchFamily="34" charset="-122"/>
                <a:cs typeface="Brygada 1918 Bold" pitchFamily="34" charset="-120"/>
              </a:rPr>
              <a:t>-6</a:t>
            </a:r>
            <a:endParaRPr lang="en-US" sz="3450" dirty="0"/>
          </a:p>
        </p:txBody>
      </p:sp>
      <p:sp>
        <p:nvSpPr>
          <p:cNvPr id="27" name="Text 25"/>
          <p:cNvSpPr/>
          <p:nvPr/>
        </p:nvSpPr>
        <p:spPr>
          <a:xfrm>
            <a:off x="9901952" y="6984444"/>
            <a:ext cx="1775460" cy="221813"/>
          </a:xfrm>
          <a:prstGeom prst="rect">
            <a:avLst/>
          </a:prstGeom>
          <a:noFill/>
          <a:ln/>
        </p:spPr>
        <p:txBody>
          <a:bodyPr wrap="none" lIns="0" tIns="0" rIns="0" bIns="0" rtlCol="0" anchor="t"/>
          <a:lstStyle/>
          <a:p>
            <a:pPr algn="ctr" indent="0" marL="0">
              <a:lnSpc>
                <a:spcPts val="1700"/>
              </a:lnSpc>
              <a:buNone/>
            </a:pPr>
            <a:r>
              <a:rPr lang="en-US" sz="1350" b="1" dirty="0">
                <a:solidFill>
                  <a:srgbClr val="F4CAB8"/>
                </a:solidFill>
                <a:latin typeface="Brygada 1918 Bold" pitchFamily="34" charset="0"/>
                <a:ea typeface="Brygada 1918 Bold" pitchFamily="34" charset="-122"/>
                <a:cs typeface="Brygada 1918 Bold" pitchFamily="34" charset="-120"/>
              </a:rPr>
              <a:t>Luc normalisé</a:t>
            </a:r>
            <a:endParaRPr lang="en-US" sz="1350" dirty="0"/>
          </a:p>
        </p:txBody>
      </p:sp>
      <p:sp>
        <p:nvSpPr>
          <p:cNvPr id="28" name="Text 26"/>
          <p:cNvSpPr/>
          <p:nvPr/>
        </p:nvSpPr>
        <p:spPr>
          <a:xfrm>
            <a:off x="7414974" y="7286149"/>
            <a:ext cx="6749415" cy="212884"/>
          </a:xfrm>
          <a:prstGeom prst="rect">
            <a:avLst/>
          </a:prstGeom>
          <a:noFill/>
          <a:ln/>
        </p:spPr>
        <p:txBody>
          <a:bodyPr wrap="none" lIns="0" tIns="0" rIns="0" bIns="0" rtlCol="0" anchor="t"/>
          <a:lstStyle/>
          <a:p>
            <a:pPr algn="ctr" indent="0" marL="0">
              <a:lnSpc>
                <a:spcPts val="1650"/>
              </a:lnSpc>
              <a:buNone/>
            </a:pPr>
            <a:r>
              <a:rPr lang="en-US" sz="1000" dirty="0">
                <a:solidFill>
                  <a:srgbClr val="F4CAB8"/>
                </a:solidFill>
                <a:latin typeface="Montserrat Medium" pitchFamily="34" charset="0"/>
                <a:ea typeface="Montserrat Medium" pitchFamily="34" charset="-122"/>
                <a:cs typeface="Montserrat Medium" pitchFamily="34" charset="-120"/>
              </a:rPr>
              <a:t>4 - 10 = -6</a:t>
            </a:r>
            <a:endParaRPr lang="en-US" sz="1000" dirty="0"/>
          </a:p>
        </p:txBody>
      </p:sp>
      <p:sp>
        <p:nvSpPr>
          <p:cNvPr id="29" name="Text 27"/>
          <p:cNvSpPr/>
          <p:nvPr/>
        </p:nvSpPr>
        <p:spPr>
          <a:xfrm>
            <a:off x="466011" y="7648813"/>
            <a:ext cx="13698379" cy="212884"/>
          </a:xfrm>
          <a:prstGeom prst="rect">
            <a:avLst/>
          </a:prstGeom>
          <a:noFill/>
          <a:ln/>
        </p:spPr>
        <p:txBody>
          <a:bodyPr wrap="none" lIns="0" tIns="0" rIns="0" bIns="0" rtlCol="0" anchor="t"/>
          <a:lstStyle/>
          <a:p>
            <a:pPr algn="l" indent="0" marL="0">
              <a:lnSpc>
                <a:spcPts val="1650"/>
              </a:lnSpc>
              <a:buNone/>
            </a:pPr>
            <a:r>
              <a:rPr lang="en-US" sz="1000" dirty="0">
                <a:solidFill>
                  <a:srgbClr val="F4CAB8"/>
                </a:solidFill>
                <a:latin typeface="Montserrat Medium" pitchFamily="34" charset="0"/>
                <a:ea typeface="Montserrat Medium" pitchFamily="34" charset="-122"/>
                <a:cs typeface="Montserrat Medium" pitchFamily="34" charset="-120"/>
              </a:rPr>
              <a:t>La nouvelle moyenne est maintenant égale à zéro. On voit clairement qui est au-dessus ou en-dessous.</a:t>
            </a:r>
            <a:endParaRPr lang="en-US" sz="100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spTree>
      <p:nvGrpSpPr>
        <p:cNvPr id="1" name=""/>
        <p:cNvGrpSpPr/>
        <p:nvPr/>
      </p:nvGrpSpPr>
      <p:grpSpPr>
        <a:xfrm>
          <a:off x="0" y="0"/>
          <a:ext cx="0" cy="0"/>
          <a:chOff x="0" y="0"/>
          <a:chExt cx="0" cy="0"/>
        </a:xfrm>
      </p:grpSpPr>
      <p:sp>
        <p:nvSpPr>
          <p:cNvPr id="2" name="Text 0"/>
          <p:cNvSpPr/>
          <p:nvPr/>
        </p:nvSpPr>
        <p:spPr>
          <a:xfrm>
            <a:off x="576382" y="453866"/>
            <a:ext cx="8454509" cy="548997"/>
          </a:xfrm>
          <a:prstGeom prst="rect">
            <a:avLst/>
          </a:prstGeom>
          <a:noFill/>
          <a:ln/>
        </p:spPr>
        <p:txBody>
          <a:bodyPr wrap="none" lIns="0" tIns="0" rIns="0" bIns="0" rtlCol="0" anchor="t"/>
          <a:lstStyle/>
          <a:p>
            <a:pPr algn="l" indent="0" marL="0">
              <a:lnSpc>
                <a:spcPts val="4300"/>
              </a:lnSpc>
              <a:buNone/>
            </a:pPr>
            <a:r>
              <a:rPr lang="en-US" sz="3450" b="1" dirty="0">
                <a:solidFill>
                  <a:srgbClr val="FFB393"/>
                </a:solidFill>
                <a:latin typeface="Brygada 1918 Bold" pitchFamily="34" charset="0"/>
                <a:ea typeface="Brygada 1918 Bold" pitchFamily="34" charset="-122"/>
                <a:cs typeface="Brygada 1918 Bold" pitchFamily="34" charset="-120"/>
              </a:rPr>
              <a:t>Le Réseau MLP (Multi-Layer Perceptron)</a:t>
            </a:r>
            <a:endParaRPr lang="en-US" sz="3450" dirty="0"/>
          </a:p>
        </p:txBody>
      </p:sp>
      <p:sp>
        <p:nvSpPr>
          <p:cNvPr id="3" name="Shape 1"/>
          <p:cNvSpPr/>
          <p:nvPr/>
        </p:nvSpPr>
        <p:spPr>
          <a:xfrm>
            <a:off x="576382" y="1332190"/>
            <a:ext cx="123468" cy="900113"/>
          </a:xfrm>
          <a:prstGeom prst="roundRect">
            <a:avLst>
              <a:gd name="adj" fmla="val 20011"/>
            </a:avLst>
          </a:prstGeom>
          <a:solidFill>
            <a:srgbClr val="4D1529"/>
          </a:solidFill>
          <a:ln/>
        </p:spPr>
      </p:sp>
      <p:sp>
        <p:nvSpPr>
          <p:cNvPr id="4" name="Text 2"/>
          <p:cNvSpPr/>
          <p:nvPr/>
        </p:nvSpPr>
        <p:spPr>
          <a:xfrm>
            <a:off x="946904" y="1332190"/>
            <a:ext cx="2196108" cy="274558"/>
          </a:xfrm>
          <a:prstGeom prst="rect">
            <a:avLst/>
          </a:prstGeom>
          <a:noFill/>
          <a:ln/>
        </p:spPr>
        <p:txBody>
          <a:bodyPr wrap="none" lIns="0" tIns="0" rIns="0" bIns="0" rtlCol="0" anchor="t"/>
          <a:lstStyle/>
          <a:p>
            <a:pPr algn="l" indent="0" marL="0">
              <a:lnSpc>
                <a:spcPts val="2150"/>
              </a:lnSpc>
              <a:buNone/>
            </a:pPr>
            <a:r>
              <a:rPr lang="en-US" sz="1700" b="1" dirty="0">
                <a:solidFill>
                  <a:srgbClr val="F4CAB8"/>
                </a:solidFill>
                <a:latin typeface="Brygada 1918 Bold" pitchFamily="34" charset="0"/>
                <a:ea typeface="Brygada 1918 Bold" pitchFamily="34" charset="-122"/>
                <a:cs typeface="Brygada 1918 Bold" pitchFamily="34" charset="-120"/>
              </a:rPr>
              <a:t>Rôle du MLP</a:t>
            </a:r>
            <a:endParaRPr lang="en-US" sz="1700" dirty="0"/>
          </a:p>
        </p:txBody>
      </p:sp>
      <p:sp>
        <p:nvSpPr>
          <p:cNvPr id="5" name="Text 3"/>
          <p:cNvSpPr/>
          <p:nvPr/>
        </p:nvSpPr>
        <p:spPr>
          <a:xfrm>
            <a:off x="946904" y="1705570"/>
            <a:ext cx="13107114" cy="526733"/>
          </a:xfrm>
          <a:prstGeom prst="rect">
            <a:avLst/>
          </a:prstGeom>
          <a:noFill/>
          <a:ln/>
        </p:spPr>
        <p:txBody>
          <a:bodyPr wrap="square" lIns="0" tIns="0" rIns="0" bIns="0" rtlCol="0" anchor="t"/>
          <a:lstStyle/>
          <a:p>
            <a:pPr algn="l" indent="0" marL="0">
              <a:lnSpc>
                <a:spcPts val="2050"/>
              </a:lnSpc>
              <a:buNone/>
            </a:pPr>
            <a:r>
              <a:rPr lang="en-US" sz="1250" dirty="0">
                <a:solidFill>
                  <a:srgbClr val="F4CAB8"/>
                </a:solidFill>
                <a:latin typeface="Montserrat Medium" pitchFamily="34" charset="0"/>
                <a:ea typeface="Montserrat Medium" pitchFamily="34" charset="-122"/>
                <a:cs typeface="Montserrat Medium" pitchFamily="34" charset="-120"/>
              </a:rPr>
              <a:t>Le MLP (Multi-Layer Perceptron) est un petit réseau de neurones classique qui intervient après la self-attention dans chaque bloc Transformer. C'est le moment où chaque mot/token "réfléchit tout seul", après avoir discuté avec les autres.</a:t>
            </a:r>
            <a:endParaRPr lang="en-US" sz="1250" dirty="0"/>
          </a:p>
        </p:txBody>
      </p:sp>
      <p:sp>
        <p:nvSpPr>
          <p:cNvPr id="6" name="Shape 4"/>
          <p:cNvSpPr/>
          <p:nvPr/>
        </p:nvSpPr>
        <p:spPr>
          <a:xfrm>
            <a:off x="823436" y="2396966"/>
            <a:ext cx="123468" cy="1361123"/>
          </a:xfrm>
          <a:prstGeom prst="roundRect">
            <a:avLst>
              <a:gd name="adj" fmla="val 20011"/>
            </a:avLst>
          </a:prstGeom>
          <a:solidFill>
            <a:srgbClr val="4D1529"/>
          </a:solidFill>
          <a:ln/>
        </p:spPr>
      </p:sp>
      <p:sp>
        <p:nvSpPr>
          <p:cNvPr id="7" name="Text 5"/>
          <p:cNvSpPr/>
          <p:nvPr/>
        </p:nvSpPr>
        <p:spPr>
          <a:xfrm>
            <a:off x="1193959" y="2396966"/>
            <a:ext cx="2925842" cy="274558"/>
          </a:xfrm>
          <a:prstGeom prst="rect">
            <a:avLst/>
          </a:prstGeom>
          <a:noFill/>
          <a:ln/>
        </p:spPr>
        <p:txBody>
          <a:bodyPr wrap="none" lIns="0" tIns="0" rIns="0" bIns="0" rtlCol="0" anchor="t"/>
          <a:lstStyle/>
          <a:p>
            <a:pPr algn="l" indent="0" marL="0">
              <a:lnSpc>
                <a:spcPts val="2150"/>
              </a:lnSpc>
              <a:buNone/>
            </a:pPr>
            <a:r>
              <a:rPr lang="en-US" sz="1700" b="1" dirty="0">
                <a:solidFill>
                  <a:srgbClr val="F4CAB8"/>
                </a:solidFill>
                <a:latin typeface="Brygada 1918 Bold" pitchFamily="34" charset="0"/>
                <a:ea typeface="Brygada 1918 Bold" pitchFamily="34" charset="-122"/>
                <a:cs typeface="Brygada 1918 Bold" pitchFamily="34" charset="-120"/>
              </a:rPr>
              <a:t>Agrandissement du vecteur</a:t>
            </a:r>
            <a:endParaRPr lang="en-US" sz="1700" dirty="0"/>
          </a:p>
        </p:txBody>
      </p:sp>
      <p:sp>
        <p:nvSpPr>
          <p:cNvPr id="8" name="Text 6"/>
          <p:cNvSpPr/>
          <p:nvPr/>
        </p:nvSpPr>
        <p:spPr>
          <a:xfrm>
            <a:off x="1193959" y="2770346"/>
            <a:ext cx="12860060" cy="263366"/>
          </a:xfrm>
          <a:prstGeom prst="rect">
            <a:avLst/>
          </a:prstGeom>
          <a:noFill/>
          <a:ln/>
        </p:spPr>
        <p:txBody>
          <a:bodyPr wrap="none" lIns="0" tIns="0" rIns="0" bIns="0" rtlCol="0" anchor="t"/>
          <a:lstStyle/>
          <a:p>
            <a:pPr algn="l" indent="0" marL="0">
              <a:lnSpc>
                <a:spcPts val="2050"/>
              </a:lnSpc>
              <a:buNone/>
            </a:pPr>
            <a:r>
              <a:rPr lang="en-US" sz="1250" dirty="0">
                <a:solidFill>
                  <a:srgbClr val="F4CAB8"/>
                </a:solidFill>
                <a:latin typeface="Montserrat Medium" pitchFamily="34" charset="0"/>
                <a:ea typeface="Montserrat Medium" pitchFamily="34" charset="-122"/>
                <a:cs typeface="Montserrat Medium" pitchFamily="34" charset="-120"/>
              </a:rPr>
              <a:t>Chaque mot est représenté par un vecteur (par exemple de 48 dimensions)</a:t>
            </a:r>
            <a:endParaRPr lang="en-US" sz="1250" dirty="0"/>
          </a:p>
        </p:txBody>
      </p:sp>
      <p:sp>
        <p:nvSpPr>
          <p:cNvPr id="9" name="Text 7"/>
          <p:cNvSpPr/>
          <p:nvPr/>
        </p:nvSpPr>
        <p:spPr>
          <a:xfrm>
            <a:off x="1193959" y="3132534"/>
            <a:ext cx="12860060" cy="263366"/>
          </a:xfrm>
          <a:prstGeom prst="rect">
            <a:avLst/>
          </a:prstGeom>
          <a:noFill/>
          <a:ln/>
        </p:spPr>
        <p:txBody>
          <a:bodyPr wrap="none" lIns="0" tIns="0" rIns="0" bIns="0" rtlCol="0" anchor="t"/>
          <a:lstStyle/>
          <a:p>
            <a:pPr algn="l" indent="0" marL="0">
              <a:lnSpc>
                <a:spcPts val="2050"/>
              </a:lnSpc>
              <a:buNone/>
            </a:pPr>
            <a:r>
              <a:rPr lang="en-US" sz="1250" dirty="0">
                <a:solidFill>
                  <a:srgbClr val="F4CAB8"/>
                </a:solidFill>
                <a:latin typeface="Montserrat Medium" pitchFamily="34" charset="0"/>
                <a:ea typeface="Montserrat Medium" pitchFamily="34" charset="-122"/>
                <a:cs typeface="Montserrat Medium" pitchFamily="34" charset="-120"/>
              </a:rPr>
              <a:t>La première couche du MLP l'agrandit (par exemple à 192 dimensions)</a:t>
            </a:r>
            <a:endParaRPr lang="en-US" sz="1250" dirty="0"/>
          </a:p>
        </p:txBody>
      </p:sp>
      <p:sp>
        <p:nvSpPr>
          <p:cNvPr id="10" name="Text 8"/>
          <p:cNvSpPr/>
          <p:nvPr/>
        </p:nvSpPr>
        <p:spPr>
          <a:xfrm>
            <a:off x="1193959" y="3494723"/>
            <a:ext cx="12860060" cy="263366"/>
          </a:xfrm>
          <a:prstGeom prst="rect">
            <a:avLst/>
          </a:prstGeom>
          <a:noFill/>
          <a:ln/>
        </p:spPr>
        <p:txBody>
          <a:bodyPr wrap="none" lIns="0" tIns="0" rIns="0" bIns="0" rtlCol="0" anchor="t"/>
          <a:lstStyle/>
          <a:p>
            <a:pPr algn="l" indent="0" marL="0">
              <a:lnSpc>
                <a:spcPts val="2050"/>
              </a:lnSpc>
              <a:buNone/>
            </a:pPr>
            <a:r>
              <a:rPr lang="en-US" sz="1250" dirty="0">
                <a:solidFill>
                  <a:srgbClr val="F4CAB8"/>
                </a:solidFill>
                <a:latin typeface="Montserrat Medium" pitchFamily="34" charset="0"/>
                <a:ea typeface="Montserrat Medium" pitchFamily="34" charset="-122"/>
                <a:cs typeface="Montserrat Medium" pitchFamily="34" charset="-120"/>
              </a:rPr>
              <a:t>C'est comme si on passait d'un résumé court à un grand paragraphe, pour explorer plus de possibilités</a:t>
            </a:r>
            <a:endParaRPr lang="en-US" sz="1250" dirty="0"/>
          </a:p>
        </p:txBody>
      </p:sp>
      <p:sp>
        <p:nvSpPr>
          <p:cNvPr id="11" name="Shape 9"/>
          <p:cNvSpPr/>
          <p:nvPr/>
        </p:nvSpPr>
        <p:spPr>
          <a:xfrm>
            <a:off x="1070491" y="3922752"/>
            <a:ext cx="123468" cy="1361123"/>
          </a:xfrm>
          <a:prstGeom prst="roundRect">
            <a:avLst>
              <a:gd name="adj" fmla="val 20011"/>
            </a:avLst>
          </a:prstGeom>
          <a:solidFill>
            <a:srgbClr val="4D1529"/>
          </a:solidFill>
          <a:ln/>
        </p:spPr>
      </p:sp>
      <p:sp>
        <p:nvSpPr>
          <p:cNvPr id="12" name="Text 10"/>
          <p:cNvSpPr/>
          <p:nvPr/>
        </p:nvSpPr>
        <p:spPr>
          <a:xfrm>
            <a:off x="1441013" y="3922752"/>
            <a:ext cx="4927402" cy="274558"/>
          </a:xfrm>
          <a:prstGeom prst="rect">
            <a:avLst/>
          </a:prstGeom>
          <a:noFill/>
          <a:ln/>
        </p:spPr>
        <p:txBody>
          <a:bodyPr wrap="none" lIns="0" tIns="0" rIns="0" bIns="0" rtlCol="0" anchor="t"/>
          <a:lstStyle/>
          <a:p>
            <a:pPr algn="l" indent="0" marL="0">
              <a:lnSpc>
                <a:spcPts val="2150"/>
              </a:lnSpc>
              <a:buNone/>
            </a:pPr>
            <a:r>
              <a:rPr lang="en-US" sz="1700" b="1" dirty="0">
                <a:solidFill>
                  <a:srgbClr val="F4CAB8"/>
                </a:solidFill>
                <a:latin typeface="Brygada 1918 Bold" pitchFamily="34" charset="0"/>
                <a:ea typeface="Brygada 1918 Bold" pitchFamily="34" charset="-122"/>
                <a:cs typeface="Brygada 1918 Bold" pitchFamily="34" charset="-120"/>
              </a:rPr>
              <a:t>Application d'une fonction non-linéaire (GELU)</a:t>
            </a:r>
            <a:endParaRPr lang="en-US" sz="1700" dirty="0"/>
          </a:p>
        </p:txBody>
      </p:sp>
      <p:sp>
        <p:nvSpPr>
          <p:cNvPr id="13" name="Text 11"/>
          <p:cNvSpPr/>
          <p:nvPr/>
        </p:nvSpPr>
        <p:spPr>
          <a:xfrm>
            <a:off x="1441013" y="4296132"/>
            <a:ext cx="12613005" cy="263366"/>
          </a:xfrm>
          <a:prstGeom prst="rect">
            <a:avLst/>
          </a:prstGeom>
          <a:noFill/>
          <a:ln/>
        </p:spPr>
        <p:txBody>
          <a:bodyPr wrap="none" lIns="0" tIns="0" rIns="0" bIns="0" rtlCol="0" anchor="t"/>
          <a:lstStyle/>
          <a:p>
            <a:pPr algn="l" indent="0" marL="0">
              <a:lnSpc>
                <a:spcPts val="2050"/>
              </a:lnSpc>
              <a:buNone/>
            </a:pPr>
            <a:r>
              <a:rPr lang="en-US" sz="1250" dirty="0">
                <a:solidFill>
                  <a:srgbClr val="F4CAB8"/>
                </a:solidFill>
                <a:latin typeface="Montserrat Medium" pitchFamily="34" charset="0"/>
                <a:ea typeface="Montserrat Medium" pitchFamily="34" charset="-122"/>
                <a:cs typeface="Montserrat Medium" pitchFamily="34" charset="-120"/>
              </a:rPr>
              <a:t>C'est une transformation qui rend le tout plus expressif</a:t>
            </a:r>
            <a:endParaRPr lang="en-US" sz="1250" dirty="0"/>
          </a:p>
        </p:txBody>
      </p:sp>
      <p:sp>
        <p:nvSpPr>
          <p:cNvPr id="14" name="Text 12"/>
          <p:cNvSpPr/>
          <p:nvPr/>
        </p:nvSpPr>
        <p:spPr>
          <a:xfrm>
            <a:off x="1441013" y="4658320"/>
            <a:ext cx="12613005" cy="263366"/>
          </a:xfrm>
          <a:prstGeom prst="rect">
            <a:avLst/>
          </a:prstGeom>
          <a:noFill/>
          <a:ln/>
        </p:spPr>
        <p:txBody>
          <a:bodyPr wrap="none" lIns="0" tIns="0" rIns="0" bIns="0" rtlCol="0" anchor="t"/>
          <a:lstStyle/>
          <a:p>
            <a:pPr algn="l" indent="0" marL="0">
              <a:lnSpc>
                <a:spcPts val="2050"/>
              </a:lnSpc>
              <a:buNone/>
            </a:pPr>
            <a:r>
              <a:rPr lang="en-US" sz="1250" dirty="0">
                <a:solidFill>
                  <a:srgbClr val="F4CAB8"/>
                </a:solidFill>
                <a:latin typeface="Montserrat Medium" pitchFamily="34" charset="0"/>
                <a:ea typeface="Montserrat Medium" pitchFamily="34" charset="-122"/>
                <a:cs typeface="Montserrat Medium" pitchFamily="34" charset="-120"/>
              </a:rPr>
              <a:t>Si une valeur est faible ou négative → on la freine</a:t>
            </a:r>
            <a:endParaRPr lang="en-US" sz="1250" dirty="0"/>
          </a:p>
        </p:txBody>
      </p:sp>
      <p:sp>
        <p:nvSpPr>
          <p:cNvPr id="15" name="Text 13"/>
          <p:cNvSpPr/>
          <p:nvPr/>
        </p:nvSpPr>
        <p:spPr>
          <a:xfrm>
            <a:off x="1441013" y="5020508"/>
            <a:ext cx="12613005" cy="263366"/>
          </a:xfrm>
          <a:prstGeom prst="rect">
            <a:avLst/>
          </a:prstGeom>
          <a:noFill/>
          <a:ln/>
        </p:spPr>
        <p:txBody>
          <a:bodyPr wrap="none" lIns="0" tIns="0" rIns="0" bIns="0" rtlCol="0" anchor="t"/>
          <a:lstStyle/>
          <a:p>
            <a:pPr algn="l" indent="0" marL="0">
              <a:lnSpc>
                <a:spcPts val="2050"/>
              </a:lnSpc>
              <a:buNone/>
            </a:pPr>
            <a:r>
              <a:rPr lang="en-US" sz="1250" dirty="0">
                <a:solidFill>
                  <a:srgbClr val="F4CAB8"/>
                </a:solidFill>
                <a:latin typeface="Montserrat Medium" pitchFamily="34" charset="0"/>
                <a:ea typeface="Montserrat Medium" pitchFamily="34" charset="-122"/>
                <a:cs typeface="Montserrat Medium" pitchFamily="34" charset="-120"/>
              </a:rPr>
              <a:t>Si elle est grande → on la laisse passer</a:t>
            </a:r>
            <a:endParaRPr lang="en-US" sz="1250" dirty="0"/>
          </a:p>
        </p:txBody>
      </p:sp>
      <p:sp>
        <p:nvSpPr>
          <p:cNvPr id="16" name="Shape 14"/>
          <p:cNvSpPr/>
          <p:nvPr/>
        </p:nvSpPr>
        <p:spPr>
          <a:xfrm>
            <a:off x="1317546" y="5448538"/>
            <a:ext cx="123468" cy="998934"/>
          </a:xfrm>
          <a:prstGeom prst="roundRect">
            <a:avLst>
              <a:gd name="adj" fmla="val 20011"/>
            </a:avLst>
          </a:prstGeom>
          <a:solidFill>
            <a:srgbClr val="4D1529"/>
          </a:solidFill>
          <a:ln/>
        </p:spPr>
      </p:sp>
      <p:sp>
        <p:nvSpPr>
          <p:cNvPr id="17" name="Text 15"/>
          <p:cNvSpPr/>
          <p:nvPr/>
        </p:nvSpPr>
        <p:spPr>
          <a:xfrm>
            <a:off x="1688068" y="5448538"/>
            <a:ext cx="2836188" cy="274558"/>
          </a:xfrm>
          <a:prstGeom prst="rect">
            <a:avLst/>
          </a:prstGeom>
          <a:noFill/>
          <a:ln/>
        </p:spPr>
        <p:txBody>
          <a:bodyPr wrap="none" lIns="0" tIns="0" rIns="0" bIns="0" rtlCol="0" anchor="t"/>
          <a:lstStyle/>
          <a:p>
            <a:pPr algn="l" indent="0" marL="0">
              <a:lnSpc>
                <a:spcPts val="2150"/>
              </a:lnSpc>
              <a:buNone/>
            </a:pPr>
            <a:r>
              <a:rPr lang="en-US" sz="1700" b="1" dirty="0">
                <a:solidFill>
                  <a:srgbClr val="F4CAB8"/>
                </a:solidFill>
                <a:latin typeface="Brygada 1918 Bold" pitchFamily="34" charset="0"/>
                <a:ea typeface="Brygada 1918 Bold" pitchFamily="34" charset="-122"/>
                <a:cs typeface="Brygada 1918 Bold" pitchFamily="34" charset="-120"/>
              </a:rPr>
              <a:t>Rétrécissement du vecteur</a:t>
            </a:r>
            <a:endParaRPr lang="en-US" sz="1700" dirty="0"/>
          </a:p>
        </p:txBody>
      </p:sp>
      <p:sp>
        <p:nvSpPr>
          <p:cNvPr id="18" name="Text 16"/>
          <p:cNvSpPr/>
          <p:nvPr/>
        </p:nvSpPr>
        <p:spPr>
          <a:xfrm>
            <a:off x="1688068" y="5821918"/>
            <a:ext cx="12365950" cy="263366"/>
          </a:xfrm>
          <a:prstGeom prst="rect">
            <a:avLst/>
          </a:prstGeom>
          <a:noFill/>
          <a:ln/>
        </p:spPr>
        <p:txBody>
          <a:bodyPr wrap="none" lIns="0" tIns="0" rIns="0" bIns="0" rtlCol="0" anchor="t"/>
          <a:lstStyle/>
          <a:p>
            <a:pPr algn="l" indent="0" marL="0">
              <a:lnSpc>
                <a:spcPts val="2050"/>
              </a:lnSpc>
              <a:buNone/>
            </a:pPr>
            <a:r>
              <a:rPr lang="en-US" sz="1250" dirty="0">
                <a:solidFill>
                  <a:srgbClr val="F4CAB8"/>
                </a:solidFill>
                <a:latin typeface="Montserrat Medium" pitchFamily="34" charset="0"/>
                <a:ea typeface="Montserrat Medium" pitchFamily="34" charset="-122"/>
                <a:cs typeface="Montserrat Medium" pitchFamily="34" charset="-120"/>
              </a:rPr>
              <a:t>Maintenant qu'on a exploré plein de dimensions, on recondense tout en un vecteur de la taille d'origine</a:t>
            </a:r>
            <a:endParaRPr lang="en-US" sz="1250" dirty="0"/>
          </a:p>
        </p:txBody>
      </p:sp>
      <p:sp>
        <p:nvSpPr>
          <p:cNvPr id="19" name="Text 17"/>
          <p:cNvSpPr/>
          <p:nvPr/>
        </p:nvSpPr>
        <p:spPr>
          <a:xfrm>
            <a:off x="1688068" y="6184106"/>
            <a:ext cx="12365950" cy="263366"/>
          </a:xfrm>
          <a:prstGeom prst="rect">
            <a:avLst/>
          </a:prstGeom>
          <a:noFill/>
          <a:ln/>
        </p:spPr>
        <p:txBody>
          <a:bodyPr wrap="none" lIns="0" tIns="0" rIns="0" bIns="0" rtlCol="0" anchor="t"/>
          <a:lstStyle/>
          <a:p>
            <a:pPr algn="l" indent="0" marL="0">
              <a:lnSpc>
                <a:spcPts val="2050"/>
              </a:lnSpc>
              <a:buNone/>
            </a:pPr>
            <a:r>
              <a:rPr lang="en-US" sz="1250" dirty="0">
                <a:solidFill>
                  <a:srgbClr val="F4CAB8"/>
                </a:solidFill>
                <a:latin typeface="Montserrat Medium" pitchFamily="34" charset="0"/>
                <a:ea typeface="Montserrat Medium" pitchFamily="34" charset="-122"/>
                <a:cs typeface="Montserrat Medium" pitchFamily="34" charset="-120"/>
              </a:rPr>
              <a:t>C'est comme si on avait rédigé un long paragraphe d'idées, puis qu'on le résume à nouveau</a:t>
            </a:r>
            <a:endParaRPr lang="en-US" sz="1250" dirty="0"/>
          </a:p>
        </p:txBody>
      </p:sp>
      <p:sp>
        <p:nvSpPr>
          <p:cNvPr id="20" name="Shape 18"/>
          <p:cNvSpPr/>
          <p:nvPr/>
        </p:nvSpPr>
        <p:spPr>
          <a:xfrm>
            <a:off x="1070491" y="6612136"/>
            <a:ext cx="123468" cy="998934"/>
          </a:xfrm>
          <a:prstGeom prst="roundRect">
            <a:avLst>
              <a:gd name="adj" fmla="val 20011"/>
            </a:avLst>
          </a:prstGeom>
          <a:solidFill>
            <a:srgbClr val="4D1529"/>
          </a:solidFill>
          <a:ln/>
        </p:spPr>
      </p:sp>
      <p:sp>
        <p:nvSpPr>
          <p:cNvPr id="21" name="Text 19"/>
          <p:cNvSpPr/>
          <p:nvPr/>
        </p:nvSpPr>
        <p:spPr>
          <a:xfrm>
            <a:off x="1441013" y="6612136"/>
            <a:ext cx="2196108" cy="274558"/>
          </a:xfrm>
          <a:prstGeom prst="rect">
            <a:avLst/>
          </a:prstGeom>
          <a:noFill/>
          <a:ln/>
        </p:spPr>
        <p:txBody>
          <a:bodyPr wrap="none" lIns="0" tIns="0" rIns="0" bIns="0" rtlCol="0" anchor="t"/>
          <a:lstStyle/>
          <a:p>
            <a:pPr algn="l" indent="0" marL="0">
              <a:lnSpc>
                <a:spcPts val="2150"/>
              </a:lnSpc>
              <a:buNone/>
            </a:pPr>
            <a:r>
              <a:rPr lang="en-US" sz="1700" b="1" dirty="0">
                <a:solidFill>
                  <a:srgbClr val="F4CAB8"/>
                </a:solidFill>
                <a:latin typeface="Brygada 1918 Bold" pitchFamily="34" charset="0"/>
                <a:ea typeface="Brygada 1918 Bold" pitchFamily="34" charset="-122"/>
                <a:cs typeface="Brygada 1918 Bold" pitchFamily="34" charset="-120"/>
              </a:rPr>
              <a:t>Chemin résiduel</a:t>
            </a:r>
            <a:endParaRPr lang="en-US" sz="1700" dirty="0"/>
          </a:p>
        </p:txBody>
      </p:sp>
      <p:sp>
        <p:nvSpPr>
          <p:cNvPr id="22" name="Text 20"/>
          <p:cNvSpPr/>
          <p:nvPr/>
        </p:nvSpPr>
        <p:spPr>
          <a:xfrm>
            <a:off x="1441013" y="6985516"/>
            <a:ext cx="12613005" cy="263366"/>
          </a:xfrm>
          <a:prstGeom prst="rect">
            <a:avLst/>
          </a:prstGeom>
          <a:noFill/>
          <a:ln/>
        </p:spPr>
        <p:txBody>
          <a:bodyPr wrap="none" lIns="0" tIns="0" rIns="0" bIns="0" rtlCol="0" anchor="t"/>
          <a:lstStyle/>
          <a:p>
            <a:pPr algn="l" indent="0" marL="0">
              <a:lnSpc>
                <a:spcPts val="2050"/>
              </a:lnSpc>
              <a:buNone/>
            </a:pPr>
            <a:r>
              <a:rPr lang="en-US" sz="1250" dirty="0">
                <a:solidFill>
                  <a:srgbClr val="F4CAB8"/>
                </a:solidFill>
                <a:latin typeface="Montserrat Medium" pitchFamily="34" charset="0"/>
                <a:ea typeface="Montserrat Medium" pitchFamily="34" charset="-122"/>
                <a:cs typeface="Montserrat Medium" pitchFamily="34" charset="-120"/>
              </a:rPr>
              <a:t>Avant de passer à l'étape suivante, on ajoute ce qu'on vient de produire à l'entrée d'origine</a:t>
            </a:r>
            <a:endParaRPr lang="en-US" sz="1250" dirty="0"/>
          </a:p>
        </p:txBody>
      </p:sp>
      <p:sp>
        <p:nvSpPr>
          <p:cNvPr id="23" name="Text 21"/>
          <p:cNvSpPr/>
          <p:nvPr/>
        </p:nvSpPr>
        <p:spPr>
          <a:xfrm>
            <a:off x="1441013" y="7347704"/>
            <a:ext cx="12613005" cy="263366"/>
          </a:xfrm>
          <a:prstGeom prst="rect">
            <a:avLst/>
          </a:prstGeom>
          <a:noFill/>
          <a:ln/>
        </p:spPr>
        <p:txBody>
          <a:bodyPr wrap="none" lIns="0" tIns="0" rIns="0" bIns="0" rtlCol="0" anchor="t"/>
          <a:lstStyle/>
          <a:p>
            <a:pPr algn="l" indent="0" marL="0">
              <a:lnSpc>
                <a:spcPts val="2050"/>
              </a:lnSpc>
              <a:buNone/>
            </a:pPr>
            <a:r>
              <a:rPr lang="en-US" sz="1250" dirty="0">
                <a:solidFill>
                  <a:srgbClr val="F4CAB8"/>
                </a:solidFill>
                <a:latin typeface="Montserrat Medium" pitchFamily="34" charset="0"/>
                <a:ea typeface="Montserrat Medium" pitchFamily="34" charset="-122"/>
                <a:cs typeface="Montserrat Medium" pitchFamily="34" charset="-120"/>
              </a:rPr>
              <a:t>Cela permet de ne pas perdre l'information initiale</a:t>
            </a:r>
            <a:endParaRPr lang="en-US" sz="125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spTree>
      <p:nvGrpSpPr>
        <p:cNvPr id="1" name=""/>
        <p:cNvGrpSpPr/>
        <p:nvPr/>
      </p:nvGrpSpPr>
      <p:grpSpPr>
        <a:xfrm>
          <a:off x="0" y="0"/>
          <a:ext cx="0" cy="0"/>
          <a:chOff x="0" y="0"/>
          <a:chExt cx="0" cy="0"/>
        </a:xfrm>
      </p:grpSpPr>
      <p:sp>
        <p:nvSpPr>
          <p:cNvPr id="2" name="Text 0"/>
          <p:cNvSpPr/>
          <p:nvPr/>
        </p:nvSpPr>
        <p:spPr>
          <a:xfrm>
            <a:off x="612696" y="481370"/>
            <a:ext cx="10073402" cy="583525"/>
          </a:xfrm>
          <a:prstGeom prst="rect">
            <a:avLst/>
          </a:prstGeom>
          <a:noFill/>
          <a:ln/>
        </p:spPr>
        <p:txBody>
          <a:bodyPr wrap="none" lIns="0" tIns="0" rIns="0" bIns="0" rtlCol="0" anchor="t"/>
          <a:lstStyle/>
          <a:p>
            <a:pPr algn="l" indent="0" marL="0">
              <a:lnSpc>
                <a:spcPts val="4550"/>
              </a:lnSpc>
              <a:buNone/>
            </a:pPr>
            <a:r>
              <a:rPr lang="en-US" sz="3650" b="1" dirty="0">
                <a:solidFill>
                  <a:srgbClr val="FFB393"/>
                </a:solidFill>
                <a:latin typeface="Brygada 1918 Bold" pitchFamily="34" charset="0"/>
                <a:ea typeface="Brygada 1918 Bold" pitchFamily="34" charset="-122"/>
                <a:cs typeface="Brygada 1918 Bold" pitchFamily="34" charset="-120"/>
              </a:rPr>
              <a:t>Thèmes Essentiels pour Comprendre les LLM</a:t>
            </a:r>
            <a:endParaRPr lang="en-US" sz="3650" dirty="0"/>
          </a:p>
        </p:txBody>
      </p:sp>
      <p:pic>
        <p:nvPicPr>
          <p:cNvPr id="3" name="Image 0" descr="preencoded.png">    </p:cNvPr>
          <p:cNvPicPr>
            <a:picLocks noChangeAspect="1"/>
          </p:cNvPicPr>
          <p:nvPr/>
        </p:nvPicPr>
        <p:blipFill>
          <a:blip r:embed="rId1"/>
          <a:stretch>
            <a:fillRect/>
          </a:stretch>
        </p:blipFill>
        <p:spPr>
          <a:xfrm>
            <a:off x="3293745" y="3774996"/>
            <a:ext cx="8042910" cy="8042910"/>
          </a:xfrm>
          <a:prstGeom prst="rect">
            <a:avLst/>
          </a:prstGeom>
        </p:spPr>
      </p:pic>
      <p:pic>
        <p:nvPicPr>
          <p:cNvPr id="4" name="Image 1" descr="preencoded.png">    </p:cNvPr>
          <p:cNvPicPr>
            <a:picLocks noChangeAspect="1"/>
          </p:cNvPicPr>
          <p:nvPr/>
        </p:nvPicPr>
        <p:blipFill>
          <a:blip r:embed="rId2"/>
          <a:stretch>
            <a:fillRect/>
          </a:stretch>
        </p:blipFill>
        <p:spPr>
          <a:xfrm>
            <a:off x="4380964" y="6457533"/>
            <a:ext cx="295394" cy="369213"/>
          </a:xfrm>
          <a:prstGeom prst="rect">
            <a:avLst/>
          </a:prstGeom>
        </p:spPr>
      </p:pic>
      <p:pic>
        <p:nvPicPr>
          <p:cNvPr id="5" name="Image 2" descr="preencoded.png">    </p:cNvPr>
          <p:cNvPicPr>
            <a:picLocks noChangeAspect="1"/>
          </p:cNvPicPr>
          <p:nvPr/>
        </p:nvPicPr>
        <p:blipFill>
          <a:blip r:embed="rId3"/>
          <a:stretch>
            <a:fillRect/>
          </a:stretch>
        </p:blipFill>
        <p:spPr>
          <a:xfrm>
            <a:off x="3293745" y="3774996"/>
            <a:ext cx="8042910" cy="8042910"/>
          </a:xfrm>
          <a:prstGeom prst="rect">
            <a:avLst/>
          </a:prstGeom>
        </p:spPr>
      </p:pic>
      <p:pic>
        <p:nvPicPr>
          <p:cNvPr id="6" name="Image 3" descr="preencoded.png">    </p:cNvPr>
          <p:cNvPicPr>
            <a:picLocks noChangeAspect="1"/>
          </p:cNvPicPr>
          <p:nvPr/>
        </p:nvPicPr>
        <p:blipFill>
          <a:blip r:embed="rId4"/>
          <a:stretch>
            <a:fillRect/>
          </a:stretch>
        </p:blipFill>
        <p:spPr>
          <a:xfrm>
            <a:off x="6013192" y="4825305"/>
            <a:ext cx="295394" cy="369213"/>
          </a:xfrm>
          <a:prstGeom prst="rect">
            <a:avLst/>
          </a:prstGeom>
        </p:spPr>
      </p:pic>
      <p:pic>
        <p:nvPicPr>
          <p:cNvPr id="7" name="Image 4" descr="preencoded.png">    </p:cNvPr>
          <p:cNvPicPr>
            <a:picLocks noChangeAspect="1"/>
          </p:cNvPicPr>
          <p:nvPr/>
        </p:nvPicPr>
        <p:blipFill>
          <a:blip r:embed="rId5"/>
          <a:stretch>
            <a:fillRect/>
          </a:stretch>
        </p:blipFill>
        <p:spPr>
          <a:xfrm>
            <a:off x="3293745" y="3774996"/>
            <a:ext cx="8042910" cy="8042910"/>
          </a:xfrm>
          <a:prstGeom prst="rect">
            <a:avLst/>
          </a:prstGeom>
        </p:spPr>
      </p:pic>
      <p:pic>
        <p:nvPicPr>
          <p:cNvPr id="8" name="Image 5" descr="preencoded.png">    </p:cNvPr>
          <p:cNvPicPr>
            <a:picLocks noChangeAspect="1"/>
          </p:cNvPicPr>
          <p:nvPr/>
        </p:nvPicPr>
        <p:blipFill>
          <a:blip r:embed="rId6"/>
          <a:stretch>
            <a:fillRect/>
          </a:stretch>
        </p:blipFill>
        <p:spPr>
          <a:xfrm>
            <a:off x="8321695" y="4825305"/>
            <a:ext cx="295394" cy="369213"/>
          </a:xfrm>
          <a:prstGeom prst="rect">
            <a:avLst/>
          </a:prstGeom>
        </p:spPr>
      </p:pic>
      <p:pic>
        <p:nvPicPr>
          <p:cNvPr id="9" name="Image 6" descr="preencoded.png">    </p:cNvPr>
          <p:cNvPicPr>
            <a:picLocks noChangeAspect="1"/>
          </p:cNvPicPr>
          <p:nvPr/>
        </p:nvPicPr>
        <p:blipFill>
          <a:blip r:embed="rId7"/>
          <a:stretch>
            <a:fillRect/>
          </a:stretch>
        </p:blipFill>
        <p:spPr>
          <a:xfrm>
            <a:off x="3293745" y="3774996"/>
            <a:ext cx="8042910" cy="8042910"/>
          </a:xfrm>
          <a:prstGeom prst="rect">
            <a:avLst/>
          </a:prstGeom>
        </p:spPr>
      </p:pic>
      <p:pic>
        <p:nvPicPr>
          <p:cNvPr id="10" name="Image 7" descr="preencoded.png">    </p:cNvPr>
          <p:cNvPicPr>
            <a:picLocks noChangeAspect="1"/>
          </p:cNvPicPr>
          <p:nvPr/>
        </p:nvPicPr>
        <p:blipFill>
          <a:blip r:embed="rId8"/>
          <a:stretch>
            <a:fillRect/>
          </a:stretch>
        </p:blipFill>
        <p:spPr>
          <a:xfrm>
            <a:off x="9953923" y="6457533"/>
            <a:ext cx="295394" cy="369213"/>
          </a:xfrm>
          <a:prstGeom prst="rect">
            <a:avLst/>
          </a:prstGeom>
        </p:spPr>
      </p:pic>
      <p:sp>
        <p:nvSpPr>
          <p:cNvPr id="11" name="Text 1"/>
          <p:cNvSpPr/>
          <p:nvPr/>
        </p:nvSpPr>
        <p:spPr>
          <a:xfrm>
            <a:off x="612696" y="3000851"/>
            <a:ext cx="3154323" cy="583406"/>
          </a:xfrm>
          <a:prstGeom prst="rect">
            <a:avLst/>
          </a:prstGeom>
          <a:noFill/>
          <a:ln/>
        </p:spPr>
        <p:txBody>
          <a:bodyPr wrap="square" lIns="0" tIns="0" rIns="0" bIns="0" rtlCol="0" anchor="t"/>
          <a:lstStyle/>
          <a:p>
            <a:pPr algn="ctr" indent="0" marL="0">
              <a:lnSpc>
                <a:spcPts val="2250"/>
              </a:lnSpc>
              <a:buNone/>
            </a:pPr>
            <a:r>
              <a:rPr lang="en-US" sz="1800" b="1" dirty="0">
                <a:solidFill>
                  <a:srgbClr val="FFB393"/>
                </a:solidFill>
                <a:latin typeface="Brygada 1918 Bold" pitchFamily="34" charset="0"/>
                <a:ea typeface="Brygada 1918 Bold" pitchFamily="34" charset="-122"/>
                <a:cs typeface="Brygada 1918 Bold" pitchFamily="34" charset="-120"/>
              </a:rPr>
              <a:t>Les réseaux de neurones artificiels (ANN)</a:t>
            </a:r>
            <a:endParaRPr lang="en-US" sz="1800" dirty="0"/>
          </a:p>
        </p:txBody>
      </p:sp>
      <p:sp>
        <p:nvSpPr>
          <p:cNvPr id="12" name="Text 2"/>
          <p:cNvSpPr/>
          <p:nvPr/>
        </p:nvSpPr>
        <p:spPr>
          <a:xfrm>
            <a:off x="612696" y="3689271"/>
            <a:ext cx="3154323" cy="560070"/>
          </a:xfrm>
          <a:prstGeom prst="rect">
            <a:avLst/>
          </a:prstGeom>
          <a:noFill/>
          <a:ln/>
        </p:spPr>
        <p:txBody>
          <a:bodyPr wrap="square" lIns="0" tIns="0" rIns="0" bIns="0" rtlCol="0" anchor="t"/>
          <a:lstStyle/>
          <a:p>
            <a:pPr algn="ctr" indent="0" marL="0">
              <a:lnSpc>
                <a:spcPts val="2200"/>
              </a:lnSpc>
              <a:buNone/>
            </a:pPr>
            <a:r>
              <a:rPr lang="en-US" sz="1350" dirty="0">
                <a:solidFill>
                  <a:srgbClr val="F4CAB8"/>
                </a:solidFill>
                <a:latin typeface="Montserrat Medium" pitchFamily="34" charset="0"/>
                <a:ea typeface="Montserrat Medium" pitchFamily="34" charset="-122"/>
                <a:cs typeface="Montserrat Medium" pitchFamily="34" charset="-120"/>
              </a:rPr>
              <a:t>C'est l'architecture de base sur laquelle fonctionne ChatGPT</a:t>
            </a:r>
            <a:endParaRPr lang="en-US" sz="1350" dirty="0"/>
          </a:p>
        </p:txBody>
      </p:sp>
      <p:sp>
        <p:nvSpPr>
          <p:cNvPr id="13" name="Text 3"/>
          <p:cNvSpPr/>
          <p:nvPr/>
        </p:nvSpPr>
        <p:spPr>
          <a:xfrm>
            <a:off x="612696" y="4354354"/>
            <a:ext cx="3154323" cy="560070"/>
          </a:xfrm>
          <a:prstGeom prst="rect">
            <a:avLst/>
          </a:prstGeom>
          <a:noFill/>
          <a:ln/>
        </p:spPr>
        <p:txBody>
          <a:bodyPr wrap="square" lIns="0" tIns="0" rIns="0" bIns="0" rtlCol="0" anchor="t"/>
          <a:lstStyle/>
          <a:p>
            <a:pPr algn="ctr" indent="0" marL="0">
              <a:lnSpc>
                <a:spcPts val="2200"/>
              </a:lnSpc>
              <a:buNone/>
            </a:pPr>
            <a:r>
              <a:rPr lang="en-US" sz="1350" dirty="0">
                <a:solidFill>
                  <a:srgbClr val="F4CAB8"/>
                </a:solidFill>
                <a:latin typeface="Montserrat Medium" pitchFamily="34" charset="0"/>
                <a:ea typeface="Montserrat Medium" pitchFamily="34" charset="-122"/>
                <a:cs typeface="Montserrat Medium" pitchFamily="34" charset="-120"/>
              </a:rPr>
              <a:t>Inspiré du cerveau, mais en ultra simplifié</a:t>
            </a:r>
            <a:endParaRPr lang="en-US" sz="1350" dirty="0"/>
          </a:p>
        </p:txBody>
      </p:sp>
      <p:sp>
        <p:nvSpPr>
          <p:cNvPr id="14" name="Text 4"/>
          <p:cNvSpPr/>
          <p:nvPr/>
        </p:nvSpPr>
        <p:spPr>
          <a:xfrm>
            <a:off x="4029551" y="1414939"/>
            <a:ext cx="3154323" cy="583406"/>
          </a:xfrm>
          <a:prstGeom prst="rect">
            <a:avLst/>
          </a:prstGeom>
          <a:noFill/>
          <a:ln/>
        </p:spPr>
        <p:txBody>
          <a:bodyPr wrap="square" lIns="0" tIns="0" rIns="0" bIns="0" rtlCol="0" anchor="t"/>
          <a:lstStyle/>
          <a:p>
            <a:pPr algn="ctr" indent="0" marL="0">
              <a:lnSpc>
                <a:spcPts val="2250"/>
              </a:lnSpc>
              <a:buNone/>
            </a:pPr>
            <a:r>
              <a:rPr lang="en-US" sz="1800" b="1" dirty="0">
                <a:solidFill>
                  <a:srgbClr val="FFB393"/>
                </a:solidFill>
                <a:latin typeface="Brygada 1918 Bold" pitchFamily="34" charset="0"/>
                <a:ea typeface="Brygada 1918 Bold" pitchFamily="34" charset="-122"/>
                <a:cs typeface="Brygada 1918 Bold" pitchFamily="34" charset="-120"/>
              </a:rPr>
              <a:t>Le Deep Learning (Apprentissage profond)</a:t>
            </a:r>
            <a:endParaRPr lang="en-US" sz="1800" dirty="0"/>
          </a:p>
        </p:txBody>
      </p:sp>
      <p:sp>
        <p:nvSpPr>
          <p:cNvPr id="15" name="Text 5"/>
          <p:cNvSpPr/>
          <p:nvPr/>
        </p:nvSpPr>
        <p:spPr>
          <a:xfrm>
            <a:off x="4029551" y="2103358"/>
            <a:ext cx="3154323" cy="840105"/>
          </a:xfrm>
          <a:prstGeom prst="rect">
            <a:avLst/>
          </a:prstGeom>
          <a:noFill/>
          <a:ln/>
        </p:spPr>
        <p:txBody>
          <a:bodyPr wrap="square" lIns="0" tIns="0" rIns="0" bIns="0" rtlCol="0" anchor="t"/>
          <a:lstStyle/>
          <a:p>
            <a:pPr algn="ctr" indent="0" marL="0">
              <a:lnSpc>
                <a:spcPts val="2200"/>
              </a:lnSpc>
              <a:buNone/>
            </a:pPr>
            <a:r>
              <a:rPr lang="en-US" sz="1350" dirty="0">
                <a:solidFill>
                  <a:srgbClr val="F4CAB8"/>
                </a:solidFill>
                <a:latin typeface="Montserrat Medium" pitchFamily="34" charset="0"/>
                <a:ea typeface="Montserrat Medium" pitchFamily="34" charset="-122"/>
                <a:cs typeface="Montserrat Medium" pitchFamily="34" charset="-120"/>
              </a:rPr>
              <a:t>Des réseaux de neurones très profonds (des dizaines, centaines, voire milliers de couches)</a:t>
            </a:r>
            <a:endParaRPr lang="en-US" sz="1350" dirty="0"/>
          </a:p>
        </p:txBody>
      </p:sp>
      <p:sp>
        <p:nvSpPr>
          <p:cNvPr id="16" name="Text 6"/>
          <p:cNvSpPr/>
          <p:nvPr/>
        </p:nvSpPr>
        <p:spPr>
          <a:xfrm>
            <a:off x="4029551" y="3048476"/>
            <a:ext cx="3154323" cy="560070"/>
          </a:xfrm>
          <a:prstGeom prst="rect">
            <a:avLst/>
          </a:prstGeom>
          <a:noFill/>
          <a:ln/>
        </p:spPr>
        <p:txBody>
          <a:bodyPr wrap="square" lIns="0" tIns="0" rIns="0" bIns="0" rtlCol="0" anchor="t"/>
          <a:lstStyle/>
          <a:p>
            <a:pPr algn="ctr" indent="0" marL="0">
              <a:lnSpc>
                <a:spcPts val="2200"/>
              </a:lnSpc>
              <a:buNone/>
            </a:pPr>
            <a:r>
              <a:rPr lang="en-US" sz="1350" dirty="0">
                <a:solidFill>
                  <a:srgbClr val="F4CAB8"/>
                </a:solidFill>
                <a:latin typeface="Montserrat Medium" pitchFamily="34" charset="0"/>
                <a:ea typeface="Montserrat Medium" pitchFamily="34" charset="-122"/>
                <a:cs typeface="Montserrat Medium" pitchFamily="34" charset="-120"/>
              </a:rPr>
              <a:t>Permet à l'IA de reconnaître des schémas complexes</a:t>
            </a:r>
            <a:endParaRPr lang="en-US" sz="1350" dirty="0"/>
          </a:p>
        </p:txBody>
      </p:sp>
      <p:sp>
        <p:nvSpPr>
          <p:cNvPr id="17" name="Text 7"/>
          <p:cNvSpPr/>
          <p:nvPr/>
        </p:nvSpPr>
        <p:spPr>
          <a:xfrm>
            <a:off x="7446407" y="1694974"/>
            <a:ext cx="3154323" cy="583406"/>
          </a:xfrm>
          <a:prstGeom prst="rect">
            <a:avLst/>
          </a:prstGeom>
          <a:noFill/>
          <a:ln/>
        </p:spPr>
        <p:txBody>
          <a:bodyPr wrap="square" lIns="0" tIns="0" rIns="0" bIns="0" rtlCol="0" anchor="t"/>
          <a:lstStyle/>
          <a:p>
            <a:pPr algn="ctr" indent="0" marL="0">
              <a:lnSpc>
                <a:spcPts val="2250"/>
              </a:lnSpc>
              <a:buNone/>
            </a:pPr>
            <a:r>
              <a:rPr lang="en-US" sz="1800" b="1" dirty="0">
                <a:solidFill>
                  <a:srgbClr val="FFB393"/>
                </a:solidFill>
                <a:latin typeface="Brygada 1918 Bold" pitchFamily="34" charset="0"/>
                <a:ea typeface="Brygada 1918 Bold" pitchFamily="34" charset="-122"/>
                <a:cs typeface="Brygada 1918 Bold" pitchFamily="34" charset="-120"/>
              </a:rPr>
              <a:t>Le traitement du langage naturel (NLP)</a:t>
            </a:r>
            <a:endParaRPr lang="en-US" sz="1800" dirty="0"/>
          </a:p>
        </p:txBody>
      </p:sp>
      <p:sp>
        <p:nvSpPr>
          <p:cNvPr id="18" name="Text 8"/>
          <p:cNvSpPr/>
          <p:nvPr/>
        </p:nvSpPr>
        <p:spPr>
          <a:xfrm>
            <a:off x="7446407" y="2383393"/>
            <a:ext cx="3154323" cy="560070"/>
          </a:xfrm>
          <a:prstGeom prst="rect">
            <a:avLst/>
          </a:prstGeom>
          <a:noFill/>
          <a:ln/>
        </p:spPr>
        <p:txBody>
          <a:bodyPr wrap="square" lIns="0" tIns="0" rIns="0" bIns="0" rtlCol="0" anchor="t"/>
          <a:lstStyle/>
          <a:p>
            <a:pPr algn="ctr" indent="0" marL="0">
              <a:lnSpc>
                <a:spcPts val="2200"/>
              </a:lnSpc>
              <a:buNone/>
            </a:pPr>
            <a:r>
              <a:rPr lang="en-US" sz="1350" dirty="0">
                <a:solidFill>
                  <a:srgbClr val="F4CAB8"/>
                </a:solidFill>
                <a:latin typeface="Montserrat Medium" pitchFamily="34" charset="0"/>
                <a:ea typeface="Montserrat Medium" pitchFamily="34" charset="-122"/>
                <a:cs typeface="Montserrat Medium" pitchFamily="34" charset="-120"/>
              </a:rPr>
              <a:t>La branche de l'IA qui s'occupe de comprendre et générer du texte</a:t>
            </a:r>
            <a:endParaRPr lang="en-US" sz="1350" dirty="0"/>
          </a:p>
        </p:txBody>
      </p:sp>
      <p:sp>
        <p:nvSpPr>
          <p:cNvPr id="19" name="Text 9"/>
          <p:cNvSpPr/>
          <p:nvPr/>
        </p:nvSpPr>
        <p:spPr>
          <a:xfrm>
            <a:off x="7446407" y="3048476"/>
            <a:ext cx="3154323" cy="560070"/>
          </a:xfrm>
          <a:prstGeom prst="rect">
            <a:avLst/>
          </a:prstGeom>
          <a:noFill/>
          <a:ln/>
        </p:spPr>
        <p:txBody>
          <a:bodyPr wrap="square" lIns="0" tIns="0" rIns="0" bIns="0" rtlCol="0" anchor="t"/>
          <a:lstStyle/>
          <a:p>
            <a:pPr algn="ctr" indent="0" marL="0">
              <a:lnSpc>
                <a:spcPts val="2200"/>
              </a:lnSpc>
              <a:buNone/>
            </a:pPr>
            <a:r>
              <a:rPr lang="en-US" sz="1350" dirty="0">
                <a:solidFill>
                  <a:srgbClr val="F4CAB8"/>
                </a:solidFill>
                <a:latin typeface="Montserrat Medium" pitchFamily="34" charset="0"/>
                <a:ea typeface="Montserrat Medium" pitchFamily="34" charset="-122"/>
                <a:cs typeface="Montserrat Medium" pitchFamily="34" charset="-120"/>
              </a:rPr>
              <a:t>Concepts clés : tokenisation, embedding, modèles de langage</a:t>
            </a:r>
            <a:endParaRPr lang="en-US" sz="1350" dirty="0"/>
          </a:p>
        </p:txBody>
      </p:sp>
      <p:sp>
        <p:nvSpPr>
          <p:cNvPr id="20" name="Text 10"/>
          <p:cNvSpPr/>
          <p:nvPr/>
        </p:nvSpPr>
        <p:spPr>
          <a:xfrm>
            <a:off x="10863262" y="2720816"/>
            <a:ext cx="3154442" cy="583406"/>
          </a:xfrm>
          <a:prstGeom prst="rect">
            <a:avLst/>
          </a:prstGeom>
          <a:noFill/>
          <a:ln/>
        </p:spPr>
        <p:txBody>
          <a:bodyPr wrap="square" lIns="0" tIns="0" rIns="0" bIns="0" rtlCol="0" anchor="t"/>
          <a:lstStyle/>
          <a:p>
            <a:pPr algn="ctr" indent="0" marL="0">
              <a:lnSpc>
                <a:spcPts val="2250"/>
              </a:lnSpc>
              <a:buNone/>
            </a:pPr>
            <a:r>
              <a:rPr lang="en-US" sz="1800" b="1" dirty="0">
                <a:solidFill>
                  <a:srgbClr val="FFB393"/>
                </a:solidFill>
                <a:latin typeface="Brygada 1918 Bold" pitchFamily="34" charset="0"/>
                <a:ea typeface="Brygada 1918 Bold" pitchFamily="34" charset="-122"/>
                <a:cs typeface="Brygada 1918 Bold" pitchFamily="34" charset="-120"/>
              </a:rPr>
              <a:t>Le Transformer (architecture du modèle)</a:t>
            </a:r>
            <a:endParaRPr lang="en-US" sz="1800" dirty="0"/>
          </a:p>
        </p:txBody>
      </p:sp>
      <p:sp>
        <p:nvSpPr>
          <p:cNvPr id="21" name="Text 11"/>
          <p:cNvSpPr/>
          <p:nvPr/>
        </p:nvSpPr>
        <p:spPr>
          <a:xfrm>
            <a:off x="10863262" y="3409236"/>
            <a:ext cx="3154442" cy="560070"/>
          </a:xfrm>
          <a:prstGeom prst="rect">
            <a:avLst/>
          </a:prstGeom>
          <a:noFill/>
          <a:ln/>
        </p:spPr>
        <p:txBody>
          <a:bodyPr wrap="square" lIns="0" tIns="0" rIns="0" bIns="0" rtlCol="0" anchor="t"/>
          <a:lstStyle/>
          <a:p>
            <a:pPr algn="ctr" indent="0" marL="0">
              <a:lnSpc>
                <a:spcPts val="2200"/>
              </a:lnSpc>
              <a:buNone/>
            </a:pPr>
            <a:r>
              <a:rPr lang="en-US" sz="1350" dirty="0">
                <a:solidFill>
                  <a:srgbClr val="F4CAB8"/>
                </a:solidFill>
                <a:latin typeface="Montserrat Medium" pitchFamily="34" charset="0"/>
                <a:ea typeface="Montserrat Medium" pitchFamily="34" charset="-122"/>
                <a:cs typeface="Montserrat Medium" pitchFamily="34" charset="-120"/>
              </a:rPr>
              <a:t>Architecture révolutionnaire utilisée par GPT</a:t>
            </a:r>
            <a:endParaRPr lang="en-US" sz="1350" dirty="0"/>
          </a:p>
        </p:txBody>
      </p:sp>
      <p:sp>
        <p:nvSpPr>
          <p:cNvPr id="22" name="Text 12"/>
          <p:cNvSpPr/>
          <p:nvPr/>
        </p:nvSpPr>
        <p:spPr>
          <a:xfrm>
            <a:off x="10863262" y="4074319"/>
            <a:ext cx="3154442" cy="840105"/>
          </a:xfrm>
          <a:prstGeom prst="rect">
            <a:avLst/>
          </a:prstGeom>
          <a:noFill/>
          <a:ln/>
        </p:spPr>
        <p:txBody>
          <a:bodyPr wrap="square" lIns="0" tIns="0" rIns="0" bIns="0" rtlCol="0" anchor="t"/>
          <a:lstStyle/>
          <a:p>
            <a:pPr algn="ctr" indent="0" marL="0">
              <a:lnSpc>
                <a:spcPts val="2200"/>
              </a:lnSpc>
              <a:buNone/>
            </a:pPr>
            <a:r>
              <a:rPr lang="en-US" sz="1350" dirty="0">
                <a:solidFill>
                  <a:srgbClr val="F4CAB8"/>
                </a:solidFill>
                <a:latin typeface="Montserrat Medium" pitchFamily="34" charset="0"/>
                <a:ea typeface="Montserrat Medium" pitchFamily="34" charset="-122"/>
                <a:cs typeface="Montserrat Medium" pitchFamily="34" charset="-120"/>
              </a:rPr>
              <a:t>Basé sur le mécanisme d'attention qui permet au modèle d'analyser de longues phrases</a:t>
            </a:r>
            <a:endParaRPr lang="en-US" sz="1350"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spTree>
      <p:nvGrpSpPr>
        <p:cNvPr id="1" name=""/>
        <p:cNvGrpSpPr/>
        <p:nvPr/>
      </p:nvGrpSpPr>
      <p:grpSpPr>
        <a:xfrm>
          <a:off x="0" y="0"/>
          <a:ext cx="0" cy="0"/>
          <a:chOff x="0" y="0"/>
          <a:chExt cx="0" cy="0"/>
        </a:xfrm>
      </p:grpSpPr>
      <p:sp>
        <p:nvSpPr>
          <p:cNvPr id="2" name="Text 0"/>
          <p:cNvSpPr/>
          <p:nvPr/>
        </p:nvSpPr>
        <p:spPr>
          <a:xfrm>
            <a:off x="631627" y="606028"/>
            <a:ext cx="9104828" cy="601504"/>
          </a:xfrm>
          <a:prstGeom prst="rect">
            <a:avLst/>
          </a:prstGeom>
          <a:noFill/>
          <a:ln/>
        </p:spPr>
        <p:txBody>
          <a:bodyPr wrap="none" lIns="0" tIns="0" rIns="0" bIns="0" rtlCol="0" anchor="t"/>
          <a:lstStyle/>
          <a:p>
            <a:pPr algn="l" indent="0" marL="0">
              <a:lnSpc>
                <a:spcPts val="4700"/>
              </a:lnSpc>
              <a:buNone/>
            </a:pPr>
            <a:r>
              <a:rPr lang="en-US" sz="3750" b="1" dirty="0">
                <a:solidFill>
                  <a:srgbClr val="FFB393"/>
                </a:solidFill>
                <a:latin typeface="Brygada 1918 Bold" pitchFamily="34" charset="0"/>
                <a:ea typeface="Brygada 1918 Bold" pitchFamily="34" charset="-122"/>
                <a:cs typeface="Brygada 1918 Bold" pitchFamily="34" charset="-120"/>
              </a:rPr>
              <a:t>Autres Thèmes Fondamentaux des LLM</a:t>
            </a:r>
            <a:endParaRPr lang="en-US" sz="3750" dirty="0"/>
          </a:p>
        </p:txBody>
      </p:sp>
      <p:pic>
        <p:nvPicPr>
          <p:cNvPr id="3" name="Image 0" descr="preencoded.png">    </p:cNvPr>
          <p:cNvPicPr>
            <a:picLocks noChangeAspect="1"/>
          </p:cNvPicPr>
          <p:nvPr/>
        </p:nvPicPr>
        <p:blipFill>
          <a:blip r:embed="rId1"/>
          <a:stretch>
            <a:fillRect/>
          </a:stretch>
        </p:blipFill>
        <p:spPr>
          <a:xfrm>
            <a:off x="3305056" y="3613428"/>
            <a:ext cx="8020288" cy="8020288"/>
          </a:xfrm>
          <a:prstGeom prst="rect">
            <a:avLst/>
          </a:prstGeom>
        </p:spPr>
      </p:pic>
      <p:pic>
        <p:nvPicPr>
          <p:cNvPr id="4" name="Image 1" descr="preencoded.png">    </p:cNvPr>
          <p:cNvPicPr>
            <a:picLocks noChangeAspect="1"/>
          </p:cNvPicPr>
          <p:nvPr/>
        </p:nvPicPr>
        <p:blipFill>
          <a:blip r:embed="rId2"/>
          <a:stretch>
            <a:fillRect/>
          </a:stretch>
        </p:blipFill>
        <p:spPr>
          <a:xfrm>
            <a:off x="4558129" y="5929372"/>
            <a:ext cx="304562" cy="380643"/>
          </a:xfrm>
          <a:prstGeom prst="rect">
            <a:avLst/>
          </a:prstGeom>
        </p:spPr>
      </p:pic>
      <p:pic>
        <p:nvPicPr>
          <p:cNvPr id="5" name="Image 2" descr="preencoded.png">    </p:cNvPr>
          <p:cNvPicPr>
            <a:picLocks noChangeAspect="1"/>
          </p:cNvPicPr>
          <p:nvPr/>
        </p:nvPicPr>
        <p:blipFill>
          <a:blip r:embed="rId3"/>
          <a:stretch>
            <a:fillRect/>
          </a:stretch>
        </p:blipFill>
        <p:spPr>
          <a:xfrm>
            <a:off x="3305056" y="3613428"/>
            <a:ext cx="8020288" cy="8020288"/>
          </a:xfrm>
          <a:prstGeom prst="rect">
            <a:avLst/>
          </a:prstGeom>
        </p:spPr>
      </p:pic>
      <p:pic>
        <p:nvPicPr>
          <p:cNvPr id="6" name="Image 3" descr="preencoded.png">    </p:cNvPr>
          <p:cNvPicPr>
            <a:picLocks noChangeAspect="1"/>
          </p:cNvPicPr>
          <p:nvPr/>
        </p:nvPicPr>
        <p:blipFill>
          <a:blip r:embed="rId4"/>
          <a:stretch>
            <a:fillRect/>
          </a:stretch>
        </p:blipFill>
        <p:spPr>
          <a:xfrm>
            <a:off x="7162860" y="4425613"/>
            <a:ext cx="304562" cy="380643"/>
          </a:xfrm>
          <a:prstGeom prst="rect">
            <a:avLst/>
          </a:prstGeom>
        </p:spPr>
      </p:pic>
      <p:pic>
        <p:nvPicPr>
          <p:cNvPr id="7" name="Image 4" descr="preencoded.png">    </p:cNvPr>
          <p:cNvPicPr>
            <a:picLocks noChangeAspect="1"/>
          </p:cNvPicPr>
          <p:nvPr/>
        </p:nvPicPr>
        <p:blipFill>
          <a:blip r:embed="rId5"/>
          <a:stretch>
            <a:fillRect/>
          </a:stretch>
        </p:blipFill>
        <p:spPr>
          <a:xfrm>
            <a:off x="3305056" y="3613428"/>
            <a:ext cx="8020288" cy="8020288"/>
          </a:xfrm>
          <a:prstGeom prst="rect">
            <a:avLst/>
          </a:prstGeom>
        </p:spPr>
      </p:pic>
      <p:pic>
        <p:nvPicPr>
          <p:cNvPr id="8" name="Image 5" descr="preencoded.png">    </p:cNvPr>
          <p:cNvPicPr>
            <a:picLocks noChangeAspect="1"/>
          </p:cNvPicPr>
          <p:nvPr/>
        </p:nvPicPr>
        <p:blipFill>
          <a:blip r:embed="rId6"/>
          <a:stretch>
            <a:fillRect/>
          </a:stretch>
        </p:blipFill>
        <p:spPr>
          <a:xfrm>
            <a:off x="9767471" y="5967353"/>
            <a:ext cx="304562" cy="304562"/>
          </a:xfrm>
          <a:prstGeom prst="rect">
            <a:avLst/>
          </a:prstGeom>
        </p:spPr>
      </p:pic>
      <p:sp>
        <p:nvSpPr>
          <p:cNvPr id="9" name="Text 1"/>
          <p:cNvSpPr/>
          <p:nvPr/>
        </p:nvSpPr>
        <p:spPr>
          <a:xfrm>
            <a:off x="631627" y="2482691"/>
            <a:ext cx="4275296" cy="601504"/>
          </a:xfrm>
          <a:prstGeom prst="rect">
            <a:avLst/>
          </a:prstGeom>
          <a:noFill/>
          <a:ln/>
        </p:spPr>
        <p:txBody>
          <a:bodyPr wrap="square" lIns="0" tIns="0" rIns="0" bIns="0" rtlCol="0" anchor="t"/>
          <a:lstStyle/>
          <a:p>
            <a:pPr algn="ctr" indent="0" marL="0">
              <a:lnSpc>
                <a:spcPts val="2350"/>
              </a:lnSpc>
              <a:buNone/>
            </a:pPr>
            <a:r>
              <a:rPr lang="en-US" sz="1850" b="1" dirty="0">
                <a:solidFill>
                  <a:srgbClr val="FFB393"/>
                </a:solidFill>
                <a:latin typeface="Brygada 1918 Bold" pitchFamily="34" charset="0"/>
                <a:ea typeface="Brygada 1918 Bold" pitchFamily="34" charset="-122"/>
                <a:cs typeface="Brygada 1918 Bold" pitchFamily="34" charset="-120"/>
              </a:rPr>
              <a:t>L'apprentissage supervisé et non-supervisé</a:t>
            </a:r>
            <a:endParaRPr lang="en-US" sz="1850" dirty="0"/>
          </a:p>
        </p:txBody>
      </p:sp>
      <p:sp>
        <p:nvSpPr>
          <p:cNvPr id="10" name="Text 2"/>
          <p:cNvSpPr/>
          <p:nvPr/>
        </p:nvSpPr>
        <p:spPr>
          <a:xfrm>
            <a:off x="631627" y="3192423"/>
            <a:ext cx="4275296" cy="577453"/>
          </a:xfrm>
          <a:prstGeom prst="rect">
            <a:avLst/>
          </a:prstGeom>
          <a:noFill/>
          <a:ln/>
        </p:spPr>
        <p:txBody>
          <a:bodyPr wrap="square" lIns="0" tIns="0" rIns="0" bIns="0" rtlCol="0" anchor="t"/>
          <a:lstStyle/>
          <a:p>
            <a:pPr algn="ctr" indent="0" marL="0">
              <a:lnSpc>
                <a:spcPts val="2250"/>
              </a:lnSpc>
              <a:buNone/>
            </a:pPr>
            <a:r>
              <a:rPr lang="en-US" sz="1400" dirty="0">
                <a:solidFill>
                  <a:srgbClr val="F4CAB8"/>
                </a:solidFill>
                <a:latin typeface="Montserrat Medium" pitchFamily="34" charset="0"/>
                <a:ea typeface="Montserrat Medium" pitchFamily="34" charset="-122"/>
                <a:cs typeface="Montserrat Medium" pitchFamily="34" charset="-120"/>
              </a:rPr>
              <a:t>Supervisé : l'IA apprend avec des exemples étiquetés</a:t>
            </a:r>
            <a:endParaRPr lang="en-US" sz="1400" dirty="0"/>
          </a:p>
        </p:txBody>
      </p:sp>
      <p:sp>
        <p:nvSpPr>
          <p:cNvPr id="11" name="Text 3"/>
          <p:cNvSpPr/>
          <p:nvPr/>
        </p:nvSpPr>
        <p:spPr>
          <a:xfrm>
            <a:off x="631627" y="3878104"/>
            <a:ext cx="4275296" cy="577453"/>
          </a:xfrm>
          <a:prstGeom prst="rect">
            <a:avLst/>
          </a:prstGeom>
          <a:noFill/>
          <a:ln/>
        </p:spPr>
        <p:txBody>
          <a:bodyPr wrap="square" lIns="0" tIns="0" rIns="0" bIns="0" rtlCol="0" anchor="t"/>
          <a:lstStyle/>
          <a:p>
            <a:pPr algn="ctr" indent="0" marL="0">
              <a:lnSpc>
                <a:spcPts val="2250"/>
              </a:lnSpc>
              <a:buNone/>
            </a:pPr>
            <a:r>
              <a:rPr lang="en-US" sz="1400" dirty="0">
                <a:solidFill>
                  <a:srgbClr val="F4CAB8"/>
                </a:solidFill>
                <a:latin typeface="Montserrat Medium" pitchFamily="34" charset="0"/>
                <a:ea typeface="Montserrat Medium" pitchFamily="34" charset="-122"/>
                <a:cs typeface="Montserrat Medium" pitchFamily="34" charset="-120"/>
              </a:rPr>
              <a:t>Non-supervisé : l'IA apprend sans correction humaine directe</a:t>
            </a:r>
            <a:endParaRPr lang="en-US" sz="1400" dirty="0"/>
          </a:p>
        </p:txBody>
      </p:sp>
      <p:sp>
        <p:nvSpPr>
          <p:cNvPr id="12" name="Text 4"/>
          <p:cNvSpPr/>
          <p:nvPr/>
        </p:nvSpPr>
        <p:spPr>
          <a:xfrm>
            <a:off x="5177552" y="1568410"/>
            <a:ext cx="4275296" cy="601504"/>
          </a:xfrm>
          <a:prstGeom prst="rect">
            <a:avLst/>
          </a:prstGeom>
          <a:noFill/>
          <a:ln/>
        </p:spPr>
        <p:txBody>
          <a:bodyPr wrap="square" lIns="0" tIns="0" rIns="0" bIns="0" rtlCol="0" anchor="t"/>
          <a:lstStyle/>
          <a:p>
            <a:pPr algn="ctr" indent="0" marL="0">
              <a:lnSpc>
                <a:spcPts val="2350"/>
              </a:lnSpc>
              <a:buNone/>
            </a:pPr>
            <a:r>
              <a:rPr lang="en-US" sz="1850" b="1" dirty="0">
                <a:solidFill>
                  <a:srgbClr val="FFB393"/>
                </a:solidFill>
                <a:latin typeface="Brygada 1918 Bold" pitchFamily="34" charset="0"/>
                <a:ea typeface="Brygada 1918 Bold" pitchFamily="34" charset="-122"/>
                <a:cs typeface="Brygada 1918 Bold" pitchFamily="34" charset="-120"/>
              </a:rPr>
              <a:t>Les embeddings et le passage du mot au nombre</a:t>
            </a:r>
            <a:endParaRPr lang="en-US" sz="1850" dirty="0"/>
          </a:p>
        </p:txBody>
      </p:sp>
      <p:sp>
        <p:nvSpPr>
          <p:cNvPr id="13" name="Text 5"/>
          <p:cNvSpPr/>
          <p:nvPr/>
        </p:nvSpPr>
        <p:spPr>
          <a:xfrm>
            <a:off x="5177552" y="2278142"/>
            <a:ext cx="4275296" cy="577453"/>
          </a:xfrm>
          <a:prstGeom prst="rect">
            <a:avLst/>
          </a:prstGeom>
          <a:noFill/>
          <a:ln/>
        </p:spPr>
        <p:txBody>
          <a:bodyPr wrap="square" lIns="0" tIns="0" rIns="0" bIns="0" rtlCol="0" anchor="t"/>
          <a:lstStyle/>
          <a:p>
            <a:pPr algn="ctr" indent="0" marL="0">
              <a:lnSpc>
                <a:spcPts val="2250"/>
              </a:lnSpc>
              <a:buNone/>
            </a:pPr>
            <a:r>
              <a:rPr lang="en-US" sz="1400" dirty="0">
                <a:solidFill>
                  <a:srgbClr val="F4CAB8"/>
                </a:solidFill>
                <a:latin typeface="Montserrat Medium" pitchFamily="34" charset="0"/>
                <a:ea typeface="Montserrat Medium" pitchFamily="34" charset="-122"/>
                <a:cs typeface="Montserrat Medium" pitchFamily="34" charset="-120"/>
              </a:rPr>
              <a:t>Le dictionnaire interne de l'IA où chaque mot devient une position dans un espace vectoriel</a:t>
            </a:r>
            <a:endParaRPr lang="en-US" sz="1400" dirty="0"/>
          </a:p>
        </p:txBody>
      </p:sp>
      <p:sp>
        <p:nvSpPr>
          <p:cNvPr id="14" name="Text 6"/>
          <p:cNvSpPr/>
          <p:nvPr/>
        </p:nvSpPr>
        <p:spPr>
          <a:xfrm>
            <a:off x="5177552" y="2963823"/>
            <a:ext cx="4275296" cy="288727"/>
          </a:xfrm>
          <a:prstGeom prst="rect">
            <a:avLst/>
          </a:prstGeom>
          <a:noFill/>
          <a:ln/>
        </p:spPr>
        <p:txBody>
          <a:bodyPr wrap="none" lIns="0" tIns="0" rIns="0" bIns="0" rtlCol="0" anchor="t"/>
          <a:lstStyle/>
          <a:p>
            <a:pPr algn="ctr" indent="0" marL="0">
              <a:lnSpc>
                <a:spcPts val="2250"/>
              </a:lnSpc>
              <a:buNone/>
            </a:pPr>
            <a:r>
              <a:rPr lang="en-US" sz="1400" dirty="0">
                <a:solidFill>
                  <a:srgbClr val="F4CAB8"/>
                </a:solidFill>
                <a:latin typeface="Montserrat Medium" pitchFamily="34" charset="0"/>
                <a:ea typeface="Montserrat Medium" pitchFamily="34" charset="-122"/>
                <a:cs typeface="Montserrat Medium" pitchFamily="34" charset="-120"/>
              </a:rPr>
              <a:t>Permet de coder les relations sémantiques</a:t>
            </a:r>
            <a:endParaRPr lang="en-US" sz="1400" dirty="0"/>
          </a:p>
        </p:txBody>
      </p:sp>
      <p:sp>
        <p:nvSpPr>
          <p:cNvPr id="15" name="Text 7"/>
          <p:cNvSpPr/>
          <p:nvPr/>
        </p:nvSpPr>
        <p:spPr>
          <a:xfrm>
            <a:off x="9723477" y="2771418"/>
            <a:ext cx="4275296" cy="601504"/>
          </a:xfrm>
          <a:prstGeom prst="rect">
            <a:avLst/>
          </a:prstGeom>
          <a:noFill/>
          <a:ln/>
        </p:spPr>
        <p:txBody>
          <a:bodyPr wrap="square" lIns="0" tIns="0" rIns="0" bIns="0" rtlCol="0" anchor="t"/>
          <a:lstStyle/>
          <a:p>
            <a:pPr algn="ctr" indent="0" marL="0">
              <a:lnSpc>
                <a:spcPts val="2350"/>
              </a:lnSpc>
              <a:buNone/>
            </a:pPr>
            <a:r>
              <a:rPr lang="en-US" sz="1850" b="1" dirty="0">
                <a:solidFill>
                  <a:srgbClr val="FFB393"/>
                </a:solidFill>
                <a:latin typeface="Brygada 1918 Bold" pitchFamily="34" charset="0"/>
                <a:ea typeface="Brygada 1918 Bold" pitchFamily="34" charset="-122"/>
                <a:cs typeface="Brygada 1918 Bold" pitchFamily="34" charset="-120"/>
              </a:rPr>
              <a:t>L'optimisation et la descente de gradient</a:t>
            </a:r>
            <a:endParaRPr lang="en-US" sz="1850" dirty="0"/>
          </a:p>
        </p:txBody>
      </p:sp>
      <p:sp>
        <p:nvSpPr>
          <p:cNvPr id="16" name="Text 8"/>
          <p:cNvSpPr/>
          <p:nvPr/>
        </p:nvSpPr>
        <p:spPr>
          <a:xfrm>
            <a:off x="9723477" y="3481149"/>
            <a:ext cx="4275296" cy="577453"/>
          </a:xfrm>
          <a:prstGeom prst="rect">
            <a:avLst/>
          </a:prstGeom>
          <a:noFill/>
          <a:ln/>
        </p:spPr>
        <p:txBody>
          <a:bodyPr wrap="square" lIns="0" tIns="0" rIns="0" bIns="0" rtlCol="0" anchor="t"/>
          <a:lstStyle/>
          <a:p>
            <a:pPr algn="ctr" indent="0" marL="0">
              <a:lnSpc>
                <a:spcPts val="2250"/>
              </a:lnSpc>
              <a:buNone/>
            </a:pPr>
            <a:r>
              <a:rPr lang="en-US" sz="1400" dirty="0">
                <a:solidFill>
                  <a:srgbClr val="F4CAB8"/>
                </a:solidFill>
                <a:latin typeface="Montserrat Medium" pitchFamily="34" charset="0"/>
                <a:ea typeface="Montserrat Medium" pitchFamily="34" charset="-122"/>
                <a:cs typeface="Montserrat Medium" pitchFamily="34" charset="-120"/>
              </a:rPr>
              <a:t>Mécanisme qui ajuste les paramètres du modèle</a:t>
            </a:r>
            <a:endParaRPr lang="en-US" sz="1400" dirty="0"/>
          </a:p>
        </p:txBody>
      </p:sp>
      <p:sp>
        <p:nvSpPr>
          <p:cNvPr id="17" name="Text 9"/>
          <p:cNvSpPr/>
          <p:nvPr/>
        </p:nvSpPr>
        <p:spPr>
          <a:xfrm>
            <a:off x="9723477" y="4166830"/>
            <a:ext cx="4275296" cy="288727"/>
          </a:xfrm>
          <a:prstGeom prst="rect">
            <a:avLst/>
          </a:prstGeom>
          <a:noFill/>
          <a:ln/>
        </p:spPr>
        <p:txBody>
          <a:bodyPr wrap="none" lIns="0" tIns="0" rIns="0" bIns="0" rtlCol="0" anchor="t"/>
          <a:lstStyle/>
          <a:p>
            <a:pPr algn="ctr" indent="0" marL="0">
              <a:lnSpc>
                <a:spcPts val="2250"/>
              </a:lnSpc>
              <a:buNone/>
            </a:pPr>
            <a:r>
              <a:rPr lang="en-US" sz="1400" dirty="0">
                <a:solidFill>
                  <a:srgbClr val="F4CAB8"/>
                </a:solidFill>
                <a:latin typeface="Montserrat Medium" pitchFamily="34" charset="0"/>
                <a:ea typeface="Montserrat Medium" pitchFamily="34" charset="-122"/>
                <a:cs typeface="Montserrat Medium" pitchFamily="34" charset="-120"/>
              </a:rPr>
              <a:t>Comment l'IA apprend et réduit ses erreurs</a:t>
            </a:r>
            <a:endParaRPr lang="en-US" sz="1400"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spTree>
      <p:nvGrpSpPr>
        <p:cNvPr id="1" name=""/>
        <p:cNvGrpSpPr/>
        <p:nvPr/>
      </p:nvGrpSpPr>
      <p:grpSpPr>
        <a:xfrm>
          <a:off x="0" y="0"/>
          <a:ext cx="0" cy="0"/>
          <a:chOff x="0" y="0"/>
          <a:chExt cx="0" cy="0"/>
        </a:xfrm>
      </p:grpSpPr>
      <p:sp>
        <p:nvSpPr>
          <p:cNvPr id="2" name="Text 0"/>
          <p:cNvSpPr/>
          <p:nvPr/>
        </p:nvSpPr>
        <p:spPr>
          <a:xfrm>
            <a:off x="749260" y="1162764"/>
            <a:ext cx="8600123" cy="713542"/>
          </a:xfrm>
          <a:prstGeom prst="rect">
            <a:avLst/>
          </a:prstGeom>
          <a:noFill/>
          <a:ln/>
        </p:spPr>
        <p:txBody>
          <a:bodyPr wrap="none" lIns="0" tIns="0" rIns="0" bIns="0" rtlCol="0" anchor="t"/>
          <a:lstStyle/>
          <a:p>
            <a:pPr algn="l" indent="0" marL="0">
              <a:lnSpc>
                <a:spcPts val="5600"/>
              </a:lnSpc>
              <a:buNone/>
            </a:pPr>
            <a:r>
              <a:rPr lang="en-US" sz="4450" b="1" dirty="0">
                <a:solidFill>
                  <a:srgbClr val="FFB393"/>
                </a:solidFill>
                <a:latin typeface="Brygada 1918 Bold" pitchFamily="34" charset="0"/>
                <a:ea typeface="Brygada 1918 Bold" pitchFamily="34" charset="-122"/>
                <a:cs typeface="Brygada 1918 Bold" pitchFamily="34" charset="-120"/>
              </a:rPr>
              <a:t>Concepts Plus Avancés des LLM</a:t>
            </a:r>
            <a:endParaRPr lang="en-US" sz="4450" dirty="0"/>
          </a:p>
        </p:txBody>
      </p:sp>
      <p:sp>
        <p:nvSpPr>
          <p:cNvPr id="3" name="Shape 1"/>
          <p:cNvSpPr/>
          <p:nvPr/>
        </p:nvSpPr>
        <p:spPr>
          <a:xfrm>
            <a:off x="749260" y="2545318"/>
            <a:ext cx="481727" cy="481727"/>
          </a:xfrm>
          <a:prstGeom prst="roundRect">
            <a:avLst>
              <a:gd name="adj" fmla="val 6667"/>
            </a:avLst>
          </a:prstGeom>
          <a:solidFill>
            <a:srgbClr val="4D1529"/>
          </a:solidFill>
          <a:ln/>
        </p:spPr>
      </p:sp>
      <p:pic>
        <p:nvPicPr>
          <p:cNvPr id="4" name="Image 0" descr="preencoded.png">    </p:cNvPr>
          <p:cNvPicPr>
            <a:picLocks noChangeAspect="1"/>
          </p:cNvPicPr>
          <p:nvPr/>
        </p:nvPicPr>
        <p:blipFill>
          <a:blip r:embed="rId1"/>
          <a:stretch>
            <a:fillRect/>
          </a:stretch>
        </p:blipFill>
        <p:spPr>
          <a:xfrm>
            <a:off x="818852" y="2572107"/>
            <a:ext cx="342543" cy="428149"/>
          </a:xfrm>
          <a:prstGeom prst="rect">
            <a:avLst/>
          </a:prstGeom>
        </p:spPr>
      </p:pic>
      <p:sp>
        <p:nvSpPr>
          <p:cNvPr id="5" name="Text 2"/>
          <p:cNvSpPr/>
          <p:nvPr/>
        </p:nvSpPr>
        <p:spPr>
          <a:xfrm>
            <a:off x="1445062" y="2545318"/>
            <a:ext cx="2854643" cy="356830"/>
          </a:xfrm>
          <a:prstGeom prst="rect">
            <a:avLst/>
          </a:prstGeom>
          <a:noFill/>
          <a:ln/>
        </p:spPr>
        <p:txBody>
          <a:bodyPr wrap="none" lIns="0" tIns="0" rIns="0" bIns="0" rtlCol="0" anchor="t"/>
          <a:lstStyle/>
          <a:p>
            <a:pPr algn="l" indent="0" marL="0">
              <a:lnSpc>
                <a:spcPts val="2800"/>
              </a:lnSpc>
              <a:buNone/>
            </a:pPr>
            <a:r>
              <a:rPr lang="en-US" sz="2200" b="1" dirty="0">
                <a:solidFill>
                  <a:srgbClr val="F4CAB8"/>
                </a:solidFill>
                <a:latin typeface="Brygada 1918 Bold" pitchFamily="34" charset="0"/>
                <a:ea typeface="Brygada 1918 Bold" pitchFamily="34" charset="-122"/>
                <a:cs typeface="Brygada 1918 Bold" pitchFamily="34" charset="-120"/>
              </a:rPr>
              <a:t>Alignement de l'IA</a:t>
            </a:r>
            <a:endParaRPr lang="en-US" sz="2200" dirty="0"/>
          </a:p>
        </p:txBody>
      </p:sp>
      <p:sp>
        <p:nvSpPr>
          <p:cNvPr id="6" name="Text 3"/>
          <p:cNvSpPr/>
          <p:nvPr/>
        </p:nvSpPr>
        <p:spPr>
          <a:xfrm>
            <a:off x="1445062" y="3030498"/>
            <a:ext cx="3538776" cy="1369695"/>
          </a:xfrm>
          <a:prstGeom prst="rect">
            <a:avLst/>
          </a:prstGeom>
          <a:noFill/>
          <a:ln/>
        </p:spPr>
        <p:txBody>
          <a:bodyPr wrap="square" lIns="0" tIns="0" rIns="0" bIns="0" rtlCol="0" anchor="t"/>
          <a:lstStyle/>
          <a:p>
            <a:pPr algn="l" indent="0" marL="0">
              <a:lnSpc>
                <a:spcPts val="2650"/>
              </a:lnSpc>
              <a:buNone/>
            </a:pPr>
            <a:r>
              <a:rPr lang="en-US" sz="1650" dirty="0">
                <a:solidFill>
                  <a:srgbClr val="F4CAB8"/>
                </a:solidFill>
                <a:latin typeface="Montserrat Medium" pitchFamily="34" charset="0"/>
                <a:ea typeface="Montserrat Medium" pitchFamily="34" charset="-122"/>
                <a:cs typeface="Montserrat Medium" pitchFamily="34" charset="-120"/>
              </a:rPr>
              <a:t>Techniques pour s'assurer que l'IA agit selon les valeurs humaines et évite les comportements nuisibles.</a:t>
            </a:r>
            <a:endParaRPr lang="en-US" sz="1650" dirty="0"/>
          </a:p>
        </p:txBody>
      </p:sp>
      <p:sp>
        <p:nvSpPr>
          <p:cNvPr id="7" name="Shape 4"/>
          <p:cNvSpPr/>
          <p:nvPr/>
        </p:nvSpPr>
        <p:spPr>
          <a:xfrm>
            <a:off x="5197912" y="2545318"/>
            <a:ext cx="481727" cy="481727"/>
          </a:xfrm>
          <a:prstGeom prst="roundRect">
            <a:avLst>
              <a:gd name="adj" fmla="val 6667"/>
            </a:avLst>
          </a:prstGeom>
          <a:solidFill>
            <a:srgbClr val="4D1529"/>
          </a:solidFill>
          <a:ln/>
        </p:spPr>
      </p:sp>
      <p:pic>
        <p:nvPicPr>
          <p:cNvPr id="8" name="Image 1" descr="preencoded.png">    </p:cNvPr>
          <p:cNvPicPr>
            <a:picLocks noChangeAspect="1"/>
          </p:cNvPicPr>
          <p:nvPr/>
        </p:nvPicPr>
        <p:blipFill>
          <a:blip r:embed="rId2"/>
          <a:stretch>
            <a:fillRect/>
          </a:stretch>
        </p:blipFill>
        <p:spPr>
          <a:xfrm>
            <a:off x="5267504" y="2614851"/>
            <a:ext cx="342543" cy="342543"/>
          </a:xfrm>
          <a:prstGeom prst="rect">
            <a:avLst/>
          </a:prstGeom>
        </p:spPr>
      </p:pic>
      <p:sp>
        <p:nvSpPr>
          <p:cNvPr id="9" name="Text 5"/>
          <p:cNvSpPr/>
          <p:nvPr/>
        </p:nvSpPr>
        <p:spPr>
          <a:xfrm>
            <a:off x="5893713" y="2545318"/>
            <a:ext cx="3538776" cy="713661"/>
          </a:xfrm>
          <a:prstGeom prst="rect">
            <a:avLst/>
          </a:prstGeom>
          <a:noFill/>
          <a:ln/>
        </p:spPr>
        <p:txBody>
          <a:bodyPr wrap="square" lIns="0" tIns="0" rIns="0" bIns="0" rtlCol="0" anchor="t"/>
          <a:lstStyle/>
          <a:p>
            <a:pPr algn="l" indent="0" marL="0">
              <a:lnSpc>
                <a:spcPts val="2800"/>
              </a:lnSpc>
              <a:buNone/>
            </a:pPr>
            <a:r>
              <a:rPr lang="en-US" sz="2200" b="1" dirty="0">
                <a:solidFill>
                  <a:srgbClr val="F4CAB8"/>
                </a:solidFill>
                <a:latin typeface="Brygada 1918 Bold" pitchFamily="34" charset="0"/>
                <a:ea typeface="Brygada 1918 Bold" pitchFamily="34" charset="-122"/>
                <a:cs typeface="Brygada 1918 Bold" pitchFamily="34" charset="-120"/>
              </a:rPr>
              <a:t>Fine-tuning / In-context learning</a:t>
            </a:r>
            <a:endParaRPr lang="en-US" sz="2200" dirty="0"/>
          </a:p>
        </p:txBody>
      </p:sp>
      <p:sp>
        <p:nvSpPr>
          <p:cNvPr id="10" name="Text 6"/>
          <p:cNvSpPr/>
          <p:nvPr/>
        </p:nvSpPr>
        <p:spPr>
          <a:xfrm>
            <a:off x="5893713" y="3387328"/>
            <a:ext cx="3538776" cy="1712119"/>
          </a:xfrm>
          <a:prstGeom prst="rect">
            <a:avLst/>
          </a:prstGeom>
          <a:noFill/>
          <a:ln/>
        </p:spPr>
        <p:txBody>
          <a:bodyPr wrap="square" lIns="0" tIns="0" rIns="0" bIns="0" rtlCol="0" anchor="t"/>
          <a:lstStyle/>
          <a:p>
            <a:pPr algn="l" indent="0" marL="0">
              <a:lnSpc>
                <a:spcPts val="2650"/>
              </a:lnSpc>
              <a:buNone/>
            </a:pPr>
            <a:r>
              <a:rPr lang="en-US" sz="1650" dirty="0">
                <a:solidFill>
                  <a:srgbClr val="F4CAB8"/>
                </a:solidFill>
                <a:latin typeface="Montserrat Medium" pitchFamily="34" charset="0"/>
                <a:ea typeface="Montserrat Medium" pitchFamily="34" charset="-122"/>
                <a:cs typeface="Montserrat Medium" pitchFamily="34" charset="-120"/>
              </a:rPr>
              <a:t>Méthodes pour adapter un modèle général à des tâches spécifiques ou lui permettre d'apprendre à partir d'exemples fournis dans le prompt.</a:t>
            </a:r>
            <a:endParaRPr lang="en-US" sz="1650" dirty="0"/>
          </a:p>
        </p:txBody>
      </p:sp>
      <p:sp>
        <p:nvSpPr>
          <p:cNvPr id="11" name="Shape 7"/>
          <p:cNvSpPr/>
          <p:nvPr/>
        </p:nvSpPr>
        <p:spPr>
          <a:xfrm>
            <a:off x="9646563" y="2545318"/>
            <a:ext cx="481727" cy="481727"/>
          </a:xfrm>
          <a:prstGeom prst="roundRect">
            <a:avLst>
              <a:gd name="adj" fmla="val 6667"/>
            </a:avLst>
          </a:prstGeom>
          <a:solidFill>
            <a:srgbClr val="4D1529"/>
          </a:solidFill>
          <a:ln/>
        </p:spPr>
      </p:sp>
      <p:pic>
        <p:nvPicPr>
          <p:cNvPr id="12" name="Image 2" descr="preencoded.png">    </p:cNvPr>
          <p:cNvPicPr>
            <a:picLocks noChangeAspect="1"/>
          </p:cNvPicPr>
          <p:nvPr/>
        </p:nvPicPr>
        <p:blipFill>
          <a:blip r:embed="rId3"/>
          <a:stretch>
            <a:fillRect/>
          </a:stretch>
        </p:blipFill>
        <p:spPr>
          <a:xfrm>
            <a:off x="9716155" y="2572107"/>
            <a:ext cx="342543" cy="428149"/>
          </a:xfrm>
          <a:prstGeom prst="rect">
            <a:avLst/>
          </a:prstGeom>
        </p:spPr>
      </p:pic>
      <p:sp>
        <p:nvSpPr>
          <p:cNvPr id="13" name="Text 8"/>
          <p:cNvSpPr/>
          <p:nvPr/>
        </p:nvSpPr>
        <p:spPr>
          <a:xfrm>
            <a:off x="10342364" y="2545318"/>
            <a:ext cx="3538776" cy="713661"/>
          </a:xfrm>
          <a:prstGeom prst="rect">
            <a:avLst/>
          </a:prstGeom>
          <a:noFill/>
          <a:ln/>
        </p:spPr>
        <p:txBody>
          <a:bodyPr wrap="square" lIns="0" tIns="0" rIns="0" bIns="0" rtlCol="0" anchor="t"/>
          <a:lstStyle/>
          <a:p>
            <a:pPr algn="l" indent="0" marL="0">
              <a:lnSpc>
                <a:spcPts val="2800"/>
              </a:lnSpc>
              <a:buNone/>
            </a:pPr>
            <a:r>
              <a:rPr lang="en-US" sz="2200" b="1" dirty="0">
                <a:solidFill>
                  <a:srgbClr val="F4CAB8"/>
                </a:solidFill>
                <a:latin typeface="Brygada 1918 Bold" pitchFamily="34" charset="0"/>
                <a:ea typeface="Brygada 1918 Bold" pitchFamily="34" charset="-122"/>
                <a:cs typeface="Brygada 1918 Bold" pitchFamily="34" charset="-120"/>
              </a:rPr>
              <a:t>Fenêtre de contexte / Mémoire</a:t>
            </a:r>
            <a:endParaRPr lang="en-US" sz="2200" dirty="0"/>
          </a:p>
        </p:txBody>
      </p:sp>
      <p:sp>
        <p:nvSpPr>
          <p:cNvPr id="14" name="Text 9"/>
          <p:cNvSpPr/>
          <p:nvPr/>
        </p:nvSpPr>
        <p:spPr>
          <a:xfrm>
            <a:off x="10342364" y="3387328"/>
            <a:ext cx="3538776" cy="1369695"/>
          </a:xfrm>
          <a:prstGeom prst="rect">
            <a:avLst/>
          </a:prstGeom>
          <a:noFill/>
          <a:ln/>
        </p:spPr>
        <p:txBody>
          <a:bodyPr wrap="square" lIns="0" tIns="0" rIns="0" bIns="0" rtlCol="0" anchor="t"/>
          <a:lstStyle/>
          <a:p>
            <a:pPr algn="l" indent="0" marL="0">
              <a:lnSpc>
                <a:spcPts val="2650"/>
              </a:lnSpc>
              <a:buNone/>
            </a:pPr>
            <a:r>
              <a:rPr lang="en-US" sz="1650" dirty="0">
                <a:solidFill>
                  <a:srgbClr val="F4CAB8"/>
                </a:solidFill>
                <a:latin typeface="Montserrat Medium" pitchFamily="34" charset="0"/>
                <a:ea typeface="Montserrat Medium" pitchFamily="34" charset="-122"/>
                <a:cs typeface="Montserrat Medium" pitchFamily="34" charset="-120"/>
              </a:rPr>
              <a:t>Capacité du modèle à se souvenir et utiliser les informations fournies dans la conversation en cours.</a:t>
            </a:r>
            <a:endParaRPr lang="en-US" sz="1650" dirty="0"/>
          </a:p>
        </p:txBody>
      </p:sp>
      <p:sp>
        <p:nvSpPr>
          <p:cNvPr id="15" name="Shape 10"/>
          <p:cNvSpPr/>
          <p:nvPr/>
        </p:nvSpPr>
        <p:spPr>
          <a:xfrm>
            <a:off x="749260" y="5554385"/>
            <a:ext cx="481727" cy="481727"/>
          </a:xfrm>
          <a:prstGeom prst="roundRect">
            <a:avLst>
              <a:gd name="adj" fmla="val 6667"/>
            </a:avLst>
          </a:prstGeom>
          <a:solidFill>
            <a:srgbClr val="4D1529"/>
          </a:solidFill>
          <a:ln/>
        </p:spPr>
      </p:sp>
      <p:pic>
        <p:nvPicPr>
          <p:cNvPr id="16" name="Image 3" descr="preencoded.png">    </p:cNvPr>
          <p:cNvPicPr>
            <a:picLocks noChangeAspect="1"/>
          </p:cNvPicPr>
          <p:nvPr/>
        </p:nvPicPr>
        <p:blipFill>
          <a:blip r:embed="rId4"/>
          <a:stretch>
            <a:fillRect/>
          </a:stretch>
        </p:blipFill>
        <p:spPr>
          <a:xfrm>
            <a:off x="818852" y="5581174"/>
            <a:ext cx="342543" cy="428149"/>
          </a:xfrm>
          <a:prstGeom prst="rect">
            <a:avLst/>
          </a:prstGeom>
        </p:spPr>
      </p:pic>
      <p:sp>
        <p:nvSpPr>
          <p:cNvPr id="17" name="Text 11"/>
          <p:cNvSpPr/>
          <p:nvPr/>
        </p:nvSpPr>
        <p:spPr>
          <a:xfrm>
            <a:off x="1445062" y="5554385"/>
            <a:ext cx="2854643" cy="356830"/>
          </a:xfrm>
          <a:prstGeom prst="rect">
            <a:avLst/>
          </a:prstGeom>
          <a:noFill/>
          <a:ln/>
        </p:spPr>
        <p:txBody>
          <a:bodyPr wrap="none" lIns="0" tIns="0" rIns="0" bIns="0" rtlCol="0" anchor="t"/>
          <a:lstStyle/>
          <a:p>
            <a:pPr algn="l" indent="0" marL="0">
              <a:lnSpc>
                <a:spcPts val="2800"/>
              </a:lnSpc>
              <a:buNone/>
            </a:pPr>
            <a:r>
              <a:rPr lang="en-US" sz="2200" b="1" dirty="0">
                <a:solidFill>
                  <a:srgbClr val="F4CAB8"/>
                </a:solidFill>
                <a:latin typeface="Brygada 1918 Bold" pitchFamily="34" charset="0"/>
                <a:ea typeface="Brygada 1918 Bold" pitchFamily="34" charset="-122"/>
                <a:cs typeface="Brygada 1918 Bold" pitchFamily="34" charset="-120"/>
              </a:rPr>
              <a:t>Biais dans les IA</a:t>
            </a:r>
            <a:endParaRPr lang="en-US" sz="2200" dirty="0"/>
          </a:p>
        </p:txBody>
      </p:sp>
      <p:sp>
        <p:nvSpPr>
          <p:cNvPr id="18" name="Text 12"/>
          <p:cNvSpPr/>
          <p:nvPr/>
        </p:nvSpPr>
        <p:spPr>
          <a:xfrm>
            <a:off x="1445062" y="6039564"/>
            <a:ext cx="5763101" cy="1027271"/>
          </a:xfrm>
          <a:prstGeom prst="rect">
            <a:avLst/>
          </a:prstGeom>
          <a:noFill/>
          <a:ln/>
        </p:spPr>
        <p:txBody>
          <a:bodyPr wrap="square" lIns="0" tIns="0" rIns="0" bIns="0" rtlCol="0" anchor="t"/>
          <a:lstStyle/>
          <a:p>
            <a:pPr algn="l" indent="0" marL="0">
              <a:lnSpc>
                <a:spcPts val="2650"/>
              </a:lnSpc>
              <a:buNone/>
            </a:pPr>
            <a:r>
              <a:rPr lang="en-US" sz="1650" dirty="0">
                <a:solidFill>
                  <a:srgbClr val="F4CAB8"/>
                </a:solidFill>
                <a:latin typeface="Montserrat Medium" pitchFamily="34" charset="0"/>
                <a:ea typeface="Montserrat Medium" pitchFamily="34" charset="-122"/>
                <a:cs typeface="Montserrat Medium" pitchFamily="34" charset="-120"/>
              </a:rPr>
              <a:t>Tendances systématiques dans les réponses des modèles qui peuvent refléter des préjugés présents dans les données d'entraînement.</a:t>
            </a:r>
            <a:endParaRPr lang="en-US" sz="1650" dirty="0"/>
          </a:p>
        </p:txBody>
      </p:sp>
      <p:sp>
        <p:nvSpPr>
          <p:cNvPr id="19" name="Shape 13"/>
          <p:cNvSpPr/>
          <p:nvPr/>
        </p:nvSpPr>
        <p:spPr>
          <a:xfrm>
            <a:off x="7422237" y="5554385"/>
            <a:ext cx="481727" cy="481727"/>
          </a:xfrm>
          <a:prstGeom prst="roundRect">
            <a:avLst>
              <a:gd name="adj" fmla="val 6667"/>
            </a:avLst>
          </a:prstGeom>
          <a:solidFill>
            <a:srgbClr val="4D1529"/>
          </a:solidFill>
          <a:ln/>
        </p:spPr>
      </p:sp>
      <p:sp>
        <p:nvSpPr>
          <p:cNvPr id="20" name="Text 14"/>
          <p:cNvSpPr/>
          <p:nvPr/>
        </p:nvSpPr>
        <p:spPr>
          <a:xfrm>
            <a:off x="8118038" y="5554385"/>
            <a:ext cx="2854643" cy="356830"/>
          </a:xfrm>
          <a:prstGeom prst="rect">
            <a:avLst/>
          </a:prstGeom>
          <a:noFill/>
          <a:ln/>
        </p:spPr>
        <p:txBody>
          <a:bodyPr wrap="none" lIns="0" tIns="0" rIns="0" bIns="0" rtlCol="0" anchor="t"/>
          <a:lstStyle/>
          <a:p>
            <a:pPr algn="l" indent="0" marL="0">
              <a:lnSpc>
                <a:spcPts val="2800"/>
              </a:lnSpc>
              <a:buNone/>
            </a:pPr>
            <a:r>
              <a:rPr lang="en-US" sz="2200" b="1" dirty="0">
                <a:solidFill>
                  <a:srgbClr val="F4CAB8"/>
                </a:solidFill>
                <a:latin typeface="Brygada 1918 Bold" pitchFamily="34" charset="0"/>
                <a:ea typeface="Brygada 1918 Bold" pitchFamily="34" charset="-122"/>
                <a:cs typeface="Brygada 1918 Bold" pitchFamily="34" charset="-120"/>
              </a:rPr>
              <a:t>Multimodalité</a:t>
            </a:r>
            <a:endParaRPr lang="en-US" sz="2200" dirty="0"/>
          </a:p>
        </p:txBody>
      </p:sp>
      <p:sp>
        <p:nvSpPr>
          <p:cNvPr id="21" name="Text 15"/>
          <p:cNvSpPr/>
          <p:nvPr/>
        </p:nvSpPr>
        <p:spPr>
          <a:xfrm>
            <a:off x="8118038" y="6039564"/>
            <a:ext cx="5763101" cy="684848"/>
          </a:xfrm>
          <a:prstGeom prst="rect">
            <a:avLst/>
          </a:prstGeom>
          <a:noFill/>
          <a:ln/>
        </p:spPr>
        <p:txBody>
          <a:bodyPr wrap="square" lIns="0" tIns="0" rIns="0" bIns="0" rtlCol="0" anchor="t"/>
          <a:lstStyle/>
          <a:p>
            <a:pPr algn="l" indent="0" marL="0">
              <a:lnSpc>
                <a:spcPts val="2650"/>
              </a:lnSpc>
              <a:buNone/>
            </a:pPr>
            <a:r>
              <a:rPr lang="en-US" sz="1650" dirty="0">
                <a:solidFill>
                  <a:srgbClr val="F4CAB8"/>
                </a:solidFill>
                <a:latin typeface="Montserrat Medium" pitchFamily="34" charset="0"/>
                <a:ea typeface="Montserrat Medium" pitchFamily="34" charset="-122"/>
                <a:cs typeface="Montserrat Medium" pitchFamily="34" charset="-120"/>
              </a:rPr>
              <a:t>Capacité des modèles à traiter et générer différents types de contenu (texte, images, audio, vidéo).</a:t>
            </a:r>
            <a:endParaRPr lang="en-US" sz="1650"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spTree>
      <p:nvGrpSpPr>
        <p:cNvPr id="1" name=""/>
        <p:cNvGrpSpPr/>
        <p:nvPr/>
      </p:nvGrpSpPr>
      <p:grpSpPr>
        <a:xfrm>
          <a:off x="0" y="0"/>
          <a:ext cx="0" cy="0"/>
          <a:chOff x="0" y="0"/>
          <a:chExt cx="0" cy="0"/>
        </a:xfrm>
      </p:grpSpPr>
      <p:sp>
        <p:nvSpPr>
          <p:cNvPr id="2" name="Text 0"/>
          <p:cNvSpPr/>
          <p:nvPr/>
        </p:nvSpPr>
        <p:spPr>
          <a:xfrm>
            <a:off x="749260" y="1888808"/>
            <a:ext cx="7747397" cy="713542"/>
          </a:xfrm>
          <a:prstGeom prst="rect">
            <a:avLst/>
          </a:prstGeom>
          <a:noFill/>
          <a:ln/>
        </p:spPr>
        <p:txBody>
          <a:bodyPr wrap="none" lIns="0" tIns="0" rIns="0" bIns="0" rtlCol="0" anchor="t"/>
          <a:lstStyle/>
          <a:p>
            <a:pPr algn="l" indent="0" marL="0">
              <a:lnSpc>
                <a:spcPts val="5600"/>
              </a:lnSpc>
              <a:buNone/>
            </a:pPr>
            <a:r>
              <a:rPr lang="en-US" sz="4450" b="1" dirty="0">
                <a:solidFill>
                  <a:srgbClr val="FFB393"/>
                </a:solidFill>
                <a:latin typeface="Brygada 1918 Bold" pitchFamily="34" charset="0"/>
                <a:ea typeface="Brygada 1918 Bold" pitchFamily="34" charset="-122"/>
                <a:cs typeface="Brygada 1918 Bold" pitchFamily="34" charset="-120"/>
              </a:rPr>
              <a:t>Synthèse et Limites des LLM</a:t>
            </a:r>
            <a:endParaRPr lang="en-US" sz="4450" dirty="0"/>
          </a:p>
        </p:txBody>
      </p:sp>
      <p:sp>
        <p:nvSpPr>
          <p:cNvPr id="3" name="Shape 1"/>
          <p:cNvSpPr/>
          <p:nvPr/>
        </p:nvSpPr>
        <p:spPr>
          <a:xfrm>
            <a:off x="749260" y="3030498"/>
            <a:ext cx="6458903" cy="3310295"/>
          </a:xfrm>
          <a:prstGeom prst="roundRect">
            <a:avLst>
              <a:gd name="adj" fmla="val 970"/>
            </a:avLst>
          </a:prstGeom>
          <a:solidFill>
            <a:srgbClr val="4D1529"/>
          </a:solidFill>
          <a:ln/>
        </p:spPr>
      </p:sp>
      <p:sp>
        <p:nvSpPr>
          <p:cNvPr id="4" name="Text 2"/>
          <p:cNvSpPr/>
          <p:nvPr/>
        </p:nvSpPr>
        <p:spPr>
          <a:xfrm>
            <a:off x="963335" y="3244572"/>
            <a:ext cx="4486751" cy="356830"/>
          </a:xfrm>
          <a:prstGeom prst="rect">
            <a:avLst/>
          </a:prstGeom>
          <a:noFill/>
          <a:ln/>
        </p:spPr>
        <p:txBody>
          <a:bodyPr wrap="none" lIns="0" tIns="0" rIns="0" bIns="0" rtlCol="0" anchor="t"/>
          <a:lstStyle/>
          <a:p>
            <a:pPr algn="l" indent="0" marL="0">
              <a:lnSpc>
                <a:spcPts val="2800"/>
              </a:lnSpc>
              <a:buNone/>
            </a:pPr>
            <a:r>
              <a:rPr lang="en-US" sz="2200" b="1" dirty="0">
                <a:solidFill>
                  <a:srgbClr val="F4CAB8"/>
                </a:solidFill>
                <a:latin typeface="Brygada 1918 Bold" pitchFamily="34" charset="0"/>
                <a:ea typeface="Brygada 1918 Bold" pitchFamily="34" charset="-122"/>
                <a:cs typeface="Brygada 1918 Bold" pitchFamily="34" charset="-120"/>
              </a:rPr>
              <a:t>Ce que l'IA comprend réellement</a:t>
            </a:r>
            <a:endParaRPr lang="en-US" sz="2200" dirty="0"/>
          </a:p>
        </p:txBody>
      </p:sp>
      <p:sp>
        <p:nvSpPr>
          <p:cNvPr id="5" name="Text 3"/>
          <p:cNvSpPr/>
          <p:nvPr/>
        </p:nvSpPr>
        <p:spPr>
          <a:xfrm>
            <a:off x="963335" y="3729752"/>
            <a:ext cx="6030754" cy="2054543"/>
          </a:xfrm>
          <a:prstGeom prst="rect">
            <a:avLst/>
          </a:prstGeom>
          <a:noFill/>
          <a:ln/>
        </p:spPr>
        <p:txBody>
          <a:bodyPr wrap="square" lIns="0" tIns="0" rIns="0" bIns="0" rtlCol="0" anchor="t"/>
          <a:lstStyle/>
          <a:p>
            <a:pPr algn="l" indent="0" marL="0">
              <a:lnSpc>
                <a:spcPts val="2650"/>
              </a:lnSpc>
              <a:buNone/>
            </a:pPr>
            <a:r>
              <a:rPr lang="en-US" sz="1650" dirty="0">
                <a:solidFill>
                  <a:srgbClr val="F4CAB8"/>
                </a:solidFill>
                <a:latin typeface="Montserrat Medium" pitchFamily="34" charset="0"/>
                <a:ea typeface="Montserrat Medium" pitchFamily="34" charset="-122"/>
                <a:cs typeface="Montserrat Medium" pitchFamily="34" charset="-120"/>
              </a:rPr>
              <a:t>GPT ne comprend pas les mots comme nous. Quand tu lis "chat", tu vois une image mentale, tu entends peut-être le ronronnement, tu te rappelles de ton chat préféré... Pour GPT, un mot n'est qu'une suite de nombres, de vecteurs, de probabilités. L'IA n'a pas d'odeur de croquettes, pas de poils sur le canapé.</a:t>
            </a:r>
            <a:endParaRPr lang="en-US" sz="1650" dirty="0"/>
          </a:p>
        </p:txBody>
      </p:sp>
      <p:sp>
        <p:nvSpPr>
          <p:cNvPr id="6" name="Shape 4"/>
          <p:cNvSpPr/>
          <p:nvPr/>
        </p:nvSpPr>
        <p:spPr>
          <a:xfrm>
            <a:off x="7422237" y="3030498"/>
            <a:ext cx="6458903" cy="3310295"/>
          </a:xfrm>
          <a:prstGeom prst="roundRect">
            <a:avLst>
              <a:gd name="adj" fmla="val 970"/>
            </a:avLst>
          </a:prstGeom>
          <a:solidFill>
            <a:srgbClr val="4D1529"/>
          </a:solidFill>
          <a:ln/>
        </p:spPr>
      </p:sp>
      <p:sp>
        <p:nvSpPr>
          <p:cNvPr id="7" name="Text 5"/>
          <p:cNvSpPr/>
          <p:nvPr/>
        </p:nvSpPr>
        <p:spPr>
          <a:xfrm>
            <a:off x="7636312" y="3244572"/>
            <a:ext cx="4770358" cy="356830"/>
          </a:xfrm>
          <a:prstGeom prst="rect">
            <a:avLst/>
          </a:prstGeom>
          <a:noFill/>
          <a:ln/>
        </p:spPr>
        <p:txBody>
          <a:bodyPr wrap="none" lIns="0" tIns="0" rIns="0" bIns="0" rtlCol="0" anchor="t"/>
          <a:lstStyle/>
          <a:p>
            <a:pPr algn="l" indent="0" marL="0">
              <a:lnSpc>
                <a:spcPts val="2800"/>
              </a:lnSpc>
              <a:buNone/>
            </a:pPr>
            <a:r>
              <a:rPr lang="en-US" sz="2200" b="1" dirty="0">
                <a:solidFill>
                  <a:srgbClr val="F4CAB8"/>
                </a:solidFill>
                <a:latin typeface="Brygada 1918 Bold" pitchFamily="34" charset="0"/>
                <a:ea typeface="Brygada 1918 Bold" pitchFamily="34" charset="-122"/>
                <a:cs typeface="Brygada 1918 Bold" pitchFamily="34" charset="-120"/>
              </a:rPr>
              <a:t>Manipulation sans compréhension</a:t>
            </a:r>
            <a:endParaRPr lang="en-US" sz="2200" dirty="0"/>
          </a:p>
        </p:txBody>
      </p:sp>
      <p:sp>
        <p:nvSpPr>
          <p:cNvPr id="8" name="Text 6"/>
          <p:cNvSpPr/>
          <p:nvPr/>
        </p:nvSpPr>
        <p:spPr>
          <a:xfrm>
            <a:off x="7636312" y="3729752"/>
            <a:ext cx="6030754" cy="2396966"/>
          </a:xfrm>
          <a:prstGeom prst="rect">
            <a:avLst/>
          </a:prstGeom>
          <a:noFill/>
          <a:ln/>
        </p:spPr>
        <p:txBody>
          <a:bodyPr wrap="square" lIns="0" tIns="0" rIns="0" bIns="0" rtlCol="0" anchor="t"/>
          <a:lstStyle/>
          <a:p>
            <a:pPr algn="l" indent="0" marL="0">
              <a:lnSpc>
                <a:spcPts val="2650"/>
              </a:lnSpc>
              <a:buNone/>
            </a:pPr>
            <a:r>
              <a:rPr lang="en-US" sz="1650" dirty="0">
                <a:solidFill>
                  <a:srgbClr val="F4CAB8"/>
                </a:solidFill>
                <a:latin typeface="Montserrat Medium" pitchFamily="34" charset="0"/>
                <a:ea typeface="Montserrat Medium" pitchFamily="34" charset="-122"/>
                <a:cs typeface="Montserrat Medium" pitchFamily="34" charset="-120"/>
              </a:rPr>
              <a:t>Quand on dit que "GPT ne comprend pas comme nous", c'est une manière imagée de dire : GPT manipule des formes mathématiques, pas du sens vécu. Il n'a pas conscience du sens des mots, il reproduit des régularités dans le langage à partir de millions de textes vus. Il n'a pas d'intuition, pas d'intention, pas de référence au réel.</a:t>
            </a:r>
            <a:endParaRPr lang="en-US" sz="1650"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spTree>
      <p:nvGrpSpPr>
        <p:cNvPr id="1" name=""/>
        <p:cNvGrpSpPr/>
        <p:nvPr/>
      </p:nvGrpSpPr>
      <p:grpSpPr>
        <a:xfrm>
          <a:off x="0" y="0"/>
          <a:ext cx="0" cy="0"/>
          <a:chOff x="0" y="0"/>
          <a:chExt cx="0" cy="0"/>
        </a:xfrm>
      </p:grpSpPr>
      <p:sp>
        <p:nvSpPr>
          <p:cNvPr id="2" name="Text 0"/>
          <p:cNvSpPr/>
          <p:nvPr/>
        </p:nvSpPr>
        <p:spPr>
          <a:xfrm>
            <a:off x="571500" y="448985"/>
            <a:ext cx="9341406" cy="544235"/>
          </a:xfrm>
          <a:prstGeom prst="rect">
            <a:avLst/>
          </a:prstGeom>
          <a:noFill/>
          <a:ln/>
        </p:spPr>
        <p:txBody>
          <a:bodyPr wrap="none" lIns="0" tIns="0" rIns="0" bIns="0" rtlCol="0" anchor="t"/>
          <a:lstStyle/>
          <a:p>
            <a:pPr algn="l" indent="0" marL="0">
              <a:lnSpc>
                <a:spcPts val="4250"/>
              </a:lnSpc>
              <a:buNone/>
            </a:pPr>
            <a:r>
              <a:rPr lang="en-US" sz="3400" b="1" dirty="0">
                <a:solidFill>
                  <a:srgbClr val="FFB393"/>
                </a:solidFill>
                <a:latin typeface="Brygada 1918 Bold" pitchFamily="34" charset="0"/>
                <a:ea typeface="Brygada 1918 Bold" pitchFamily="34" charset="-122"/>
                <a:cs typeface="Brygada 1918 Bold" pitchFamily="34" charset="-120"/>
              </a:rPr>
              <a:t>Une Métaphore Finale : La Recette de Cuisine</a:t>
            </a:r>
            <a:endParaRPr lang="en-US" sz="3400" dirty="0"/>
          </a:p>
        </p:txBody>
      </p:sp>
      <p:pic>
        <p:nvPicPr>
          <p:cNvPr id="3" name="Image 0" descr="preencoded.png">    </p:cNvPr>
          <p:cNvPicPr>
            <a:picLocks noChangeAspect="1"/>
          </p:cNvPicPr>
          <p:nvPr/>
        </p:nvPicPr>
        <p:blipFill>
          <a:blip r:embed="rId1"/>
          <a:stretch>
            <a:fillRect/>
          </a:stretch>
        </p:blipFill>
        <p:spPr>
          <a:xfrm>
            <a:off x="571500" y="1319689"/>
            <a:ext cx="6621185" cy="4092178"/>
          </a:xfrm>
          <a:prstGeom prst="rect">
            <a:avLst/>
          </a:prstGeom>
        </p:spPr>
      </p:pic>
      <p:sp>
        <p:nvSpPr>
          <p:cNvPr id="4" name="Text 1"/>
          <p:cNvSpPr/>
          <p:nvPr/>
        </p:nvSpPr>
        <p:spPr>
          <a:xfrm>
            <a:off x="571500" y="5615940"/>
            <a:ext cx="2177177" cy="272177"/>
          </a:xfrm>
          <a:prstGeom prst="rect">
            <a:avLst/>
          </a:prstGeom>
          <a:noFill/>
          <a:ln/>
        </p:spPr>
        <p:txBody>
          <a:bodyPr wrap="none" lIns="0" tIns="0" rIns="0" bIns="0" rtlCol="0" anchor="t"/>
          <a:lstStyle/>
          <a:p>
            <a:pPr algn="l" indent="0" marL="0">
              <a:lnSpc>
                <a:spcPts val="2100"/>
              </a:lnSpc>
              <a:buNone/>
            </a:pPr>
            <a:r>
              <a:rPr lang="en-US" sz="1700" b="1" dirty="0">
                <a:solidFill>
                  <a:srgbClr val="F4CAB8"/>
                </a:solidFill>
                <a:latin typeface="Brygada 1918 Bold" pitchFamily="34" charset="0"/>
                <a:ea typeface="Brygada 1918 Bold" pitchFamily="34" charset="-122"/>
                <a:cs typeface="Brygada 1918 Bold" pitchFamily="34" charset="-120"/>
              </a:rPr>
              <a:t>Le robot cuisinier</a:t>
            </a:r>
            <a:endParaRPr lang="en-US" sz="1700" dirty="0"/>
          </a:p>
        </p:txBody>
      </p:sp>
      <p:sp>
        <p:nvSpPr>
          <p:cNvPr id="5" name="Text 2"/>
          <p:cNvSpPr/>
          <p:nvPr/>
        </p:nvSpPr>
        <p:spPr>
          <a:xfrm>
            <a:off x="571500" y="5985986"/>
            <a:ext cx="6621185" cy="261104"/>
          </a:xfrm>
          <a:prstGeom prst="rect">
            <a:avLst/>
          </a:prstGeom>
          <a:noFill/>
          <a:ln/>
        </p:spPr>
        <p:txBody>
          <a:bodyPr wrap="none" lIns="0" tIns="0" rIns="0" bIns="0" rtlCol="0" anchor="t"/>
          <a:lstStyle/>
          <a:p>
            <a:pPr algn="l" indent="0" marL="0">
              <a:lnSpc>
                <a:spcPts val="2050"/>
              </a:lnSpc>
              <a:buNone/>
            </a:pPr>
            <a:r>
              <a:rPr lang="en-US" sz="1250" dirty="0">
                <a:solidFill>
                  <a:srgbClr val="F4CAB8"/>
                </a:solidFill>
                <a:latin typeface="Montserrat Medium" pitchFamily="34" charset="0"/>
                <a:ea typeface="Montserrat Medium" pitchFamily="34" charset="-122"/>
                <a:cs typeface="Montserrat Medium" pitchFamily="34" charset="-120"/>
              </a:rPr>
              <a:t>Imagine que tu es un robot de cuisine :</a:t>
            </a:r>
            <a:endParaRPr lang="en-US" sz="1250" dirty="0"/>
          </a:p>
        </p:txBody>
      </p:sp>
      <p:sp>
        <p:nvSpPr>
          <p:cNvPr id="6" name="Text 3"/>
          <p:cNvSpPr/>
          <p:nvPr/>
        </p:nvSpPr>
        <p:spPr>
          <a:xfrm>
            <a:off x="571500" y="6344960"/>
            <a:ext cx="6621185" cy="261104"/>
          </a:xfrm>
          <a:prstGeom prst="rect">
            <a:avLst/>
          </a:prstGeom>
          <a:noFill/>
          <a:ln/>
        </p:spPr>
        <p:txBody>
          <a:bodyPr wrap="none" lIns="0" tIns="0" rIns="0" bIns="0" rtlCol="0" anchor="t"/>
          <a:lstStyle/>
          <a:p>
            <a:pPr algn="l" marL="342900" indent="-342900">
              <a:lnSpc>
                <a:spcPts val="2050"/>
              </a:lnSpc>
              <a:buSzPct val="100000"/>
              <a:buChar char="•"/>
            </a:pPr>
            <a:r>
              <a:rPr lang="en-US" sz="1250" dirty="0">
                <a:solidFill>
                  <a:srgbClr val="F4CAB8"/>
                </a:solidFill>
                <a:latin typeface="Montserrat Medium" pitchFamily="34" charset="0"/>
                <a:ea typeface="Montserrat Medium" pitchFamily="34" charset="-122"/>
                <a:cs typeface="Montserrat Medium" pitchFamily="34" charset="-120"/>
              </a:rPr>
              <a:t>Tu as des recettes avec des instructions précises</a:t>
            </a:r>
            <a:endParaRPr lang="en-US" sz="1250" dirty="0"/>
          </a:p>
        </p:txBody>
      </p:sp>
      <p:sp>
        <p:nvSpPr>
          <p:cNvPr id="7" name="Text 4"/>
          <p:cNvSpPr/>
          <p:nvPr/>
        </p:nvSpPr>
        <p:spPr>
          <a:xfrm>
            <a:off x="571500" y="6663214"/>
            <a:ext cx="6621185" cy="261104"/>
          </a:xfrm>
          <a:prstGeom prst="rect">
            <a:avLst/>
          </a:prstGeom>
          <a:noFill/>
          <a:ln/>
        </p:spPr>
        <p:txBody>
          <a:bodyPr wrap="none" lIns="0" tIns="0" rIns="0" bIns="0" rtlCol="0" anchor="t"/>
          <a:lstStyle/>
          <a:p>
            <a:pPr algn="l" marL="342900" indent="-342900">
              <a:lnSpc>
                <a:spcPts val="2050"/>
              </a:lnSpc>
              <a:buSzPct val="100000"/>
              <a:buChar char="•"/>
            </a:pPr>
            <a:r>
              <a:rPr lang="en-US" sz="1250" dirty="0">
                <a:solidFill>
                  <a:srgbClr val="F4CAB8"/>
                </a:solidFill>
                <a:latin typeface="Montserrat Medium" pitchFamily="34" charset="0"/>
                <a:ea typeface="Montserrat Medium" pitchFamily="34" charset="-122"/>
                <a:cs typeface="Montserrat Medium" pitchFamily="34" charset="-120"/>
              </a:rPr>
              <a:t>Si on te donne les bons ingrédients, tu peux faire un super plat</a:t>
            </a:r>
            <a:endParaRPr lang="en-US" sz="1250" dirty="0"/>
          </a:p>
        </p:txBody>
      </p:sp>
      <p:sp>
        <p:nvSpPr>
          <p:cNvPr id="8" name="Text 5"/>
          <p:cNvSpPr/>
          <p:nvPr/>
        </p:nvSpPr>
        <p:spPr>
          <a:xfrm>
            <a:off x="571500" y="6981468"/>
            <a:ext cx="6621185" cy="522208"/>
          </a:xfrm>
          <a:prstGeom prst="rect">
            <a:avLst/>
          </a:prstGeom>
          <a:noFill/>
          <a:ln/>
        </p:spPr>
        <p:txBody>
          <a:bodyPr wrap="square" lIns="0" tIns="0" rIns="0" bIns="0" rtlCol="0" anchor="t"/>
          <a:lstStyle/>
          <a:p>
            <a:pPr algn="l" marL="342900" indent="-342900">
              <a:lnSpc>
                <a:spcPts val="2050"/>
              </a:lnSpc>
              <a:buSzPct val="100000"/>
              <a:buChar char="•"/>
            </a:pPr>
            <a:r>
              <a:rPr lang="en-US" sz="1250" dirty="0">
                <a:solidFill>
                  <a:srgbClr val="F4CAB8"/>
                </a:solidFill>
                <a:latin typeface="Montserrat Medium" pitchFamily="34" charset="0"/>
                <a:ea typeface="Montserrat Medium" pitchFamily="34" charset="-122"/>
                <a:cs typeface="Montserrat Medium" pitchFamily="34" charset="-120"/>
              </a:rPr>
              <a:t>Mais tu ne sais pas si c'est bon ou pas, ni pourquoi tu le fais. Tu suis les étapes.</a:t>
            </a:r>
            <a:endParaRPr lang="en-US" sz="1250" dirty="0"/>
          </a:p>
        </p:txBody>
      </p:sp>
      <p:pic>
        <p:nvPicPr>
          <p:cNvPr id="9" name="Image 1" descr="preencoded.png">    </p:cNvPr>
          <p:cNvPicPr>
            <a:picLocks noChangeAspect="1"/>
          </p:cNvPicPr>
          <p:nvPr/>
        </p:nvPicPr>
        <p:blipFill>
          <a:blip r:embed="rId2"/>
          <a:stretch>
            <a:fillRect/>
          </a:stretch>
        </p:blipFill>
        <p:spPr>
          <a:xfrm>
            <a:off x="7437596" y="1319689"/>
            <a:ext cx="6621304" cy="4092178"/>
          </a:xfrm>
          <a:prstGeom prst="rect">
            <a:avLst/>
          </a:prstGeom>
        </p:spPr>
      </p:pic>
      <p:sp>
        <p:nvSpPr>
          <p:cNvPr id="10" name="Text 6"/>
          <p:cNvSpPr/>
          <p:nvPr/>
        </p:nvSpPr>
        <p:spPr>
          <a:xfrm>
            <a:off x="7437596" y="5615940"/>
            <a:ext cx="3662124" cy="272177"/>
          </a:xfrm>
          <a:prstGeom prst="rect">
            <a:avLst/>
          </a:prstGeom>
          <a:noFill/>
          <a:ln/>
        </p:spPr>
        <p:txBody>
          <a:bodyPr wrap="none" lIns="0" tIns="0" rIns="0" bIns="0" rtlCol="0" anchor="t"/>
          <a:lstStyle/>
          <a:p>
            <a:pPr algn="l" indent="0" marL="0">
              <a:lnSpc>
                <a:spcPts val="2100"/>
              </a:lnSpc>
              <a:buNone/>
            </a:pPr>
            <a:r>
              <a:rPr lang="en-US" sz="1700" b="1" dirty="0">
                <a:solidFill>
                  <a:srgbClr val="F4CAB8"/>
                </a:solidFill>
                <a:latin typeface="Brygada 1918 Bold" pitchFamily="34" charset="0"/>
                <a:ea typeface="Brygada 1918 Bold" pitchFamily="34" charset="-122"/>
                <a:cs typeface="Brygada 1918 Bold" pitchFamily="34" charset="-120"/>
              </a:rPr>
              <a:t>Pourquoi ça marche quand même ?</a:t>
            </a:r>
            <a:endParaRPr lang="en-US" sz="1700" dirty="0"/>
          </a:p>
        </p:txBody>
      </p:sp>
      <p:sp>
        <p:nvSpPr>
          <p:cNvPr id="11" name="Text 7"/>
          <p:cNvSpPr/>
          <p:nvPr/>
        </p:nvSpPr>
        <p:spPr>
          <a:xfrm>
            <a:off x="7437596" y="5985986"/>
            <a:ext cx="6621304" cy="1305520"/>
          </a:xfrm>
          <a:prstGeom prst="rect">
            <a:avLst/>
          </a:prstGeom>
          <a:noFill/>
          <a:ln/>
        </p:spPr>
        <p:txBody>
          <a:bodyPr wrap="square" lIns="0" tIns="0" rIns="0" bIns="0" rtlCol="0" anchor="t"/>
          <a:lstStyle/>
          <a:p>
            <a:pPr algn="l" indent="0" marL="0">
              <a:lnSpc>
                <a:spcPts val="2050"/>
              </a:lnSpc>
              <a:buNone/>
            </a:pPr>
            <a:r>
              <a:rPr lang="en-US" sz="1250" dirty="0">
                <a:solidFill>
                  <a:srgbClr val="F4CAB8"/>
                </a:solidFill>
                <a:latin typeface="Montserrat Medium" pitchFamily="34" charset="0"/>
                <a:ea typeface="Montserrat Medium" pitchFamily="34" charset="-122"/>
                <a:cs typeface="Montserrat Medium" pitchFamily="34" charset="-120"/>
              </a:rPr>
              <a:t>C'est pareil pour une IA : elle suit des instructions basées sur ce qu'elle a appris, sans comprendre ce qu'elle fait. Pourquoi ça marche quand même ? Parce qu'on a énormément de données (photos, textes, vidéos), et que les ordinateurs sont capables de traiter tout ça très vite. Et plus on donne de bons exemples à l'IA, plus elle devient précise et utile.</a:t>
            </a:r>
            <a:endParaRPr lang="en-US" sz="1250" dirty="0"/>
          </a:p>
        </p:txBody>
      </p:sp>
      <p:sp>
        <p:nvSpPr>
          <p:cNvPr id="12" name="Text 8"/>
          <p:cNvSpPr/>
          <p:nvPr/>
        </p:nvSpPr>
        <p:spPr>
          <a:xfrm>
            <a:off x="7437596" y="7389376"/>
            <a:ext cx="6621304" cy="783312"/>
          </a:xfrm>
          <a:prstGeom prst="rect">
            <a:avLst/>
          </a:prstGeom>
          <a:noFill/>
          <a:ln/>
        </p:spPr>
        <p:txBody>
          <a:bodyPr wrap="square" lIns="0" tIns="0" rIns="0" bIns="0" rtlCol="0" anchor="t"/>
          <a:lstStyle/>
          <a:p>
            <a:pPr algn="l" indent="0" marL="0">
              <a:lnSpc>
                <a:spcPts val="2050"/>
              </a:lnSpc>
              <a:buNone/>
            </a:pPr>
            <a:r>
              <a:rPr lang="en-US" sz="1250" dirty="0">
                <a:solidFill>
                  <a:srgbClr val="F4CAB8"/>
                </a:solidFill>
                <a:latin typeface="Montserrat Medium" pitchFamily="34" charset="0"/>
                <a:ea typeface="Montserrat Medium" pitchFamily="34" charset="-122"/>
                <a:cs typeface="Montserrat Medium" pitchFamily="34" charset="-120"/>
              </a:rPr>
              <a:t>L'IA n'est donc pas vraiment "intelligente" comme un humain, mais elle est extrêmement efficace pour reproduire des modèles statistiques complexes qui, à nos yeux, ressemblent à de l'intelligence.</a:t>
            </a:r>
            <a:endParaRPr lang="en-US" sz="1250"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spTree>
      <p:nvGrpSpPr>
        <p:cNvPr id="1" name=""/>
        <p:cNvGrpSpPr/>
        <p:nvPr/>
      </p:nvGrpSpPr>
      <p:grpSpPr>
        <a:xfrm>
          <a:off x="0" y="0"/>
          <a:ext cx="0" cy="0"/>
          <a:chOff x="0" y="0"/>
          <a:chExt cx="0" cy="0"/>
        </a:xfrm>
      </p:grpSpPr>
      <p:sp>
        <p:nvSpPr>
          <p:cNvPr id="2" name="Text 0"/>
          <p:cNvSpPr/>
          <p:nvPr/>
        </p:nvSpPr>
        <p:spPr>
          <a:xfrm>
            <a:off x="749260" y="1196221"/>
            <a:ext cx="8265557" cy="713542"/>
          </a:xfrm>
          <a:prstGeom prst="rect">
            <a:avLst/>
          </a:prstGeom>
          <a:noFill/>
          <a:ln/>
        </p:spPr>
        <p:txBody>
          <a:bodyPr wrap="none" lIns="0" tIns="0" rIns="0" bIns="0" rtlCol="0" anchor="t"/>
          <a:lstStyle/>
          <a:p>
            <a:pPr algn="l" indent="0" marL="0">
              <a:lnSpc>
                <a:spcPts val="5600"/>
              </a:lnSpc>
              <a:buNone/>
            </a:pPr>
            <a:r>
              <a:rPr lang="en-US" sz="4450" b="1" dirty="0">
                <a:solidFill>
                  <a:srgbClr val="FFB393"/>
                </a:solidFill>
                <a:latin typeface="Brygada 1918 Bold" pitchFamily="34" charset="0"/>
                <a:ea typeface="Brygada 1918 Bold" pitchFamily="34" charset="-122"/>
                <a:cs typeface="Brygada 1918 Bold" pitchFamily="34" charset="-120"/>
              </a:rPr>
              <a:t>Apprentissage Massif des LLM</a:t>
            </a:r>
            <a:endParaRPr lang="en-US" sz="4450" dirty="0"/>
          </a:p>
        </p:txBody>
      </p:sp>
      <p:pic>
        <p:nvPicPr>
          <p:cNvPr id="3" name="Image 0" descr="preencoded.png">    </p:cNvPr>
          <p:cNvPicPr>
            <a:picLocks noChangeAspect="1"/>
          </p:cNvPicPr>
          <p:nvPr/>
        </p:nvPicPr>
        <p:blipFill>
          <a:blip r:embed="rId1"/>
          <a:stretch>
            <a:fillRect/>
          </a:stretch>
        </p:blipFill>
        <p:spPr>
          <a:xfrm>
            <a:off x="756880" y="2476143"/>
            <a:ext cx="3150751" cy="3150751"/>
          </a:xfrm>
          <a:prstGeom prst="rect">
            <a:avLst/>
          </a:prstGeom>
        </p:spPr>
      </p:pic>
      <p:pic>
        <p:nvPicPr>
          <p:cNvPr id="4" name="Image 1" descr="preencoded.png">    </p:cNvPr>
          <p:cNvPicPr>
            <a:picLocks noChangeAspect="1"/>
          </p:cNvPicPr>
          <p:nvPr/>
        </p:nvPicPr>
        <p:blipFill>
          <a:blip r:embed="rId2"/>
          <a:stretch>
            <a:fillRect/>
          </a:stretch>
        </p:blipFill>
        <p:spPr>
          <a:xfrm>
            <a:off x="4078843" y="2476143"/>
            <a:ext cx="3150751" cy="3150751"/>
          </a:xfrm>
          <a:prstGeom prst="rect">
            <a:avLst/>
          </a:prstGeom>
        </p:spPr>
      </p:pic>
      <p:pic>
        <p:nvPicPr>
          <p:cNvPr id="5" name="Image 2" descr="preencoded.png">    </p:cNvPr>
          <p:cNvPicPr>
            <a:picLocks noChangeAspect="1"/>
          </p:cNvPicPr>
          <p:nvPr/>
        </p:nvPicPr>
        <p:blipFill>
          <a:blip r:embed="rId3"/>
          <a:stretch>
            <a:fillRect/>
          </a:stretch>
        </p:blipFill>
        <p:spPr>
          <a:xfrm>
            <a:off x="7400806" y="2476143"/>
            <a:ext cx="3150751" cy="3150751"/>
          </a:xfrm>
          <a:prstGeom prst="rect">
            <a:avLst/>
          </a:prstGeom>
        </p:spPr>
      </p:pic>
      <p:pic>
        <p:nvPicPr>
          <p:cNvPr id="6" name="Image 3" descr="preencoded.png">    </p:cNvPr>
          <p:cNvPicPr>
            <a:picLocks noChangeAspect="1"/>
          </p:cNvPicPr>
          <p:nvPr/>
        </p:nvPicPr>
        <p:blipFill>
          <a:blip r:embed="rId4"/>
          <a:stretch>
            <a:fillRect/>
          </a:stretch>
        </p:blipFill>
        <p:spPr>
          <a:xfrm>
            <a:off x="10722769" y="2476143"/>
            <a:ext cx="3150751" cy="3150751"/>
          </a:xfrm>
          <a:prstGeom prst="rect">
            <a:avLst/>
          </a:prstGeom>
        </p:spPr>
      </p:pic>
      <p:sp>
        <p:nvSpPr>
          <p:cNvPr id="7" name="Text 1"/>
          <p:cNvSpPr/>
          <p:nvPr/>
        </p:nvSpPr>
        <p:spPr>
          <a:xfrm>
            <a:off x="749260" y="6005989"/>
            <a:ext cx="13131879" cy="1027271"/>
          </a:xfrm>
          <a:prstGeom prst="rect">
            <a:avLst/>
          </a:prstGeom>
          <a:noFill/>
          <a:ln/>
        </p:spPr>
        <p:txBody>
          <a:bodyPr wrap="square" lIns="0" tIns="0" rIns="0" bIns="0" rtlCol="0" anchor="t"/>
          <a:lstStyle/>
          <a:p>
            <a:pPr algn="l" indent="0" marL="0">
              <a:lnSpc>
                <a:spcPts val="2650"/>
              </a:lnSpc>
              <a:buNone/>
            </a:pPr>
            <a:r>
              <a:rPr lang="en-US" sz="1650" dirty="0">
                <a:solidFill>
                  <a:srgbClr val="F4CAB8"/>
                </a:solidFill>
                <a:latin typeface="Montserrat Medium" pitchFamily="34" charset="0"/>
                <a:ea typeface="Montserrat Medium" pitchFamily="34" charset="-122"/>
                <a:cs typeface="Montserrat Medium" pitchFamily="34" charset="-120"/>
              </a:rPr>
              <a:t>Les LLM sont entraînés sur d'énormes quantités de textes provenant d'internet, de livres et de documents variés. Ce processus d'apprentissage massif leur permet d'acquérir une compréhension statistique du langage humain et des relations entre les concepts.</a:t>
            </a:r>
            <a:endParaRPr lang="en-US" sz="1650"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spTree>
      <p:nvGrpSpPr>
        <p:cNvPr id="1" name=""/>
        <p:cNvGrpSpPr/>
        <p:nvPr/>
      </p:nvGrpSpPr>
      <p:grpSpPr>
        <a:xfrm>
          <a:off x="0" y="0"/>
          <a:ext cx="0" cy="0"/>
          <a:chOff x="0" y="0"/>
          <a:chExt cx="0" cy="0"/>
        </a:xfrm>
      </p:grpSpPr>
      <p:sp>
        <p:nvSpPr>
          <p:cNvPr id="2" name="Text 0"/>
          <p:cNvSpPr/>
          <p:nvPr/>
        </p:nvSpPr>
        <p:spPr>
          <a:xfrm>
            <a:off x="504468" y="396359"/>
            <a:ext cx="7222808" cy="480536"/>
          </a:xfrm>
          <a:prstGeom prst="rect">
            <a:avLst/>
          </a:prstGeom>
          <a:noFill/>
          <a:ln/>
        </p:spPr>
        <p:txBody>
          <a:bodyPr wrap="none" lIns="0" tIns="0" rIns="0" bIns="0" rtlCol="0" anchor="t"/>
          <a:lstStyle/>
          <a:p>
            <a:pPr algn="l" indent="0" marL="0">
              <a:lnSpc>
                <a:spcPts val="3750"/>
              </a:lnSpc>
              <a:buNone/>
            </a:pPr>
            <a:r>
              <a:rPr lang="en-US" sz="3000" b="1" dirty="0">
                <a:solidFill>
                  <a:srgbClr val="FFB393"/>
                </a:solidFill>
                <a:latin typeface="Brygada 1918 Bold" pitchFamily="34" charset="0"/>
                <a:ea typeface="Brygada 1918 Bold" pitchFamily="34" charset="-122"/>
                <a:cs typeface="Brygada 1918 Bold" pitchFamily="34" charset="-120"/>
              </a:rPr>
              <a:t>Reconnaissance de Motifs dans les LLM</a:t>
            </a:r>
            <a:endParaRPr lang="en-US" sz="3000" dirty="0"/>
          </a:p>
        </p:txBody>
      </p:sp>
      <p:pic>
        <p:nvPicPr>
          <p:cNvPr id="3" name="Image 0" descr="preencoded.png">    </p:cNvPr>
          <p:cNvPicPr>
            <a:picLocks noChangeAspect="1"/>
          </p:cNvPicPr>
          <p:nvPr/>
        </p:nvPicPr>
        <p:blipFill>
          <a:blip r:embed="rId1"/>
          <a:stretch>
            <a:fillRect/>
          </a:stretch>
        </p:blipFill>
        <p:spPr>
          <a:xfrm>
            <a:off x="504468" y="1165146"/>
            <a:ext cx="13621464" cy="7627977"/>
          </a:xfrm>
          <a:prstGeom prst="rect">
            <a:avLst/>
          </a:prstGeom>
        </p:spPr>
      </p:pic>
      <p:sp>
        <p:nvSpPr>
          <p:cNvPr id="4" name="Text 1"/>
          <p:cNvSpPr/>
          <p:nvPr/>
        </p:nvSpPr>
        <p:spPr>
          <a:xfrm>
            <a:off x="504468" y="8955286"/>
            <a:ext cx="13621464" cy="461248"/>
          </a:xfrm>
          <a:prstGeom prst="rect">
            <a:avLst/>
          </a:prstGeom>
          <a:noFill/>
          <a:ln/>
        </p:spPr>
        <p:txBody>
          <a:bodyPr wrap="square" lIns="0" tIns="0" rIns="0" bIns="0" rtlCol="0" anchor="t"/>
          <a:lstStyle/>
          <a:p>
            <a:pPr algn="l" indent="0" marL="0">
              <a:lnSpc>
                <a:spcPts val="1800"/>
              </a:lnSpc>
              <a:buNone/>
            </a:pPr>
            <a:r>
              <a:rPr lang="en-US" sz="1100" dirty="0">
                <a:solidFill>
                  <a:srgbClr val="F4CAB8"/>
                </a:solidFill>
                <a:latin typeface="Montserrat Medium" pitchFamily="34" charset="0"/>
                <a:ea typeface="Montserrat Medium" pitchFamily="34" charset="-122"/>
                <a:cs typeface="Montserrat Medium" pitchFamily="34" charset="-120"/>
              </a:rPr>
              <a:t>Pendant leur entraînement, les LLM apprennent à reconnaître différents types de motifs dans le langage, de la simple syntaxe grammaticale jusqu'aux relations complexes entre concepts. Cette capacité de reconnaissance de motifs leur permet de générer du texte cohérent et contextuel.</a:t>
            </a:r>
            <a:endParaRPr lang="en-US" sz="1100"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spTree>
      <p:nvGrpSpPr>
        <p:cNvPr id="1" name=""/>
        <p:cNvGrpSpPr/>
        <p:nvPr/>
      </p:nvGrpSpPr>
      <p:grpSpPr>
        <a:xfrm>
          <a:off x="0" y="0"/>
          <a:ext cx="0" cy="0"/>
          <a:chOff x="0" y="0"/>
          <a:chExt cx="0" cy="0"/>
        </a:xfrm>
      </p:grpSpPr>
      <p:sp>
        <p:nvSpPr>
          <p:cNvPr id="2" name="Text 0"/>
          <p:cNvSpPr/>
          <p:nvPr/>
        </p:nvSpPr>
        <p:spPr>
          <a:xfrm>
            <a:off x="690443" y="542449"/>
            <a:ext cx="8110180" cy="657582"/>
          </a:xfrm>
          <a:prstGeom prst="rect">
            <a:avLst/>
          </a:prstGeom>
          <a:noFill/>
          <a:ln/>
        </p:spPr>
        <p:txBody>
          <a:bodyPr wrap="none" lIns="0" tIns="0" rIns="0" bIns="0" rtlCol="0" anchor="t"/>
          <a:lstStyle/>
          <a:p>
            <a:pPr algn="l" indent="0" marL="0">
              <a:lnSpc>
                <a:spcPts val="5150"/>
              </a:lnSpc>
              <a:buNone/>
            </a:pPr>
            <a:r>
              <a:rPr lang="en-US" sz="4100" b="1" dirty="0">
                <a:solidFill>
                  <a:srgbClr val="FFB393"/>
                </a:solidFill>
                <a:latin typeface="Brygada 1918 Bold" pitchFamily="34" charset="0"/>
                <a:ea typeface="Brygada 1918 Bold" pitchFamily="34" charset="-122"/>
                <a:cs typeface="Brygada 1918 Bold" pitchFamily="34" charset="-120"/>
              </a:rPr>
              <a:t>Prédiction de Mots dans les LLM</a:t>
            </a:r>
            <a:endParaRPr lang="en-US" sz="4100" dirty="0"/>
          </a:p>
        </p:txBody>
      </p:sp>
      <p:sp>
        <p:nvSpPr>
          <p:cNvPr id="3" name="Shape 1"/>
          <p:cNvSpPr/>
          <p:nvPr/>
        </p:nvSpPr>
        <p:spPr>
          <a:xfrm>
            <a:off x="690443" y="1594604"/>
            <a:ext cx="1656159" cy="1157288"/>
          </a:xfrm>
          <a:prstGeom prst="roundRect">
            <a:avLst>
              <a:gd name="adj" fmla="val 2557"/>
            </a:avLst>
          </a:prstGeom>
          <a:solidFill>
            <a:srgbClr val="4D1529"/>
          </a:solidFill>
          <a:ln/>
        </p:spPr>
      </p:sp>
      <p:pic>
        <p:nvPicPr>
          <p:cNvPr id="4" name="Image 0" descr="preencoded.png">    </p:cNvPr>
          <p:cNvPicPr>
            <a:picLocks noChangeAspect="1"/>
          </p:cNvPicPr>
          <p:nvPr/>
        </p:nvPicPr>
        <p:blipFill>
          <a:blip r:embed="rId1"/>
          <a:stretch>
            <a:fillRect/>
          </a:stretch>
        </p:blipFill>
        <p:spPr>
          <a:xfrm>
            <a:off x="1379815" y="1999893"/>
            <a:ext cx="277416" cy="346710"/>
          </a:xfrm>
          <a:prstGeom prst="rect">
            <a:avLst/>
          </a:prstGeom>
        </p:spPr>
      </p:pic>
      <p:sp>
        <p:nvSpPr>
          <p:cNvPr id="5" name="Text 2"/>
          <p:cNvSpPr/>
          <p:nvPr/>
        </p:nvSpPr>
        <p:spPr>
          <a:xfrm>
            <a:off x="2543889" y="1791891"/>
            <a:ext cx="2630567" cy="328732"/>
          </a:xfrm>
          <a:prstGeom prst="rect">
            <a:avLst/>
          </a:prstGeom>
          <a:noFill/>
          <a:ln/>
        </p:spPr>
        <p:txBody>
          <a:bodyPr wrap="none" lIns="0" tIns="0" rIns="0" bIns="0" rtlCol="0" anchor="t"/>
          <a:lstStyle/>
          <a:p>
            <a:pPr algn="l" indent="0" marL="0">
              <a:lnSpc>
                <a:spcPts val="2550"/>
              </a:lnSpc>
              <a:buNone/>
            </a:pPr>
            <a:r>
              <a:rPr lang="en-US" sz="2050" b="1" dirty="0">
                <a:solidFill>
                  <a:srgbClr val="F4CAB8"/>
                </a:solidFill>
                <a:latin typeface="Brygada 1918 Bold" pitchFamily="34" charset="0"/>
                <a:ea typeface="Brygada 1918 Bold" pitchFamily="34" charset="-122"/>
                <a:cs typeface="Brygada 1918 Bold" pitchFamily="34" charset="-120"/>
              </a:rPr>
              <a:t>Entrée de texte</a:t>
            </a:r>
            <a:endParaRPr lang="en-US" sz="2050" dirty="0"/>
          </a:p>
        </p:txBody>
      </p:sp>
      <p:sp>
        <p:nvSpPr>
          <p:cNvPr id="6" name="Text 3"/>
          <p:cNvSpPr/>
          <p:nvPr/>
        </p:nvSpPr>
        <p:spPr>
          <a:xfrm>
            <a:off x="2543889" y="2238970"/>
            <a:ext cx="3916204" cy="315635"/>
          </a:xfrm>
          <a:prstGeom prst="rect">
            <a:avLst/>
          </a:prstGeom>
          <a:noFill/>
          <a:ln/>
        </p:spPr>
        <p:txBody>
          <a:bodyPr wrap="none" lIns="0" tIns="0" rIns="0" bIns="0" rtlCol="0" anchor="t"/>
          <a:lstStyle/>
          <a:p>
            <a:pPr algn="l" indent="0" marL="0">
              <a:lnSpc>
                <a:spcPts val="2450"/>
              </a:lnSpc>
              <a:buNone/>
            </a:pPr>
            <a:r>
              <a:rPr lang="en-US" sz="1550" dirty="0">
                <a:solidFill>
                  <a:srgbClr val="F4CAB8"/>
                </a:solidFill>
                <a:latin typeface="Montserrat Medium" pitchFamily="34" charset="0"/>
                <a:ea typeface="Montserrat Medium" pitchFamily="34" charset="-122"/>
                <a:cs typeface="Montserrat Medium" pitchFamily="34" charset="-120"/>
              </a:rPr>
              <a:t>L'utilisateur fournit un début de phrase</a:t>
            </a:r>
            <a:endParaRPr lang="en-US" sz="1550" dirty="0"/>
          </a:p>
        </p:txBody>
      </p:sp>
      <p:sp>
        <p:nvSpPr>
          <p:cNvPr id="7" name="Shape 4"/>
          <p:cNvSpPr/>
          <p:nvPr/>
        </p:nvSpPr>
        <p:spPr>
          <a:xfrm>
            <a:off x="2445187" y="2742367"/>
            <a:ext cx="11396186" cy="11430"/>
          </a:xfrm>
          <a:prstGeom prst="roundRect">
            <a:avLst>
              <a:gd name="adj" fmla="val 258919"/>
            </a:avLst>
          </a:prstGeom>
          <a:solidFill>
            <a:srgbClr val="662E42"/>
          </a:solidFill>
          <a:ln/>
        </p:spPr>
      </p:sp>
      <p:sp>
        <p:nvSpPr>
          <p:cNvPr id="8" name="Shape 5"/>
          <p:cNvSpPr/>
          <p:nvPr/>
        </p:nvSpPr>
        <p:spPr>
          <a:xfrm>
            <a:off x="690443" y="2850475"/>
            <a:ext cx="3312319" cy="1157288"/>
          </a:xfrm>
          <a:prstGeom prst="roundRect">
            <a:avLst>
              <a:gd name="adj" fmla="val 2557"/>
            </a:avLst>
          </a:prstGeom>
          <a:solidFill>
            <a:srgbClr val="4D1529"/>
          </a:solidFill>
          <a:ln/>
        </p:spPr>
      </p:sp>
      <p:pic>
        <p:nvPicPr>
          <p:cNvPr id="9" name="Image 1" descr="preencoded.png">    </p:cNvPr>
          <p:cNvPicPr>
            <a:picLocks noChangeAspect="1"/>
          </p:cNvPicPr>
          <p:nvPr/>
        </p:nvPicPr>
        <p:blipFill>
          <a:blip r:embed="rId2"/>
          <a:stretch>
            <a:fillRect/>
          </a:stretch>
        </p:blipFill>
        <p:spPr>
          <a:xfrm>
            <a:off x="2207895" y="3255764"/>
            <a:ext cx="277416" cy="346710"/>
          </a:xfrm>
          <a:prstGeom prst="rect">
            <a:avLst/>
          </a:prstGeom>
        </p:spPr>
      </p:pic>
      <p:sp>
        <p:nvSpPr>
          <p:cNvPr id="10" name="Text 6"/>
          <p:cNvSpPr/>
          <p:nvPr/>
        </p:nvSpPr>
        <p:spPr>
          <a:xfrm>
            <a:off x="4200049" y="3047762"/>
            <a:ext cx="2867858" cy="328732"/>
          </a:xfrm>
          <a:prstGeom prst="rect">
            <a:avLst/>
          </a:prstGeom>
          <a:noFill/>
          <a:ln/>
        </p:spPr>
        <p:txBody>
          <a:bodyPr wrap="none" lIns="0" tIns="0" rIns="0" bIns="0" rtlCol="0" anchor="t"/>
          <a:lstStyle/>
          <a:p>
            <a:pPr algn="l" indent="0" marL="0">
              <a:lnSpc>
                <a:spcPts val="2550"/>
              </a:lnSpc>
              <a:buNone/>
            </a:pPr>
            <a:r>
              <a:rPr lang="en-US" sz="2050" b="1" dirty="0">
                <a:solidFill>
                  <a:srgbClr val="F4CAB8"/>
                </a:solidFill>
                <a:latin typeface="Brygada 1918 Bold" pitchFamily="34" charset="0"/>
                <a:ea typeface="Brygada 1918 Bold" pitchFamily="34" charset="-122"/>
                <a:cs typeface="Brygada 1918 Bold" pitchFamily="34" charset="-120"/>
              </a:rPr>
              <a:t>Traitement contextuel</a:t>
            </a:r>
            <a:endParaRPr lang="en-US" sz="2050" dirty="0"/>
          </a:p>
        </p:txBody>
      </p:sp>
      <p:sp>
        <p:nvSpPr>
          <p:cNvPr id="11" name="Text 7"/>
          <p:cNvSpPr/>
          <p:nvPr/>
        </p:nvSpPr>
        <p:spPr>
          <a:xfrm>
            <a:off x="4200049" y="3494842"/>
            <a:ext cx="3905012" cy="315635"/>
          </a:xfrm>
          <a:prstGeom prst="rect">
            <a:avLst/>
          </a:prstGeom>
          <a:noFill/>
          <a:ln/>
        </p:spPr>
        <p:txBody>
          <a:bodyPr wrap="none" lIns="0" tIns="0" rIns="0" bIns="0" rtlCol="0" anchor="t"/>
          <a:lstStyle/>
          <a:p>
            <a:pPr algn="l" indent="0" marL="0">
              <a:lnSpc>
                <a:spcPts val="2450"/>
              </a:lnSpc>
              <a:buNone/>
            </a:pPr>
            <a:r>
              <a:rPr lang="en-US" sz="1550" dirty="0">
                <a:solidFill>
                  <a:srgbClr val="F4CAB8"/>
                </a:solidFill>
                <a:latin typeface="Montserrat Medium" pitchFamily="34" charset="0"/>
                <a:ea typeface="Montserrat Medium" pitchFamily="34" charset="-122"/>
                <a:cs typeface="Montserrat Medium" pitchFamily="34" charset="-120"/>
              </a:rPr>
              <a:t>Le modèle analyse le contexte complet</a:t>
            </a:r>
            <a:endParaRPr lang="en-US" sz="1550" dirty="0"/>
          </a:p>
        </p:txBody>
      </p:sp>
      <p:sp>
        <p:nvSpPr>
          <p:cNvPr id="12" name="Shape 8"/>
          <p:cNvSpPr/>
          <p:nvPr/>
        </p:nvSpPr>
        <p:spPr>
          <a:xfrm>
            <a:off x="4101346" y="3998238"/>
            <a:ext cx="9740027" cy="11430"/>
          </a:xfrm>
          <a:prstGeom prst="roundRect">
            <a:avLst>
              <a:gd name="adj" fmla="val 258919"/>
            </a:avLst>
          </a:prstGeom>
          <a:solidFill>
            <a:srgbClr val="662E42"/>
          </a:solidFill>
          <a:ln/>
        </p:spPr>
      </p:sp>
      <p:sp>
        <p:nvSpPr>
          <p:cNvPr id="13" name="Shape 9"/>
          <p:cNvSpPr/>
          <p:nvPr/>
        </p:nvSpPr>
        <p:spPr>
          <a:xfrm>
            <a:off x="690443" y="4106347"/>
            <a:ext cx="4968478" cy="1157288"/>
          </a:xfrm>
          <a:prstGeom prst="roundRect">
            <a:avLst>
              <a:gd name="adj" fmla="val 2557"/>
            </a:avLst>
          </a:prstGeom>
          <a:solidFill>
            <a:srgbClr val="4D1529"/>
          </a:solidFill>
          <a:ln/>
        </p:spPr>
      </p:sp>
      <p:sp>
        <p:nvSpPr>
          <p:cNvPr id="14" name="Text 10"/>
          <p:cNvSpPr/>
          <p:nvPr/>
        </p:nvSpPr>
        <p:spPr>
          <a:xfrm>
            <a:off x="3035975" y="4511635"/>
            <a:ext cx="277416" cy="346710"/>
          </a:xfrm>
          <a:prstGeom prst="rect">
            <a:avLst/>
          </a:prstGeom>
          <a:noFill/>
          <a:ln/>
        </p:spPr>
        <p:txBody>
          <a:bodyPr wrap="none" lIns="0" tIns="0" rIns="0" bIns="0" rtlCol="0" anchor="t"/>
          <a:lstStyle/>
          <a:p>
            <a:pPr algn="ctr" indent="0" marL="0">
              <a:lnSpc>
                <a:spcPts val="3450"/>
              </a:lnSpc>
              <a:buNone/>
            </a:pPr>
            <a:r>
              <a:rPr lang="en-US" sz="2150" b="1" dirty="0">
                <a:solidFill>
                  <a:srgbClr val="F4CAB8"/>
                </a:solidFill>
                <a:latin typeface="Brygada 1918 Bold" pitchFamily="34" charset="0"/>
                <a:ea typeface="Brygada 1918 Bold" pitchFamily="34" charset="-122"/>
                <a:cs typeface="Brygada 1918 Bold" pitchFamily="34" charset="-120"/>
              </a:rPr>
              <a:t>3</a:t>
            </a:r>
            <a:endParaRPr lang="en-US" sz="2150" dirty="0"/>
          </a:p>
        </p:txBody>
      </p:sp>
      <p:sp>
        <p:nvSpPr>
          <p:cNvPr id="15" name="Text 11"/>
          <p:cNvSpPr/>
          <p:nvPr/>
        </p:nvSpPr>
        <p:spPr>
          <a:xfrm>
            <a:off x="5856208" y="4303633"/>
            <a:ext cx="2764512" cy="328732"/>
          </a:xfrm>
          <a:prstGeom prst="rect">
            <a:avLst/>
          </a:prstGeom>
          <a:noFill/>
          <a:ln/>
        </p:spPr>
        <p:txBody>
          <a:bodyPr wrap="none" lIns="0" tIns="0" rIns="0" bIns="0" rtlCol="0" anchor="t"/>
          <a:lstStyle/>
          <a:p>
            <a:pPr algn="l" indent="0" marL="0">
              <a:lnSpc>
                <a:spcPts val="2550"/>
              </a:lnSpc>
              <a:buNone/>
            </a:pPr>
            <a:r>
              <a:rPr lang="en-US" sz="2050" b="1" dirty="0">
                <a:solidFill>
                  <a:srgbClr val="F4CAB8"/>
                </a:solidFill>
                <a:latin typeface="Brygada 1918 Bold" pitchFamily="34" charset="0"/>
                <a:ea typeface="Brygada 1918 Bold" pitchFamily="34" charset="-122"/>
                <a:cs typeface="Brygada 1918 Bold" pitchFamily="34" charset="-120"/>
              </a:rPr>
              <a:t>Prédiction statistique</a:t>
            </a:r>
            <a:endParaRPr lang="en-US" sz="2050" dirty="0"/>
          </a:p>
        </p:txBody>
      </p:sp>
      <p:sp>
        <p:nvSpPr>
          <p:cNvPr id="16" name="Text 12"/>
          <p:cNvSpPr/>
          <p:nvPr/>
        </p:nvSpPr>
        <p:spPr>
          <a:xfrm>
            <a:off x="5856208" y="4750713"/>
            <a:ext cx="4935022" cy="315635"/>
          </a:xfrm>
          <a:prstGeom prst="rect">
            <a:avLst/>
          </a:prstGeom>
          <a:noFill/>
          <a:ln/>
        </p:spPr>
        <p:txBody>
          <a:bodyPr wrap="none" lIns="0" tIns="0" rIns="0" bIns="0" rtlCol="0" anchor="t"/>
          <a:lstStyle/>
          <a:p>
            <a:pPr algn="l" indent="0" marL="0">
              <a:lnSpc>
                <a:spcPts val="2450"/>
              </a:lnSpc>
              <a:buNone/>
            </a:pPr>
            <a:r>
              <a:rPr lang="en-US" sz="1550" dirty="0">
                <a:solidFill>
                  <a:srgbClr val="F4CAB8"/>
                </a:solidFill>
                <a:latin typeface="Montserrat Medium" pitchFamily="34" charset="0"/>
                <a:ea typeface="Montserrat Medium" pitchFamily="34" charset="-122"/>
                <a:cs typeface="Montserrat Medium" pitchFamily="34" charset="-120"/>
              </a:rPr>
              <a:t>Calcul des probabilités pour chaque mot possible</a:t>
            </a:r>
            <a:endParaRPr lang="en-US" sz="1550" dirty="0"/>
          </a:p>
        </p:txBody>
      </p:sp>
      <p:sp>
        <p:nvSpPr>
          <p:cNvPr id="17" name="Shape 13"/>
          <p:cNvSpPr/>
          <p:nvPr/>
        </p:nvSpPr>
        <p:spPr>
          <a:xfrm>
            <a:off x="5757505" y="5254109"/>
            <a:ext cx="8083867" cy="11430"/>
          </a:xfrm>
          <a:prstGeom prst="roundRect">
            <a:avLst>
              <a:gd name="adj" fmla="val 258919"/>
            </a:avLst>
          </a:prstGeom>
          <a:solidFill>
            <a:srgbClr val="662E42"/>
          </a:solidFill>
          <a:ln/>
        </p:spPr>
      </p:sp>
      <p:sp>
        <p:nvSpPr>
          <p:cNvPr id="18" name="Shape 14"/>
          <p:cNvSpPr/>
          <p:nvPr/>
        </p:nvSpPr>
        <p:spPr>
          <a:xfrm>
            <a:off x="690443" y="5362218"/>
            <a:ext cx="6624757" cy="1157288"/>
          </a:xfrm>
          <a:prstGeom prst="roundRect">
            <a:avLst>
              <a:gd name="adj" fmla="val 2557"/>
            </a:avLst>
          </a:prstGeom>
          <a:solidFill>
            <a:srgbClr val="4D1529"/>
          </a:solidFill>
          <a:ln/>
        </p:spPr>
      </p:sp>
      <p:pic>
        <p:nvPicPr>
          <p:cNvPr id="19" name="Image 2" descr="preencoded.png">    </p:cNvPr>
          <p:cNvPicPr>
            <a:picLocks noChangeAspect="1"/>
          </p:cNvPicPr>
          <p:nvPr/>
        </p:nvPicPr>
        <p:blipFill>
          <a:blip r:embed="rId3"/>
          <a:stretch>
            <a:fillRect/>
          </a:stretch>
        </p:blipFill>
        <p:spPr>
          <a:xfrm>
            <a:off x="3864054" y="5767507"/>
            <a:ext cx="277416" cy="346710"/>
          </a:xfrm>
          <a:prstGeom prst="rect">
            <a:avLst/>
          </a:prstGeom>
        </p:spPr>
      </p:pic>
      <p:sp>
        <p:nvSpPr>
          <p:cNvPr id="20" name="Text 15"/>
          <p:cNvSpPr/>
          <p:nvPr/>
        </p:nvSpPr>
        <p:spPr>
          <a:xfrm>
            <a:off x="7512487" y="5559504"/>
            <a:ext cx="2630567" cy="328732"/>
          </a:xfrm>
          <a:prstGeom prst="rect">
            <a:avLst/>
          </a:prstGeom>
          <a:noFill/>
          <a:ln/>
        </p:spPr>
        <p:txBody>
          <a:bodyPr wrap="none" lIns="0" tIns="0" rIns="0" bIns="0" rtlCol="0" anchor="t"/>
          <a:lstStyle/>
          <a:p>
            <a:pPr algn="l" indent="0" marL="0">
              <a:lnSpc>
                <a:spcPts val="2550"/>
              </a:lnSpc>
              <a:buNone/>
            </a:pPr>
            <a:r>
              <a:rPr lang="en-US" sz="2050" b="1" dirty="0">
                <a:solidFill>
                  <a:srgbClr val="F4CAB8"/>
                </a:solidFill>
                <a:latin typeface="Brygada 1918 Bold" pitchFamily="34" charset="0"/>
                <a:ea typeface="Brygada 1918 Bold" pitchFamily="34" charset="-122"/>
                <a:cs typeface="Brygada 1918 Bold" pitchFamily="34" charset="-120"/>
              </a:rPr>
              <a:t>Génération de texte</a:t>
            </a:r>
            <a:endParaRPr lang="en-US" sz="2050" dirty="0"/>
          </a:p>
        </p:txBody>
      </p:sp>
      <p:sp>
        <p:nvSpPr>
          <p:cNvPr id="21" name="Text 16"/>
          <p:cNvSpPr/>
          <p:nvPr/>
        </p:nvSpPr>
        <p:spPr>
          <a:xfrm>
            <a:off x="7512487" y="6006584"/>
            <a:ext cx="5228034" cy="315635"/>
          </a:xfrm>
          <a:prstGeom prst="rect">
            <a:avLst/>
          </a:prstGeom>
          <a:noFill/>
          <a:ln/>
        </p:spPr>
        <p:txBody>
          <a:bodyPr wrap="none" lIns="0" tIns="0" rIns="0" bIns="0" rtlCol="0" anchor="t"/>
          <a:lstStyle/>
          <a:p>
            <a:pPr algn="l" indent="0" marL="0">
              <a:lnSpc>
                <a:spcPts val="2450"/>
              </a:lnSpc>
              <a:buNone/>
            </a:pPr>
            <a:r>
              <a:rPr lang="en-US" sz="1550" dirty="0">
                <a:solidFill>
                  <a:srgbClr val="F4CAB8"/>
                </a:solidFill>
                <a:latin typeface="Montserrat Medium" pitchFamily="34" charset="0"/>
                <a:ea typeface="Montserrat Medium" pitchFamily="34" charset="-122"/>
                <a:cs typeface="Montserrat Medium" pitchFamily="34" charset="-120"/>
              </a:rPr>
              <a:t>Sélection et production des mots les plus pertinents</a:t>
            </a:r>
            <a:endParaRPr lang="en-US" sz="1550" dirty="0"/>
          </a:p>
        </p:txBody>
      </p:sp>
      <p:sp>
        <p:nvSpPr>
          <p:cNvPr id="22" name="Text 17"/>
          <p:cNvSpPr/>
          <p:nvPr/>
        </p:nvSpPr>
        <p:spPr>
          <a:xfrm>
            <a:off x="690443" y="6741438"/>
            <a:ext cx="13249513" cy="946904"/>
          </a:xfrm>
          <a:prstGeom prst="rect">
            <a:avLst/>
          </a:prstGeom>
          <a:noFill/>
          <a:ln/>
        </p:spPr>
        <p:txBody>
          <a:bodyPr wrap="square" lIns="0" tIns="0" rIns="0" bIns="0" rtlCol="0" anchor="t"/>
          <a:lstStyle/>
          <a:p>
            <a:pPr algn="l" indent="0" marL="0">
              <a:lnSpc>
                <a:spcPts val="2450"/>
              </a:lnSpc>
              <a:buNone/>
            </a:pPr>
            <a:r>
              <a:rPr lang="en-US" sz="1550" dirty="0">
                <a:solidFill>
                  <a:srgbClr val="F4CAB8"/>
                </a:solidFill>
                <a:latin typeface="Montserrat Medium" pitchFamily="34" charset="0"/>
                <a:ea typeface="Montserrat Medium" pitchFamily="34" charset="-122"/>
                <a:cs typeface="Montserrat Medium" pitchFamily="34" charset="-120"/>
              </a:rPr>
              <a:t>La tâche fondamentale des LLM est de prédire quel mot vient après une séquence de mots. C'est comme deviner la suite d'une phrase, mais à un niveau extrêmement avancé. Cette capacité de prédiction est ce qui permet aux LLM de générer du texte cohérent et contextuel.</a:t>
            </a:r>
            <a:endParaRPr lang="en-US" sz="1550"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spTree>
      <p:nvGrpSpPr>
        <p:cNvPr id="1" name=""/>
        <p:cNvGrpSpPr/>
        <p:nvPr/>
      </p:nvGrpSpPr>
      <p:grpSpPr>
        <a:xfrm>
          <a:off x="0" y="0"/>
          <a:ext cx="0" cy="0"/>
          <a:chOff x="0" y="0"/>
          <a:chExt cx="0" cy="0"/>
        </a:xfrm>
      </p:grpSpPr>
      <p:sp>
        <p:nvSpPr>
          <p:cNvPr id="2" name="Text 0"/>
          <p:cNvSpPr/>
          <p:nvPr/>
        </p:nvSpPr>
        <p:spPr>
          <a:xfrm>
            <a:off x="678894" y="533400"/>
            <a:ext cx="8058626" cy="646628"/>
          </a:xfrm>
          <a:prstGeom prst="rect">
            <a:avLst/>
          </a:prstGeom>
          <a:noFill/>
          <a:ln/>
        </p:spPr>
        <p:txBody>
          <a:bodyPr wrap="none" lIns="0" tIns="0" rIns="0" bIns="0" rtlCol="0" anchor="t"/>
          <a:lstStyle/>
          <a:p>
            <a:pPr algn="l" indent="0" marL="0">
              <a:lnSpc>
                <a:spcPts val="5050"/>
              </a:lnSpc>
              <a:buNone/>
            </a:pPr>
            <a:r>
              <a:rPr lang="en-US" sz="4050" b="1" dirty="0">
                <a:solidFill>
                  <a:srgbClr val="FFB393"/>
                </a:solidFill>
                <a:latin typeface="Brygada 1918 Bold" pitchFamily="34" charset="0"/>
                <a:ea typeface="Brygada 1918 Bold" pitchFamily="34" charset="-122"/>
                <a:cs typeface="Brygada 1918 Bold" pitchFamily="34" charset="-120"/>
              </a:rPr>
              <a:t>Architecture Neuronale des LLM</a:t>
            </a:r>
            <a:endParaRPr lang="en-US" sz="4050" dirty="0"/>
          </a:p>
        </p:txBody>
      </p:sp>
      <p:pic>
        <p:nvPicPr>
          <p:cNvPr id="3" name="Image 0" descr="preencoded.png">    </p:cNvPr>
          <p:cNvPicPr>
            <a:picLocks noChangeAspect="1"/>
          </p:cNvPicPr>
          <p:nvPr/>
        </p:nvPicPr>
        <p:blipFill>
          <a:blip r:embed="rId1"/>
          <a:stretch>
            <a:fillRect/>
          </a:stretch>
        </p:blipFill>
        <p:spPr>
          <a:xfrm>
            <a:off x="678894" y="1567934"/>
            <a:ext cx="6490811" cy="4011573"/>
          </a:xfrm>
          <a:prstGeom prst="rect">
            <a:avLst/>
          </a:prstGeom>
        </p:spPr>
      </p:pic>
      <p:sp>
        <p:nvSpPr>
          <p:cNvPr id="4" name="Text 1"/>
          <p:cNvSpPr/>
          <p:nvPr/>
        </p:nvSpPr>
        <p:spPr>
          <a:xfrm>
            <a:off x="678894" y="5821918"/>
            <a:ext cx="3931325" cy="323255"/>
          </a:xfrm>
          <a:prstGeom prst="rect">
            <a:avLst/>
          </a:prstGeom>
          <a:noFill/>
          <a:ln/>
        </p:spPr>
        <p:txBody>
          <a:bodyPr wrap="none" lIns="0" tIns="0" rIns="0" bIns="0" rtlCol="0" anchor="t"/>
          <a:lstStyle/>
          <a:p>
            <a:pPr algn="l" indent="0" marL="0">
              <a:lnSpc>
                <a:spcPts val="2500"/>
              </a:lnSpc>
              <a:buNone/>
            </a:pPr>
            <a:r>
              <a:rPr lang="en-US" sz="2000" b="1" dirty="0">
                <a:solidFill>
                  <a:srgbClr val="F4CAB8"/>
                </a:solidFill>
                <a:latin typeface="Brygada 1918 Bold" pitchFamily="34" charset="0"/>
                <a:ea typeface="Brygada 1918 Bold" pitchFamily="34" charset="-122"/>
                <a:cs typeface="Brygada 1918 Bold" pitchFamily="34" charset="-120"/>
              </a:rPr>
              <a:t>Le Transformer : Innovation Clé</a:t>
            </a:r>
            <a:endParaRPr lang="en-US" sz="2000" dirty="0"/>
          </a:p>
        </p:txBody>
      </p:sp>
      <p:sp>
        <p:nvSpPr>
          <p:cNvPr id="5" name="Text 2"/>
          <p:cNvSpPr/>
          <p:nvPr/>
        </p:nvSpPr>
        <p:spPr>
          <a:xfrm>
            <a:off x="678894" y="6261497"/>
            <a:ext cx="6490811" cy="1551384"/>
          </a:xfrm>
          <a:prstGeom prst="rect">
            <a:avLst/>
          </a:prstGeom>
          <a:noFill/>
          <a:ln/>
        </p:spPr>
        <p:txBody>
          <a:bodyPr wrap="square" lIns="0" tIns="0" rIns="0" bIns="0" rtlCol="0" anchor="t"/>
          <a:lstStyle/>
          <a:p>
            <a:pPr algn="l" indent="0" marL="0">
              <a:lnSpc>
                <a:spcPts val="2400"/>
              </a:lnSpc>
              <a:buNone/>
            </a:pPr>
            <a:r>
              <a:rPr lang="en-US" sz="1500" dirty="0">
                <a:solidFill>
                  <a:srgbClr val="F4CAB8"/>
                </a:solidFill>
                <a:latin typeface="Montserrat Medium" pitchFamily="34" charset="0"/>
                <a:ea typeface="Montserrat Medium" pitchFamily="34" charset="-122"/>
                <a:cs typeface="Montserrat Medium" pitchFamily="34" charset="-120"/>
              </a:rPr>
              <a:t>Les LLM utilisent des réseaux de neurones artificiels (comme le "Transformer") qui permettent de traiter les relations entre mots même éloignés dans un texte. Cette architecture révolutionnaire a permis des avancées significatives dans la compréhension et la génération de texte.</a:t>
            </a:r>
            <a:endParaRPr lang="en-US" sz="1500" dirty="0"/>
          </a:p>
        </p:txBody>
      </p:sp>
      <p:pic>
        <p:nvPicPr>
          <p:cNvPr id="6" name="Image 1" descr="preencoded.png">    </p:cNvPr>
          <p:cNvPicPr>
            <a:picLocks noChangeAspect="1"/>
          </p:cNvPicPr>
          <p:nvPr/>
        </p:nvPicPr>
        <p:blipFill>
          <a:blip r:embed="rId2"/>
          <a:stretch>
            <a:fillRect/>
          </a:stretch>
        </p:blipFill>
        <p:spPr>
          <a:xfrm>
            <a:off x="7460575" y="1567934"/>
            <a:ext cx="6490930" cy="4011692"/>
          </a:xfrm>
          <a:prstGeom prst="rect">
            <a:avLst/>
          </a:prstGeom>
        </p:spPr>
      </p:pic>
      <p:sp>
        <p:nvSpPr>
          <p:cNvPr id="7" name="Text 3"/>
          <p:cNvSpPr/>
          <p:nvPr/>
        </p:nvSpPr>
        <p:spPr>
          <a:xfrm>
            <a:off x="7460575" y="5822037"/>
            <a:ext cx="3275528" cy="323255"/>
          </a:xfrm>
          <a:prstGeom prst="rect">
            <a:avLst/>
          </a:prstGeom>
          <a:noFill/>
          <a:ln/>
        </p:spPr>
        <p:txBody>
          <a:bodyPr wrap="none" lIns="0" tIns="0" rIns="0" bIns="0" rtlCol="0" anchor="t"/>
          <a:lstStyle/>
          <a:p>
            <a:pPr algn="l" indent="0" marL="0">
              <a:lnSpc>
                <a:spcPts val="2500"/>
              </a:lnSpc>
              <a:buNone/>
            </a:pPr>
            <a:r>
              <a:rPr lang="en-US" sz="2000" b="1" dirty="0">
                <a:solidFill>
                  <a:srgbClr val="F4CAB8"/>
                </a:solidFill>
                <a:latin typeface="Brygada 1918 Bold" pitchFamily="34" charset="0"/>
                <a:ea typeface="Brygada 1918 Bold" pitchFamily="34" charset="-122"/>
                <a:cs typeface="Brygada 1918 Bold" pitchFamily="34" charset="-120"/>
              </a:rPr>
              <a:t>Traitement en Profondeur</a:t>
            </a:r>
            <a:endParaRPr lang="en-US" sz="2000" dirty="0"/>
          </a:p>
        </p:txBody>
      </p:sp>
      <p:sp>
        <p:nvSpPr>
          <p:cNvPr id="8" name="Text 4"/>
          <p:cNvSpPr/>
          <p:nvPr/>
        </p:nvSpPr>
        <p:spPr>
          <a:xfrm>
            <a:off x="7460575" y="6261616"/>
            <a:ext cx="6490930" cy="1551384"/>
          </a:xfrm>
          <a:prstGeom prst="rect">
            <a:avLst/>
          </a:prstGeom>
          <a:noFill/>
          <a:ln/>
        </p:spPr>
        <p:txBody>
          <a:bodyPr wrap="square" lIns="0" tIns="0" rIns="0" bIns="0" rtlCol="0" anchor="t"/>
          <a:lstStyle/>
          <a:p>
            <a:pPr algn="l" indent="0" marL="0">
              <a:lnSpc>
                <a:spcPts val="2400"/>
              </a:lnSpc>
              <a:buNone/>
            </a:pPr>
            <a:r>
              <a:rPr lang="en-US" sz="1500" dirty="0">
                <a:solidFill>
                  <a:srgbClr val="F4CAB8"/>
                </a:solidFill>
                <a:latin typeface="Montserrat Medium" pitchFamily="34" charset="0"/>
                <a:ea typeface="Montserrat Medium" pitchFamily="34" charset="-122"/>
                <a:cs typeface="Montserrat Medium" pitchFamily="34" charset="-120"/>
              </a:rPr>
              <a:t>L'architecture des LLM comporte de nombreuses couches de traitement, chacune spécialisée dans différents aspects du langage. Les premières couches traitent les aspects basiques comme la grammaire, tandis que les couches profondes capturent des concepts et des raisonnements plus complexes.</a:t>
            </a:r>
            <a:endParaRPr lang="en-US" sz="1500"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5486400" cy="8229600"/>
          </a:xfrm>
          <a:prstGeom prst="rect">
            <a:avLst/>
          </a:prstGeom>
        </p:spPr>
      </p:pic>
      <p:sp>
        <p:nvSpPr>
          <p:cNvPr id="3" name="Text 0"/>
          <p:cNvSpPr/>
          <p:nvPr/>
        </p:nvSpPr>
        <p:spPr>
          <a:xfrm>
            <a:off x="5923717" y="653534"/>
            <a:ext cx="7604879" cy="416481"/>
          </a:xfrm>
          <a:prstGeom prst="rect">
            <a:avLst/>
          </a:prstGeom>
          <a:noFill/>
          <a:ln/>
        </p:spPr>
        <p:txBody>
          <a:bodyPr wrap="none" lIns="0" tIns="0" rIns="0" bIns="0" rtlCol="0" anchor="t"/>
          <a:lstStyle/>
          <a:p>
            <a:pPr algn="l" indent="0" marL="0">
              <a:lnSpc>
                <a:spcPts val="3250"/>
              </a:lnSpc>
              <a:buNone/>
            </a:pPr>
            <a:r>
              <a:rPr lang="en-US" sz="2600" b="1" dirty="0">
                <a:solidFill>
                  <a:srgbClr val="FFB393"/>
                </a:solidFill>
                <a:latin typeface="Brygada 1918 Bold" pitchFamily="34" charset="0"/>
                <a:ea typeface="Brygada 1918 Bold" pitchFamily="34" charset="-122"/>
                <a:cs typeface="Brygada 1918 Bold" pitchFamily="34" charset="-120"/>
              </a:rPr>
              <a:t>Paramètres des LLM : La Clé de leur Intelligence</a:t>
            </a:r>
            <a:endParaRPr lang="en-US" sz="2600" dirty="0"/>
          </a:p>
        </p:txBody>
      </p:sp>
      <p:sp>
        <p:nvSpPr>
          <p:cNvPr id="4" name="Text 1"/>
          <p:cNvSpPr/>
          <p:nvPr/>
        </p:nvSpPr>
        <p:spPr>
          <a:xfrm>
            <a:off x="5923717" y="1319808"/>
            <a:ext cx="8269367" cy="412313"/>
          </a:xfrm>
          <a:prstGeom prst="rect">
            <a:avLst/>
          </a:prstGeom>
          <a:noFill/>
          <a:ln/>
        </p:spPr>
        <p:txBody>
          <a:bodyPr wrap="none" lIns="0" tIns="0" rIns="0" bIns="0" rtlCol="0" anchor="t"/>
          <a:lstStyle/>
          <a:p>
            <a:pPr algn="ctr" indent="0" marL="0">
              <a:lnSpc>
                <a:spcPts val="3200"/>
              </a:lnSpc>
              <a:buNone/>
            </a:pPr>
            <a:r>
              <a:rPr lang="en-US" sz="3200" b="1" dirty="0">
                <a:solidFill>
                  <a:srgbClr val="F4CAB8"/>
                </a:solidFill>
                <a:latin typeface="Brygada 1918 Bold" pitchFamily="34" charset="0"/>
                <a:ea typeface="Brygada 1918 Bold" pitchFamily="34" charset="-122"/>
                <a:cs typeface="Brygada 1918 Bold" pitchFamily="34" charset="-120"/>
              </a:rPr>
              <a:t>175B</a:t>
            </a:r>
            <a:endParaRPr lang="en-US" sz="3200" dirty="0"/>
          </a:p>
        </p:txBody>
      </p:sp>
      <p:sp>
        <p:nvSpPr>
          <p:cNvPr id="5" name="Text 2"/>
          <p:cNvSpPr/>
          <p:nvPr/>
        </p:nvSpPr>
        <p:spPr>
          <a:xfrm>
            <a:off x="9225439" y="1888212"/>
            <a:ext cx="1665923" cy="208121"/>
          </a:xfrm>
          <a:prstGeom prst="rect">
            <a:avLst/>
          </a:prstGeom>
          <a:noFill/>
          <a:ln/>
        </p:spPr>
        <p:txBody>
          <a:bodyPr wrap="none" lIns="0" tIns="0" rIns="0" bIns="0" rtlCol="0" anchor="t"/>
          <a:lstStyle/>
          <a:p>
            <a:pPr algn="ctr" indent="0" marL="0">
              <a:lnSpc>
                <a:spcPts val="1600"/>
              </a:lnSpc>
              <a:buNone/>
            </a:pPr>
            <a:r>
              <a:rPr lang="en-US" sz="1300" b="1" dirty="0">
                <a:solidFill>
                  <a:srgbClr val="F4CAB8"/>
                </a:solidFill>
                <a:latin typeface="Brygada 1918 Bold" pitchFamily="34" charset="0"/>
                <a:ea typeface="Brygada 1918 Bold" pitchFamily="34" charset="-122"/>
                <a:cs typeface="Brygada 1918 Bold" pitchFamily="34" charset="-120"/>
              </a:rPr>
              <a:t>GPT-3</a:t>
            </a:r>
            <a:endParaRPr lang="en-US" sz="1300" dirty="0"/>
          </a:p>
        </p:txBody>
      </p:sp>
      <p:sp>
        <p:nvSpPr>
          <p:cNvPr id="6" name="Text 3"/>
          <p:cNvSpPr/>
          <p:nvPr/>
        </p:nvSpPr>
        <p:spPr>
          <a:xfrm>
            <a:off x="5923717" y="2171224"/>
            <a:ext cx="8269367" cy="199787"/>
          </a:xfrm>
          <a:prstGeom prst="rect">
            <a:avLst/>
          </a:prstGeom>
          <a:noFill/>
          <a:ln/>
        </p:spPr>
        <p:txBody>
          <a:bodyPr wrap="none" lIns="0" tIns="0" rIns="0" bIns="0" rtlCol="0" anchor="t"/>
          <a:lstStyle/>
          <a:p>
            <a:pPr algn="ctr" indent="0" marL="0">
              <a:lnSpc>
                <a:spcPts val="1550"/>
              </a:lnSpc>
              <a:buNone/>
            </a:pPr>
            <a:r>
              <a:rPr lang="en-US" sz="950" dirty="0">
                <a:solidFill>
                  <a:srgbClr val="F4CAB8"/>
                </a:solidFill>
                <a:latin typeface="Montserrat Medium" pitchFamily="34" charset="0"/>
                <a:ea typeface="Montserrat Medium" pitchFamily="34" charset="-122"/>
                <a:cs typeface="Montserrat Medium" pitchFamily="34" charset="-120"/>
              </a:rPr>
              <a:t>Paramètres dans le modèle complet</a:t>
            </a:r>
            <a:endParaRPr lang="en-US" sz="950" dirty="0"/>
          </a:p>
        </p:txBody>
      </p:sp>
      <p:sp>
        <p:nvSpPr>
          <p:cNvPr id="7" name="Text 4"/>
          <p:cNvSpPr/>
          <p:nvPr/>
        </p:nvSpPr>
        <p:spPr>
          <a:xfrm>
            <a:off x="5923717" y="2808208"/>
            <a:ext cx="8269367" cy="412313"/>
          </a:xfrm>
          <a:prstGeom prst="rect">
            <a:avLst/>
          </a:prstGeom>
          <a:noFill/>
          <a:ln/>
        </p:spPr>
        <p:txBody>
          <a:bodyPr wrap="none" lIns="0" tIns="0" rIns="0" bIns="0" rtlCol="0" anchor="t"/>
          <a:lstStyle/>
          <a:p>
            <a:pPr algn="ctr" indent="0" marL="0">
              <a:lnSpc>
                <a:spcPts val="3200"/>
              </a:lnSpc>
              <a:buNone/>
            </a:pPr>
            <a:r>
              <a:rPr lang="en-US" sz="3200" b="1" dirty="0">
                <a:solidFill>
                  <a:srgbClr val="F4CAB8"/>
                </a:solidFill>
                <a:latin typeface="Brygada 1918 Bold" pitchFamily="34" charset="0"/>
                <a:ea typeface="Brygada 1918 Bold" pitchFamily="34" charset="-122"/>
                <a:cs typeface="Brygada 1918 Bold" pitchFamily="34" charset="-120"/>
              </a:rPr>
              <a:t>1.5T</a:t>
            </a:r>
            <a:endParaRPr lang="en-US" sz="3200" dirty="0"/>
          </a:p>
        </p:txBody>
      </p:sp>
      <p:sp>
        <p:nvSpPr>
          <p:cNvPr id="8" name="Text 5"/>
          <p:cNvSpPr/>
          <p:nvPr/>
        </p:nvSpPr>
        <p:spPr>
          <a:xfrm>
            <a:off x="9225439" y="3376613"/>
            <a:ext cx="1665923" cy="208121"/>
          </a:xfrm>
          <a:prstGeom prst="rect">
            <a:avLst/>
          </a:prstGeom>
          <a:noFill/>
          <a:ln/>
        </p:spPr>
        <p:txBody>
          <a:bodyPr wrap="none" lIns="0" tIns="0" rIns="0" bIns="0" rtlCol="0" anchor="t"/>
          <a:lstStyle/>
          <a:p>
            <a:pPr algn="ctr" indent="0" marL="0">
              <a:lnSpc>
                <a:spcPts val="1600"/>
              </a:lnSpc>
              <a:buNone/>
            </a:pPr>
            <a:r>
              <a:rPr lang="en-US" sz="1300" b="1" dirty="0">
                <a:solidFill>
                  <a:srgbClr val="F4CAB8"/>
                </a:solidFill>
                <a:latin typeface="Brygada 1918 Bold" pitchFamily="34" charset="0"/>
                <a:ea typeface="Brygada 1918 Bold" pitchFamily="34" charset="-122"/>
                <a:cs typeface="Brygada 1918 Bold" pitchFamily="34" charset="-120"/>
              </a:rPr>
              <a:t>GPT-4</a:t>
            </a:r>
            <a:endParaRPr lang="en-US" sz="1300" dirty="0"/>
          </a:p>
        </p:txBody>
      </p:sp>
      <p:sp>
        <p:nvSpPr>
          <p:cNvPr id="9" name="Text 6"/>
          <p:cNvSpPr/>
          <p:nvPr/>
        </p:nvSpPr>
        <p:spPr>
          <a:xfrm>
            <a:off x="5923717" y="3659624"/>
            <a:ext cx="8269367" cy="199787"/>
          </a:xfrm>
          <a:prstGeom prst="rect">
            <a:avLst/>
          </a:prstGeom>
          <a:noFill/>
          <a:ln/>
        </p:spPr>
        <p:txBody>
          <a:bodyPr wrap="none" lIns="0" tIns="0" rIns="0" bIns="0" rtlCol="0" anchor="t"/>
          <a:lstStyle/>
          <a:p>
            <a:pPr algn="ctr" indent="0" marL="0">
              <a:lnSpc>
                <a:spcPts val="1550"/>
              </a:lnSpc>
              <a:buNone/>
            </a:pPr>
            <a:r>
              <a:rPr lang="en-US" sz="950" dirty="0">
                <a:solidFill>
                  <a:srgbClr val="F4CAB8"/>
                </a:solidFill>
                <a:latin typeface="Montserrat Medium" pitchFamily="34" charset="0"/>
                <a:ea typeface="Montserrat Medium" pitchFamily="34" charset="-122"/>
                <a:cs typeface="Montserrat Medium" pitchFamily="34" charset="-120"/>
              </a:rPr>
              <a:t>Estimation des paramètres (non confirmée)</a:t>
            </a:r>
            <a:endParaRPr lang="en-US" sz="950" dirty="0"/>
          </a:p>
        </p:txBody>
      </p:sp>
      <p:sp>
        <p:nvSpPr>
          <p:cNvPr id="10" name="Text 7"/>
          <p:cNvSpPr/>
          <p:nvPr/>
        </p:nvSpPr>
        <p:spPr>
          <a:xfrm>
            <a:off x="5923717" y="4296608"/>
            <a:ext cx="8269367" cy="412313"/>
          </a:xfrm>
          <a:prstGeom prst="rect">
            <a:avLst/>
          </a:prstGeom>
          <a:noFill/>
          <a:ln/>
        </p:spPr>
        <p:txBody>
          <a:bodyPr wrap="none" lIns="0" tIns="0" rIns="0" bIns="0" rtlCol="0" anchor="t"/>
          <a:lstStyle/>
          <a:p>
            <a:pPr algn="ctr" indent="0" marL="0">
              <a:lnSpc>
                <a:spcPts val="3200"/>
              </a:lnSpc>
              <a:buNone/>
            </a:pPr>
            <a:r>
              <a:rPr lang="en-US" sz="3200" b="1" dirty="0">
                <a:solidFill>
                  <a:srgbClr val="F4CAB8"/>
                </a:solidFill>
                <a:latin typeface="Brygada 1918 Bold" pitchFamily="34" charset="0"/>
                <a:ea typeface="Brygada 1918 Bold" pitchFamily="34" charset="-122"/>
                <a:cs typeface="Brygada 1918 Bold" pitchFamily="34" charset="-120"/>
              </a:rPr>
              <a:t>70B</a:t>
            </a:r>
            <a:endParaRPr lang="en-US" sz="3200" dirty="0"/>
          </a:p>
        </p:txBody>
      </p:sp>
      <p:sp>
        <p:nvSpPr>
          <p:cNvPr id="11" name="Text 8"/>
          <p:cNvSpPr/>
          <p:nvPr/>
        </p:nvSpPr>
        <p:spPr>
          <a:xfrm>
            <a:off x="9225439" y="4865013"/>
            <a:ext cx="1665923" cy="208121"/>
          </a:xfrm>
          <a:prstGeom prst="rect">
            <a:avLst/>
          </a:prstGeom>
          <a:noFill/>
          <a:ln/>
        </p:spPr>
        <p:txBody>
          <a:bodyPr wrap="none" lIns="0" tIns="0" rIns="0" bIns="0" rtlCol="0" anchor="t"/>
          <a:lstStyle/>
          <a:p>
            <a:pPr algn="ctr" indent="0" marL="0">
              <a:lnSpc>
                <a:spcPts val="1600"/>
              </a:lnSpc>
              <a:buNone/>
            </a:pPr>
            <a:r>
              <a:rPr lang="en-US" sz="1300" b="1" dirty="0">
                <a:solidFill>
                  <a:srgbClr val="F4CAB8"/>
                </a:solidFill>
                <a:latin typeface="Brygada 1918 Bold" pitchFamily="34" charset="0"/>
                <a:ea typeface="Brygada 1918 Bold" pitchFamily="34" charset="-122"/>
                <a:cs typeface="Brygada 1918 Bold" pitchFamily="34" charset="-120"/>
              </a:rPr>
              <a:t>Llama 2</a:t>
            </a:r>
            <a:endParaRPr lang="en-US" sz="1300" dirty="0"/>
          </a:p>
        </p:txBody>
      </p:sp>
      <p:sp>
        <p:nvSpPr>
          <p:cNvPr id="12" name="Text 9"/>
          <p:cNvSpPr/>
          <p:nvPr/>
        </p:nvSpPr>
        <p:spPr>
          <a:xfrm>
            <a:off x="5923717" y="5148024"/>
            <a:ext cx="8269367" cy="199787"/>
          </a:xfrm>
          <a:prstGeom prst="rect">
            <a:avLst/>
          </a:prstGeom>
          <a:noFill/>
          <a:ln/>
        </p:spPr>
        <p:txBody>
          <a:bodyPr wrap="none" lIns="0" tIns="0" rIns="0" bIns="0" rtlCol="0" anchor="t"/>
          <a:lstStyle/>
          <a:p>
            <a:pPr algn="ctr" indent="0" marL="0">
              <a:lnSpc>
                <a:spcPts val="1550"/>
              </a:lnSpc>
              <a:buNone/>
            </a:pPr>
            <a:r>
              <a:rPr lang="en-US" sz="950" dirty="0">
                <a:solidFill>
                  <a:srgbClr val="F4CAB8"/>
                </a:solidFill>
                <a:latin typeface="Montserrat Medium" pitchFamily="34" charset="0"/>
                <a:ea typeface="Montserrat Medium" pitchFamily="34" charset="-122"/>
                <a:cs typeface="Montserrat Medium" pitchFamily="34" charset="-120"/>
              </a:rPr>
              <a:t>Version la plus grande de Meta</a:t>
            </a:r>
            <a:endParaRPr lang="en-US" sz="950" dirty="0"/>
          </a:p>
        </p:txBody>
      </p:sp>
      <p:sp>
        <p:nvSpPr>
          <p:cNvPr id="13" name="Text 10"/>
          <p:cNvSpPr/>
          <p:nvPr/>
        </p:nvSpPr>
        <p:spPr>
          <a:xfrm>
            <a:off x="5923717" y="5785009"/>
            <a:ext cx="8269367" cy="412313"/>
          </a:xfrm>
          <a:prstGeom prst="rect">
            <a:avLst/>
          </a:prstGeom>
          <a:noFill/>
          <a:ln/>
        </p:spPr>
        <p:txBody>
          <a:bodyPr wrap="none" lIns="0" tIns="0" rIns="0" bIns="0" rtlCol="0" anchor="t"/>
          <a:lstStyle/>
          <a:p>
            <a:pPr algn="ctr" indent="0" marL="0">
              <a:lnSpc>
                <a:spcPts val="3200"/>
              </a:lnSpc>
              <a:buNone/>
            </a:pPr>
            <a:r>
              <a:rPr lang="en-US" sz="3200" b="1" dirty="0">
                <a:solidFill>
                  <a:srgbClr val="F4CAB8"/>
                </a:solidFill>
                <a:latin typeface="Brygada 1918 Bold" pitchFamily="34" charset="0"/>
                <a:ea typeface="Brygada 1918 Bold" pitchFamily="34" charset="-122"/>
                <a:cs typeface="Brygada 1918 Bold" pitchFamily="34" charset="-120"/>
              </a:rPr>
              <a:t>7B</a:t>
            </a:r>
            <a:endParaRPr lang="en-US" sz="3200" dirty="0"/>
          </a:p>
        </p:txBody>
      </p:sp>
      <p:sp>
        <p:nvSpPr>
          <p:cNvPr id="14" name="Text 11"/>
          <p:cNvSpPr/>
          <p:nvPr/>
        </p:nvSpPr>
        <p:spPr>
          <a:xfrm>
            <a:off x="9225439" y="6353413"/>
            <a:ext cx="1665923" cy="208121"/>
          </a:xfrm>
          <a:prstGeom prst="rect">
            <a:avLst/>
          </a:prstGeom>
          <a:noFill/>
          <a:ln/>
        </p:spPr>
        <p:txBody>
          <a:bodyPr wrap="none" lIns="0" tIns="0" rIns="0" bIns="0" rtlCol="0" anchor="t"/>
          <a:lstStyle/>
          <a:p>
            <a:pPr algn="ctr" indent="0" marL="0">
              <a:lnSpc>
                <a:spcPts val="1600"/>
              </a:lnSpc>
              <a:buNone/>
            </a:pPr>
            <a:r>
              <a:rPr lang="en-US" sz="1300" b="1" dirty="0">
                <a:solidFill>
                  <a:srgbClr val="F4CAB8"/>
                </a:solidFill>
                <a:latin typeface="Brygada 1918 Bold" pitchFamily="34" charset="0"/>
                <a:ea typeface="Brygada 1918 Bold" pitchFamily="34" charset="-122"/>
                <a:cs typeface="Brygada 1918 Bold" pitchFamily="34" charset="-120"/>
              </a:rPr>
              <a:t>Modèles légers</a:t>
            </a:r>
            <a:endParaRPr lang="en-US" sz="1300" dirty="0"/>
          </a:p>
        </p:txBody>
      </p:sp>
      <p:sp>
        <p:nvSpPr>
          <p:cNvPr id="15" name="Text 12"/>
          <p:cNvSpPr/>
          <p:nvPr/>
        </p:nvSpPr>
        <p:spPr>
          <a:xfrm>
            <a:off x="5923717" y="6636425"/>
            <a:ext cx="8269367" cy="199787"/>
          </a:xfrm>
          <a:prstGeom prst="rect">
            <a:avLst/>
          </a:prstGeom>
          <a:noFill/>
          <a:ln/>
        </p:spPr>
        <p:txBody>
          <a:bodyPr wrap="none" lIns="0" tIns="0" rIns="0" bIns="0" rtlCol="0" anchor="t"/>
          <a:lstStyle/>
          <a:p>
            <a:pPr algn="ctr" indent="0" marL="0">
              <a:lnSpc>
                <a:spcPts val="1550"/>
              </a:lnSpc>
              <a:buNone/>
            </a:pPr>
            <a:r>
              <a:rPr lang="en-US" sz="950" dirty="0">
                <a:solidFill>
                  <a:srgbClr val="F4CAB8"/>
                </a:solidFill>
                <a:latin typeface="Montserrat Medium" pitchFamily="34" charset="0"/>
                <a:ea typeface="Montserrat Medium" pitchFamily="34" charset="-122"/>
                <a:cs typeface="Montserrat Medium" pitchFamily="34" charset="-120"/>
              </a:rPr>
              <a:t>Taille typique des petits modèles</a:t>
            </a:r>
            <a:endParaRPr lang="en-US" sz="950" dirty="0"/>
          </a:p>
        </p:txBody>
      </p:sp>
      <p:sp>
        <p:nvSpPr>
          <p:cNvPr id="16" name="Text 13"/>
          <p:cNvSpPr/>
          <p:nvPr/>
        </p:nvSpPr>
        <p:spPr>
          <a:xfrm>
            <a:off x="5923717" y="6976705"/>
            <a:ext cx="8269367" cy="599361"/>
          </a:xfrm>
          <a:prstGeom prst="rect">
            <a:avLst/>
          </a:prstGeom>
          <a:noFill/>
          <a:ln/>
        </p:spPr>
        <p:txBody>
          <a:bodyPr wrap="square" lIns="0" tIns="0" rIns="0" bIns="0" rtlCol="0" anchor="t"/>
          <a:lstStyle/>
          <a:p>
            <a:pPr algn="l" indent="0" marL="0">
              <a:lnSpc>
                <a:spcPts val="1550"/>
              </a:lnSpc>
              <a:buNone/>
            </a:pPr>
            <a:r>
              <a:rPr lang="en-US" sz="950" dirty="0">
                <a:solidFill>
                  <a:srgbClr val="F4CAB8"/>
                </a:solidFill>
                <a:latin typeface="Montserrat Medium" pitchFamily="34" charset="0"/>
                <a:ea typeface="Montserrat Medium" pitchFamily="34" charset="-122"/>
                <a:cs typeface="Montserrat Medium" pitchFamily="34" charset="-120"/>
              </a:rPr>
              <a:t>L'"intelligence" des LLM vient des milliards de paramètres (comme des curseurs de réglage) qui sont ajustés pendant l'entraînement. Les modèles récents en ont des centaines de milliards, voire des billions. Ces paramètres permettent aux modèles de capturer des nuances subtiles du langage et de générer des réponses pertinentes.</a:t>
            </a:r>
            <a:endParaRPr lang="en-US" sz="950"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45">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5486400" cy="8229600"/>
          </a:xfrm>
          <a:prstGeom prst="rect">
            <a:avLst/>
          </a:prstGeom>
        </p:spPr>
      </p:pic>
      <p:sp>
        <p:nvSpPr>
          <p:cNvPr id="3" name="Text 0"/>
          <p:cNvSpPr/>
          <p:nvPr/>
        </p:nvSpPr>
        <p:spPr>
          <a:xfrm>
            <a:off x="6122313" y="811768"/>
            <a:ext cx="7489388" cy="605671"/>
          </a:xfrm>
          <a:prstGeom prst="rect">
            <a:avLst/>
          </a:prstGeom>
          <a:noFill/>
          <a:ln/>
        </p:spPr>
        <p:txBody>
          <a:bodyPr wrap="none" lIns="0" tIns="0" rIns="0" bIns="0" rtlCol="0" anchor="t"/>
          <a:lstStyle/>
          <a:p>
            <a:pPr algn="l" indent="0" marL="0">
              <a:lnSpc>
                <a:spcPts val="4750"/>
              </a:lnSpc>
              <a:buNone/>
            </a:pPr>
            <a:r>
              <a:rPr lang="en-US" sz="3800" b="1" dirty="0">
                <a:solidFill>
                  <a:srgbClr val="FFB393"/>
                </a:solidFill>
                <a:latin typeface="Brygada 1918 Bold" pitchFamily="34" charset="0"/>
                <a:ea typeface="Brygada 1918 Bold" pitchFamily="34" charset="-122"/>
                <a:cs typeface="Brygada 1918 Bold" pitchFamily="34" charset="-120"/>
              </a:rPr>
              <a:t>Génération de Texte par les LLM</a:t>
            </a:r>
            <a:endParaRPr lang="en-US" sz="3800" dirty="0"/>
          </a:p>
        </p:txBody>
      </p:sp>
      <p:pic>
        <p:nvPicPr>
          <p:cNvPr id="4" name="Image 1" descr="preencoded.png">    </p:cNvPr>
          <p:cNvPicPr>
            <a:picLocks noChangeAspect="1"/>
          </p:cNvPicPr>
          <p:nvPr/>
        </p:nvPicPr>
        <p:blipFill>
          <a:blip r:embed="rId2"/>
          <a:stretch>
            <a:fillRect/>
          </a:stretch>
        </p:blipFill>
        <p:spPr>
          <a:xfrm>
            <a:off x="6122313" y="1689973"/>
            <a:ext cx="908566" cy="1090255"/>
          </a:xfrm>
          <a:prstGeom prst="rect">
            <a:avLst/>
          </a:prstGeom>
        </p:spPr>
      </p:pic>
      <p:sp>
        <p:nvSpPr>
          <p:cNvPr id="5" name="Text 1"/>
          <p:cNvSpPr/>
          <p:nvPr/>
        </p:nvSpPr>
        <p:spPr>
          <a:xfrm>
            <a:off x="7303413" y="1871663"/>
            <a:ext cx="2422803" cy="302776"/>
          </a:xfrm>
          <a:prstGeom prst="rect">
            <a:avLst/>
          </a:prstGeom>
          <a:noFill/>
          <a:ln/>
        </p:spPr>
        <p:txBody>
          <a:bodyPr wrap="none" lIns="0" tIns="0" rIns="0" bIns="0" rtlCol="0" anchor="t"/>
          <a:lstStyle/>
          <a:p>
            <a:pPr algn="l" indent="0" marL="0">
              <a:lnSpc>
                <a:spcPts val="2350"/>
              </a:lnSpc>
              <a:buNone/>
            </a:pPr>
            <a:r>
              <a:rPr lang="en-US" sz="1900" b="1" dirty="0">
                <a:solidFill>
                  <a:srgbClr val="F4CAB8"/>
                </a:solidFill>
                <a:latin typeface="Brygada 1918 Bold" pitchFamily="34" charset="0"/>
                <a:ea typeface="Brygada 1918 Bold" pitchFamily="34" charset="-122"/>
                <a:cs typeface="Brygada 1918 Bold" pitchFamily="34" charset="-120"/>
              </a:rPr>
              <a:t>Question utilisateur</a:t>
            </a:r>
            <a:endParaRPr lang="en-US" sz="1900" dirty="0"/>
          </a:p>
        </p:txBody>
      </p:sp>
      <p:sp>
        <p:nvSpPr>
          <p:cNvPr id="6" name="Text 2"/>
          <p:cNvSpPr/>
          <p:nvPr/>
        </p:nvSpPr>
        <p:spPr>
          <a:xfrm>
            <a:off x="7303413" y="2283381"/>
            <a:ext cx="6691074" cy="290632"/>
          </a:xfrm>
          <a:prstGeom prst="rect">
            <a:avLst/>
          </a:prstGeom>
          <a:noFill/>
          <a:ln/>
        </p:spPr>
        <p:txBody>
          <a:bodyPr wrap="none" lIns="0" tIns="0" rIns="0" bIns="0" rtlCol="0" anchor="t"/>
          <a:lstStyle/>
          <a:p>
            <a:pPr algn="l" indent="0" marL="0">
              <a:lnSpc>
                <a:spcPts val="2250"/>
              </a:lnSpc>
              <a:buNone/>
            </a:pPr>
            <a:r>
              <a:rPr lang="en-US" sz="1400" dirty="0">
                <a:solidFill>
                  <a:srgbClr val="F4CAB8"/>
                </a:solidFill>
                <a:latin typeface="Montserrat Medium" pitchFamily="34" charset="0"/>
                <a:ea typeface="Montserrat Medium" pitchFamily="34" charset="-122"/>
                <a:cs typeface="Montserrat Medium" pitchFamily="34" charset="-120"/>
              </a:rPr>
              <a:t>L'utilisateur pose une question ou fournit un prompt</a:t>
            </a:r>
            <a:endParaRPr lang="en-US" sz="1400" dirty="0"/>
          </a:p>
        </p:txBody>
      </p:sp>
      <p:pic>
        <p:nvPicPr>
          <p:cNvPr id="7" name="Image 2" descr="preencoded.png">    </p:cNvPr>
          <p:cNvPicPr>
            <a:picLocks noChangeAspect="1"/>
          </p:cNvPicPr>
          <p:nvPr/>
        </p:nvPicPr>
        <p:blipFill>
          <a:blip r:embed="rId3"/>
          <a:stretch>
            <a:fillRect/>
          </a:stretch>
        </p:blipFill>
        <p:spPr>
          <a:xfrm>
            <a:off x="6122313" y="2780228"/>
            <a:ext cx="908566" cy="1090255"/>
          </a:xfrm>
          <a:prstGeom prst="rect">
            <a:avLst/>
          </a:prstGeom>
        </p:spPr>
      </p:pic>
      <p:sp>
        <p:nvSpPr>
          <p:cNvPr id="8" name="Text 3"/>
          <p:cNvSpPr/>
          <p:nvPr/>
        </p:nvSpPr>
        <p:spPr>
          <a:xfrm>
            <a:off x="7303413" y="2961918"/>
            <a:ext cx="2767608" cy="302776"/>
          </a:xfrm>
          <a:prstGeom prst="rect">
            <a:avLst/>
          </a:prstGeom>
          <a:noFill/>
          <a:ln/>
        </p:spPr>
        <p:txBody>
          <a:bodyPr wrap="none" lIns="0" tIns="0" rIns="0" bIns="0" rtlCol="0" anchor="t"/>
          <a:lstStyle/>
          <a:p>
            <a:pPr algn="l" indent="0" marL="0">
              <a:lnSpc>
                <a:spcPts val="2350"/>
              </a:lnSpc>
              <a:buNone/>
            </a:pPr>
            <a:r>
              <a:rPr lang="en-US" sz="1900" b="1" dirty="0">
                <a:solidFill>
                  <a:srgbClr val="F4CAB8"/>
                </a:solidFill>
                <a:latin typeface="Brygada 1918 Bold" pitchFamily="34" charset="0"/>
                <a:ea typeface="Brygada 1918 Bold" pitchFamily="34" charset="-122"/>
                <a:cs typeface="Brygada 1918 Bold" pitchFamily="34" charset="-120"/>
              </a:rPr>
              <a:t>Traitement du contexte</a:t>
            </a:r>
            <a:endParaRPr lang="en-US" sz="1900" dirty="0"/>
          </a:p>
        </p:txBody>
      </p:sp>
      <p:sp>
        <p:nvSpPr>
          <p:cNvPr id="9" name="Text 4"/>
          <p:cNvSpPr/>
          <p:nvPr/>
        </p:nvSpPr>
        <p:spPr>
          <a:xfrm>
            <a:off x="7303413" y="3373636"/>
            <a:ext cx="6691074" cy="290632"/>
          </a:xfrm>
          <a:prstGeom prst="rect">
            <a:avLst/>
          </a:prstGeom>
          <a:noFill/>
          <a:ln/>
        </p:spPr>
        <p:txBody>
          <a:bodyPr wrap="none" lIns="0" tIns="0" rIns="0" bIns="0" rtlCol="0" anchor="t"/>
          <a:lstStyle/>
          <a:p>
            <a:pPr algn="l" indent="0" marL="0">
              <a:lnSpc>
                <a:spcPts val="2250"/>
              </a:lnSpc>
              <a:buNone/>
            </a:pPr>
            <a:r>
              <a:rPr lang="en-US" sz="1400" dirty="0">
                <a:solidFill>
                  <a:srgbClr val="F4CAB8"/>
                </a:solidFill>
                <a:latin typeface="Montserrat Medium" pitchFamily="34" charset="0"/>
                <a:ea typeface="Montserrat Medium" pitchFamily="34" charset="-122"/>
                <a:cs typeface="Montserrat Medium" pitchFamily="34" charset="-120"/>
              </a:rPr>
              <a:t>Le modèle analyse le prompt et active ses connaissances pertinentes</a:t>
            </a:r>
            <a:endParaRPr lang="en-US" sz="1400" dirty="0"/>
          </a:p>
        </p:txBody>
      </p:sp>
      <p:pic>
        <p:nvPicPr>
          <p:cNvPr id="10" name="Image 3" descr="preencoded.png">    </p:cNvPr>
          <p:cNvPicPr>
            <a:picLocks noChangeAspect="1"/>
          </p:cNvPicPr>
          <p:nvPr/>
        </p:nvPicPr>
        <p:blipFill>
          <a:blip r:embed="rId4"/>
          <a:stretch>
            <a:fillRect/>
          </a:stretch>
        </p:blipFill>
        <p:spPr>
          <a:xfrm>
            <a:off x="6122313" y="3870484"/>
            <a:ext cx="908566" cy="1090255"/>
          </a:xfrm>
          <a:prstGeom prst="rect">
            <a:avLst/>
          </a:prstGeom>
        </p:spPr>
      </p:pic>
      <p:sp>
        <p:nvSpPr>
          <p:cNvPr id="11" name="Text 5"/>
          <p:cNvSpPr/>
          <p:nvPr/>
        </p:nvSpPr>
        <p:spPr>
          <a:xfrm>
            <a:off x="7303413" y="4052173"/>
            <a:ext cx="2712839" cy="302776"/>
          </a:xfrm>
          <a:prstGeom prst="rect">
            <a:avLst/>
          </a:prstGeom>
          <a:noFill/>
          <a:ln/>
        </p:spPr>
        <p:txBody>
          <a:bodyPr wrap="none" lIns="0" tIns="0" rIns="0" bIns="0" rtlCol="0" anchor="t"/>
          <a:lstStyle/>
          <a:p>
            <a:pPr algn="l" indent="0" marL="0">
              <a:lnSpc>
                <a:spcPts val="2350"/>
              </a:lnSpc>
              <a:buNone/>
            </a:pPr>
            <a:r>
              <a:rPr lang="en-US" sz="1900" b="1" dirty="0">
                <a:solidFill>
                  <a:srgbClr val="F4CAB8"/>
                </a:solidFill>
                <a:latin typeface="Brygada 1918 Bold" pitchFamily="34" charset="0"/>
                <a:ea typeface="Brygada 1918 Bold" pitchFamily="34" charset="-122"/>
                <a:cs typeface="Brygada 1918 Bold" pitchFamily="34" charset="-120"/>
              </a:rPr>
              <a:t>Prédiction séquentielle</a:t>
            </a:r>
            <a:endParaRPr lang="en-US" sz="1900" dirty="0"/>
          </a:p>
        </p:txBody>
      </p:sp>
      <p:sp>
        <p:nvSpPr>
          <p:cNvPr id="12" name="Text 6"/>
          <p:cNvSpPr/>
          <p:nvPr/>
        </p:nvSpPr>
        <p:spPr>
          <a:xfrm>
            <a:off x="7303413" y="4463891"/>
            <a:ext cx="6691074" cy="290632"/>
          </a:xfrm>
          <a:prstGeom prst="rect">
            <a:avLst/>
          </a:prstGeom>
          <a:noFill/>
          <a:ln/>
        </p:spPr>
        <p:txBody>
          <a:bodyPr wrap="none" lIns="0" tIns="0" rIns="0" bIns="0" rtlCol="0" anchor="t"/>
          <a:lstStyle/>
          <a:p>
            <a:pPr algn="l" indent="0" marL="0">
              <a:lnSpc>
                <a:spcPts val="2250"/>
              </a:lnSpc>
              <a:buNone/>
            </a:pPr>
            <a:r>
              <a:rPr lang="en-US" sz="1400" dirty="0">
                <a:solidFill>
                  <a:srgbClr val="F4CAB8"/>
                </a:solidFill>
                <a:latin typeface="Montserrat Medium" pitchFamily="34" charset="0"/>
                <a:ea typeface="Montserrat Medium" pitchFamily="34" charset="-122"/>
                <a:cs typeface="Montserrat Medium" pitchFamily="34" charset="-120"/>
              </a:rPr>
              <a:t>Le modèle prédit un mot après l'autre en tenant compte du contexte</a:t>
            </a:r>
            <a:endParaRPr lang="en-US" sz="1400" dirty="0"/>
          </a:p>
        </p:txBody>
      </p:sp>
      <p:pic>
        <p:nvPicPr>
          <p:cNvPr id="13" name="Image 4" descr="preencoded.png">    </p:cNvPr>
          <p:cNvPicPr>
            <a:picLocks noChangeAspect="1"/>
          </p:cNvPicPr>
          <p:nvPr/>
        </p:nvPicPr>
        <p:blipFill>
          <a:blip r:embed="rId5"/>
          <a:stretch>
            <a:fillRect/>
          </a:stretch>
        </p:blipFill>
        <p:spPr>
          <a:xfrm>
            <a:off x="6122313" y="4960739"/>
            <a:ext cx="908566" cy="1090255"/>
          </a:xfrm>
          <a:prstGeom prst="rect">
            <a:avLst/>
          </a:prstGeom>
        </p:spPr>
      </p:pic>
      <p:sp>
        <p:nvSpPr>
          <p:cNvPr id="14" name="Text 7"/>
          <p:cNvSpPr/>
          <p:nvPr/>
        </p:nvSpPr>
        <p:spPr>
          <a:xfrm>
            <a:off x="7303413" y="5142428"/>
            <a:ext cx="2422803" cy="302776"/>
          </a:xfrm>
          <a:prstGeom prst="rect">
            <a:avLst/>
          </a:prstGeom>
          <a:noFill/>
          <a:ln/>
        </p:spPr>
        <p:txBody>
          <a:bodyPr wrap="none" lIns="0" tIns="0" rIns="0" bIns="0" rtlCol="0" anchor="t"/>
          <a:lstStyle/>
          <a:p>
            <a:pPr algn="l" indent="0" marL="0">
              <a:lnSpc>
                <a:spcPts val="2350"/>
              </a:lnSpc>
              <a:buNone/>
            </a:pPr>
            <a:r>
              <a:rPr lang="en-US" sz="1900" b="1" dirty="0">
                <a:solidFill>
                  <a:srgbClr val="F4CAB8"/>
                </a:solidFill>
                <a:latin typeface="Brygada 1918 Bold" pitchFamily="34" charset="0"/>
                <a:ea typeface="Brygada 1918 Bold" pitchFamily="34" charset="-122"/>
                <a:cs typeface="Brygada 1918 Bold" pitchFamily="34" charset="-120"/>
              </a:rPr>
              <a:t>Réponse complète</a:t>
            </a:r>
            <a:endParaRPr lang="en-US" sz="1900" dirty="0"/>
          </a:p>
        </p:txBody>
      </p:sp>
      <p:sp>
        <p:nvSpPr>
          <p:cNvPr id="15" name="Text 8"/>
          <p:cNvSpPr/>
          <p:nvPr/>
        </p:nvSpPr>
        <p:spPr>
          <a:xfrm>
            <a:off x="7303413" y="5554147"/>
            <a:ext cx="6691074" cy="290632"/>
          </a:xfrm>
          <a:prstGeom prst="rect">
            <a:avLst/>
          </a:prstGeom>
          <a:noFill/>
          <a:ln/>
        </p:spPr>
        <p:txBody>
          <a:bodyPr wrap="none" lIns="0" tIns="0" rIns="0" bIns="0" rtlCol="0" anchor="t"/>
          <a:lstStyle/>
          <a:p>
            <a:pPr algn="l" indent="0" marL="0">
              <a:lnSpc>
                <a:spcPts val="2250"/>
              </a:lnSpc>
              <a:buNone/>
            </a:pPr>
            <a:r>
              <a:rPr lang="en-US" sz="1400" dirty="0">
                <a:solidFill>
                  <a:srgbClr val="F4CAB8"/>
                </a:solidFill>
                <a:latin typeface="Montserrat Medium" pitchFamily="34" charset="0"/>
                <a:ea typeface="Montserrat Medium" pitchFamily="34" charset="-122"/>
                <a:cs typeface="Montserrat Medium" pitchFamily="34" charset="-120"/>
              </a:rPr>
              <a:t>Une réponse cohérente est générée mot après mot</a:t>
            </a:r>
            <a:endParaRPr lang="en-US" sz="1400" dirty="0"/>
          </a:p>
        </p:txBody>
      </p:sp>
      <p:sp>
        <p:nvSpPr>
          <p:cNvPr id="16" name="Text 9"/>
          <p:cNvSpPr/>
          <p:nvPr/>
        </p:nvSpPr>
        <p:spPr>
          <a:xfrm>
            <a:off x="6122313" y="6255306"/>
            <a:ext cx="7872174" cy="1162526"/>
          </a:xfrm>
          <a:prstGeom prst="rect">
            <a:avLst/>
          </a:prstGeom>
          <a:noFill/>
          <a:ln/>
        </p:spPr>
        <p:txBody>
          <a:bodyPr wrap="square" lIns="0" tIns="0" rIns="0" bIns="0" rtlCol="0" anchor="t"/>
          <a:lstStyle/>
          <a:p>
            <a:pPr algn="l" indent="0" marL="0">
              <a:lnSpc>
                <a:spcPts val="2250"/>
              </a:lnSpc>
              <a:buNone/>
            </a:pPr>
            <a:r>
              <a:rPr lang="en-US" sz="1400" dirty="0">
                <a:solidFill>
                  <a:srgbClr val="F4CAB8"/>
                </a:solidFill>
                <a:latin typeface="Montserrat Medium" pitchFamily="34" charset="0"/>
                <a:ea typeface="Montserrat Medium" pitchFamily="34" charset="-122"/>
                <a:cs typeface="Montserrat Medium" pitchFamily="34" charset="-120"/>
              </a:rPr>
              <a:t>Quand vous posez une question, le modèle prédit les mots les plus probables pour construire une réponse cohérente, en fonction de tout ce qu'il a appris. Ce processus de génération séquentielle permet aux LLM de produire des textes qui semblent avoir été écrits par un humain.</a:t>
            </a:r>
            <a:endParaRPr lang="en-US" sz="1400"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46">
    <p:spTree>
      <p:nvGrpSpPr>
        <p:cNvPr id="1" name=""/>
        <p:cNvGrpSpPr/>
        <p:nvPr/>
      </p:nvGrpSpPr>
      <p:grpSpPr>
        <a:xfrm>
          <a:off x="0" y="0"/>
          <a:ext cx="0" cy="0"/>
          <a:chOff x="0" y="0"/>
          <a:chExt cx="0" cy="0"/>
        </a:xfrm>
      </p:grpSpPr>
      <p:sp>
        <p:nvSpPr>
          <p:cNvPr id="2" name="Text 0"/>
          <p:cNvSpPr/>
          <p:nvPr/>
        </p:nvSpPr>
        <p:spPr>
          <a:xfrm>
            <a:off x="615553" y="483632"/>
            <a:ext cx="10568702" cy="586383"/>
          </a:xfrm>
          <a:prstGeom prst="rect">
            <a:avLst/>
          </a:prstGeom>
          <a:noFill/>
          <a:ln/>
        </p:spPr>
        <p:txBody>
          <a:bodyPr wrap="none" lIns="0" tIns="0" rIns="0" bIns="0" rtlCol="0" anchor="t"/>
          <a:lstStyle/>
          <a:p>
            <a:pPr algn="l" indent="0" marL="0">
              <a:lnSpc>
                <a:spcPts val="4600"/>
              </a:lnSpc>
              <a:buNone/>
            </a:pPr>
            <a:r>
              <a:rPr lang="en-US" sz="3650" b="1" dirty="0">
                <a:solidFill>
                  <a:srgbClr val="FFB393"/>
                </a:solidFill>
                <a:latin typeface="Brygada 1918 Bold" pitchFamily="34" charset="0"/>
                <a:ea typeface="Brygada 1918 Bold" pitchFamily="34" charset="-122"/>
                <a:cs typeface="Brygada 1918 Bold" pitchFamily="34" charset="-120"/>
              </a:rPr>
              <a:t>L'Image du "Bébé IA" : Apprentissage Progressif</a:t>
            </a:r>
            <a:endParaRPr lang="en-US" sz="3650" dirty="0"/>
          </a:p>
        </p:txBody>
      </p:sp>
      <p:pic>
        <p:nvPicPr>
          <p:cNvPr id="3" name="Image 0" descr="preencoded.png">    </p:cNvPr>
          <p:cNvPicPr>
            <a:picLocks noChangeAspect="1"/>
          </p:cNvPicPr>
          <p:nvPr/>
        </p:nvPicPr>
        <p:blipFill>
          <a:blip r:embed="rId1"/>
          <a:stretch>
            <a:fillRect/>
          </a:stretch>
        </p:blipFill>
        <p:spPr>
          <a:xfrm>
            <a:off x="615553" y="1421725"/>
            <a:ext cx="6567726" cy="4059079"/>
          </a:xfrm>
          <a:prstGeom prst="rect">
            <a:avLst/>
          </a:prstGeom>
        </p:spPr>
      </p:pic>
      <p:sp>
        <p:nvSpPr>
          <p:cNvPr id="4" name="Text 1"/>
          <p:cNvSpPr/>
          <p:nvPr/>
        </p:nvSpPr>
        <p:spPr>
          <a:xfrm>
            <a:off x="615553" y="5700593"/>
            <a:ext cx="3206115" cy="293132"/>
          </a:xfrm>
          <a:prstGeom prst="rect">
            <a:avLst/>
          </a:prstGeom>
          <a:noFill/>
          <a:ln/>
        </p:spPr>
        <p:txBody>
          <a:bodyPr wrap="none" lIns="0" tIns="0" rIns="0" bIns="0" rtlCol="0" anchor="t"/>
          <a:lstStyle/>
          <a:p>
            <a:pPr algn="l" indent="0" marL="0">
              <a:lnSpc>
                <a:spcPts val="2300"/>
              </a:lnSpc>
              <a:buNone/>
            </a:pPr>
            <a:r>
              <a:rPr lang="en-US" sz="1800" b="1" dirty="0">
                <a:solidFill>
                  <a:srgbClr val="F4CAB8"/>
                </a:solidFill>
                <a:latin typeface="Brygada 1918 Bold" pitchFamily="34" charset="0"/>
                <a:ea typeface="Brygada 1918 Bold" pitchFamily="34" charset="-122"/>
                <a:cs typeface="Brygada 1918 Bold" pitchFamily="34" charset="-120"/>
              </a:rPr>
              <a:t>Apprentissage par l'exemple</a:t>
            </a:r>
            <a:endParaRPr lang="en-US" sz="1800" dirty="0"/>
          </a:p>
        </p:txBody>
      </p:sp>
      <p:sp>
        <p:nvSpPr>
          <p:cNvPr id="5" name="Text 2"/>
          <p:cNvSpPr/>
          <p:nvPr/>
        </p:nvSpPr>
        <p:spPr>
          <a:xfrm>
            <a:off x="615553" y="6099215"/>
            <a:ext cx="6567726" cy="1125379"/>
          </a:xfrm>
          <a:prstGeom prst="rect">
            <a:avLst/>
          </a:prstGeom>
          <a:noFill/>
          <a:ln/>
        </p:spPr>
        <p:txBody>
          <a:bodyPr wrap="square" lIns="0" tIns="0" rIns="0" bIns="0" rtlCol="0" anchor="t"/>
          <a:lstStyle/>
          <a:p>
            <a:pPr algn="l" indent="0" marL="0">
              <a:lnSpc>
                <a:spcPts val="2200"/>
              </a:lnSpc>
              <a:buNone/>
            </a:pPr>
            <a:r>
              <a:rPr lang="en-US" sz="1350" dirty="0">
                <a:solidFill>
                  <a:srgbClr val="F4CAB8"/>
                </a:solidFill>
                <a:latin typeface="Montserrat Medium" pitchFamily="34" charset="0"/>
                <a:ea typeface="Montserrat Medium" pitchFamily="34" charset="-122"/>
                <a:cs typeface="Montserrat Medium" pitchFamily="34" charset="-120"/>
              </a:rPr>
              <a:t>Imagine un bébé IA. Au début, il ne sait rien du tout. On lui montre plein de choses pour qu'il apprenne. Par exemple, si on veut lui apprendre à reconnaître des chats, on lui montre des milliers de photos en disant : "Ça, c'est un chat" ou "Ce n'est pas un chat".</a:t>
            </a:r>
            <a:endParaRPr lang="en-US" sz="1350" dirty="0"/>
          </a:p>
        </p:txBody>
      </p:sp>
      <p:pic>
        <p:nvPicPr>
          <p:cNvPr id="6" name="Image 1" descr="preencoded.png">    </p:cNvPr>
          <p:cNvPicPr>
            <a:picLocks noChangeAspect="1"/>
          </p:cNvPicPr>
          <p:nvPr/>
        </p:nvPicPr>
        <p:blipFill>
          <a:blip r:embed="rId2"/>
          <a:stretch>
            <a:fillRect/>
          </a:stretch>
        </p:blipFill>
        <p:spPr>
          <a:xfrm>
            <a:off x="7447002" y="1421725"/>
            <a:ext cx="6567845" cy="4059198"/>
          </a:xfrm>
          <a:prstGeom prst="rect">
            <a:avLst/>
          </a:prstGeom>
        </p:spPr>
      </p:pic>
      <p:sp>
        <p:nvSpPr>
          <p:cNvPr id="7" name="Text 3"/>
          <p:cNvSpPr/>
          <p:nvPr/>
        </p:nvSpPr>
        <p:spPr>
          <a:xfrm>
            <a:off x="7447002" y="5700712"/>
            <a:ext cx="4049911" cy="293132"/>
          </a:xfrm>
          <a:prstGeom prst="rect">
            <a:avLst/>
          </a:prstGeom>
          <a:noFill/>
          <a:ln/>
        </p:spPr>
        <p:txBody>
          <a:bodyPr wrap="none" lIns="0" tIns="0" rIns="0" bIns="0" rtlCol="0" anchor="t"/>
          <a:lstStyle/>
          <a:p>
            <a:pPr algn="l" indent="0" marL="0">
              <a:lnSpc>
                <a:spcPts val="2300"/>
              </a:lnSpc>
              <a:buNone/>
            </a:pPr>
            <a:r>
              <a:rPr lang="en-US" sz="1800" b="1" dirty="0">
                <a:solidFill>
                  <a:srgbClr val="F4CAB8"/>
                </a:solidFill>
                <a:latin typeface="Brygada 1918 Bold" pitchFamily="34" charset="0"/>
                <a:ea typeface="Brygada 1918 Bold" pitchFamily="34" charset="-122"/>
                <a:cs typeface="Brygada 1918 Bold" pitchFamily="34" charset="-120"/>
              </a:rPr>
              <a:t>Reconnaissance de caractéristiques</a:t>
            </a:r>
            <a:endParaRPr lang="en-US" sz="1800" dirty="0"/>
          </a:p>
        </p:txBody>
      </p:sp>
      <p:sp>
        <p:nvSpPr>
          <p:cNvPr id="8" name="Text 4"/>
          <p:cNvSpPr/>
          <p:nvPr/>
        </p:nvSpPr>
        <p:spPr>
          <a:xfrm>
            <a:off x="7447002" y="6099334"/>
            <a:ext cx="6567845" cy="1125379"/>
          </a:xfrm>
          <a:prstGeom prst="rect">
            <a:avLst/>
          </a:prstGeom>
          <a:noFill/>
          <a:ln/>
        </p:spPr>
        <p:txBody>
          <a:bodyPr wrap="square" lIns="0" tIns="0" rIns="0" bIns="0" rtlCol="0" anchor="t"/>
          <a:lstStyle/>
          <a:p>
            <a:pPr algn="l" indent="0" marL="0">
              <a:lnSpc>
                <a:spcPts val="2200"/>
              </a:lnSpc>
              <a:buNone/>
            </a:pPr>
            <a:r>
              <a:rPr lang="en-US" sz="1350" dirty="0">
                <a:solidFill>
                  <a:srgbClr val="F4CAB8"/>
                </a:solidFill>
                <a:latin typeface="Montserrat Medium" pitchFamily="34" charset="0"/>
                <a:ea typeface="Montserrat Medium" pitchFamily="34" charset="-122"/>
                <a:cs typeface="Montserrat Medium" pitchFamily="34" charset="-120"/>
              </a:rPr>
              <a:t>Petit à petit, il remarque ce que les chats ont souvent : deux oreilles pointues, des moustaches, etc. À force d'exemples, le bébé IA devient bon pour reconnaître un chat tout seul, même sur une image qu'il n'a jamais vue !</a:t>
            </a:r>
            <a:endParaRPr lang="en-US" sz="1350" dirty="0"/>
          </a:p>
        </p:txBody>
      </p:sp>
      <p:sp>
        <p:nvSpPr>
          <p:cNvPr id="9" name="Text 5"/>
          <p:cNvSpPr/>
          <p:nvPr/>
        </p:nvSpPr>
        <p:spPr>
          <a:xfrm>
            <a:off x="7447002" y="7330202"/>
            <a:ext cx="6567845" cy="562689"/>
          </a:xfrm>
          <a:prstGeom prst="rect">
            <a:avLst/>
          </a:prstGeom>
          <a:noFill/>
          <a:ln/>
        </p:spPr>
        <p:txBody>
          <a:bodyPr wrap="square" lIns="0" tIns="0" rIns="0" bIns="0" rtlCol="0" anchor="t"/>
          <a:lstStyle/>
          <a:p>
            <a:pPr algn="l" indent="0" marL="0">
              <a:lnSpc>
                <a:spcPts val="2200"/>
              </a:lnSpc>
              <a:buNone/>
            </a:pPr>
            <a:r>
              <a:rPr lang="en-US" sz="1350" dirty="0">
                <a:solidFill>
                  <a:srgbClr val="F4CAB8"/>
                </a:solidFill>
                <a:latin typeface="Montserrat Medium" pitchFamily="34" charset="0"/>
                <a:ea typeface="Montserrat Medium" pitchFamily="34" charset="-122"/>
                <a:cs typeface="Montserrat Medium" pitchFamily="34" charset="-120"/>
              </a:rPr>
              <a:t>Ce processus d'apprentissage progressif est similaire à celui utilisé pour entraîner les LLM, mais appliqué au langage plutôt qu'aux images.</a:t>
            </a:r>
            <a:endParaRPr lang="en-US" sz="1350"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name="Slide 47">
    <p:spTree>
      <p:nvGrpSpPr>
        <p:cNvPr id="1" name=""/>
        <p:cNvGrpSpPr/>
        <p:nvPr/>
      </p:nvGrpSpPr>
      <p:grpSpPr>
        <a:xfrm>
          <a:off x="0" y="0"/>
          <a:ext cx="0" cy="0"/>
          <a:chOff x="0" y="0"/>
          <a:chExt cx="0" cy="0"/>
        </a:xfrm>
      </p:grpSpPr>
      <p:sp>
        <p:nvSpPr>
          <p:cNvPr id="2" name="Text 0"/>
          <p:cNvSpPr/>
          <p:nvPr/>
        </p:nvSpPr>
        <p:spPr>
          <a:xfrm>
            <a:off x="749260" y="783074"/>
            <a:ext cx="13100685" cy="713542"/>
          </a:xfrm>
          <a:prstGeom prst="rect">
            <a:avLst/>
          </a:prstGeom>
          <a:noFill/>
          <a:ln/>
        </p:spPr>
        <p:txBody>
          <a:bodyPr wrap="none" lIns="0" tIns="0" rIns="0" bIns="0" rtlCol="0" anchor="t"/>
          <a:lstStyle/>
          <a:p>
            <a:pPr algn="l" indent="0" marL="0">
              <a:lnSpc>
                <a:spcPts val="5600"/>
              </a:lnSpc>
              <a:buNone/>
            </a:pPr>
            <a:r>
              <a:rPr lang="en-US" sz="4450" b="1" dirty="0">
                <a:solidFill>
                  <a:srgbClr val="FFB393"/>
                </a:solidFill>
                <a:latin typeface="Brygada 1918 Bold" pitchFamily="34" charset="0"/>
                <a:ea typeface="Brygada 1918 Bold" pitchFamily="34" charset="-122"/>
                <a:cs typeface="Brygada 1918 Bold" pitchFamily="34" charset="-120"/>
              </a:rPr>
              <a:t>Comment l'IA Apprend : Un Processus Structuré</a:t>
            </a:r>
            <a:endParaRPr lang="en-US" sz="4450" dirty="0"/>
          </a:p>
        </p:txBody>
      </p:sp>
      <p:sp>
        <p:nvSpPr>
          <p:cNvPr id="3" name="Text 1"/>
          <p:cNvSpPr/>
          <p:nvPr/>
        </p:nvSpPr>
        <p:spPr>
          <a:xfrm>
            <a:off x="1841421" y="2322790"/>
            <a:ext cx="2854643" cy="356830"/>
          </a:xfrm>
          <a:prstGeom prst="rect">
            <a:avLst/>
          </a:prstGeom>
          <a:noFill/>
          <a:ln/>
        </p:spPr>
        <p:txBody>
          <a:bodyPr wrap="none" lIns="0" tIns="0" rIns="0" bIns="0" rtlCol="0" anchor="t"/>
          <a:lstStyle/>
          <a:p>
            <a:pPr algn="r" indent="0" marL="0">
              <a:lnSpc>
                <a:spcPts val="2800"/>
              </a:lnSpc>
              <a:buNone/>
            </a:pPr>
            <a:r>
              <a:rPr lang="en-US" sz="2200" b="1" dirty="0">
                <a:solidFill>
                  <a:srgbClr val="F4CAB8"/>
                </a:solidFill>
                <a:latin typeface="Brygada 1918 Bold" pitchFamily="34" charset="0"/>
                <a:ea typeface="Brygada 1918 Bold" pitchFamily="34" charset="-122"/>
                <a:cs typeface="Brygada 1918 Bold" pitchFamily="34" charset="-120"/>
              </a:rPr>
              <a:t>Collecte de données</a:t>
            </a:r>
            <a:endParaRPr lang="en-US" sz="2200" dirty="0"/>
          </a:p>
        </p:txBody>
      </p:sp>
      <p:sp>
        <p:nvSpPr>
          <p:cNvPr id="4" name="Text 2"/>
          <p:cNvSpPr/>
          <p:nvPr/>
        </p:nvSpPr>
        <p:spPr>
          <a:xfrm>
            <a:off x="749260" y="2807970"/>
            <a:ext cx="3946803" cy="684848"/>
          </a:xfrm>
          <a:prstGeom prst="rect">
            <a:avLst/>
          </a:prstGeom>
          <a:noFill/>
          <a:ln/>
        </p:spPr>
        <p:txBody>
          <a:bodyPr wrap="square" lIns="0" tIns="0" rIns="0" bIns="0" rtlCol="0" anchor="t"/>
          <a:lstStyle/>
          <a:p>
            <a:pPr algn="r" indent="0" marL="0">
              <a:lnSpc>
                <a:spcPts val="2650"/>
              </a:lnSpc>
              <a:buNone/>
            </a:pPr>
            <a:r>
              <a:rPr lang="en-US" sz="1650" dirty="0">
                <a:solidFill>
                  <a:srgbClr val="F4CAB8"/>
                </a:solidFill>
                <a:latin typeface="Montserrat Medium" pitchFamily="34" charset="0"/>
                <a:ea typeface="Montserrat Medium" pitchFamily="34" charset="-122"/>
                <a:cs typeface="Montserrat Medium" pitchFamily="34" charset="-120"/>
              </a:rPr>
              <a:t>On lui donne beaucoup d'exemples (ce sont les données)</a:t>
            </a:r>
            <a:endParaRPr lang="en-US" sz="1650" dirty="0"/>
          </a:p>
        </p:txBody>
      </p:sp>
      <p:pic>
        <p:nvPicPr>
          <p:cNvPr id="5" name="Image 0" descr="preencoded.png">    </p:cNvPr>
          <p:cNvPicPr>
            <a:picLocks noChangeAspect="1"/>
          </p:cNvPicPr>
          <p:nvPr/>
        </p:nvPicPr>
        <p:blipFill>
          <a:blip r:embed="rId1"/>
          <a:stretch>
            <a:fillRect/>
          </a:stretch>
        </p:blipFill>
        <p:spPr>
          <a:xfrm>
            <a:off x="5017175" y="1924764"/>
            <a:ext cx="4596051" cy="4596051"/>
          </a:xfrm>
          <a:prstGeom prst="rect">
            <a:avLst/>
          </a:prstGeom>
        </p:spPr>
      </p:pic>
      <p:pic>
        <p:nvPicPr>
          <p:cNvPr id="6" name="Image 1" descr="preencoded.png">    </p:cNvPr>
          <p:cNvPicPr>
            <a:picLocks noChangeAspect="1"/>
          </p:cNvPicPr>
          <p:nvPr/>
        </p:nvPicPr>
        <p:blipFill>
          <a:blip r:embed="rId2"/>
          <a:stretch>
            <a:fillRect/>
          </a:stretch>
        </p:blipFill>
        <p:spPr>
          <a:xfrm>
            <a:off x="6230005" y="2706469"/>
            <a:ext cx="320278" cy="400407"/>
          </a:xfrm>
          <a:prstGeom prst="rect">
            <a:avLst/>
          </a:prstGeom>
        </p:spPr>
      </p:pic>
      <p:sp>
        <p:nvSpPr>
          <p:cNvPr id="7" name="Text 3"/>
          <p:cNvSpPr/>
          <p:nvPr/>
        </p:nvSpPr>
        <p:spPr>
          <a:xfrm>
            <a:off x="9934337" y="2322790"/>
            <a:ext cx="3248978" cy="356830"/>
          </a:xfrm>
          <a:prstGeom prst="rect">
            <a:avLst/>
          </a:prstGeom>
          <a:noFill/>
          <a:ln/>
        </p:spPr>
        <p:txBody>
          <a:bodyPr wrap="none" lIns="0" tIns="0" rIns="0" bIns="0" rtlCol="0" anchor="t"/>
          <a:lstStyle/>
          <a:p>
            <a:pPr algn="l" indent="0" marL="0">
              <a:lnSpc>
                <a:spcPts val="2800"/>
              </a:lnSpc>
              <a:buNone/>
            </a:pPr>
            <a:r>
              <a:rPr lang="en-US" sz="2200" b="1" dirty="0">
                <a:solidFill>
                  <a:srgbClr val="F4CAB8"/>
                </a:solidFill>
                <a:latin typeface="Brygada 1918 Bold" pitchFamily="34" charset="0"/>
                <a:ea typeface="Brygada 1918 Bold" pitchFamily="34" charset="-122"/>
                <a:cs typeface="Brygada 1918 Bold" pitchFamily="34" charset="-120"/>
              </a:rPr>
              <a:t>Identification de motifs</a:t>
            </a:r>
            <a:endParaRPr lang="en-US" sz="2200" dirty="0"/>
          </a:p>
        </p:txBody>
      </p:sp>
      <p:sp>
        <p:nvSpPr>
          <p:cNvPr id="8" name="Text 4"/>
          <p:cNvSpPr/>
          <p:nvPr/>
        </p:nvSpPr>
        <p:spPr>
          <a:xfrm>
            <a:off x="9934337" y="2807970"/>
            <a:ext cx="3946803" cy="684848"/>
          </a:xfrm>
          <a:prstGeom prst="rect">
            <a:avLst/>
          </a:prstGeom>
          <a:noFill/>
          <a:ln/>
        </p:spPr>
        <p:txBody>
          <a:bodyPr wrap="square" lIns="0" tIns="0" rIns="0" bIns="0" rtlCol="0" anchor="t"/>
          <a:lstStyle/>
          <a:p>
            <a:pPr algn="l" indent="0" marL="0">
              <a:lnSpc>
                <a:spcPts val="2650"/>
              </a:lnSpc>
              <a:buNone/>
            </a:pPr>
            <a:r>
              <a:rPr lang="en-US" sz="1650" dirty="0">
                <a:solidFill>
                  <a:srgbClr val="F4CAB8"/>
                </a:solidFill>
                <a:latin typeface="Montserrat Medium" pitchFamily="34" charset="0"/>
                <a:ea typeface="Montserrat Medium" pitchFamily="34" charset="-122"/>
                <a:cs typeface="Montserrat Medium" pitchFamily="34" charset="-120"/>
              </a:rPr>
              <a:t>Il cherche ce qui revient souvent : des formes, des mots, des sons, etc.</a:t>
            </a:r>
            <a:endParaRPr lang="en-US" sz="1650" dirty="0"/>
          </a:p>
        </p:txBody>
      </p:sp>
      <p:pic>
        <p:nvPicPr>
          <p:cNvPr id="9" name="Image 2" descr="preencoded.png">    </p:cNvPr>
          <p:cNvPicPr>
            <a:picLocks noChangeAspect="1"/>
          </p:cNvPicPr>
          <p:nvPr/>
        </p:nvPicPr>
        <p:blipFill>
          <a:blip r:embed="rId3"/>
          <a:stretch>
            <a:fillRect/>
          </a:stretch>
        </p:blipFill>
        <p:spPr>
          <a:xfrm>
            <a:off x="5017175" y="1924764"/>
            <a:ext cx="4596051" cy="4596051"/>
          </a:xfrm>
          <a:prstGeom prst="rect">
            <a:avLst/>
          </a:prstGeom>
        </p:spPr>
      </p:pic>
      <p:sp>
        <p:nvSpPr>
          <p:cNvPr id="10" name="Text 5"/>
          <p:cNvSpPr/>
          <p:nvPr/>
        </p:nvSpPr>
        <p:spPr>
          <a:xfrm>
            <a:off x="8470999" y="3097590"/>
            <a:ext cx="320278" cy="400407"/>
          </a:xfrm>
          <a:prstGeom prst="rect">
            <a:avLst/>
          </a:prstGeom>
          <a:noFill/>
          <a:ln/>
        </p:spPr>
        <p:txBody>
          <a:bodyPr wrap="none" lIns="0" tIns="0" rIns="0" bIns="0" rtlCol="0" anchor="t"/>
          <a:lstStyle/>
          <a:p>
            <a:pPr algn="l" indent="0" marL="0">
              <a:lnSpc>
                <a:spcPts val="4000"/>
              </a:lnSpc>
              <a:buNone/>
            </a:pPr>
            <a:r>
              <a:rPr lang="en-US" sz="2500" b="1" dirty="0">
                <a:solidFill>
                  <a:srgbClr val="F4CAB8"/>
                </a:solidFill>
                <a:latin typeface="Brygada 1918 Bold" pitchFamily="34" charset="0"/>
                <a:ea typeface="Brygada 1918 Bold" pitchFamily="34" charset="-122"/>
                <a:cs typeface="Brygada 1918 Bold" pitchFamily="34" charset="-120"/>
              </a:rPr>
              <a:t>2</a:t>
            </a:r>
            <a:endParaRPr lang="en-US" sz="2500" dirty="0"/>
          </a:p>
        </p:txBody>
      </p:sp>
      <p:sp>
        <p:nvSpPr>
          <p:cNvPr id="11" name="Text 6"/>
          <p:cNvSpPr/>
          <p:nvPr/>
        </p:nvSpPr>
        <p:spPr>
          <a:xfrm>
            <a:off x="9934337" y="4781431"/>
            <a:ext cx="2854643" cy="356830"/>
          </a:xfrm>
          <a:prstGeom prst="rect">
            <a:avLst/>
          </a:prstGeom>
          <a:noFill/>
          <a:ln/>
        </p:spPr>
        <p:txBody>
          <a:bodyPr wrap="none" lIns="0" tIns="0" rIns="0" bIns="0" rtlCol="0" anchor="t"/>
          <a:lstStyle/>
          <a:p>
            <a:pPr algn="l" indent="0" marL="0">
              <a:lnSpc>
                <a:spcPts val="2800"/>
              </a:lnSpc>
              <a:buNone/>
            </a:pPr>
            <a:r>
              <a:rPr lang="en-US" sz="2200" b="1" dirty="0">
                <a:solidFill>
                  <a:srgbClr val="F4CAB8"/>
                </a:solidFill>
                <a:latin typeface="Brygada 1918 Bold" pitchFamily="34" charset="0"/>
                <a:ea typeface="Brygada 1918 Bold" pitchFamily="34" charset="-122"/>
                <a:cs typeface="Brygada 1918 Bold" pitchFamily="34" charset="-120"/>
              </a:rPr>
              <a:t>Création de règles</a:t>
            </a:r>
            <a:endParaRPr lang="en-US" sz="2200" dirty="0"/>
          </a:p>
        </p:txBody>
      </p:sp>
      <p:sp>
        <p:nvSpPr>
          <p:cNvPr id="12" name="Text 7"/>
          <p:cNvSpPr/>
          <p:nvPr/>
        </p:nvSpPr>
        <p:spPr>
          <a:xfrm>
            <a:off x="9934337" y="5266611"/>
            <a:ext cx="3946803" cy="684848"/>
          </a:xfrm>
          <a:prstGeom prst="rect">
            <a:avLst/>
          </a:prstGeom>
          <a:noFill/>
          <a:ln/>
        </p:spPr>
        <p:txBody>
          <a:bodyPr wrap="square" lIns="0" tIns="0" rIns="0" bIns="0" rtlCol="0" anchor="t"/>
          <a:lstStyle/>
          <a:p>
            <a:pPr algn="l" indent="0" marL="0">
              <a:lnSpc>
                <a:spcPts val="2650"/>
              </a:lnSpc>
              <a:buNone/>
            </a:pPr>
            <a:r>
              <a:rPr lang="en-US" sz="1650" dirty="0">
                <a:solidFill>
                  <a:srgbClr val="F4CAB8"/>
                </a:solidFill>
                <a:latin typeface="Montserrat Medium" pitchFamily="34" charset="0"/>
                <a:ea typeface="Montserrat Medium" pitchFamily="34" charset="-122"/>
                <a:cs typeface="Montserrat Medium" pitchFamily="34" charset="-120"/>
              </a:rPr>
              <a:t>Il crée des règles tout seul, sans que quelqu'un les lui dicte</a:t>
            </a:r>
            <a:endParaRPr lang="en-US" sz="1650" dirty="0"/>
          </a:p>
        </p:txBody>
      </p:sp>
      <p:pic>
        <p:nvPicPr>
          <p:cNvPr id="13" name="Image 3" descr="preencoded.png">    </p:cNvPr>
          <p:cNvPicPr>
            <a:picLocks noChangeAspect="1"/>
          </p:cNvPicPr>
          <p:nvPr/>
        </p:nvPicPr>
        <p:blipFill>
          <a:blip r:embed="rId4"/>
          <a:stretch>
            <a:fillRect/>
          </a:stretch>
        </p:blipFill>
        <p:spPr>
          <a:xfrm>
            <a:off x="5017175" y="1924764"/>
            <a:ext cx="4596051" cy="4596051"/>
          </a:xfrm>
          <a:prstGeom prst="rect">
            <a:avLst/>
          </a:prstGeom>
        </p:spPr>
      </p:pic>
      <p:pic>
        <p:nvPicPr>
          <p:cNvPr id="14" name="Image 4" descr="preencoded.png">    </p:cNvPr>
          <p:cNvPicPr>
            <a:picLocks noChangeAspect="1"/>
          </p:cNvPicPr>
          <p:nvPr/>
        </p:nvPicPr>
        <p:blipFill>
          <a:blip r:embed="rId5"/>
          <a:stretch>
            <a:fillRect/>
          </a:stretch>
        </p:blipFill>
        <p:spPr>
          <a:xfrm>
            <a:off x="8079879" y="5338584"/>
            <a:ext cx="320278" cy="400407"/>
          </a:xfrm>
          <a:prstGeom prst="rect">
            <a:avLst/>
          </a:prstGeom>
        </p:spPr>
      </p:pic>
      <p:sp>
        <p:nvSpPr>
          <p:cNvPr id="15" name="Text 8"/>
          <p:cNvSpPr/>
          <p:nvPr/>
        </p:nvSpPr>
        <p:spPr>
          <a:xfrm>
            <a:off x="1841421" y="4610219"/>
            <a:ext cx="2854643" cy="356830"/>
          </a:xfrm>
          <a:prstGeom prst="rect">
            <a:avLst/>
          </a:prstGeom>
          <a:noFill/>
          <a:ln/>
        </p:spPr>
        <p:txBody>
          <a:bodyPr wrap="none" lIns="0" tIns="0" rIns="0" bIns="0" rtlCol="0" anchor="t"/>
          <a:lstStyle/>
          <a:p>
            <a:pPr algn="r" indent="0" marL="0">
              <a:lnSpc>
                <a:spcPts val="2800"/>
              </a:lnSpc>
              <a:buNone/>
            </a:pPr>
            <a:r>
              <a:rPr lang="en-US" sz="2200" b="1" dirty="0">
                <a:solidFill>
                  <a:srgbClr val="F4CAB8"/>
                </a:solidFill>
                <a:latin typeface="Brygada 1918 Bold" pitchFamily="34" charset="0"/>
                <a:ea typeface="Brygada 1918 Bold" pitchFamily="34" charset="-122"/>
                <a:cs typeface="Brygada 1918 Bold" pitchFamily="34" charset="-120"/>
              </a:rPr>
              <a:t>Test et correction</a:t>
            </a:r>
            <a:endParaRPr lang="en-US" sz="2200" dirty="0"/>
          </a:p>
        </p:txBody>
      </p:sp>
      <p:sp>
        <p:nvSpPr>
          <p:cNvPr id="16" name="Text 9"/>
          <p:cNvSpPr/>
          <p:nvPr/>
        </p:nvSpPr>
        <p:spPr>
          <a:xfrm>
            <a:off x="749260" y="5095399"/>
            <a:ext cx="3946803" cy="1027271"/>
          </a:xfrm>
          <a:prstGeom prst="rect">
            <a:avLst/>
          </a:prstGeom>
          <a:noFill/>
          <a:ln/>
        </p:spPr>
        <p:txBody>
          <a:bodyPr wrap="square" lIns="0" tIns="0" rIns="0" bIns="0" rtlCol="0" anchor="t"/>
          <a:lstStyle/>
          <a:p>
            <a:pPr algn="r" indent="0" marL="0">
              <a:lnSpc>
                <a:spcPts val="2650"/>
              </a:lnSpc>
              <a:buNone/>
            </a:pPr>
            <a:r>
              <a:rPr lang="en-US" sz="1650" dirty="0">
                <a:solidFill>
                  <a:srgbClr val="F4CAB8"/>
                </a:solidFill>
                <a:latin typeface="Montserrat Medium" pitchFamily="34" charset="0"/>
                <a:ea typeface="Montserrat Medium" pitchFamily="34" charset="-122"/>
                <a:cs typeface="Montserrat Medium" pitchFamily="34" charset="-120"/>
              </a:rPr>
              <a:t>Il teste ses règles sur de nouvelles données. Si ça marche, il garde la règle. Sinon, il corrige.</a:t>
            </a:r>
            <a:endParaRPr lang="en-US" sz="1650" dirty="0"/>
          </a:p>
        </p:txBody>
      </p:sp>
      <p:pic>
        <p:nvPicPr>
          <p:cNvPr id="17" name="Image 5" descr="preencoded.png">    </p:cNvPr>
          <p:cNvPicPr>
            <a:picLocks noChangeAspect="1"/>
          </p:cNvPicPr>
          <p:nvPr/>
        </p:nvPicPr>
        <p:blipFill>
          <a:blip r:embed="rId6"/>
          <a:stretch>
            <a:fillRect/>
          </a:stretch>
        </p:blipFill>
        <p:spPr>
          <a:xfrm>
            <a:off x="5017175" y="1924764"/>
            <a:ext cx="4596051" cy="4596051"/>
          </a:xfrm>
          <a:prstGeom prst="rect">
            <a:avLst/>
          </a:prstGeom>
        </p:spPr>
      </p:pic>
      <p:pic>
        <p:nvPicPr>
          <p:cNvPr id="18" name="Image 6" descr="preencoded.png">    </p:cNvPr>
          <p:cNvPicPr>
            <a:picLocks noChangeAspect="1"/>
          </p:cNvPicPr>
          <p:nvPr/>
        </p:nvPicPr>
        <p:blipFill>
          <a:blip r:embed="rId7"/>
          <a:stretch>
            <a:fillRect/>
          </a:stretch>
        </p:blipFill>
        <p:spPr>
          <a:xfrm>
            <a:off x="5838885" y="4947464"/>
            <a:ext cx="320278" cy="400407"/>
          </a:xfrm>
          <a:prstGeom prst="rect">
            <a:avLst/>
          </a:prstGeom>
        </p:spPr>
      </p:pic>
      <p:sp>
        <p:nvSpPr>
          <p:cNvPr id="19" name="Text 10"/>
          <p:cNvSpPr/>
          <p:nvPr/>
        </p:nvSpPr>
        <p:spPr>
          <a:xfrm>
            <a:off x="749260" y="6761678"/>
            <a:ext cx="13131879" cy="684848"/>
          </a:xfrm>
          <a:prstGeom prst="rect">
            <a:avLst/>
          </a:prstGeom>
          <a:noFill/>
          <a:ln/>
        </p:spPr>
        <p:txBody>
          <a:bodyPr wrap="square" lIns="0" tIns="0" rIns="0" bIns="0" rtlCol="0" anchor="t"/>
          <a:lstStyle/>
          <a:p>
            <a:pPr algn="l" indent="0" marL="0">
              <a:lnSpc>
                <a:spcPts val="2650"/>
              </a:lnSpc>
              <a:buNone/>
            </a:pPr>
            <a:r>
              <a:rPr lang="en-US" sz="1650" dirty="0">
                <a:solidFill>
                  <a:srgbClr val="F4CAB8"/>
                </a:solidFill>
                <a:latin typeface="Montserrat Medium" pitchFamily="34" charset="0"/>
                <a:ea typeface="Montserrat Medium" pitchFamily="34" charset="-122"/>
                <a:cs typeface="Montserrat Medium" pitchFamily="34" charset="-120"/>
              </a:rPr>
              <a:t>L'IA n'apprend pas comme un humain. Elle suit un processus structuré qui lui permet d'améliorer progressivement ses performances. C'est un peu comme un jeu de devinettes où elle s'améliore à chaque essai.</a:t>
            </a:r>
            <a:endParaRPr lang="en-US" sz="1650"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name="Slide 48">
    <p:spTree>
      <p:nvGrpSpPr>
        <p:cNvPr id="1" name=""/>
        <p:cNvGrpSpPr/>
        <p:nvPr/>
      </p:nvGrpSpPr>
      <p:grpSpPr>
        <a:xfrm>
          <a:off x="0" y="0"/>
          <a:ext cx="0" cy="0"/>
          <a:chOff x="0" y="0"/>
          <a:chExt cx="0" cy="0"/>
        </a:xfrm>
      </p:grpSpPr>
      <p:sp>
        <p:nvSpPr>
          <p:cNvPr id="2" name="Text 0"/>
          <p:cNvSpPr/>
          <p:nvPr/>
        </p:nvSpPr>
        <p:spPr>
          <a:xfrm>
            <a:off x="596384" y="642699"/>
            <a:ext cx="13127355" cy="568047"/>
          </a:xfrm>
          <a:prstGeom prst="rect">
            <a:avLst/>
          </a:prstGeom>
          <a:noFill/>
          <a:ln/>
        </p:spPr>
        <p:txBody>
          <a:bodyPr wrap="none" lIns="0" tIns="0" rIns="0" bIns="0" rtlCol="0" anchor="t"/>
          <a:lstStyle/>
          <a:p>
            <a:pPr algn="l" indent="0" marL="0">
              <a:lnSpc>
                <a:spcPts val="4450"/>
              </a:lnSpc>
              <a:buNone/>
            </a:pPr>
            <a:r>
              <a:rPr lang="en-US" sz="3550" b="1" dirty="0">
                <a:solidFill>
                  <a:srgbClr val="FFB393"/>
                </a:solidFill>
                <a:latin typeface="Brygada 1918 Bold" pitchFamily="34" charset="0"/>
                <a:ea typeface="Brygada 1918 Bold" pitchFamily="34" charset="-122"/>
                <a:cs typeface="Brygada 1918 Bold" pitchFamily="34" charset="-120"/>
              </a:rPr>
              <a:t>Le Mécanisme d'Attention : Innovation Clé des Transformers</a:t>
            </a:r>
            <a:endParaRPr lang="en-US" sz="3550" dirty="0"/>
          </a:p>
        </p:txBody>
      </p:sp>
      <p:pic>
        <p:nvPicPr>
          <p:cNvPr id="3" name="Image 0" descr="preencoded.png">    </p:cNvPr>
          <p:cNvPicPr>
            <a:picLocks noChangeAspect="1"/>
          </p:cNvPicPr>
          <p:nvPr/>
        </p:nvPicPr>
        <p:blipFill>
          <a:blip r:embed="rId1"/>
          <a:stretch>
            <a:fillRect/>
          </a:stretch>
        </p:blipFill>
        <p:spPr>
          <a:xfrm>
            <a:off x="596384" y="1551503"/>
            <a:ext cx="6591062" cy="4073485"/>
          </a:xfrm>
          <a:prstGeom prst="rect">
            <a:avLst/>
          </a:prstGeom>
        </p:spPr>
      </p:pic>
      <p:sp>
        <p:nvSpPr>
          <p:cNvPr id="4" name="Text 1"/>
          <p:cNvSpPr/>
          <p:nvPr/>
        </p:nvSpPr>
        <p:spPr>
          <a:xfrm>
            <a:off x="596384" y="5837992"/>
            <a:ext cx="3247073" cy="283964"/>
          </a:xfrm>
          <a:prstGeom prst="rect">
            <a:avLst/>
          </a:prstGeom>
          <a:noFill/>
          <a:ln/>
        </p:spPr>
        <p:txBody>
          <a:bodyPr wrap="none" lIns="0" tIns="0" rIns="0" bIns="0" rtlCol="0" anchor="t"/>
          <a:lstStyle/>
          <a:p>
            <a:pPr algn="l" indent="0" marL="0">
              <a:lnSpc>
                <a:spcPts val="2200"/>
              </a:lnSpc>
              <a:buNone/>
            </a:pPr>
            <a:r>
              <a:rPr lang="en-US" sz="1750" b="1" dirty="0">
                <a:solidFill>
                  <a:srgbClr val="F4CAB8"/>
                </a:solidFill>
                <a:latin typeface="Brygada 1918 Bold" pitchFamily="34" charset="0"/>
                <a:ea typeface="Brygada 1918 Bold" pitchFamily="34" charset="-122"/>
                <a:cs typeface="Brygada 1918 Bold" pitchFamily="34" charset="-120"/>
              </a:rPr>
              <a:t>Connexions à longue distance</a:t>
            </a:r>
            <a:endParaRPr lang="en-US" sz="1750" dirty="0"/>
          </a:p>
        </p:txBody>
      </p:sp>
      <p:sp>
        <p:nvSpPr>
          <p:cNvPr id="5" name="Text 2"/>
          <p:cNvSpPr/>
          <p:nvPr/>
        </p:nvSpPr>
        <p:spPr>
          <a:xfrm>
            <a:off x="596384" y="6224111"/>
            <a:ext cx="6591062" cy="1362670"/>
          </a:xfrm>
          <a:prstGeom prst="rect">
            <a:avLst/>
          </a:prstGeom>
          <a:noFill/>
          <a:ln/>
        </p:spPr>
        <p:txBody>
          <a:bodyPr wrap="square" lIns="0" tIns="0" rIns="0" bIns="0" rtlCol="0" anchor="t"/>
          <a:lstStyle/>
          <a:p>
            <a:pPr algn="l" indent="0" marL="0">
              <a:lnSpc>
                <a:spcPts val="2100"/>
              </a:lnSpc>
              <a:buNone/>
            </a:pPr>
            <a:r>
              <a:rPr lang="en-US" sz="1300" dirty="0">
                <a:solidFill>
                  <a:srgbClr val="F4CAB8"/>
                </a:solidFill>
                <a:latin typeface="Montserrat Medium" pitchFamily="34" charset="0"/>
                <a:ea typeface="Montserrat Medium" pitchFamily="34" charset="-122"/>
                <a:cs typeface="Montserrat Medium" pitchFamily="34" charset="-120"/>
              </a:rPr>
              <a:t>Le mécanisme d'attention est la grande innovation du Transformer. Il permet au modèle de "regarder" n'importe quel mot dans une phrase pour comprendre un autre mot. Par exemple, dans "La fille qui portait un chapeau rouge est partie", le modèle peut directement relier "partie" à "fille" même si ces mots sont éloignés.</a:t>
            </a:r>
            <a:endParaRPr lang="en-US" sz="1300" dirty="0"/>
          </a:p>
        </p:txBody>
      </p:sp>
      <p:pic>
        <p:nvPicPr>
          <p:cNvPr id="6" name="Image 1" descr="preencoded.png">    </p:cNvPr>
          <p:cNvPicPr>
            <a:picLocks noChangeAspect="1"/>
          </p:cNvPicPr>
          <p:nvPr/>
        </p:nvPicPr>
        <p:blipFill>
          <a:blip r:embed="rId2"/>
          <a:stretch>
            <a:fillRect/>
          </a:stretch>
        </p:blipFill>
        <p:spPr>
          <a:xfrm>
            <a:off x="7442954" y="1551503"/>
            <a:ext cx="6591062" cy="4073485"/>
          </a:xfrm>
          <a:prstGeom prst="rect">
            <a:avLst/>
          </a:prstGeom>
        </p:spPr>
      </p:pic>
      <p:sp>
        <p:nvSpPr>
          <p:cNvPr id="7" name="Text 3"/>
          <p:cNvSpPr/>
          <p:nvPr/>
        </p:nvSpPr>
        <p:spPr>
          <a:xfrm>
            <a:off x="7442954" y="5837992"/>
            <a:ext cx="2272070" cy="283964"/>
          </a:xfrm>
          <a:prstGeom prst="rect">
            <a:avLst/>
          </a:prstGeom>
          <a:noFill/>
          <a:ln/>
        </p:spPr>
        <p:txBody>
          <a:bodyPr wrap="none" lIns="0" tIns="0" rIns="0" bIns="0" rtlCol="0" anchor="t"/>
          <a:lstStyle/>
          <a:p>
            <a:pPr algn="l" indent="0" marL="0">
              <a:lnSpc>
                <a:spcPts val="2200"/>
              </a:lnSpc>
              <a:buNone/>
            </a:pPr>
            <a:r>
              <a:rPr lang="en-US" sz="1750" b="1" dirty="0">
                <a:solidFill>
                  <a:srgbClr val="F4CAB8"/>
                </a:solidFill>
                <a:latin typeface="Brygada 1918 Bold" pitchFamily="34" charset="0"/>
                <a:ea typeface="Brygada 1918 Bold" pitchFamily="34" charset="-122"/>
                <a:cs typeface="Brygada 1918 Bold" pitchFamily="34" charset="-120"/>
              </a:rPr>
              <a:t>Traitement parallèle</a:t>
            </a:r>
            <a:endParaRPr lang="en-US" sz="1750" dirty="0"/>
          </a:p>
        </p:txBody>
      </p:sp>
      <p:sp>
        <p:nvSpPr>
          <p:cNvPr id="8" name="Text 4"/>
          <p:cNvSpPr/>
          <p:nvPr/>
        </p:nvSpPr>
        <p:spPr>
          <a:xfrm>
            <a:off x="7442954" y="6224111"/>
            <a:ext cx="6591062" cy="1362670"/>
          </a:xfrm>
          <a:prstGeom prst="rect">
            <a:avLst/>
          </a:prstGeom>
          <a:noFill/>
          <a:ln/>
        </p:spPr>
        <p:txBody>
          <a:bodyPr wrap="square" lIns="0" tIns="0" rIns="0" bIns="0" rtlCol="0" anchor="t"/>
          <a:lstStyle/>
          <a:p>
            <a:pPr algn="l" indent="0" marL="0">
              <a:lnSpc>
                <a:spcPts val="2100"/>
              </a:lnSpc>
              <a:buNone/>
            </a:pPr>
            <a:r>
              <a:rPr lang="en-US" sz="1300" dirty="0">
                <a:solidFill>
                  <a:srgbClr val="F4CAB8"/>
                </a:solidFill>
                <a:latin typeface="Montserrat Medium" pitchFamily="34" charset="0"/>
                <a:ea typeface="Montserrat Medium" pitchFamily="34" charset="-122"/>
                <a:cs typeface="Montserrat Medium" pitchFamily="34" charset="-120"/>
              </a:rPr>
              <a:t>Contrairement aux anciens modèles qui lisaient le texte mot par mot, le Transformer traite tous les mots d'une phrase simultanément, ce qui le rend beaucoup plus efficace. Cette capacité de traitement parallèle est l'une des raisons pour lesquelles les Transformers ont révolutionné le traitement du langage naturel.</a:t>
            </a:r>
            <a:endParaRPr lang="en-US" sz="1300"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name="Slide 49">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9144000" y="0"/>
            <a:ext cx="5486400" cy="8229600"/>
          </a:xfrm>
          <a:prstGeom prst="rect">
            <a:avLst/>
          </a:prstGeom>
        </p:spPr>
      </p:pic>
      <p:sp>
        <p:nvSpPr>
          <p:cNvPr id="3" name="Text 0"/>
          <p:cNvSpPr/>
          <p:nvPr/>
        </p:nvSpPr>
        <p:spPr>
          <a:xfrm>
            <a:off x="599361" y="841058"/>
            <a:ext cx="7945279" cy="1141809"/>
          </a:xfrm>
          <a:prstGeom prst="rect">
            <a:avLst/>
          </a:prstGeom>
          <a:noFill/>
          <a:ln/>
        </p:spPr>
        <p:txBody>
          <a:bodyPr wrap="square" lIns="0" tIns="0" rIns="0" bIns="0" rtlCol="0" anchor="t"/>
          <a:lstStyle/>
          <a:p>
            <a:pPr algn="l" indent="0" marL="0">
              <a:lnSpc>
                <a:spcPts val="4450"/>
              </a:lnSpc>
              <a:buNone/>
            </a:pPr>
            <a:r>
              <a:rPr lang="en-US" sz="3550" b="1" dirty="0">
                <a:solidFill>
                  <a:srgbClr val="FFB393"/>
                </a:solidFill>
                <a:latin typeface="Brygada 1918 Bold" pitchFamily="34" charset="0"/>
                <a:ea typeface="Brygada 1918 Bold" pitchFamily="34" charset="-122"/>
                <a:cs typeface="Brygada 1918 Bold" pitchFamily="34" charset="-120"/>
              </a:rPr>
              <a:t>Les Couches du Transformer : Niveaux de Compréhension</a:t>
            </a:r>
            <a:endParaRPr lang="en-US" sz="3550" dirty="0"/>
          </a:p>
        </p:txBody>
      </p:sp>
      <p:sp>
        <p:nvSpPr>
          <p:cNvPr id="4" name="Shape 1"/>
          <p:cNvSpPr/>
          <p:nvPr/>
        </p:nvSpPr>
        <p:spPr>
          <a:xfrm>
            <a:off x="599361" y="2239685"/>
            <a:ext cx="7945279" cy="4133850"/>
          </a:xfrm>
          <a:prstGeom prst="roundRect">
            <a:avLst>
              <a:gd name="adj" fmla="val 621"/>
            </a:avLst>
          </a:prstGeom>
          <a:noFill/>
          <a:ln w="7620">
            <a:solidFill>
              <a:srgbClr val="FFFFFF">
                <a:alpha val="24000"/>
              </a:srgbClr>
            </a:solidFill>
            <a:prstDash val="solid"/>
          </a:ln>
        </p:spPr>
      </p:sp>
      <p:sp>
        <p:nvSpPr>
          <p:cNvPr id="5" name="Shape 2"/>
          <p:cNvSpPr/>
          <p:nvPr/>
        </p:nvSpPr>
        <p:spPr>
          <a:xfrm>
            <a:off x="606981" y="2247305"/>
            <a:ext cx="7929205" cy="494824"/>
          </a:xfrm>
          <a:prstGeom prst="rect">
            <a:avLst/>
          </a:prstGeom>
          <a:solidFill>
            <a:srgbClr val="FFFFFF">
              <a:alpha val="4000"/>
            </a:srgbClr>
          </a:solidFill>
          <a:ln/>
        </p:spPr>
      </p:sp>
      <p:sp>
        <p:nvSpPr>
          <p:cNvPr id="6" name="Text 3"/>
          <p:cNvSpPr/>
          <p:nvPr/>
        </p:nvSpPr>
        <p:spPr>
          <a:xfrm>
            <a:off x="779264" y="2357676"/>
            <a:ext cx="2296478" cy="274082"/>
          </a:xfrm>
          <a:prstGeom prst="rect">
            <a:avLst/>
          </a:prstGeom>
          <a:noFill/>
          <a:ln/>
        </p:spPr>
        <p:txBody>
          <a:bodyPr wrap="none" lIns="0" tIns="0" rIns="0" bIns="0" rtlCol="0" anchor="t"/>
          <a:lstStyle/>
          <a:p>
            <a:pPr algn="l" indent="0" marL="0">
              <a:lnSpc>
                <a:spcPts val="2150"/>
              </a:lnSpc>
              <a:buNone/>
            </a:pPr>
            <a:r>
              <a:rPr lang="en-US" sz="1300" dirty="0">
                <a:solidFill>
                  <a:srgbClr val="F4CAB8"/>
                </a:solidFill>
                <a:latin typeface="Montserrat Medium" pitchFamily="34" charset="0"/>
                <a:ea typeface="Montserrat Medium" pitchFamily="34" charset="-122"/>
                <a:cs typeface="Montserrat Medium" pitchFamily="34" charset="-120"/>
              </a:rPr>
              <a:t>Niveau</a:t>
            </a:r>
            <a:endParaRPr lang="en-US" sz="1300" dirty="0"/>
          </a:p>
        </p:txBody>
      </p:sp>
      <p:sp>
        <p:nvSpPr>
          <p:cNvPr id="7" name="Text 4"/>
          <p:cNvSpPr/>
          <p:nvPr/>
        </p:nvSpPr>
        <p:spPr>
          <a:xfrm>
            <a:off x="3425785" y="2357676"/>
            <a:ext cx="2292668" cy="274082"/>
          </a:xfrm>
          <a:prstGeom prst="rect">
            <a:avLst/>
          </a:prstGeom>
          <a:noFill/>
          <a:ln/>
        </p:spPr>
        <p:txBody>
          <a:bodyPr wrap="none" lIns="0" tIns="0" rIns="0" bIns="0" rtlCol="0" anchor="t"/>
          <a:lstStyle/>
          <a:p>
            <a:pPr algn="l" indent="0" marL="0">
              <a:lnSpc>
                <a:spcPts val="2150"/>
              </a:lnSpc>
              <a:buNone/>
            </a:pPr>
            <a:r>
              <a:rPr lang="en-US" sz="1300" dirty="0">
                <a:solidFill>
                  <a:srgbClr val="F4CAB8"/>
                </a:solidFill>
                <a:latin typeface="Montserrat Medium" pitchFamily="34" charset="0"/>
                <a:ea typeface="Montserrat Medium" pitchFamily="34" charset="-122"/>
                <a:cs typeface="Montserrat Medium" pitchFamily="34" charset="-120"/>
              </a:rPr>
              <a:t>Ce que la couche apprend</a:t>
            </a:r>
            <a:endParaRPr lang="en-US" sz="1300" dirty="0"/>
          </a:p>
        </p:txBody>
      </p:sp>
      <p:sp>
        <p:nvSpPr>
          <p:cNvPr id="8" name="Text 5"/>
          <p:cNvSpPr/>
          <p:nvPr/>
        </p:nvSpPr>
        <p:spPr>
          <a:xfrm>
            <a:off x="6068497" y="2357676"/>
            <a:ext cx="2296478" cy="274082"/>
          </a:xfrm>
          <a:prstGeom prst="rect">
            <a:avLst/>
          </a:prstGeom>
          <a:noFill/>
          <a:ln/>
        </p:spPr>
        <p:txBody>
          <a:bodyPr wrap="none" lIns="0" tIns="0" rIns="0" bIns="0" rtlCol="0" anchor="t"/>
          <a:lstStyle/>
          <a:p>
            <a:pPr algn="l" indent="0" marL="0">
              <a:lnSpc>
                <a:spcPts val="2150"/>
              </a:lnSpc>
              <a:buNone/>
            </a:pPr>
            <a:r>
              <a:rPr lang="en-US" sz="1300" dirty="0">
                <a:solidFill>
                  <a:srgbClr val="F4CAB8"/>
                </a:solidFill>
                <a:latin typeface="Montserrat Medium" pitchFamily="34" charset="0"/>
                <a:ea typeface="Montserrat Medium" pitchFamily="34" charset="-122"/>
                <a:cs typeface="Montserrat Medium" pitchFamily="34" charset="-120"/>
              </a:rPr>
              <a:t>Métaphore scolaire</a:t>
            </a:r>
            <a:endParaRPr lang="en-US" sz="1300" dirty="0"/>
          </a:p>
        </p:txBody>
      </p:sp>
      <p:sp>
        <p:nvSpPr>
          <p:cNvPr id="9" name="Shape 6"/>
          <p:cNvSpPr/>
          <p:nvPr/>
        </p:nvSpPr>
        <p:spPr>
          <a:xfrm>
            <a:off x="606981" y="2742128"/>
            <a:ext cx="7929205" cy="1042988"/>
          </a:xfrm>
          <a:prstGeom prst="rect">
            <a:avLst/>
          </a:prstGeom>
          <a:solidFill>
            <a:srgbClr val="000000">
              <a:alpha val="4000"/>
            </a:srgbClr>
          </a:solidFill>
          <a:ln/>
        </p:spPr>
      </p:sp>
      <p:sp>
        <p:nvSpPr>
          <p:cNvPr id="10" name="Text 7"/>
          <p:cNvSpPr/>
          <p:nvPr/>
        </p:nvSpPr>
        <p:spPr>
          <a:xfrm>
            <a:off x="779264" y="2852499"/>
            <a:ext cx="2296478" cy="274082"/>
          </a:xfrm>
          <a:prstGeom prst="rect">
            <a:avLst/>
          </a:prstGeom>
          <a:noFill/>
          <a:ln/>
        </p:spPr>
        <p:txBody>
          <a:bodyPr wrap="none" lIns="0" tIns="0" rIns="0" bIns="0" rtlCol="0" anchor="t"/>
          <a:lstStyle/>
          <a:p>
            <a:pPr algn="l" indent="0" marL="0">
              <a:lnSpc>
                <a:spcPts val="2150"/>
              </a:lnSpc>
              <a:buNone/>
            </a:pPr>
            <a:r>
              <a:rPr lang="en-US" sz="1300" dirty="0">
                <a:solidFill>
                  <a:srgbClr val="F4CAB8"/>
                </a:solidFill>
                <a:latin typeface="Montserrat Medium" pitchFamily="34" charset="0"/>
                <a:ea typeface="Montserrat Medium" pitchFamily="34" charset="-122"/>
                <a:cs typeface="Montserrat Medium" pitchFamily="34" charset="-120"/>
              </a:rPr>
              <a:t>Bloc 1</a:t>
            </a:r>
            <a:endParaRPr lang="en-US" sz="1300" dirty="0"/>
          </a:p>
        </p:txBody>
      </p:sp>
      <p:sp>
        <p:nvSpPr>
          <p:cNvPr id="11" name="Text 8"/>
          <p:cNvSpPr/>
          <p:nvPr/>
        </p:nvSpPr>
        <p:spPr>
          <a:xfrm>
            <a:off x="3425785" y="2852499"/>
            <a:ext cx="2292668" cy="822246"/>
          </a:xfrm>
          <a:prstGeom prst="rect">
            <a:avLst/>
          </a:prstGeom>
          <a:noFill/>
          <a:ln/>
        </p:spPr>
        <p:txBody>
          <a:bodyPr wrap="square" lIns="0" tIns="0" rIns="0" bIns="0" rtlCol="0" anchor="t"/>
          <a:lstStyle/>
          <a:p>
            <a:pPr algn="l" indent="0" marL="0">
              <a:lnSpc>
                <a:spcPts val="2150"/>
              </a:lnSpc>
              <a:buNone/>
            </a:pPr>
            <a:r>
              <a:rPr lang="en-US" sz="1300" dirty="0">
                <a:solidFill>
                  <a:srgbClr val="F4CAB8"/>
                </a:solidFill>
                <a:latin typeface="Montserrat Medium" pitchFamily="34" charset="0"/>
                <a:ea typeface="Montserrat Medium" pitchFamily="34" charset="-122"/>
                <a:cs typeface="Montserrat Medium" pitchFamily="34" charset="-120"/>
              </a:rPr>
              <a:t>Grammaire, syntaxe, ponctuation, mots proches</a:t>
            </a:r>
            <a:endParaRPr lang="en-US" sz="1300" dirty="0"/>
          </a:p>
        </p:txBody>
      </p:sp>
      <p:sp>
        <p:nvSpPr>
          <p:cNvPr id="12" name="Text 9"/>
          <p:cNvSpPr/>
          <p:nvPr/>
        </p:nvSpPr>
        <p:spPr>
          <a:xfrm>
            <a:off x="6068497" y="2852499"/>
            <a:ext cx="2296478" cy="548164"/>
          </a:xfrm>
          <a:prstGeom prst="rect">
            <a:avLst/>
          </a:prstGeom>
          <a:noFill/>
          <a:ln/>
        </p:spPr>
        <p:txBody>
          <a:bodyPr wrap="square" lIns="0" tIns="0" rIns="0" bIns="0" rtlCol="0" anchor="t"/>
          <a:lstStyle/>
          <a:p>
            <a:pPr algn="l" indent="0" marL="0">
              <a:lnSpc>
                <a:spcPts val="2150"/>
              </a:lnSpc>
              <a:buNone/>
            </a:pPr>
            <a:r>
              <a:rPr lang="en-US" sz="1300" dirty="0">
                <a:solidFill>
                  <a:srgbClr val="F4CAB8"/>
                </a:solidFill>
                <a:latin typeface="Montserrat Medium" pitchFamily="34" charset="0"/>
                <a:ea typeface="Montserrat Medium" pitchFamily="34" charset="-122"/>
                <a:cs typeface="Montserrat Medium" pitchFamily="34" charset="-120"/>
              </a:rPr>
              <a:t>Lecture mot à mot / orthographe</a:t>
            </a:r>
            <a:endParaRPr lang="en-US" sz="1300" dirty="0"/>
          </a:p>
        </p:txBody>
      </p:sp>
      <p:sp>
        <p:nvSpPr>
          <p:cNvPr id="13" name="Shape 10"/>
          <p:cNvSpPr/>
          <p:nvPr/>
        </p:nvSpPr>
        <p:spPr>
          <a:xfrm>
            <a:off x="606981" y="3785116"/>
            <a:ext cx="7929205" cy="1042988"/>
          </a:xfrm>
          <a:prstGeom prst="rect">
            <a:avLst/>
          </a:prstGeom>
          <a:solidFill>
            <a:srgbClr val="FFFFFF">
              <a:alpha val="4000"/>
            </a:srgbClr>
          </a:solidFill>
          <a:ln/>
        </p:spPr>
      </p:sp>
      <p:sp>
        <p:nvSpPr>
          <p:cNvPr id="14" name="Text 11"/>
          <p:cNvSpPr/>
          <p:nvPr/>
        </p:nvSpPr>
        <p:spPr>
          <a:xfrm>
            <a:off x="779264" y="3895487"/>
            <a:ext cx="2296478" cy="274082"/>
          </a:xfrm>
          <a:prstGeom prst="rect">
            <a:avLst/>
          </a:prstGeom>
          <a:noFill/>
          <a:ln/>
        </p:spPr>
        <p:txBody>
          <a:bodyPr wrap="none" lIns="0" tIns="0" rIns="0" bIns="0" rtlCol="0" anchor="t"/>
          <a:lstStyle/>
          <a:p>
            <a:pPr algn="l" indent="0" marL="0">
              <a:lnSpc>
                <a:spcPts val="2150"/>
              </a:lnSpc>
              <a:buNone/>
            </a:pPr>
            <a:r>
              <a:rPr lang="en-US" sz="1300" dirty="0">
                <a:solidFill>
                  <a:srgbClr val="F4CAB8"/>
                </a:solidFill>
                <a:latin typeface="Montserrat Medium" pitchFamily="34" charset="0"/>
                <a:ea typeface="Montserrat Medium" pitchFamily="34" charset="-122"/>
                <a:cs typeface="Montserrat Medium" pitchFamily="34" charset="-120"/>
              </a:rPr>
              <a:t>Bloc 2</a:t>
            </a:r>
            <a:endParaRPr lang="en-US" sz="1300" dirty="0"/>
          </a:p>
        </p:txBody>
      </p:sp>
      <p:sp>
        <p:nvSpPr>
          <p:cNvPr id="15" name="Text 12"/>
          <p:cNvSpPr/>
          <p:nvPr/>
        </p:nvSpPr>
        <p:spPr>
          <a:xfrm>
            <a:off x="3425785" y="3895487"/>
            <a:ext cx="2292668" cy="548164"/>
          </a:xfrm>
          <a:prstGeom prst="rect">
            <a:avLst/>
          </a:prstGeom>
          <a:noFill/>
          <a:ln/>
        </p:spPr>
        <p:txBody>
          <a:bodyPr wrap="square" lIns="0" tIns="0" rIns="0" bIns="0" rtlCol="0" anchor="t"/>
          <a:lstStyle/>
          <a:p>
            <a:pPr algn="l" indent="0" marL="0">
              <a:lnSpc>
                <a:spcPts val="2150"/>
              </a:lnSpc>
              <a:buNone/>
            </a:pPr>
            <a:r>
              <a:rPr lang="en-US" sz="1300" dirty="0">
                <a:solidFill>
                  <a:srgbClr val="F4CAB8"/>
                </a:solidFill>
                <a:latin typeface="Montserrat Medium" pitchFamily="34" charset="0"/>
                <a:ea typeface="Montserrat Medium" pitchFamily="34" charset="-122"/>
                <a:cs typeface="Montserrat Medium" pitchFamily="34" charset="-120"/>
              </a:rPr>
              <a:t>Groupes de mots, constructions de phrases</a:t>
            </a:r>
            <a:endParaRPr lang="en-US" sz="1300" dirty="0"/>
          </a:p>
        </p:txBody>
      </p:sp>
      <p:sp>
        <p:nvSpPr>
          <p:cNvPr id="16" name="Text 13"/>
          <p:cNvSpPr/>
          <p:nvPr/>
        </p:nvSpPr>
        <p:spPr>
          <a:xfrm>
            <a:off x="6068497" y="3895487"/>
            <a:ext cx="2296478" cy="822246"/>
          </a:xfrm>
          <a:prstGeom prst="rect">
            <a:avLst/>
          </a:prstGeom>
          <a:noFill/>
          <a:ln/>
        </p:spPr>
        <p:txBody>
          <a:bodyPr wrap="square" lIns="0" tIns="0" rIns="0" bIns="0" rtlCol="0" anchor="t"/>
          <a:lstStyle/>
          <a:p>
            <a:pPr algn="l" indent="0" marL="0">
              <a:lnSpc>
                <a:spcPts val="2150"/>
              </a:lnSpc>
              <a:buNone/>
            </a:pPr>
            <a:r>
              <a:rPr lang="en-US" sz="1300" dirty="0">
                <a:solidFill>
                  <a:srgbClr val="F4CAB8"/>
                </a:solidFill>
                <a:latin typeface="Montserrat Medium" pitchFamily="34" charset="0"/>
                <a:ea typeface="Montserrat Medium" pitchFamily="34" charset="-122"/>
                <a:cs typeface="Montserrat Medium" pitchFamily="34" charset="-120"/>
              </a:rPr>
              <a:t>Lecture fluide, compréhension de phrases</a:t>
            </a:r>
            <a:endParaRPr lang="en-US" sz="1300" dirty="0"/>
          </a:p>
        </p:txBody>
      </p:sp>
      <p:sp>
        <p:nvSpPr>
          <p:cNvPr id="17" name="Shape 14"/>
          <p:cNvSpPr/>
          <p:nvPr/>
        </p:nvSpPr>
        <p:spPr>
          <a:xfrm>
            <a:off x="606981" y="4828103"/>
            <a:ext cx="7929205" cy="768906"/>
          </a:xfrm>
          <a:prstGeom prst="rect">
            <a:avLst/>
          </a:prstGeom>
          <a:solidFill>
            <a:srgbClr val="000000">
              <a:alpha val="4000"/>
            </a:srgbClr>
          </a:solidFill>
          <a:ln/>
        </p:spPr>
      </p:sp>
      <p:sp>
        <p:nvSpPr>
          <p:cNvPr id="18" name="Text 15"/>
          <p:cNvSpPr/>
          <p:nvPr/>
        </p:nvSpPr>
        <p:spPr>
          <a:xfrm>
            <a:off x="779264" y="4938474"/>
            <a:ext cx="2296478" cy="274082"/>
          </a:xfrm>
          <a:prstGeom prst="rect">
            <a:avLst/>
          </a:prstGeom>
          <a:noFill/>
          <a:ln/>
        </p:spPr>
        <p:txBody>
          <a:bodyPr wrap="none" lIns="0" tIns="0" rIns="0" bIns="0" rtlCol="0" anchor="t"/>
          <a:lstStyle/>
          <a:p>
            <a:pPr algn="l" indent="0" marL="0">
              <a:lnSpc>
                <a:spcPts val="2150"/>
              </a:lnSpc>
              <a:buNone/>
            </a:pPr>
            <a:r>
              <a:rPr lang="en-US" sz="1300" dirty="0">
                <a:solidFill>
                  <a:srgbClr val="F4CAB8"/>
                </a:solidFill>
                <a:latin typeface="Montserrat Medium" pitchFamily="34" charset="0"/>
                <a:ea typeface="Montserrat Medium" pitchFamily="34" charset="-122"/>
                <a:cs typeface="Montserrat Medium" pitchFamily="34" charset="-120"/>
              </a:rPr>
              <a:t>Bloc 3</a:t>
            </a:r>
            <a:endParaRPr lang="en-US" sz="1300" dirty="0"/>
          </a:p>
        </p:txBody>
      </p:sp>
      <p:sp>
        <p:nvSpPr>
          <p:cNvPr id="19" name="Text 16"/>
          <p:cNvSpPr/>
          <p:nvPr/>
        </p:nvSpPr>
        <p:spPr>
          <a:xfrm>
            <a:off x="3425785" y="4938474"/>
            <a:ext cx="2292668" cy="548164"/>
          </a:xfrm>
          <a:prstGeom prst="rect">
            <a:avLst/>
          </a:prstGeom>
          <a:noFill/>
          <a:ln/>
        </p:spPr>
        <p:txBody>
          <a:bodyPr wrap="square" lIns="0" tIns="0" rIns="0" bIns="0" rtlCol="0" anchor="t"/>
          <a:lstStyle/>
          <a:p>
            <a:pPr algn="l" indent="0" marL="0">
              <a:lnSpc>
                <a:spcPts val="2150"/>
              </a:lnSpc>
              <a:buNone/>
            </a:pPr>
            <a:r>
              <a:rPr lang="en-US" sz="1300" dirty="0">
                <a:solidFill>
                  <a:srgbClr val="F4CAB8"/>
                </a:solidFill>
                <a:latin typeface="Montserrat Medium" pitchFamily="34" charset="0"/>
                <a:ea typeface="Montserrat Medium" pitchFamily="34" charset="-122"/>
                <a:cs typeface="Montserrat Medium" pitchFamily="34" charset="-120"/>
              </a:rPr>
              <a:t>Idées, intentions, relations entre phrases</a:t>
            </a:r>
            <a:endParaRPr lang="en-US" sz="1300" dirty="0"/>
          </a:p>
        </p:txBody>
      </p:sp>
      <p:sp>
        <p:nvSpPr>
          <p:cNvPr id="20" name="Text 17"/>
          <p:cNvSpPr/>
          <p:nvPr/>
        </p:nvSpPr>
        <p:spPr>
          <a:xfrm>
            <a:off x="6068497" y="4938474"/>
            <a:ext cx="2296478" cy="548164"/>
          </a:xfrm>
          <a:prstGeom prst="rect">
            <a:avLst/>
          </a:prstGeom>
          <a:noFill/>
          <a:ln/>
        </p:spPr>
        <p:txBody>
          <a:bodyPr wrap="square" lIns="0" tIns="0" rIns="0" bIns="0" rtlCol="0" anchor="t"/>
          <a:lstStyle/>
          <a:p>
            <a:pPr algn="l" indent="0" marL="0">
              <a:lnSpc>
                <a:spcPts val="2150"/>
              </a:lnSpc>
              <a:buNone/>
            </a:pPr>
            <a:r>
              <a:rPr lang="en-US" sz="1300" dirty="0">
                <a:solidFill>
                  <a:srgbClr val="F4CAB8"/>
                </a:solidFill>
                <a:latin typeface="Montserrat Medium" pitchFamily="34" charset="0"/>
                <a:ea typeface="Montserrat Medium" pitchFamily="34" charset="-122"/>
                <a:cs typeface="Montserrat Medium" pitchFamily="34" charset="-120"/>
              </a:rPr>
              <a:t>Lecture analytique, compréhension fine</a:t>
            </a:r>
            <a:endParaRPr lang="en-US" sz="1300" dirty="0"/>
          </a:p>
        </p:txBody>
      </p:sp>
      <p:sp>
        <p:nvSpPr>
          <p:cNvPr id="21" name="Shape 18"/>
          <p:cNvSpPr/>
          <p:nvPr/>
        </p:nvSpPr>
        <p:spPr>
          <a:xfrm>
            <a:off x="606981" y="5597009"/>
            <a:ext cx="7929205" cy="768906"/>
          </a:xfrm>
          <a:prstGeom prst="rect">
            <a:avLst/>
          </a:prstGeom>
          <a:solidFill>
            <a:srgbClr val="FFFFFF">
              <a:alpha val="4000"/>
            </a:srgbClr>
          </a:solidFill>
          <a:ln/>
        </p:spPr>
      </p:sp>
      <p:sp>
        <p:nvSpPr>
          <p:cNvPr id="22" name="Text 19"/>
          <p:cNvSpPr/>
          <p:nvPr/>
        </p:nvSpPr>
        <p:spPr>
          <a:xfrm>
            <a:off x="779264" y="5707380"/>
            <a:ext cx="2296478" cy="274082"/>
          </a:xfrm>
          <a:prstGeom prst="rect">
            <a:avLst/>
          </a:prstGeom>
          <a:noFill/>
          <a:ln/>
        </p:spPr>
        <p:txBody>
          <a:bodyPr wrap="none" lIns="0" tIns="0" rIns="0" bIns="0" rtlCol="0" anchor="t"/>
          <a:lstStyle/>
          <a:p>
            <a:pPr algn="l" indent="0" marL="0">
              <a:lnSpc>
                <a:spcPts val="2150"/>
              </a:lnSpc>
              <a:buNone/>
            </a:pPr>
            <a:r>
              <a:rPr lang="en-US" sz="1300" dirty="0">
                <a:solidFill>
                  <a:srgbClr val="F4CAB8"/>
                </a:solidFill>
                <a:latin typeface="Montserrat Medium" pitchFamily="34" charset="0"/>
                <a:ea typeface="Montserrat Medium" pitchFamily="34" charset="-122"/>
                <a:cs typeface="Montserrat Medium" pitchFamily="34" charset="-120"/>
              </a:rPr>
              <a:t>Bloc N</a:t>
            </a:r>
            <a:endParaRPr lang="en-US" sz="1300" dirty="0"/>
          </a:p>
        </p:txBody>
      </p:sp>
      <p:sp>
        <p:nvSpPr>
          <p:cNvPr id="23" name="Text 20"/>
          <p:cNvSpPr/>
          <p:nvPr/>
        </p:nvSpPr>
        <p:spPr>
          <a:xfrm>
            <a:off x="3425785" y="5707380"/>
            <a:ext cx="2292668" cy="548164"/>
          </a:xfrm>
          <a:prstGeom prst="rect">
            <a:avLst/>
          </a:prstGeom>
          <a:noFill/>
          <a:ln/>
        </p:spPr>
        <p:txBody>
          <a:bodyPr wrap="square" lIns="0" tIns="0" rIns="0" bIns="0" rtlCol="0" anchor="t"/>
          <a:lstStyle/>
          <a:p>
            <a:pPr algn="l" indent="0" marL="0">
              <a:lnSpc>
                <a:spcPts val="2150"/>
              </a:lnSpc>
              <a:buNone/>
            </a:pPr>
            <a:r>
              <a:rPr lang="en-US" sz="1300" dirty="0">
                <a:solidFill>
                  <a:srgbClr val="F4CAB8"/>
                </a:solidFill>
                <a:latin typeface="Montserrat Medium" pitchFamily="34" charset="0"/>
                <a:ea typeface="Montserrat Medium" pitchFamily="34" charset="-122"/>
                <a:cs typeface="Montserrat Medium" pitchFamily="34" charset="-120"/>
              </a:rPr>
              <a:t>Sens global, émotions, contexte profond</a:t>
            </a:r>
            <a:endParaRPr lang="en-US" sz="1300" dirty="0"/>
          </a:p>
        </p:txBody>
      </p:sp>
      <p:sp>
        <p:nvSpPr>
          <p:cNvPr id="24" name="Text 21"/>
          <p:cNvSpPr/>
          <p:nvPr/>
        </p:nvSpPr>
        <p:spPr>
          <a:xfrm>
            <a:off x="6068497" y="5707380"/>
            <a:ext cx="2296478" cy="548164"/>
          </a:xfrm>
          <a:prstGeom prst="rect">
            <a:avLst/>
          </a:prstGeom>
          <a:noFill/>
          <a:ln/>
        </p:spPr>
        <p:txBody>
          <a:bodyPr wrap="square" lIns="0" tIns="0" rIns="0" bIns="0" rtlCol="0" anchor="t"/>
          <a:lstStyle/>
          <a:p>
            <a:pPr algn="l" indent="0" marL="0">
              <a:lnSpc>
                <a:spcPts val="2150"/>
              </a:lnSpc>
              <a:buNone/>
            </a:pPr>
            <a:r>
              <a:rPr lang="en-US" sz="1300" dirty="0">
                <a:solidFill>
                  <a:srgbClr val="F4CAB8"/>
                </a:solidFill>
                <a:latin typeface="Montserrat Medium" pitchFamily="34" charset="0"/>
                <a:ea typeface="Montserrat Medium" pitchFamily="34" charset="-122"/>
                <a:cs typeface="Montserrat Medium" pitchFamily="34" charset="-120"/>
              </a:rPr>
              <a:t>Lecture critique / interprétation</a:t>
            </a:r>
            <a:endParaRPr lang="en-US" sz="1300" dirty="0"/>
          </a:p>
        </p:txBody>
      </p:sp>
      <p:sp>
        <p:nvSpPr>
          <p:cNvPr id="25" name="Text 22"/>
          <p:cNvSpPr/>
          <p:nvPr/>
        </p:nvSpPr>
        <p:spPr>
          <a:xfrm>
            <a:off x="599361" y="6566178"/>
            <a:ext cx="7945279" cy="822246"/>
          </a:xfrm>
          <a:prstGeom prst="rect">
            <a:avLst/>
          </a:prstGeom>
          <a:noFill/>
          <a:ln/>
        </p:spPr>
        <p:txBody>
          <a:bodyPr wrap="square" lIns="0" tIns="0" rIns="0" bIns="0" rtlCol="0" anchor="t"/>
          <a:lstStyle/>
          <a:p>
            <a:pPr algn="l" indent="0" marL="0">
              <a:lnSpc>
                <a:spcPts val="2150"/>
              </a:lnSpc>
              <a:buNone/>
            </a:pPr>
            <a:r>
              <a:rPr lang="en-US" sz="1300" dirty="0">
                <a:solidFill>
                  <a:srgbClr val="F4CAB8"/>
                </a:solidFill>
                <a:latin typeface="Montserrat Medium" pitchFamily="34" charset="0"/>
                <a:ea typeface="Montserrat Medium" pitchFamily="34" charset="-122"/>
                <a:cs typeface="Montserrat Medium" pitchFamily="34" charset="-120"/>
              </a:rPr>
              <a:t>Les réseaux de neurones des LLM sont organisés en couches (parfois des centaines). Chaque couche traite l'information à un niveau différent, des aspects basiques de la langue jusqu'aux concepts abstraits et aux raisonnements complexes.</a:t>
            </a:r>
            <a:endParaRPr lang="en-US" sz="1300"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name="Slide 50">
    <p:spTree>
      <p:nvGrpSpPr>
        <p:cNvPr id="1" name=""/>
        <p:cNvGrpSpPr/>
        <p:nvPr/>
      </p:nvGrpSpPr>
      <p:grpSpPr>
        <a:xfrm>
          <a:off x="0" y="0"/>
          <a:ext cx="0" cy="0"/>
          <a:chOff x="0" y="0"/>
          <a:chExt cx="0" cy="0"/>
        </a:xfrm>
      </p:grpSpPr>
      <p:sp>
        <p:nvSpPr>
          <p:cNvPr id="2" name="Text 0"/>
          <p:cNvSpPr/>
          <p:nvPr/>
        </p:nvSpPr>
        <p:spPr>
          <a:xfrm>
            <a:off x="589002" y="462796"/>
            <a:ext cx="11116389" cy="561023"/>
          </a:xfrm>
          <a:prstGeom prst="rect">
            <a:avLst/>
          </a:prstGeom>
          <a:noFill/>
          <a:ln/>
        </p:spPr>
        <p:txBody>
          <a:bodyPr wrap="none" lIns="0" tIns="0" rIns="0" bIns="0" rtlCol="0" anchor="t"/>
          <a:lstStyle/>
          <a:p>
            <a:pPr algn="l" indent="0" marL="0">
              <a:lnSpc>
                <a:spcPts val="4400"/>
              </a:lnSpc>
              <a:buNone/>
            </a:pPr>
            <a:r>
              <a:rPr lang="en-US" sz="3500" b="1" dirty="0">
                <a:solidFill>
                  <a:srgbClr val="FFB393"/>
                </a:solidFill>
                <a:latin typeface="Brygada 1918 Bold" pitchFamily="34" charset="0"/>
                <a:ea typeface="Brygada 1918 Bold" pitchFamily="34" charset="-122"/>
                <a:cs typeface="Brygada 1918 Bold" pitchFamily="34" charset="-120"/>
              </a:rPr>
              <a:t>Métaphore : Les Mots Comme des Élèves en Réunion</a:t>
            </a:r>
            <a:endParaRPr lang="en-US" sz="3500" dirty="0"/>
          </a:p>
        </p:txBody>
      </p:sp>
      <p:pic>
        <p:nvPicPr>
          <p:cNvPr id="3" name="Image 0" descr="preencoded.png">    </p:cNvPr>
          <p:cNvPicPr>
            <a:picLocks noChangeAspect="1"/>
          </p:cNvPicPr>
          <p:nvPr/>
        </p:nvPicPr>
        <p:blipFill>
          <a:blip r:embed="rId1"/>
          <a:stretch>
            <a:fillRect/>
          </a:stretch>
        </p:blipFill>
        <p:spPr>
          <a:xfrm>
            <a:off x="589002" y="1360408"/>
            <a:ext cx="6599992" cy="4079081"/>
          </a:xfrm>
          <a:prstGeom prst="rect">
            <a:avLst/>
          </a:prstGeom>
        </p:spPr>
      </p:pic>
      <p:sp>
        <p:nvSpPr>
          <p:cNvPr id="4" name="Text 1"/>
          <p:cNvSpPr/>
          <p:nvPr/>
        </p:nvSpPr>
        <p:spPr>
          <a:xfrm>
            <a:off x="589002" y="5649873"/>
            <a:ext cx="4256008" cy="280511"/>
          </a:xfrm>
          <a:prstGeom prst="rect">
            <a:avLst/>
          </a:prstGeom>
          <a:noFill/>
          <a:ln/>
        </p:spPr>
        <p:txBody>
          <a:bodyPr wrap="none" lIns="0" tIns="0" rIns="0" bIns="0" rtlCol="0" anchor="t"/>
          <a:lstStyle/>
          <a:p>
            <a:pPr algn="l" indent="0" marL="0">
              <a:lnSpc>
                <a:spcPts val="2200"/>
              </a:lnSpc>
              <a:buNone/>
            </a:pPr>
            <a:r>
              <a:rPr lang="en-US" sz="1750" b="1" dirty="0">
                <a:solidFill>
                  <a:srgbClr val="F4CAB8"/>
                </a:solidFill>
                <a:latin typeface="Brygada 1918 Bold" pitchFamily="34" charset="0"/>
                <a:ea typeface="Brygada 1918 Bold" pitchFamily="34" charset="-122"/>
                <a:cs typeface="Brygada 1918 Bold" pitchFamily="34" charset="-120"/>
              </a:rPr>
              <a:t>Self-Attention = la discussion de groupe</a:t>
            </a:r>
            <a:endParaRPr lang="en-US" sz="1750" dirty="0"/>
          </a:p>
        </p:txBody>
      </p:sp>
      <p:sp>
        <p:nvSpPr>
          <p:cNvPr id="5" name="Text 2"/>
          <p:cNvSpPr/>
          <p:nvPr/>
        </p:nvSpPr>
        <p:spPr>
          <a:xfrm>
            <a:off x="589002" y="6031349"/>
            <a:ext cx="6599992" cy="807958"/>
          </a:xfrm>
          <a:prstGeom prst="rect">
            <a:avLst/>
          </a:prstGeom>
          <a:noFill/>
          <a:ln/>
        </p:spPr>
        <p:txBody>
          <a:bodyPr wrap="square" lIns="0" tIns="0" rIns="0" bIns="0" rtlCol="0" anchor="t"/>
          <a:lstStyle/>
          <a:p>
            <a:pPr algn="l" indent="0" marL="0">
              <a:lnSpc>
                <a:spcPts val="2100"/>
              </a:lnSpc>
              <a:buNone/>
            </a:pPr>
            <a:r>
              <a:rPr lang="en-US" sz="1300" dirty="0">
                <a:solidFill>
                  <a:srgbClr val="F4CAB8"/>
                </a:solidFill>
                <a:latin typeface="Montserrat Medium" pitchFamily="34" charset="0"/>
                <a:ea typeface="Montserrat Medium" pitchFamily="34" charset="-122"/>
                <a:cs typeface="Montserrat Medium" pitchFamily="34" charset="-120"/>
              </a:rPr>
              <a:t>Chaque élève écoute les autres pour voir ce qu'ils disent, et prend des notes sur ce qui lui semble pertinent. Exemple : "Ah, Léa parle du sujet principal, donc je vais retenir ce qu'elle dit."</a:t>
            </a:r>
            <a:endParaRPr lang="en-US" sz="1300" dirty="0"/>
          </a:p>
        </p:txBody>
      </p:sp>
      <p:pic>
        <p:nvPicPr>
          <p:cNvPr id="6" name="Image 1" descr="preencoded.png">    </p:cNvPr>
          <p:cNvPicPr>
            <a:picLocks noChangeAspect="1"/>
          </p:cNvPicPr>
          <p:nvPr/>
        </p:nvPicPr>
        <p:blipFill>
          <a:blip r:embed="rId2"/>
          <a:stretch>
            <a:fillRect/>
          </a:stretch>
        </p:blipFill>
        <p:spPr>
          <a:xfrm>
            <a:off x="7441406" y="1360408"/>
            <a:ext cx="6599992" cy="4079081"/>
          </a:xfrm>
          <a:prstGeom prst="rect">
            <a:avLst/>
          </a:prstGeom>
        </p:spPr>
      </p:pic>
      <p:sp>
        <p:nvSpPr>
          <p:cNvPr id="7" name="Text 3"/>
          <p:cNvSpPr/>
          <p:nvPr/>
        </p:nvSpPr>
        <p:spPr>
          <a:xfrm>
            <a:off x="7441406" y="5649873"/>
            <a:ext cx="2987516" cy="280511"/>
          </a:xfrm>
          <a:prstGeom prst="rect">
            <a:avLst/>
          </a:prstGeom>
          <a:noFill/>
          <a:ln/>
        </p:spPr>
        <p:txBody>
          <a:bodyPr wrap="none" lIns="0" tIns="0" rIns="0" bIns="0" rtlCol="0" anchor="t"/>
          <a:lstStyle/>
          <a:p>
            <a:pPr algn="l" indent="0" marL="0">
              <a:lnSpc>
                <a:spcPts val="2200"/>
              </a:lnSpc>
              <a:buNone/>
            </a:pPr>
            <a:r>
              <a:rPr lang="en-US" sz="1750" b="1" dirty="0">
                <a:solidFill>
                  <a:srgbClr val="F4CAB8"/>
                </a:solidFill>
                <a:latin typeface="Brygada 1918 Bold" pitchFamily="34" charset="0"/>
                <a:ea typeface="Brygada 1918 Bold" pitchFamily="34" charset="-122"/>
                <a:cs typeface="Brygada 1918 Bold" pitchFamily="34" charset="-120"/>
              </a:rPr>
              <a:t>MLP = réflexion personnelle</a:t>
            </a:r>
            <a:endParaRPr lang="en-US" sz="1750" dirty="0"/>
          </a:p>
        </p:txBody>
      </p:sp>
      <p:sp>
        <p:nvSpPr>
          <p:cNvPr id="8" name="Text 4"/>
          <p:cNvSpPr/>
          <p:nvPr/>
        </p:nvSpPr>
        <p:spPr>
          <a:xfrm>
            <a:off x="7441406" y="6031349"/>
            <a:ext cx="6599992" cy="269319"/>
          </a:xfrm>
          <a:prstGeom prst="rect">
            <a:avLst/>
          </a:prstGeom>
          <a:noFill/>
          <a:ln/>
        </p:spPr>
        <p:txBody>
          <a:bodyPr wrap="none" lIns="0" tIns="0" rIns="0" bIns="0" rtlCol="0" anchor="t"/>
          <a:lstStyle/>
          <a:p>
            <a:pPr algn="l" indent="0" marL="0">
              <a:lnSpc>
                <a:spcPts val="2100"/>
              </a:lnSpc>
              <a:buNone/>
            </a:pPr>
            <a:r>
              <a:rPr lang="en-US" sz="1300" dirty="0">
                <a:solidFill>
                  <a:srgbClr val="F4CAB8"/>
                </a:solidFill>
                <a:latin typeface="Montserrat Medium" pitchFamily="34" charset="0"/>
                <a:ea typeface="Montserrat Medium" pitchFamily="34" charset="-122"/>
                <a:cs typeface="Montserrat Medium" pitchFamily="34" charset="-120"/>
              </a:rPr>
              <a:t>Ensuite, chaque élève va réfléchir seul à partir de ce qu'il a entendu :</a:t>
            </a:r>
            <a:endParaRPr lang="en-US" sz="1300" dirty="0"/>
          </a:p>
        </p:txBody>
      </p:sp>
      <p:sp>
        <p:nvSpPr>
          <p:cNvPr id="9" name="Text 5"/>
          <p:cNvSpPr/>
          <p:nvPr/>
        </p:nvSpPr>
        <p:spPr>
          <a:xfrm>
            <a:off x="7441406" y="6401633"/>
            <a:ext cx="6599992" cy="269319"/>
          </a:xfrm>
          <a:prstGeom prst="rect">
            <a:avLst/>
          </a:prstGeom>
          <a:noFill/>
          <a:ln/>
        </p:spPr>
        <p:txBody>
          <a:bodyPr wrap="none" lIns="0" tIns="0" rIns="0" bIns="0" rtlCol="0" anchor="t"/>
          <a:lstStyle/>
          <a:p>
            <a:pPr algn="l" marL="342900" indent="-342900">
              <a:lnSpc>
                <a:spcPts val="2100"/>
              </a:lnSpc>
              <a:buSzPct val="100000"/>
              <a:buChar char="•"/>
            </a:pPr>
            <a:r>
              <a:rPr lang="en-US" sz="1300" dirty="0">
                <a:solidFill>
                  <a:srgbClr val="F4CAB8"/>
                </a:solidFill>
                <a:latin typeface="Montserrat Medium" pitchFamily="34" charset="0"/>
                <a:ea typeface="Montserrat Medium" pitchFamily="34" charset="-122"/>
                <a:cs typeface="Montserrat Medium" pitchFamily="34" charset="-120"/>
              </a:rPr>
              <a:t>Il commence par développer son raisonnement (agrandir le vecteur)</a:t>
            </a:r>
            <a:endParaRPr lang="en-US" sz="1300" dirty="0"/>
          </a:p>
        </p:txBody>
      </p:sp>
      <p:sp>
        <p:nvSpPr>
          <p:cNvPr id="10" name="Text 6"/>
          <p:cNvSpPr/>
          <p:nvPr/>
        </p:nvSpPr>
        <p:spPr>
          <a:xfrm>
            <a:off x="7441406" y="6729770"/>
            <a:ext cx="6599992" cy="269319"/>
          </a:xfrm>
          <a:prstGeom prst="rect">
            <a:avLst/>
          </a:prstGeom>
          <a:noFill/>
          <a:ln/>
        </p:spPr>
        <p:txBody>
          <a:bodyPr wrap="none" lIns="0" tIns="0" rIns="0" bIns="0" rtlCol="0" anchor="t"/>
          <a:lstStyle/>
          <a:p>
            <a:pPr algn="l" marL="342900" indent="-342900">
              <a:lnSpc>
                <a:spcPts val="2100"/>
              </a:lnSpc>
              <a:buSzPct val="100000"/>
              <a:buChar char="•"/>
            </a:pPr>
            <a:r>
              <a:rPr lang="en-US" sz="1300" dirty="0">
                <a:solidFill>
                  <a:srgbClr val="F4CAB8"/>
                </a:solidFill>
                <a:latin typeface="Montserrat Medium" pitchFamily="34" charset="0"/>
                <a:ea typeface="Montserrat Medium" pitchFamily="34" charset="-122"/>
                <a:cs typeface="Montserrat Medium" pitchFamily="34" charset="-120"/>
              </a:rPr>
              <a:t>Il filtre ce qui est pertinent (fonction GELU)</a:t>
            </a:r>
            <a:endParaRPr lang="en-US" sz="1300" dirty="0"/>
          </a:p>
        </p:txBody>
      </p:sp>
      <p:sp>
        <p:nvSpPr>
          <p:cNvPr id="11" name="Text 7"/>
          <p:cNvSpPr/>
          <p:nvPr/>
        </p:nvSpPr>
        <p:spPr>
          <a:xfrm>
            <a:off x="7441406" y="7057906"/>
            <a:ext cx="6599992" cy="269319"/>
          </a:xfrm>
          <a:prstGeom prst="rect">
            <a:avLst/>
          </a:prstGeom>
          <a:noFill/>
          <a:ln/>
        </p:spPr>
        <p:txBody>
          <a:bodyPr wrap="none" lIns="0" tIns="0" rIns="0" bIns="0" rtlCol="0" anchor="t"/>
          <a:lstStyle/>
          <a:p>
            <a:pPr algn="l" marL="342900" indent="-342900">
              <a:lnSpc>
                <a:spcPts val="2100"/>
              </a:lnSpc>
              <a:buSzPct val="100000"/>
              <a:buChar char="•"/>
            </a:pPr>
            <a:r>
              <a:rPr lang="en-US" sz="1300" dirty="0">
                <a:solidFill>
                  <a:srgbClr val="F4CAB8"/>
                </a:solidFill>
                <a:latin typeface="Montserrat Medium" pitchFamily="34" charset="0"/>
                <a:ea typeface="Montserrat Medium" pitchFamily="34" charset="-122"/>
                <a:cs typeface="Montserrat Medium" pitchFamily="34" charset="-120"/>
              </a:rPr>
              <a:t>Il condense tout ça dans un résumé clair (réduire la taille du vecteur)</a:t>
            </a:r>
            <a:endParaRPr lang="en-US" sz="1300" dirty="0"/>
          </a:p>
        </p:txBody>
      </p:sp>
      <p:sp>
        <p:nvSpPr>
          <p:cNvPr id="12" name="Text 8"/>
          <p:cNvSpPr/>
          <p:nvPr/>
        </p:nvSpPr>
        <p:spPr>
          <a:xfrm>
            <a:off x="7441406" y="7428190"/>
            <a:ext cx="6599992" cy="538639"/>
          </a:xfrm>
          <a:prstGeom prst="rect">
            <a:avLst/>
          </a:prstGeom>
          <a:noFill/>
          <a:ln/>
        </p:spPr>
        <p:txBody>
          <a:bodyPr wrap="square" lIns="0" tIns="0" rIns="0" bIns="0" rtlCol="0" anchor="t"/>
          <a:lstStyle/>
          <a:p>
            <a:pPr algn="l" indent="0" marL="0">
              <a:lnSpc>
                <a:spcPts val="2100"/>
              </a:lnSpc>
              <a:buNone/>
            </a:pPr>
            <a:r>
              <a:rPr lang="en-US" sz="1300" dirty="0">
                <a:solidFill>
                  <a:srgbClr val="F4CAB8"/>
                </a:solidFill>
                <a:latin typeface="Montserrat Medium" pitchFamily="34" charset="0"/>
                <a:ea typeface="Montserrat Medium" pitchFamily="34" charset="-122"/>
                <a:cs typeface="Montserrat Medium" pitchFamily="34" charset="-120"/>
              </a:rPr>
              <a:t>Il ajoute à son résumé final ce qu'il avait déjà compris au départ, pour ne pas oublier ses premières intuitions.</a:t>
            </a:r>
            <a:endParaRPr lang="en-US" sz="1300"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name="Slide 51">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9144000" y="0"/>
            <a:ext cx="5486400" cy="8229600"/>
          </a:xfrm>
          <a:prstGeom prst="rect">
            <a:avLst/>
          </a:prstGeom>
        </p:spPr>
      </p:pic>
      <p:sp>
        <p:nvSpPr>
          <p:cNvPr id="3" name="Text 0"/>
          <p:cNvSpPr/>
          <p:nvPr/>
        </p:nvSpPr>
        <p:spPr>
          <a:xfrm>
            <a:off x="679490" y="688538"/>
            <a:ext cx="7785021" cy="1294209"/>
          </a:xfrm>
          <a:prstGeom prst="rect">
            <a:avLst/>
          </a:prstGeom>
          <a:noFill/>
          <a:ln/>
        </p:spPr>
        <p:txBody>
          <a:bodyPr wrap="square" lIns="0" tIns="0" rIns="0" bIns="0" rtlCol="0" anchor="t"/>
          <a:lstStyle/>
          <a:p>
            <a:pPr algn="l" indent="0" marL="0">
              <a:lnSpc>
                <a:spcPts val="5050"/>
              </a:lnSpc>
              <a:buNone/>
            </a:pPr>
            <a:r>
              <a:rPr lang="en-US" sz="4050" b="1" dirty="0">
                <a:solidFill>
                  <a:srgbClr val="FFB393"/>
                </a:solidFill>
                <a:latin typeface="Brygada 1918 Bold" pitchFamily="34" charset="0"/>
                <a:ea typeface="Brygada 1918 Bold" pitchFamily="34" charset="-122"/>
                <a:cs typeface="Brygada 1918 Bold" pitchFamily="34" charset="-120"/>
              </a:rPr>
              <a:t>Self-Attention : Le Cœur du Transformer</a:t>
            </a:r>
            <a:endParaRPr lang="en-US" sz="4050" dirty="0"/>
          </a:p>
        </p:txBody>
      </p:sp>
      <p:sp>
        <p:nvSpPr>
          <p:cNvPr id="4" name="Shape 1"/>
          <p:cNvSpPr/>
          <p:nvPr/>
        </p:nvSpPr>
        <p:spPr>
          <a:xfrm>
            <a:off x="679490" y="2273856"/>
            <a:ext cx="7785021" cy="3002518"/>
          </a:xfrm>
          <a:prstGeom prst="roundRect">
            <a:avLst>
              <a:gd name="adj" fmla="val 970"/>
            </a:avLst>
          </a:prstGeom>
          <a:solidFill>
            <a:srgbClr val="4D1529"/>
          </a:solidFill>
          <a:ln/>
        </p:spPr>
      </p:sp>
      <p:sp>
        <p:nvSpPr>
          <p:cNvPr id="5" name="Text 2"/>
          <p:cNvSpPr/>
          <p:nvPr/>
        </p:nvSpPr>
        <p:spPr>
          <a:xfrm>
            <a:off x="873562" y="2467928"/>
            <a:ext cx="2985849" cy="323493"/>
          </a:xfrm>
          <a:prstGeom prst="rect">
            <a:avLst/>
          </a:prstGeom>
          <a:noFill/>
          <a:ln/>
        </p:spPr>
        <p:txBody>
          <a:bodyPr wrap="none" lIns="0" tIns="0" rIns="0" bIns="0" rtlCol="0" anchor="t"/>
          <a:lstStyle/>
          <a:p>
            <a:pPr algn="l" indent="0" marL="0">
              <a:lnSpc>
                <a:spcPts val="2500"/>
              </a:lnSpc>
              <a:buNone/>
            </a:pPr>
            <a:r>
              <a:rPr lang="en-US" sz="2000" b="1" dirty="0">
                <a:solidFill>
                  <a:srgbClr val="F4CAB8"/>
                </a:solidFill>
                <a:latin typeface="Brygada 1918 Bold" pitchFamily="34" charset="0"/>
                <a:ea typeface="Brygada 1918 Bold" pitchFamily="34" charset="-122"/>
                <a:cs typeface="Brygada 1918 Bold" pitchFamily="34" charset="-120"/>
              </a:rPr>
              <a:t>Échange d'informations</a:t>
            </a:r>
            <a:endParaRPr lang="en-US" sz="2000" dirty="0"/>
          </a:p>
        </p:txBody>
      </p:sp>
      <p:sp>
        <p:nvSpPr>
          <p:cNvPr id="6" name="Text 3"/>
          <p:cNvSpPr/>
          <p:nvPr/>
        </p:nvSpPr>
        <p:spPr>
          <a:xfrm>
            <a:off x="873562" y="2907863"/>
            <a:ext cx="7396877" cy="2174438"/>
          </a:xfrm>
          <a:prstGeom prst="rect">
            <a:avLst/>
          </a:prstGeom>
          <a:noFill/>
          <a:ln/>
        </p:spPr>
        <p:txBody>
          <a:bodyPr wrap="square" lIns="0" tIns="0" rIns="0" bIns="0" rtlCol="0" anchor="t"/>
          <a:lstStyle/>
          <a:p>
            <a:pPr algn="l" indent="0" marL="0">
              <a:lnSpc>
                <a:spcPts val="2400"/>
              </a:lnSpc>
              <a:buNone/>
            </a:pPr>
            <a:r>
              <a:rPr lang="en-US" sz="1500" dirty="0">
                <a:solidFill>
                  <a:srgbClr val="F4CAB8"/>
                </a:solidFill>
                <a:latin typeface="Montserrat Medium" pitchFamily="34" charset="0"/>
                <a:ea typeface="Montserrat Medium" pitchFamily="34" charset="-122"/>
                <a:cs typeface="Montserrat Medium" pitchFamily="34" charset="-120"/>
              </a:rPr>
              <a:t>Le mécanisme de self-attention permet aux différentes parties d'une phrase (ou colonnes du tableau numérique) d'échanger des informations. Imagine une réunion où chaque personne (token) exprime quelque chose (le vecteur Query ou Q). Chacun écoute attentivement les autres (vecteur Key ou K) pour savoir à qui donner le plus d'attention. Ensuite, chaque personne retient les informations importantes partagées par les autres (vecteur Value ou V).</a:t>
            </a:r>
            <a:endParaRPr lang="en-US" sz="1500" dirty="0"/>
          </a:p>
        </p:txBody>
      </p:sp>
      <p:sp>
        <p:nvSpPr>
          <p:cNvPr id="7" name="Shape 4"/>
          <p:cNvSpPr/>
          <p:nvPr/>
        </p:nvSpPr>
        <p:spPr>
          <a:xfrm>
            <a:off x="679490" y="5470446"/>
            <a:ext cx="7785021" cy="2070616"/>
          </a:xfrm>
          <a:prstGeom prst="roundRect">
            <a:avLst>
              <a:gd name="adj" fmla="val 1406"/>
            </a:avLst>
          </a:prstGeom>
          <a:solidFill>
            <a:srgbClr val="4D1529"/>
          </a:solidFill>
          <a:ln/>
        </p:spPr>
      </p:sp>
      <p:sp>
        <p:nvSpPr>
          <p:cNvPr id="8" name="Text 5"/>
          <p:cNvSpPr/>
          <p:nvPr/>
        </p:nvSpPr>
        <p:spPr>
          <a:xfrm>
            <a:off x="873562" y="5664518"/>
            <a:ext cx="2961203" cy="323493"/>
          </a:xfrm>
          <a:prstGeom prst="rect">
            <a:avLst/>
          </a:prstGeom>
          <a:noFill/>
          <a:ln/>
        </p:spPr>
        <p:txBody>
          <a:bodyPr wrap="none" lIns="0" tIns="0" rIns="0" bIns="0" rtlCol="0" anchor="t"/>
          <a:lstStyle/>
          <a:p>
            <a:pPr algn="l" indent="0" marL="0">
              <a:lnSpc>
                <a:spcPts val="2500"/>
              </a:lnSpc>
              <a:buNone/>
            </a:pPr>
            <a:r>
              <a:rPr lang="en-US" sz="2000" b="1" dirty="0">
                <a:solidFill>
                  <a:srgbClr val="F4CAB8"/>
                </a:solidFill>
                <a:latin typeface="Brygada 1918 Bold" pitchFamily="34" charset="0"/>
                <a:ea typeface="Brygada 1918 Bold" pitchFamily="34" charset="-122"/>
                <a:cs typeface="Brygada 1918 Bold" pitchFamily="34" charset="-120"/>
              </a:rPr>
              <a:t>Compréhension globale</a:t>
            </a:r>
            <a:endParaRPr lang="en-US" sz="2000" dirty="0"/>
          </a:p>
        </p:txBody>
      </p:sp>
      <p:sp>
        <p:nvSpPr>
          <p:cNvPr id="9" name="Text 6"/>
          <p:cNvSpPr/>
          <p:nvPr/>
        </p:nvSpPr>
        <p:spPr>
          <a:xfrm>
            <a:off x="873562" y="6104453"/>
            <a:ext cx="7396877" cy="1242536"/>
          </a:xfrm>
          <a:prstGeom prst="rect">
            <a:avLst/>
          </a:prstGeom>
          <a:noFill/>
          <a:ln/>
        </p:spPr>
        <p:txBody>
          <a:bodyPr wrap="square" lIns="0" tIns="0" rIns="0" bIns="0" rtlCol="0" anchor="t"/>
          <a:lstStyle/>
          <a:p>
            <a:pPr algn="l" indent="0" marL="0">
              <a:lnSpc>
                <a:spcPts val="2400"/>
              </a:lnSpc>
              <a:buNone/>
            </a:pPr>
            <a:r>
              <a:rPr lang="en-US" sz="1500" dirty="0">
                <a:solidFill>
                  <a:srgbClr val="F4CAB8"/>
                </a:solidFill>
                <a:latin typeface="Montserrat Medium" pitchFamily="34" charset="0"/>
                <a:ea typeface="Montserrat Medium" pitchFamily="34" charset="-122"/>
                <a:cs typeface="Montserrat Medium" pitchFamily="34" charset="-120"/>
              </a:rPr>
              <a:t>Cette mécanique aide le modèle à comprendre le sens global et les relations entre les mots. La couche "Self-attention" aide chaque mot à trouver précisément quels camarades écouter pour comprendre le sujet global.</a:t>
            </a:r>
            <a:endParaRPr lang="en-US" sz="1500" dirty="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name="Slide 52">
    <p:spTree>
      <p:nvGrpSpPr>
        <p:cNvPr id="1" name=""/>
        <p:cNvGrpSpPr/>
        <p:nvPr/>
      </p:nvGrpSpPr>
      <p:grpSpPr>
        <a:xfrm>
          <a:off x="0" y="0"/>
          <a:ext cx="0" cy="0"/>
          <a:chOff x="0" y="0"/>
          <a:chExt cx="0" cy="0"/>
        </a:xfrm>
      </p:grpSpPr>
      <p:sp>
        <p:nvSpPr>
          <p:cNvPr id="2" name="Text 0"/>
          <p:cNvSpPr/>
          <p:nvPr/>
        </p:nvSpPr>
        <p:spPr>
          <a:xfrm>
            <a:off x="519827" y="408384"/>
            <a:ext cx="10930890" cy="495062"/>
          </a:xfrm>
          <a:prstGeom prst="rect">
            <a:avLst/>
          </a:prstGeom>
          <a:noFill/>
          <a:ln/>
        </p:spPr>
        <p:txBody>
          <a:bodyPr wrap="none" lIns="0" tIns="0" rIns="0" bIns="0" rtlCol="0" anchor="t"/>
          <a:lstStyle/>
          <a:p>
            <a:pPr algn="l" indent="0" marL="0">
              <a:lnSpc>
                <a:spcPts val="3850"/>
              </a:lnSpc>
              <a:buNone/>
            </a:pPr>
            <a:r>
              <a:rPr lang="en-US" sz="3100" b="1" dirty="0">
                <a:solidFill>
                  <a:srgbClr val="FFB393"/>
                </a:solidFill>
                <a:latin typeface="Brygada 1918 Bold" pitchFamily="34" charset="0"/>
                <a:ea typeface="Brygada 1918 Bold" pitchFamily="34" charset="-122"/>
                <a:cs typeface="Brygada 1918 Bold" pitchFamily="34" charset="-120"/>
              </a:rPr>
              <a:t>Multi-Head Attention : Plusieurs Perspectives en Parallèle</a:t>
            </a:r>
            <a:endParaRPr lang="en-US" sz="3100" dirty="0"/>
          </a:p>
        </p:txBody>
      </p:sp>
      <p:pic>
        <p:nvPicPr>
          <p:cNvPr id="3" name="Image 0" descr="preencoded.png">    </p:cNvPr>
          <p:cNvPicPr>
            <a:picLocks noChangeAspect="1"/>
          </p:cNvPicPr>
          <p:nvPr/>
        </p:nvPicPr>
        <p:blipFill>
          <a:blip r:embed="rId1"/>
          <a:stretch>
            <a:fillRect/>
          </a:stretch>
        </p:blipFill>
        <p:spPr>
          <a:xfrm>
            <a:off x="519827" y="1200507"/>
            <a:ext cx="6683931" cy="4130873"/>
          </a:xfrm>
          <a:prstGeom prst="rect">
            <a:avLst/>
          </a:prstGeom>
        </p:spPr>
      </p:pic>
      <p:sp>
        <p:nvSpPr>
          <p:cNvPr id="4" name="Text 1"/>
          <p:cNvSpPr/>
          <p:nvPr/>
        </p:nvSpPr>
        <p:spPr>
          <a:xfrm>
            <a:off x="519827" y="5516999"/>
            <a:ext cx="3160157" cy="247412"/>
          </a:xfrm>
          <a:prstGeom prst="rect">
            <a:avLst/>
          </a:prstGeom>
          <a:noFill/>
          <a:ln/>
        </p:spPr>
        <p:txBody>
          <a:bodyPr wrap="none" lIns="0" tIns="0" rIns="0" bIns="0" rtlCol="0" anchor="t"/>
          <a:lstStyle/>
          <a:p>
            <a:pPr algn="l" indent="0" marL="0">
              <a:lnSpc>
                <a:spcPts val="1900"/>
              </a:lnSpc>
              <a:buNone/>
            </a:pPr>
            <a:r>
              <a:rPr lang="en-US" sz="1550" b="1" dirty="0">
                <a:solidFill>
                  <a:srgbClr val="F4CAB8"/>
                </a:solidFill>
                <a:latin typeface="Brygada 1918 Bold" pitchFamily="34" charset="0"/>
                <a:ea typeface="Brygada 1918 Bold" pitchFamily="34" charset="-122"/>
                <a:cs typeface="Brygada 1918 Bold" pitchFamily="34" charset="-120"/>
              </a:rPr>
              <a:t>Métaphore des lunettes spéciales</a:t>
            </a:r>
            <a:endParaRPr lang="en-US" sz="1550" dirty="0"/>
          </a:p>
        </p:txBody>
      </p:sp>
      <p:sp>
        <p:nvSpPr>
          <p:cNvPr id="5" name="Text 2"/>
          <p:cNvSpPr/>
          <p:nvPr/>
        </p:nvSpPr>
        <p:spPr>
          <a:xfrm>
            <a:off x="519827" y="5853470"/>
            <a:ext cx="6683931" cy="712946"/>
          </a:xfrm>
          <a:prstGeom prst="rect">
            <a:avLst/>
          </a:prstGeom>
          <a:noFill/>
          <a:ln/>
        </p:spPr>
        <p:txBody>
          <a:bodyPr wrap="square" lIns="0" tIns="0" rIns="0" bIns="0" rtlCol="0" anchor="t"/>
          <a:lstStyle/>
          <a:p>
            <a:pPr algn="l" indent="0" marL="0">
              <a:lnSpc>
                <a:spcPts val="1850"/>
              </a:lnSpc>
              <a:buNone/>
            </a:pPr>
            <a:r>
              <a:rPr lang="en-US" sz="1150" dirty="0">
                <a:solidFill>
                  <a:srgbClr val="F4CAB8"/>
                </a:solidFill>
                <a:latin typeface="Montserrat Medium" pitchFamily="34" charset="0"/>
                <a:ea typeface="Montserrat Medium" pitchFamily="34" charset="-122"/>
                <a:cs typeface="Montserrat Medium" pitchFamily="34" charset="-120"/>
              </a:rPr>
              <a:t>Le multi-head attention permet au modèle d'analyser une phrase sous différents angles simultanément, comme si le cerveau de GPT posait plusieurs types de questions en parallèle.</a:t>
            </a:r>
            <a:endParaRPr lang="en-US" sz="1150" dirty="0"/>
          </a:p>
        </p:txBody>
      </p:sp>
      <p:sp>
        <p:nvSpPr>
          <p:cNvPr id="6" name="Text 3"/>
          <p:cNvSpPr/>
          <p:nvPr/>
        </p:nvSpPr>
        <p:spPr>
          <a:xfrm>
            <a:off x="519827" y="6655475"/>
            <a:ext cx="6683931" cy="237649"/>
          </a:xfrm>
          <a:prstGeom prst="rect">
            <a:avLst/>
          </a:prstGeom>
          <a:noFill/>
          <a:ln/>
        </p:spPr>
        <p:txBody>
          <a:bodyPr wrap="none" lIns="0" tIns="0" rIns="0" bIns="0" rtlCol="0" anchor="t"/>
          <a:lstStyle/>
          <a:p>
            <a:pPr algn="l" indent="0" marL="0">
              <a:lnSpc>
                <a:spcPts val="1850"/>
              </a:lnSpc>
              <a:buNone/>
            </a:pPr>
            <a:r>
              <a:rPr lang="en-US" sz="1150" dirty="0">
                <a:solidFill>
                  <a:srgbClr val="F4CAB8"/>
                </a:solidFill>
                <a:latin typeface="Montserrat Medium" pitchFamily="34" charset="0"/>
                <a:ea typeface="Montserrat Medium" pitchFamily="34" charset="-122"/>
                <a:cs typeface="Montserrat Medium" pitchFamily="34" charset="-120"/>
              </a:rPr>
              <a:t>Imagine que tu es un enquêteur </a:t>
            </a:r>
            <a:pPr algn="l" indent="0" marL="0">
              <a:lnSpc>
                <a:spcPts val="1850"/>
              </a:lnSpc>
              <a:buNone/>
            </a:pPr>
            <a:r>
              <a:rPr lang="en-US" sz="1150" dirty="0">
                <a:solidFill>
                  <a:srgbClr val="000000"/>
                </a:solidFill>
                <a:latin typeface="Montserrat Medium" pitchFamily="34" charset="0"/>
                <a:ea typeface="Montserrat Medium" pitchFamily="34" charset="-122"/>
                <a:cs typeface="Montserrat Medium" pitchFamily="34" charset="-120"/>
              </a:rPr>
              <a:t>🕵️‍♀️</a:t>
            </a:r>
            <a:pPr algn="l" indent="0" marL="0">
              <a:lnSpc>
                <a:spcPts val="1850"/>
              </a:lnSpc>
              <a:buNone/>
            </a:pPr>
            <a:r>
              <a:rPr lang="en-US" sz="1150" dirty="0">
                <a:solidFill>
                  <a:srgbClr val="F4CAB8"/>
                </a:solidFill>
                <a:latin typeface="Montserrat Medium" pitchFamily="34" charset="0"/>
                <a:ea typeface="Montserrat Medium" pitchFamily="34" charset="-122"/>
                <a:cs typeface="Montserrat Medium" pitchFamily="34" charset="-120"/>
              </a:rPr>
              <a:t>, mais tu as plusieurs paires de lunettes :</a:t>
            </a:r>
            <a:endParaRPr lang="en-US" sz="1150" dirty="0"/>
          </a:p>
        </p:txBody>
      </p:sp>
      <p:sp>
        <p:nvSpPr>
          <p:cNvPr id="7" name="Text 4"/>
          <p:cNvSpPr/>
          <p:nvPr/>
        </p:nvSpPr>
        <p:spPr>
          <a:xfrm>
            <a:off x="519827" y="6982182"/>
            <a:ext cx="6683931" cy="237649"/>
          </a:xfrm>
          <a:prstGeom prst="rect">
            <a:avLst/>
          </a:prstGeom>
          <a:noFill/>
          <a:ln/>
        </p:spPr>
        <p:txBody>
          <a:bodyPr wrap="none" lIns="0" tIns="0" rIns="0" bIns="0" rtlCol="0" anchor="t"/>
          <a:lstStyle/>
          <a:p>
            <a:pPr algn="l" marL="342900" indent="-342900">
              <a:lnSpc>
                <a:spcPts val="1850"/>
              </a:lnSpc>
              <a:buSzPct val="100000"/>
              <a:buChar char="•"/>
            </a:pPr>
            <a:r>
              <a:rPr lang="en-US" sz="1150" dirty="0">
                <a:solidFill>
                  <a:srgbClr val="000000"/>
                </a:solidFill>
                <a:latin typeface="Montserrat Medium" pitchFamily="34" charset="0"/>
                <a:ea typeface="Montserrat Medium" pitchFamily="34" charset="-122"/>
                <a:cs typeface="Montserrat Medium" pitchFamily="34" charset="-120"/>
              </a:rPr>
              <a:t>🟦</a:t>
            </a:r>
            <a:pPr algn="l" indent="0" marL="0">
              <a:lnSpc>
                <a:spcPts val="1850"/>
              </a:lnSpc>
              <a:buNone/>
            </a:pPr>
            <a:r>
              <a:rPr lang="en-US" sz="1150" dirty="0">
                <a:solidFill>
                  <a:srgbClr val="F4CAB8"/>
                </a:solidFill>
                <a:latin typeface="Montserrat Medium" pitchFamily="34" charset="0"/>
                <a:ea typeface="Montserrat Medium" pitchFamily="34" charset="-122"/>
                <a:cs typeface="Montserrat Medium" pitchFamily="34" charset="-120"/>
              </a:rPr>
              <a:t> Lunettes "grammaire"</a:t>
            </a:r>
            <a:endParaRPr lang="en-US" sz="1150" dirty="0"/>
          </a:p>
        </p:txBody>
      </p:sp>
      <p:sp>
        <p:nvSpPr>
          <p:cNvPr id="8" name="Text 5"/>
          <p:cNvSpPr/>
          <p:nvPr/>
        </p:nvSpPr>
        <p:spPr>
          <a:xfrm>
            <a:off x="519827" y="7271742"/>
            <a:ext cx="6683931" cy="237649"/>
          </a:xfrm>
          <a:prstGeom prst="rect">
            <a:avLst/>
          </a:prstGeom>
          <a:noFill/>
          <a:ln/>
        </p:spPr>
        <p:txBody>
          <a:bodyPr wrap="none" lIns="0" tIns="0" rIns="0" bIns="0" rtlCol="0" anchor="t"/>
          <a:lstStyle/>
          <a:p>
            <a:pPr algn="l" marL="342900" indent="-342900">
              <a:lnSpc>
                <a:spcPts val="1850"/>
              </a:lnSpc>
              <a:buSzPct val="100000"/>
              <a:buChar char="•"/>
            </a:pPr>
            <a:r>
              <a:rPr lang="en-US" sz="1150" dirty="0">
                <a:solidFill>
                  <a:srgbClr val="000000"/>
                </a:solidFill>
                <a:latin typeface="Montserrat Medium" pitchFamily="34" charset="0"/>
                <a:ea typeface="Montserrat Medium" pitchFamily="34" charset="-122"/>
                <a:cs typeface="Montserrat Medium" pitchFamily="34" charset="-120"/>
              </a:rPr>
              <a:t>🟩</a:t>
            </a:r>
            <a:pPr algn="l" indent="0" marL="0">
              <a:lnSpc>
                <a:spcPts val="1850"/>
              </a:lnSpc>
              <a:buNone/>
            </a:pPr>
            <a:r>
              <a:rPr lang="en-US" sz="1150" dirty="0">
                <a:solidFill>
                  <a:srgbClr val="F4CAB8"/>
                </a:solidFill>
                <a:latin typeface="Montserrat Medium" pitchFamily="34" charset="0"/>
                <a:ea typeface="Montserrat Medium" pitchFamily="34" charset="-122"/>
                <a:cs typeface="Montserrat Medium" pitchFamily="34" charset="-120"/>
              </a:rPr>
              <a:t> Lunettes "émotion"</a:t>
            </a:r>
            <a:endParaRPr lang="en-US" sz="1150" dirty="0"/>
          </a:p>
        </p:txBody>
      </p:sp>
      <p:sp>
        <p:nvSpPr>
          <p:cNvPr id="9" name="Text 6"/>
          <p:cNvSpPr/>
          <p:nvPr/>
        </p:nvSpPr>
        <p:spPr>
          <a:xfrm>
            <a:off x="519827" y="7561302"/>
            <a:ext cx="6683931" cy="237649"/>
          </a:xfrm>
          <a:prstGeom prst="rect">
            <a:avLst/>
          </a:prstGeom>
          <a:noFill/>
          <a:ln/>
        </p:spPr>
        <p:txBody>
          <a:bodyPr wrap="none" lIns="0" tIns="0" rIns="0" bIns="0" rtlCol="0" anchor="t"/>
          <a:lstStyle/>
          <a:p>
            <a:pPr algn="l" marL="342900" indent="-342900">
              <a:lnSpc>
                <a:spcPts val="1850"/>
              </a:lnSpc>
              <a:buSzPct val="100000"/>
              <a:buChar char="•"/>
            </a:pPr>
            <a:r>
              <a:rPr lang="en-US" sz="1150" dirty="0">
                <a:solidFill>
                  <a:srgbClr val="000000"/>
                </a:solidFill>
                <a:latin typeface="Montserrat Medium" pitchFamily="34" charset="0"/>
                <a:ea typeface="Montserrat Medium" pitchFamily="34" charset="-122"/>
                <a:cs typeface="Montserrat Medium" pitchFamily="34" charset="-120"/>
              </a:rPr>
              <a:t>🟥</a:t>
            </a:r>
            <a:pPr algn="l" indent="0" marL="0">
              <a:lnSpc>
                <a:spcPts val="1850"/>
              </a:lnSpc>
              <a:buNone/>
            </a:pPr>
            <a:r>
              <a:rPr lang="en-US" sz="1150" dirty="0">
                <a:solidFill>
                  <a:srgbClr val="F4CAB8"/>
                </a:solidFill>
                <a:latin typeface="Montserrat Medium" pitchFamily="34" charset="0"/>
                <a:ea typeface="Montserrat Medium" pitchFamily="34" charset="-122"/>
                <a:cs typeface="Montserrat Medium" pitchFamily="34" charset="-120"/>
              </a:rPr>
              <a:t> Lunettes "logique"</a:t>
            </a:r>
            <a:endParaRPr lang="en-US" sz="1150" dirty="0"/>
          </a:p>
        </p:txBody>
      </p:sp>
      <p:sp>
        <p:nvSpPr>
          <p:cNvPr id="10" name="Text 7"/>
          <p:cNvSpPr/>
          <p:nvPr/>
        </p:nvSpPr>
        <p:spPr>
          <a:xfrm>
            <a:off x="519827" y="7888010"/>
            <a:ext cx="6683931" cy="475298"/>
          </a:xfrm>
          <a:prstGeom prst="rect">
            <a:avLst/>
          </a:prstGeom>
          <a:noFill/>
          <a:ln/>
        </p:spPr>
        <p:txBody>
          <a:bodyPr wrap="square" lIns="0" tIns="0" rIns="0" bIns="0" rtlCol="0" anchor="t"/>
          <a:lstStyle/>
          <a:p>
            <a:pPr algn="l" indent="0" marL="0">
              <a:lnSpc>
                <a:spcPts val="1850"/>
              </a:lnSpc>
              <a:buNone/>
            </a:pPr>
            <a:r>
              <a:rPr lang="en-US" sz="1150" dirty="0">
                <a:solidFill>
                  <a:srgbClr val="F4CAB8"/>
                </a:solidFill>
                <a:latin typeface="Montserrat Medium" pitchFamily="34" charset="0"/>
                <a:ea typeface="Montserrat Medium" pitchFamily="34" charset="-122"/>
                <a:cs typeface="Montserrat Medium" pitchFamily="34" charset="-120"/>
              </a:rPr>
              <a:t>Chaque paire te permet de regarder les mêmes mots, mais en posant des questions différentes.</a:t>
            </a:r>
            <a:endParaRPr lang="en-US" sz="1150" dirty="0"/>
          </a:p>
        </p:txBody>
      </p:sp>
      <p:pic>
        <p:nvPicPr>
          <p:cNvPr id="11" name="Image 1" descr="preencoded.png">    </p:cNvPr>
          <p:cNvPicPr>
            <a:picLocks noChangeAspect="1"/>
          </p:cNvPicPr>
          <p:nvPr/>
        </p:nvPicPr>
        <p:blipFill>
          <a:blip r:embed="rId2"/>
          <a:stretch>
            <a:fillRect/>
          </a:stretch>
        </p:blipFill>
        <p:spPr>
          <a:xfrm>
            <a:off x="7426523" y="1200507"/>
            <a:ext cx="6684050" cy="4130993"/>
          </a:xfrm>
          <a:prstGeom prst="rect">
            <a:avLst/>
          </a:prstGeom>
        </p:spPr>
      </p:pic>
      <p:sp>
        <p:nvSpPr>
          <p:cNvPr id="12" name="Text 8"/>
          <p:cNvSpPr/>
          <p:nvPr/>
        </p:nvSpPr>
        <p:spPr>
          <a:xfrm>
            <a:off x="7426523" y="5517118"/>
            <a:ext cx="2576989" cy="247412"/>
          </a:xfrm>
          <a:prstGeom prst="rect">
            <a:avLst/>
          </a:prstGeom>
          <a:noFill/>
          <a:ln/>
        </p:spPr>
        <p:txBody>
          <a:bodyPr wrap="none" lIns="0" tIns="0" rIns="0" bIns="0" rtlCol="0" anchor="t"/>
          <a:lstStyle/>
          <a:p>
            <a:pPr algn="l" indent="0" marL="0">
              <a:lnSpc>
                <a:spcPts val="1900"/>
              </a:lnSpc>
              <a:buNone/>
            </a:pPr>
            <a:r>
              <a:rPr lang="en-US" sz="1550" b="1" dirty="0">
                <a:solidFill>
                  <a:srgbClr val="F4CAB8"/>
                </a:solidFill>
                <a:latin typeface="Brygada 1918 Bold" pitchFamily="34" charset="0"/>
                <a:ea typeface="Brygada 1918 Bold" pitchFamily="34" charset="-122"/>
                <a:cs typeface="Brygada 1918 Bold" pitchFamily="34" charset="-120"/>
              </a:rPr>
              <a:t>Implémentation technique</a:t>
            </a:r>
            <a:endParaRPr lang="en-US" sz="1550" dirty="0"/>
          </a:p>
        </p:txBody>
      </p:sp>
      <p:sp>
        <p:nvSpPr>
          <p:cNvPr id="13" name="Text 9"/>
          <p:cNvSpPr/>
          <p:nvPr/>
        </p:nvSpPr>
        <p:spPr>
          <a:xfrm>
            <a:off x="7426523" y="5853589"/>
            <a:ext cx="6684050" cy="237649"/>
          </a:xfrm>
          <a:prstGeom prst="rect">
            <a:avLst/>
          </a:prstGeom>
          <a:noFill/>
          <a:ln/>
        </p:spPr>
        <p:txBody>
          <a:bodyPr wrap="none" lIns="0" tIns="0" rIns="0" bIns="0" rtlCol="0" anchor="t"/>
          <a:lstStyle/>
          <a:p>
            <a:pPr algn="l" indent="0" marL="0">
              <a:lnSpc>
                <a:spcPts val="1850"/>
              </a:lnSpc>
              <a:buNone/>
            </a:pPr>
            <a:r>
              <a:rPr lang="en-US" sz="1150" dirty="0">
                <a:solidFill>
                  <a:srgbClr val="F4CAB8"/>
                </a:solidFill>
                <a:latin typeface="Montserrat Medium" pitchFamily="34" charset="0"/>
                <a:ea typeface="Montserrat Medium" pitchFamily="34" charset="-122"/>
                <a:cs typeface="Montserrat Medium" pitchFamily="34" charset="-120"/>
              </a:rPr>
              <a:t>Avec plusieurs "têtes", GPT peut en parallèle :</a:t>
            </a:r>
            <a:endParaRPr lang="en-US" sz="1150" dirty="0"/>
          </a:p>
        </p:txBody>
      </p:sp>
      <p:sp>
        <p:nvSpPr>
          <p:cNvPr id="14" name="Text 10"/>
          <p:cNvSpPr/>
          <p:nvPr/>
        </p:nvSpPr>
        <p:spPr>
          <a:xfrm>
            <a:off x="7426523" y="6180296"/>
            <a:ext cx="6684050" cy="237649"/>
          </a:xfrm>
          <a:prstGeom prst="rect">
            <a:avLst/>
          </a:prstGeom>
          <a:noFill/>
          <a:ln/>
        </p:spPr>
        <p:txBody>
          <a:bodyPr wrap="none" lIns="0" tIns="0" rIns="0" bIns="0" rtlCol="0" anchor="t"/>
          <a:lstStyle/>
          <a:p>
            <a:pPr algn="l" marL="342900" indent="-342900">
              <a:lnSpc>
                <a:spcPts val="1850"/>
              </a:lnSpc>
              <a:buSzPct val="100000"/>
              <a:buChar char="•"/>
            </a:pPr>
            <a:r>
              <a:rPr lang="en-US" sz="1150" dirty="0">
                <a:solidFill>
                  <a:srgbClr val="F4CAB8"/>
                </a:solidFill>
                <a:latin typeface="Montserrat Medium" pitchFamily="34" charset="0"/>
                <a:ea typeface="Montserrat Medium" pitchFamily="34" charset="-122"/>
                <a:cs typeface="Montserrat Medium" pitchFamily="34" charset="-120"/>
              </a:rPr>
              <a:t>comprendre qui est le sujet,</a:t>
            </a:r>
            <a:endParaRPr lang="en-US" sz="1150" dirty="0"/>
          </a:p>
        </p:txBody>
      </p:sp>
      <p:sp>
        <p:nvSpPr>
          <p:cNvPr id="15" name="Text 11"/>
          <p:cNvSpPr/>
          <p:nvPr/>
        </p:nvSpPr>
        <p:spPr>
          <a:xfrm>
            <a:off x="7426523" y="6469856"/>
            <a:ext cx="6684050" cy="237649"/>
          </a:xfrm>
          <a:prstGeom prst="rect">
            <a:avLst/>
          </a:prstGeom>
          <a:noFill/>
          <a:ln/>
        </p:spPr>
        <p:txBody>
          <a:bodyPr wrap="none" lIns="0" tIns="0" rIns="0" bIns="0" rtlCol="0" anchor="t"/>
          <a:lstStyle/>
          <a:p>
            <a:pPr algn="l" marL="342900" indent="-342900">
              <a:lnSpc>
                <a:spcPts val="1850"/>
              </a:lnSpc>
              <a:buSzPct val="100000"/>
              <a:buChar char="•"/>
            </a:pPr>
            <a:r>
              <a:rPr lang="en-US" sz="1150" dirty="0">
                <a:solidFill>
                  <a:srgbClr val="F4CAB8"/>
                </a:solidFill>
                <a:latin typeface="Montserrat Medium" pitchFamily="34" charset="0"/>
                <a:ea typeface="Montserrat Medium" pitchFamily="34" charset="-122"/>
                <a:cs typeface="Montserrat Medium" pitchFamily="34" charset="-120"/>
              </a:rPr>
              <a:t>détecter le ton (ironique ? affectif ?),</a:t>
            </a:r>
            <a:endParaRPr lang="en-US" sz="1150" dirty="0"/>
          </a:p>
        </p:txBody>
      </p:sp>
      <p:sp>
        <p:nvSpPr>
          <p:cNvPr id="16" name="Text 12"/>
          <p:cNvSpPr/>
          <p:nvPr/>
        </p:nvSpPr>
        <p:spPr>
          <a:xfrm>
            <a:off x="7426523" y="6759416"/>
            <a:ext cx="6684050" cy="237649"/>
          </a:xfrm>
          <a:prstGeom prst="rect">
            <a:avLst/>
          </a:prstGeom>
          <a:noFill/>
          <a:ln/>
        </p:spPr>
        <p:txBody>
          <a:bodyPr wrap="none" lIns="0" tIns="0" rIns="0" bIns="0" rtlCol="0" anchor="t"/>
          <a:lstStyle/>
          <a:p>
            <a:pPr algn="l" marL="342900" indent="-342900">
              <a:lnSpc>
                <a:spcPts val="1850"/>
              </a:lnSpc>
              <a:buSzPct val="100000"/>
              <a:buChar char="•"/>
            </a:pPr>
            <a:r>
              <a:rPr lang="en-US" sz="1150" dirty="0">
                <a:solidFill>
                  <a:srgbClr val="F4CAB8"/>
                </a:solidFill>
                <a:latin typeface="Montserrat Medium" pitchFamily="34" charset="0"/>
                <a:ea typeface="Montserrat Medium" pitchFamily="34" charset="-122"/>
                <a:cs typeface="Montserrat Medium" pitchFamily="34" charset="-120"/>
              </a:rPr>
              <a:t>repérer le lien logique, etc.</a:t>
            </a:r>
            <a:endParaRPr lang="en-US" sz="1150" dirty="0"/>
          </a:p>
        </p:txBody>
      </p:sp>
      <p:sp>
        <p:nvSpPr>
          <p:cNvPr id="17" name="Text 13"/>
          <p:cNvSpPr/>
          <p:nvPr/>
        </p:nvSpPr>
        <p:spPr>
          <a:xfrm>
            <a:off x="7426523" y="7086124"/>
            <a:ext cx="6684050" cy="475298"/>
          </a:xfrm>
          <a:prstGeom prst="rect">
            <a:avLst/>
          </a:prstGeom>
          <a:noFill/>
          <a:ln/>
        </p:spPr>
        <p:txBody>
          <a:bodyPr wrap="square" lIns="0" tIns="0" rIns="0" bIns="0" rtlCol="0" anchor="t"/>
          <a:lstStyle/>
          <a:p>
            <a:pPr algn="l" indent="0" marL="0">
              <a:lnSpc>
                <a:spcPts val="1850"/>
              </a:lnSpc>
              <a:buNone/>
            </a:pPr>
            <a:r>
              <a:rPr lang="en-US" sz="1150" dirty="0">
                <a:solidFill>
                  <a:srgbClr val="F4CAB8"/>
                </a:solidFill>
                <a:latin typeface="Montserrat Medium" pitchFamily="34" charset="0"/>
                <a:ea typeface="Montserrat Medium" pitchFamily="34" charset="-122"/>
                <a:cs typeface="Montserrat Medium" pitchFamily="34" charset="-120"/>
              </a:rPr>
              <a:t>Dans la pratique, chaque tête a ses propres matrices Q, K, V, produit son propre vecteur de sortie, puis ces vecteurs sont concaténés et projetés pour former la sortie finale.</a:t>
            </a:r>
            <a:endParaRPr lang="en-US" sz="1150" dirty="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name="Slide 53">
    <p:spTree>
      <p:nvGrpSpPr>
        <p:cNvPr id="1" name=""/>
        <p:cNvGrpSpPr/>
        <p:nvPr/>
      </p:nvGrpSpPr>
      <p:grpSpPr>
        <a:xfrm>
          <a:off x="0" y="0"/>
          <a:ext cx="0" cy="0"/>
          <a:chOff x="0" y="0"/>
          <a:chExt cx="0" cy="0"/>
        </a:xfrm>
      </p:grpSpPr>
      <p:sp>
        <p:nvSpPr>
          <p:cNvPr id="2" name="Text 0"/>
          <p:cNvSpPr/>
          <p:nvPr/>
        </p:nvSpPr>
        <p:spPr>
          <a:xfrm>
            <a:off x="589478" y="463153"/>
            <a:ext cx="11254621" cy="561380"/>
          </a:xfrm>
          <a:prstGeom prst="rect">
            <a:avLst/>
          </a:prstGeom>
          <a:noFill/>
          <a:ln/>
        </p:spPr>
        <p:txBody>
          <a:bodyPr wrap="none" lIns="0" tIns="0" rIns="0" bIns="0" rtlCol="0" anchor="t"/>
          <a:lstStyle/>
          <a:p>
            <a:pPr algn="l" indent="0" marL="0">
              <a:lnSpc>
                <a:spcPts val="4400"/>
              </a:lnSpc>
              <a:buNone/>
            </a:pPr>
            <a:r>
              <a:rPr lang="en-US" sz="3500" b="1" dirty="0">
                <a:solidFill>
                  <a:srgbClr val="FFB393"/>
                </a:solidFill>
                <a:latin typeface="Brygada 1918 Bold" pitchFamily="34" charset="0"/>
                <a:ea typeface="Brygada 1918 Bold" pitchFamily="34" charset="-122"/>
                <a:cs typeface="Brygada 1918 Bold" pitchFamily="34" charset="-120"/>
              </a:rPr>
              <a:t>Explication des Paramètres : Les Boutons de Réglage</a:t>
            </a:r>
            <a:endParaRPr lang="en-US" sz="3500" dirty="0"/>
          </a:p>
        </p:txBody>
      </p:sp>
      <p:pic>
        <p:nvPicPr>
          <p:cNvPr id="3" name="Image 0" descr="preencoded.png">    </p:cNvPr>
          <p:cNvPicPr>
            <a:picLocks noChangeAspect="1"/>
          </p:cNvPicPr>
          <p:nvPr/>
        </p:nvPicPr>
        <p:blipFill>
          <a:blip r:embed="rId1"/>
          <a:stretch>
            <a:fillRect/>
          </a:stretch>
        </p:blipFill>
        <p:spPr>
          <a:xfrm>
            <a:off x="589478" y="1361361"/>
            <a:ext cx="6599396" cy="4078724"/>
          </a:xfrm>
          <a:prstGeom prst="rect">
            <a:avLst/>
          </a:prstGeom>
        </p:spPr>
      </p:pic>
      <p:sp>
        <p:nvSpPr>
          <p:cNvPr id="4" name="Text 1"/>
          <p:cNvSpPr/>
          <p:nvPr/>
        </p:nvSpPr>
        <p:spPr>
          <a:xfrm>
            <a:off x="589478" y="5650587"/>
            <a:ext cx="3131939" cy="280630"/>
          </a:xfrm>
          <a:prstGeom prst="rect">
            <a:avLst/>
          </a:prstGeom>
          <a:noFill/>
          <a:ln/>
        </p:spPr>
        <p:txBody>
          <a:bodyPr wrap="none" lIns="0" tIns="0" rIns="0" bIns="0" rtlCol="0" anchor="t"/>
          <a:lstStyle/>
          <a:p>
            <a:pPr algn="l" indent="0" marL="0">
              <a:lnSpc>
                <a:spcPts val="2200"/>
              </a:lnSpc>
              <a:buNone/>
            </a:pPr>
            <a:r>
              <a:rPr lang="en-US" sz="1750" b="1" dirty="0">
                <a:solidFill>
                  <a:srgbClr val="F4CAB8"/>
                </a:solidFill>
                <a:latin typeface="Brygada 1918 Bold" pitchFamily="34" charset="0"/>
                <a:ea typeface="Brygada 1918 Bold" pitchFamily="34" charset="-122"/>
                <a:cs typeface="Brygada 1918 Bold" pitchFamily="34" charset="-120"/>
              </a:rPr>
              <a:t>Un tableau de bord complexe</a:t>
            </a:r>
            <a:endParaRPr lang="en-US" sz="1750" dirty="0"/>
          </a:p>
        </p:txBody>
      </p:sp>
      <p:sp>
        <p:nvSpPr>
          <p:cNvPr id="5" name="Text 2"/>
          <p:cNvSpPr/>
          <p:nvPr/>
        </p:nvSpPr>
        <p:spPr>
          <a:xfrm>
            <a:off x="589478" y="6032183"/>
            <a:ext cx="6599396" cy="1078230"/>
          </a:xfrm>
          <a:prstGeom prst="rect">
            <a:avLst/>
          </a:prstGeom>
          <a:noFill/>
          <a:ln/>
        </p:spPr>
        <p:txBody>
          <a:bodyPr wrap="square" lIns="0" tIns="0" rIns="0" bIns="0" rtlCol="0" anchor="t"/>
          <a:lstStyle/>
          <a:p>
            <a:pPr algn="l" indent="0" marL="0">
              <a:lnSpc>
                <a:spcPts val="2100"/>
              </a:lnSpc>
              <a:buNone/>
            </a:pPr>
            <a:r>
              <a:rPr lang="en-US" sz="1300" dirty="0">
                <a:solidFill>
                  <a:srgbClr val="F4CAB8"/>
                </a:solidFill>
                <a:latin typeface="Montserrat Medium" pitchFamily="34" charset="0"/>
                <a:ea typeface="Montserrat Medium" pitchFamily="34" charset="-122"/>
                <a:cs typeface="Montserrat Medium" pitchFamily="34" charset="-120"/>
              </a:rPr>
              <a:t>Imagine un gros tableau avec plein de boutons que l'on peut tourner plus ou moins fort. Ces boutons, ce sont les paramètres d'une intelligence artificielle. Un paramètre, c'est un petit réglage que l'IA ajuste pendant son apprentissage pour mieux comprendre et prédire.</a:t>
            </a:r>
            <a:endParaRPr lang="en-US" sz="1300" dirty="0"/>
          </a:p>
        </p:txBody>
      </p:sp>
      <p:pic>
        <p:nvPicPr>
          <p:cNvPr id="6" name="Image 1" descr="preencoded.png">    </p:cNvPr>
          <p:cNvPicPr>
            <a:picLocks noChangeAspect="1"/>
          </p:cNvPicPr>
          <p:nvPr/>
        </p:nvPicPr>
        <p:blipFill>
          <a:blip r:embed="rId2"/>
          <a:stretch>
            <a:fillRect/>
          </a:stretch>
        </p:blipFill>
        <p:spPr>
          <a:xfrm>
            <a:off x="7441406" y="1361361"/>
            <a:ext cx="6599515" cy="4078724"/>
          </a:xfrm>
          <a:prstGeom prst="rect">
            <a:avLst/>
          </a:prstGeom>
        </p:spPr>
      </p:pic>
      <p:sp>
        <p:nvSpPr>
          <p:cNvPr id="7" name="Text 3"/>
          <p:cNvSpPr/>
          <p:nvPr/>
        </p:nvSpPr>
        <p:spPr>
          <a:xfrm>
            <a:off x="7441406" y="5650587"/>
            <a:ext cx="3144917" cy="280630"/>
          </a:xfrm>
          <a:prstGeom prst="rect">
            <a:avLst/>
          </a:prstGeom>
          <a:noFill/>
          <a:ln/>
        </p:spPr>
        <p:txBody>
          <a:bodyPr wrap="none" lIns="0" tIns="0" rIns="0" bIns="0" rtlCol="0" anchor="t"/>
          <a:lstStyle/>
          <a:p>
            <a:pPr algn="l" indent="0" marL="0">
              <a:lnSpc>
                <a:spcPts val="2200"/>
              </a:lnSpc>
              <a:buNone/>
            </a:pPr>
            <a:r>
              <a:rPr lang="en-US" sz="1750" b="1" dirty="0">
                <a:solidFill>
                  <a:srgbClr val="F4CAB8"/>
                </a:solidFill>
                <a:latin typeface="Brygada 1918 Bold" pitchFamily="34" charset="0"/>
                <a:ea typeface="Brygada 1918 Bold" pitchFamily="34" charset="-122"/>
                <a:cs typeface="Brygada 1918 Bold" pitchFamily="34" charset="-120"/>
              </a:rPr>
              <a:t>Des milliards de réglages fins</a:t>
            </a:r>
            <a:endParaRPr lang="en-US" sz="1750" dirty="0"/>
          </a:p>
        </p:txBody>
      </p:sp>
      <p:sp>
        <p:nvSpPr>
          <p:cNvPr id="8" name="Text 4"/>
          <p:cNvSpPr/>
          <p:nvPr/>
        </p:nvSpPr>
        <p:spPr>
          <a:xfrm>
            <a:off x="7441406" y="6032183"/>
            <a:ext cx="6599515" cy="808673"/>
          </a:xfrm>
          <a:prstGeom prst="rect">
            <a:avLst/>
          </a:prstGeom>
          <a:noFill/>
          <a:ln/>
        </p:spPr>
        <p:txBody>
          <a:bodyPr wrap="square" lIns="0" tIns="0" rIns="0" bIns="0" rtlCol="0" anchor="t"/>
          <a:lstStyle/>
          <a:p>
            <a:pPr algn="l" indent="0" marL="0">
              <a:lnSpc>
                <a:spcPts val="2100"/>
              </a:lnSpc>
              <a:buNone/>
            </a:pPr>
            <a:r>
              <a:rPr lang="en-US" sz="1300" dirty="0">
                <a:solidFill>
                  <a:srgbClr val="F4CAB8"/>
                </a:solidFill>
                <a:latin typeface="Montserrat Medium" pitchFamily="34" charset="0"/>
                <a:ea typeface="Montserrat Medium" pitchFamily="34" charset="-122"/>
                <a:cs typeface="Montserrat Medium" pitchFamily="34" charset="-120"/>
              </a:rPr>
              <a:t>Plus il y a de paramètres, plus l'IA peut faire des réglages fins et précis, ce qui lui permet de mieux capter les nuances. Pense à une radio avec des centaines de millions de boutons à régler pour avoir le son parfait.</a:t>
            </a:r>
            <a:endParaRPr lang="en-US" sz="1300" dirty="0"/>
          </a:p>
        </p:txBody>
      </p:sp>
      <p:sp>
        <p:nvSpPr>
          <p:cNvPr id="9" name="Text 5"/>
          <p:cNvSpPr/>
          <p:nvPr/>
        </p:nvSpPr>
        <p:spPr>
          <a:xfrm>
            <a:off x="7441406" y="6941820"/>
            <a:ext cx="6599515" cy="1078230"/>
          </a:xfrm>
          <a:prstGeom prst="rect">
            <a:avLst/>
          </a:prstGeom>
          <a:noFill/>
          <a:ln/>
        </p:spPr>
        <p:txBody>
          <a:bodyPr wrap="square" lIns="0" tIns="0" rIns="0" bIns="0" rtlCol="0" anchor="t"/>
          <a:lstStyle/>
          <a:p>
            <a:pPr algn="l" indent="0" marL="0">
              <a:lnSpc>
                <a:spcPts val="2100"/>
              </a:lnSpc>
              <a:buNone/>
            </a:pPr>
            <a:r>
              <a:rPr lang="en-US" sz="1300" dirty="0">
                <a:solidFill>
                  <a:srgbClr val="F4CAB8"/>
                </a:solidFill>
                <a:latin typeface="Montserrat Medium" pitchFamily="34" charset="0"/>
                <a:ea typeface="Montserrat Medium" pitchFamily="34" charset="-122"/>
                <a:cs typeface="Montserrat Medium" pitchFamily="34" charset="-120"/>
              </a:rPr>
              <a:t>Dans un modèle comme ChatGPT, il y a des milliards de boutons (par exemple, GPT-3 avait 175 milliards de paramètres). Ces paramètres permettent au modèle de dire : "Dans ce contexte, quel est le mot (ou la réponse) qui a le plus de chances d'être pertinent ?"</a:t>
            </a:r>
            <a:endParaRPr lang="en-US" sz="1300" dirty="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name="Slide 54">
    <p:spTree>
      <p:nvGrpSpPr>
        <p:cNvPr id="1" name=""/>
        <p:cNvGrpSpPr/>
        <p:nvPr/>
      </p:nvGrpSpPr>
      <p:grpSpPr>
        <a:xfrm>
          <a:off x="0" y="0"/>
          <a:ext cx="0" cy="0"/>
          <a:chOff x="0" y="0"/>
          <a:chExt cx="0" cy="0"/>
        </a:xfrm>
      </p:grpSpPr>
      <p:sp>
        <p:nvSpPr>
          <p:cNvPr id="2" name="Text 0"/>
          <p:cNvSpPr/>
          <p:nvPr/>
        </p:nvSpPr>
        <p:spPr>
          <a:xfrm>
            <a:off x="500539" y="393263"/>
            <a:ext cx="12350353" cy="476845"/>
          </a:xfrm>
          <a:prstGeom prst="rect">
            <a:avLst/>
          </a:prstGeom>
          <a:noFill/>
          <a:ln/>
        </p:spPr>
        <p:txBody>
          <a:bodyPr wrap="none" lIns="0" tIns="0" rIns="0" bIns="0" rtlCol="0" anchor="t"/>
          <a:lstStyle/>
          <a:p>
            <a:pPr algn="l" indent="0" marL="0">
              <a:lnSpc>
                <a:spcPts val="3750"/>
              </a:lnSpc>
              <a:buNone/>
            </a:pPr>
            <a:r>
              <a:rPr lang="en-US" sz="3000" b="1" dirty="0">
                <a:solidFill>
                  <a:srgbClr val="FFB393"/>
                </a:solidFill>
                <a:latin typeface="Brygada 1918 Bold" pitchFamily="34" charset="0"/>
                <a:ea typeface="Brygada 1918 Bold" pitchFamily="34" charset="-122"/>
                <a:cs typeface="Brygada 1918 Bold" pitchFamily="34" charset="-120"/>
              </a:rPr>
              <a:t>Métaphore : La Fenêtre de Contexte comme Mémoire à Court Terme</a:t>
            </a:r>
            <a:endParaRPr lang="en-US" sz="3000" dirty="0"/>
          </a:p>
        </p:txBody>
      </p:sp>
      <p:sp>
        <p:nvSpPr>
          <p:cNvPr id="3" name="Text 1"/>
          <p:cNvSpPr/>
          <p:nvPr/>
        </p:nvSpPr>
        <p:spPr>
          <a:xfrm>
            <a:off x="500539" y="1227534"/>
            <a:ext cx="2436138" cy="238363"/>
          </a:xfrm>
          <a:prstGeom prst="rect">
            <a:avLst/>
          </a:prstGeom>
          <a:noFill/>
          <a:ln/>
        </p:spPr>
        <p:txBody>
          <a:bodyPr wrap="none" lIns="0" tIns="0" rIns="0" bIns="0" rtlCol="0" anchor="t"/>
          <a:lstStyle/>
          <a:p>
            <a:pPr algn="l" indent="0" marL="0">
              <a:lnSpc>
                <a:spcPts val="1850"/>
              </a:lnSpc>
              <a:buNone/>
            </a:pPr>
            <a:r>
              <a:rPr lang="en-US" sz="1500" b="1" dirty="0">
                <a:solidFill>
                  <a:srgbClr val="FFB393"/>
                </a:solidFill>
                <a:latin typeface="Brygada 1918 Bold" pitchFamily="34" charset="0"/>
                <a:ea typeface="Brygada 1918 Bold" pitchFamily="34" charset="-122"/>
                <a:cs typeface="Brygada 1918 Bold" pitchFamily="34" charset="-120"/>
              </a:rPr>
              <a:t>La feuille de papier limitée</a:t>
            </a:r>
            <a:endParaRPr lang="en-US" sz="1500" dirty="0"/>
          </a:p>
        </p:txBody>
      </p:sp>
      <p:sp>
        <p:nvSpPr>
          <p:cNvPr id="4" name="Text 2"/>
          <p:cNvSpPr/>
          <p:nvPr/>
        </p:nvSpPr>
        <p:spPr>
          <a:xfrm>
            <a:off x="500539" y="1608892"/>
            <a:ext cx="6640235" cy="914876"/>
          </a:xfrm>
          <a:prstGeom prst="rect">
            <a:avLst/>
          </a:prstGeom>
          <a:noFill/>
          <a:ln/>
        </p:spPr>
        <p:txBody>
          <a:bodyPr wrap="square" lIns="0" tIns="0" rIns="0" bIns="0" rtlCol="0" anchor="t"/>
          <a:lstStyle/>
          <a:p>
            <a:pPr algn="l" indent="0" marL="0">
              <a:lnSpc>
                <a:spcPts val="1800"/>
              </a:lnSpc>
              <a:buNone/>
            </a:pPr>
            <a:r>
              <a:rPr lang="en-US" sz="1100" dirty="0">
                <a:solidFill>
                  <a:srgbClr val="F4CAB8"/>
                </a:solidFill>
                <a:latin typeface="Montserrat Medium" pitchFamily="34" charset="0"/>
                <a:ea typeface="Montserrat Medium" pitchFamily="34" charset="-122"/>
                <a:cs typeface="Montserrat Medium" pitchFamily="34" charset="-120"/>
              </a:rPr>
              <a:t>C'est la mémoire à court terme de l'IA, ce qu'elle voit à l'instant T avant de donner une réponse. Imagine que l'IA a une feuille de papier limitée en taille, où elle peut regarder une partie de la conversation. Cette fenêtre de contexte lui permet de se souvenir de ce que tu viens d'écrire (ta question) et de ses réponses précédentes.</a:t>
            </a:r>
            <a:endParaRPr lang="en-US" sz="1100" dirty="0"/>
          </a:p>
        </p:txBody>
      </p:sp>
      <p:sp>
        <p:nvSpPr>
          <p:cNvPr id="5" name="Text 3"/>
          <p:cNvSpPr/>
          <p:nvPr/>
        </p:nvSpPr>
        <p:spPr>
          <a:xfrm>
            <a:off x="500539" y="2652474"/>
            <a:ext cx="6640235" cy="457438"/>
          </a:xfrm>
          <a:prstGeom prst="rect">
            <a:avLst/>
          </a:prstGeom>
          <a:noFill/>
          <a:ln/>
        </p:spPr>
        <p:txBody>
          <a:bodyPr wrap="square" lIns="0" tIns="0" rIns="0" bIns="0" rtlCol="0" anchor="t"/>
          <a:lstStyle/>
          <a:p>
            <a:pPr algn="l" indent="0" marL="0">
              <a:lnSpc>
                <a:spcPts val="1800"/>
              </a:lnSpc>
              <a:buNone/>
            </a:pPr>
            <a:r>
              <a:rPr lang="en-US" sz="1100" dirty="0">
                <a:solidFill>
                  <a:srgbClr val="F4CAB8"/>
                </a:solidFill>
                <a:latin typeface="Montserrat Medium" pitchFamily="34" charset="0"/>
                <a:ea typeface="Montserrat Medium" pitchFamily="34" charset="-122"/>
                <a:cs typeface="Montserrat Medium" pitchFamily="34" charset="-120"/>
              </a:rPr>
              <a:t>Elle ne se souvient pas de tout, seulement de ce qu'il y a sur cette feuille. Quand il n'y a plus de place sur la feuille, elle oublie les anciens passages (comme un tableau effaçable).</a:t>
            </a:r>
            <a:endParaRPr lang="en-US" sz="1100" dirty="0"/>
          </a:p>
        </p:txBody>
      </p:sp>
      <p:pic>
        <p:nvPicPr>
          <p:cNvPr id="6" name="Image 0" descr="preencoded.png">    </p:cNvPr>
          <p:cNvPicPr>
            <a:picLocks noChangeAspect="1"/>
          </p:cNvPicPr>
          <p:nvPr/>
        </p:nvPicPr>
        <p:blipFill>
          <a:blip r:embed="rId1"/>
          <a:stretch>
            <a:fillRect/>
          </a:stretch>
        </p:blipFill>
        <p:spPr>
          <a:xfrm>
            <a:off x="7497247" y="1245394"/>
            <a:ext cx="6640235" cy="3621881"/>
          </a:xfrm>
          <a:prstGeom prst="rect">
            <a:avLst/>
          </a:prstGeom>
        </p:spPr>
      </p:pic>
      <p:sp>
        <p:nvSpPr>
          <p:cNvPr id="7" name="Text 4"/>
          <p:cNvSpPr/>
          <p:nvPr/>
        </p:nvSpPr>
        <p:spPr>
          <a:xfrm>
            <a:off x="7497247" y="5028128"/>
            <a:ext cx="2821424" cy="238363"/>
          </a:xfrm>
          <a:prstGeom prst="rect">
            <a:avLst/>
          </a:prstGeom>
          <a:noFill/>
          <a:ln/>
        </p:spPr>
        <p:txBody>
          <a:bodyPr wrap="none" lIns="0" tIns="0" rIns="0" bIns="0" rtlCol="0" anchor="t"/>
          <a:lstStyle/>
          <a:p>
            <a:pPr algn="l" indent="0" marL="0">
              <a:lnSpc>
                <a:spcPts val="1850"/>
              </a:lnSpc>
              <a:buNone/>
            </a:pPr>
            <a:r>
              <a:rPr lang="en-US" sz="1500" b="1" dirty="0">
                <a:solidFill>
                  <a:srgbClr val="FFB393"/>
                </a:solidFill>
                <a:latin typeface="Brygada 1918 Bold" pitchFamily="34" charset="0"/>
                <a:ea typeface="Brygada 1918 Bold" pitchFamily="34" charset="-122"/>
                <a:cs typeface="Brygada 1918 Bold" pitchFamily="34" charset="-120"/>
              </a:rPr>
              <a:t>Différence avec les paramètres</a:t>
            </a:r>
            <a:endParaRPr lang="en-US" sz="1500" dirty="0"/>
          </a:p>
        </p:txBody>
      </p:sp>
      <p:sp>
        <p:nvSpPr>
          <p:cNvPr id="8" name="Shape 5"/>
          <p:cNvSpPr/>
          <p:nvPr/>
        </p:nvSpPr>
        <p:spPr>
          <a:xfrm>
            <a:off x="7497247" y="5427345"/>
            <a:ext cx="6640235" cy="2363033"/>
          </a:xfrm>
          <a:prstGeom prst="roundRect">
            <a:avLst>
              <a:gd name="adj" fmla="val 908"/>
            </a:avLst>
          </a:prstGeom>
          <a:noFill/>
          <a:ln w="7620">
            <a:solidFill>
              <a:srgbClr val="FFFFFF">
                <a:alpha val="24000"/>
              </a:srgbClr>
            </a:solidFill>
            <a:prstDash val="solid"/>
          </a:ln>
        </p:spPr>
      </p:sp>
      <p:sp>
        <p:nvSpPr>
          <p:cNvPr id="9" name="Shape 6"/>
          <p:cNvSpPr/>
          <p:nvPr/>
        </p:nvSpPr>
        <p:spPr>
          <a:xfrm>
            <a:off x="7504867" y="5434965"/>
            <a:ext cx="6624995" cy="415409"/>
          </a:xfrm>
          <a:prstGeom prst="rect">
            <a:avLst/>
          </a:prstGeom>
          <a:solidFill>
            <a:srgbClr val="FFFFFF">
              <a:alpha val="4000"/>
            </a:srgbClr>
          </a:solidFill>
          <a:ln/>
        </p:spPr>
      </p:sp>
      <p:sp>
        <p:nvSpPr>
          <p:cNvPr id="10" name="Text 7"/>
          <p:cNvSpPr/>
          <p:nvPr/>
        </p:nvSpPr>
        <p:spPr>
          <a:xfrm>
            <a:off x="7647980" y="5528310"/>
            <a:ext cx="3022640" cy="228719"/>
          </a:xfrm>
          <a:prstGeom prst="rect">
            <a:avLst/>
          </a:prstGeom>
          <a:noFill/>
          <a:ln/>
        </p:spPr>
        <p:txBody>
          <a:bodyPr wrap="none" lIns="0" tIns="0" rIns="0" bIns="0" rtlCol="0" anchor="t"/>
          <a:lstStyle/>
          <a:p>
            <a:pPr algn="l" indent="0" marL="0">
              <a:lnSpc>
                <a:spcPts val="1800"/>
              </a:lnSpc>
              <a:buNone/>
            </a:pPr>
            <a:r>
              <a:rPr lang="en-US" sz="1100" dirty="0">
                <a:solidFill>
                  <a:srgbClr val="F4CAB8"/>
                </a:solidFill>
                <a:latin typeface="Montserrat Medium" pitchFamily="34" charset="0"/>
                <a:ea typeface="Montserrat Medium" pitchFamily="34" charset="-122"/>
                <a:cs typeface="Montserrat Medium" pitchFamily="34" charset="-120"/>
              </a:rPr>
              <a:t>Paramètres</a:t>
            </a:r>
            <a:endParaRPr lang="en-US" sz="1100" dirty="0"/>
          </a:p>
        </p:txBody>
      </p:sp>
      <p:sp>
        <p:nvSpPr>
          <p:cNvPr id="11" name="Text 8"/>
          <p:cNvSpPr/>
          <p:nvPr/>
        </p:nvSpPr>
        <p:spPr>
          <a:xfrm>
            <a:off x="10964228" y="5528310"/>
            <a:ext cx="3022640" cy="228719"/>
          </a:xfrm>
          <a:prstGeom prst="rect">
            <a:avLst/>
          </a:prstGeom>
          <a:noFill/>
          <a:ln/>
        </p:spPr>
        <p:txBody>
          <a:bodyPr wrap="none" lIns="0" tIns="0" rIns="0" bIns="0" rtlCol="0" anchor="t"/>
          <a:lstStyle/>
          <a:p>
            <a:pPr algn="l" indent="0" marL="0">
              <a:lnSpc>
                <a:spcPts val="1800"/>
              </a:lnSpc>
              <a:buNone/>
            </a:pPr>
            <a:r>
              <a:rPr lang="en-US" sz="1100" dirty="0">
                <a:solidFill>
                  <a:srgbClr val="F4CAB8"/>
                </a:solidFill>
                <a:latin typeface="Montserrat Medium" pitchFamily="34" charset="0"/>
                <a:ea typeface="Montserrat Medium" pitchFamily="34" charset="-122"/>
                <a:cs typeface="Montserrat Medium" pitchFamily="34" charset="-120"/>
              </a:rPr>
              <a:t>Fenêtre de contexte</a:t>
            </a:r>
            <a:endParaRPr lang="en-US" sz="1100" dirty="0"/>
          </a:p>
        </p:txBody>
      </p:sp>
      <p:sp>
        <p:nvSpPr>
          <p:cNvPr id="12" name="Shape 9"/>
          <p:cNvSpPr/>
          <p:nvPr/>
        </p:nvSpPr>
        <p:spPr>
          <a:xfrm>
            <a:off x="7504867" y="5850374"/>
            <a:ext cx="6624995" cy="644128"/>
          </a:xfrm>
          <a:prstGeom prst="rect">
            <a:avLst/>
          </a:prstGeom>
          <a:solidFill>
            <a:srgbClr val="000000">
              <a:alpha val="4000"/>
            </a:srgbClr>
          </a:solidFill>
          <a:ln/>
        </p:spPr>
      </p:sp>
      <p:sp>
        <p:nvSpPr>
          <p:cNvPr id="13" name="Text 10"/>
          <p:cNvSpPr/>
          <p:nvPr/>
        </p:nvSpPr>
        <p:spPr>
          <a:xfrm>
            <a:off x="7647980" y="5943719"/>
            <a:ext cx="3022640" cy="228719"/>
          </a:xfrm>
          <a:prstGeom prst="rect">
            <a:avLst/>
          </a:prstGeom>
          <a:noFill/>
          <a:ln/>
        </p:spPr>
        <p:txBody>
          <a:bodyPr wrap="none" lIns="0" tIns="0" rIns="0" bIns="0" rtlCol="0" anchor="t"/>
          <a:lstStyle/>
          <a:p>
            <a:pPr algn="l" indent="0" marL="0">
              <a:lnSpc>
                <a:spcPts val="1800"/>
              </a:lnSpc>
              <a:buNone/>
            </a:pPr>
            <a:r>
              <a:rPr lang="en-US" sz="1100" dirty="0">
                <a:solidFill>
                  <a:srgbClr val="F4CAB8"/>
                </a:solidFill>
                <a:latin typeface="Montserrat Medium" pitchFamily="34" charset="0"/>
                <a:ea typeface="Montserrat Medium" pitchFamily="34" charset="-122"/>
                <a:cs typeface="Montserrat Medium" pitchFamily="34" charset="-120"/>
              </a:rPr>
              <a:t>C'est l'apprentissage global de l'IA</a:t>
            </a:r>
            <a:endParaRPr lang="en-US" sz="1100" dirty="0"/>
          </a:p>
        </p:txBody>
      </p:sp>
      <p:sp>
        <p:nvSpPr>
          <p:cNvPr id="14" name="Text 11"/>
          <p:cNvSpPr/>
          <p:nvPr/>
        </p:nvSpPr>
        <p:spPr>
          <a:xfrm>
            <a:off x="10964228" y="5943719"/>
            <a:ext cx="3022640" cy="457438"/>
          </a:xfrm>
          <a:prstGeom prst="rect">
            <a:avLst/>
          </a:prstGeom>
          <a:noFill/>
          <a:ln/>
        </p:spPr>
        <p:txBody>
          <a:bodyPr wrap="square" lIns="0" tIns="0" rIns="0" bIns="0" rtlCol="0" anchor="t"/>
          <a:lstStyle/>
          <a:p>
            <a:pPr algn="l" indent="0" marL="0">
              <a:lnSpc>
                <a:spcPts val="1800"/>
              </a:lnSpc>
              <a:buNone/>
            </a:pPr>
            <a:r>
              <a:rPr lang="en-US" sz="1100" dirty="0">
                <a:solidFill>
                  <a:srgbClr val="F4CAB8"/>
                </a:solidFill>
                <a:latin typeface="Montserrat Medium" pitchFamily="34" charset="0"/>
                <a:ea typeface="Montserrat Medium" pitchFamily="34" charset="-122"/>
                <a:cs typeface="Montserrat Medium" pitchFamily="34" charset="-120"/>
              </a:rPr>
              <a:t>C'est la mémoire à court terme pendant une conversation</a:t>
            </a:r>
            <a:endParaRPr lang="en-US" sz="1100" dirty="0"/>
          </a:p>
        </p:txBody>
      </p:sp>
      <p:sp>
        <p:nvSpPr>
          <p:cNvPr id="15" name="Shape 12"/>
          <p:cNvSpPr/>
          <p:nvPr/>
        </p:nvSpPr>
        <p:spPr>
          <a:xfrm>
            <a:off x="7504867" y="6494502"/>
            <a:ext cx="6624995" cy="644128"/>
          </a:xfrm>
          <a:prstGeom prst="rect">
            <a:avLst/>
          </a:prstGeom>
          <a:solidFill>
            <a:srgbClr val="FFFFFF">
              <a:alpha val="4000"/>
            </a:srgbClr>
          </a:solidFill>
          <a:ln/>
        </p:spPr>
      </p:sp>
      <p:sp>
        <p:nvSpPr>
          <p:cNvPr id="16" name="Text 13"/>
          <p:cNvSpPr/>
          <p:nvPr/>
        </p:nvSpPr>
        <p:spPr>
          <a:xfrm>
            <a:off x="7647980" y="6587847"/>
            <a:ext cx="3022640" cy="228719"/>
          </a:xfrm>
          <a:prstGeom prst="rect">
            <a:avLst/>
          </a:prstGeom>
          <a:noFill/>
          <a:ln/>
        </p:spPr>
        <p:txBody>
          <a:bodyPr wrap="none" lIns="0" tIns="0" rIns="0" bIns="0" rtlCol="0" anchor="t"/>
          <a:lstStyle/>
          <a:p>
            <a:pPr algn="l" indent="0" marL="0">
              <a:lnSpc>
                <a:spcPts val="1800"/>
              </a:lnSpc>
              <a:buNone/>
            </a:pPr>
            <a:r>
              <a:rPr lang="en-US" sz="1100" dirty="0">
                <a:solidFill>
                  <a:srgbClr val="F4CAB8"/>
                </a:solidFill>
                <a:latin typeface="Montserrat Medium" pitchFamily="34" charset="0"/>
                <a:ea typeface="Montserrat Medium" pitchFamily="34" charset="-122"/>
                <a:cs typeface="Montserrat Medium" pitchFamily="34" charset="-120"/>
              </a:rPr>
              <a:t>Ils sont figés après l'entraînement</a:t>
            </a:r>
            <a:endParaRPr lang="en-US" sz="1100" dirty="0"/>
          </a:p>
        </p:txBody>
      </p:sp>
      <p:sp>
        <p:nvSpPr>
          <p:cNvPr id="17" name="Text 14"/>
          <p:cNvSpPr/>
          <p:nvPr/>
        </p:nvSpPr>
        <p:spPr>
          <a:xfrm>
            <a:off x="10964228" y="6587847"/>
            <a:ext cx="3022640" cy="457438"/>
          </a:xfrm>
          <a:prstGeom prst="rect">
            <a:avLst/>
          </a:prstGeom>
          <a:noFill/>
          <a:ln/>
        </p:spPr>
        <p:txBody>
          <a:bodyPr wrap="square" lIns="0" tIns="0" rIns="0" bIns="0" rtlCol="0" anchor="t"/>
          <a:lstStyle/>
          <a:p>
            <a:pPr algn="l" indent="0" marL="0">
              <a:lnSpc>
                <a:spcPts val="1800"/>
              </a:lnSpc>
              <a:buNone/>
            </a:pPr>
            <a:r>
              <a:rPr lang="en-US" sz="1100" dirty="0">
                <a:solidFill>
                  <a:srgbClr val="F4CAB8"/>
                </a:solidFill>
                <a:latin typeface="Montserrat Medium" pitchFamily="34" charset="0"/>
                <a:ea typeface="Montserrat Medium" pitchFamily="34" charset="-122"/>
                <a:cs typeface="Montserrat Medium" pitchFamily="34" charset="-120"/>
              </a:rPr>
              <a:t>C'est temporaire, ça évolue à chaque message</a:t>
            </a:r>
            <a:endParaRPr lang="en-US" sz="1100" dirty="0"/>
          </a:p>
        </p:txBody>
      </p:sp>
      <p:sp>
        <p:nvSpPr>
          <p:cNvPr id="18" name="Shape 15"/>
          <p:cNvSpPr/>
          <p:nvPr/>
        </p:nvSpPr>
        <p:spPr>
          <a:xfrm>
            <a:off x="7504867" y="7138630"/>
            <a:ext cx="6624995" cy="644128"/>
          </a:xfrm>
          <a:prstGeom prst="rect">
            <a:avLst/>
          </a:prstGeom>
          <a:solidFill>
            <a:srgbClr val="000000">
              <a:alpha val="4000"/>
            </a:srgbClr>
          </a:solidFill>
          <a:ln/>
        </p:spPr>
      </p:sp>
      <p:sp>
        <p:nvSpPr>
          <p:cNvPr id="19" name="Text 16"/>
          <p:cNvSpPr/>
          <p:nvPr/>
        </p:nvSpPr>
        <p:spPr>
          <a:xfrm>
            <a:off x="7647980" y="7231975"/>
            <a:ext cx="3022640" cy="228719"/>
          </a:xfrm>
          <a:prstGeom prst="rect">
            <a:avLst/>
          </a:prstGeom>
          <a:noFill/>
          <a:ln/>
        </p:spPr>
        <p:txBody>
          <a:bodyPr wrap="none" lIns="0" tIns="0" rIns="0" bIns="0" rtlCol="0" anchor="t"/>
          <a:lstStyle/>
          <a:p>
            <a:pPr algn="l" indent="0" marL="0">
              <a:lnSpc>
                <a:spcPts val="1800"/>
              </a:lnSpc>
              <a:buNone/>
            </a:pPr>
            <a:r>
              <a:rPr lang="en-US" sz="1100" dirty="0">
                <a:solidFill>
                  <a:srgbClr val="F4CAB8"/>
                </a:solidFill>
                <a:latin typeface="Montserrat Medium" pitchFamily="34" charset="0"/>
                <a:ea typeface="Montserrat Medium" pitchFamily="34" charset="-122"/>
                <a:cs typeface="Montserrat Medium" pitchFamily="34" charset="-120"/>
              </a:rPr>
              <a:t>Ils disent ce que l'IA sait faire</a:t>
            </a:r>
            <a:endParaRPr lang="en-US" sz="1100" dirty="0"/>
          </a:p>
        </p:txBody>
      </p:sp>
      <p:sp>
        <p:nvSpPr>
          <p:cNvPr id="20" name="Text 17"/>
          <p:cNvSpPr/>
          <p:nvPr/>
        </p:nvSpPr>
        <p:spPr>
          <a:xfrm>
            <a:off x="10964228" y="7231975"/>
            <a:ext cx="3022640" cy="457438"/>
          </a:xfrm>
          <a:prstGeom prst="rect">
            <a:avLst/>
          </a:prstGeom>
          <a:noFill/>
          <a:ln/>
        </p:spPr>
        <p:txBody>
          <a:bodyPr wrap="square" lIns="0" tIns="0" rIns="0" bIns="0" rtlCol="0" anchor="t"/>
          <a:lstStyle/>
          <a:p>
            <a:pPr algn="l" indent="0" marL="0">
              <a:lnSpc>
                <a:spcPts val="1800"/>
              </a:lnSpc>
              <a:buNone/>
            </a:pPr>
            <a:r>
              <a:rPr lang="en-US" sz="1100" dirty="0">
                <a:solidFill>
                  <a:srgbClr val="F4CAB8"/>
                </a:solidFill>
                <a:latin typeface="Montserrat Medium" pitchFamily="34" charset="0"/>
                <a:ea typeface="Montserrat Medium" pitchFamily="34" charset="-122"/>
                <a:cs typeface="Montserrat Medium" pitchFamily="34" charset="-120"/>
              </a:rPr>
              <a:t>Ils permettent de garder en tête la discussion en cours</a:t>
            </a:r>
            <a:endParaRPr lang="en-US" sz="1100" dirty="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name="Slide 55">
    <p:spTree>
      <p:nvGrpSpPr>
        <p:cNvPr id="1" name=""/>
        <p:cNvGrpSpPr/>
        <p:nvPr/>
      </p:nvGrpSpPr>
      <p:grpSpPr>
        <a:xfrm>
          <a:off x="0" y="0"/>
          <a:ext cx="0" cy="0"/>
          <a:chOff x="0" y="0"/>
          <a:chExt cx="0" cy="0"/>
        </a:xfrm>
      </p:grpSpPr>
      <p:sp>
        <p:nvSpPr>
          <p:cNvPr id="2" name="Text 0"/>
          <p:cNvSpPr/>
          <p:nvPr/>
        </p:nvSpPr>
        <p:spPr>
          <a:xfrm>
            <a:off x="636746" y="501015"/>
            <a:ext cx="9862780" cy="606385"/>
          </a:xfrm>
          <a:prstGeom prst="rect">
            <a:avLst/>
          </a:prstGeom>
          <a:noFill/>
          <a:ln/>
        </p:spPr>
        <p:txBody>
          <a:bodyPr wrap="none" lIns="0" tIns="0" rIns="0" bIns="0" rtlCol="0" anchor="t"/>
          <a:lstStyle/>
          <a:p>
            <a:pPr algn="l" indent="0" marL="0">
              <a:lnSpc>
                <a:spcPts val="4750"/>
              </a:lnSpc>
              <a:buNone/>
            </a:pPr>
            <a:r>
              <a:rPr lang="en-US" sz="3800" b="1" dirty="0">
                <a:solidFill>
                  <a:srgbClr val="FFB393"/>
                </a:solidFill>
                <a:latin typeface="Brygada 1918 Bold" pitchFamily="34" charset="0"/>
                <a:ea typeface="Brygada 1918 Bold" pitchFamily="34" charset="-122"/>
                <a:cs typeface="Brygada 1918 Bold" pitchFamily="34" charset="-120"/>
              </a:rPr>
              <a:t>Du Texte aux Représentations Vectorielles</a:t>
            </a:r>
            <a:endParaRPr lang="en-US" sz="3800" dirty="0"/>
          </a:p>
        </p:txBody>
      </p:sp>
      <p:pic>
        <p:nvPicPr>
          <p:cNvPr id="3" name="Image 0" descr="preencoded.png">    </p:cNvPr>
          <p:cNvPicPr>
            <a:picLocks noChangeAspect="1"/>
          </p:cNvPicPr>
          <p:nvPr/>
        </p:nvPicPr>
        <p:blipFill>
          <a:blip r:embed="rId1"/>
          <a:stretch>
            <a:fillRect/>
          </a:stretch>
        </p:blipFill>
        <p:spPr>
          <a:xfrm>
            <a:off x="636746" y="1471255"/>
            <a:ext cx="909638" cy="1091565"/>
          </a:xfrm>
          <a:prstGeom prst="rect">
            <a:avLst/>
          </a:prstGeom>
        </p:spPr>
      </p:pic>
      <p:sp>
        <p:nvSpPr>
          <p:cNvPr id="4" name="Text 1"/>
          <p:cNvSpPr/>
          <p:nvPr/>
        </p:nvSpPr>
        <p:spPr>
          <a:xfrm>
            <a:off x="1819275" y="1653183"/>
            <a:ext cx="5375553" cy="303133"/>
          </a:xfrm>
          <a:prstGeom prst="rect">
            <a:avLst/>
          </a:prstGeom>
          <a:noFill/>
          <a:ln/>
        </p:spPr>
        <p:txBody>
          <a:bodyPr wrap="none" lIns="0" tIns="0" rIns="0" bIns="0" rtlCol="0" anchor="t"/>
          <a:lstStyle/>
          <a:p>
            <a:pPr algn="l" indent="0" marL="0">
              <a:lnSpc>
                <a:spcPts val="2350"/>
              </a:lnSpc>
              <a:buNone/>
            </a:pPr>
            <a:r>
              <a:rPr lang="en-US" sz="1900" b="1" dirty="0">
                <a:solidFill>
                  <a:srgbClr val="F4CAB8"/>
                </a:solidFill>
                <a:latin typeface="Brygada 1918 Bold" pitchFamily="34" charset="0"/>
                <a:ea typeface="Brygada 1918 Bold" pitchFamily="34" charset="-122"/>
                <a:cs typeface="Brygada 1918 Bold" pitchFamily="34" charset="-120"/>
              </a:rPr>
              <a:t>Étape 1 : chaque lettre/mot devient un nombre</a:t>
            </a:r>
            <a:endParaRPr lang="en-US" sz="1900" dirty="0"/>
          </a:p>
        </p:txBody>
      </p:sp>
      <p:sp>
        <p:nvSpPr>
          <p:cNvPr id="5" name="Text 2"/>
          <p:cNvSpPr/>
          <p:nvPr/>
        </p:nvSpPr>
        <p:spPr>
          <a:xfrm>
            <a:off x="1819275" y="2065377"/>
            <a:ext cx="12174379" cy="290989"/>
          </a:xfrm>
          <a:prstGeom prst="rect">
            <a:avLst/>
          </a:prstGeom>
          <a:noFill/>
          <a:ln/>
        </p:spPr>
        <p:txBody>
          <a:bodyPr wrap="none" lIns="0" tIns="0" rIns="0" bIns="0" rtlCol="0" anchor="t"/>
          <a:lstStyle/>
          <a:p>
            <a:pPr algn="l" indent="0" marL="0">
              <a:lnSpc>
                <a:spcPts val="2250"/>
              </a:lnSpc>
              <a:buNone/>
            </a:pPr>
            <a:r>
              <a:rPr lang="en-US" sz="1400" dirty="0">
                <a:solidFill>
                  <a:srgbClr val="F4CAB8"/>
                </a:solidFill>
                <a:latin typeface="Montserrat Medium" pitchFamily="34" charset="0"/>
                <a:ea typeface="Montserrat Medium" pitchFamily="34" charset="-122"/>
                <a:cs typeface="Montserrat Medium" pitchFamily="34" charset="-120"/>
              </a:rPr>
              <a:t>On crée une sorte de dictionnaire numérique (table de correspondance). Ces nombres sont appelés les indices de tokens.</a:t>
            </a:r>
            <a:endParaRPr lang="en-US" sz="1400" dirty="0"/>
          </a:p>
        </p:txBody>
      </p:sp>
      <p:pic>
        <p:nvPicPr>
          <p:cNvPr id="6" name="Image 1" descr="preencoded.png">    </p:cNvPr>
          <p:cNvPicPr>
            <a:picLocks noChangeAspect="1"/>
          </p:cNvPicPr>
          <p:nvPr/>
        </p:nvPicPr>
        <p:blipFill>
          <a:blip r:embed="rId2"/>
          <a:stretch>
            <a:fillRect/>
          </a:stretch>
        </p:blipFill>
        <p:spPr>
          <a:xfrm>
            <a:off x="636746" y="2562820"/>
            <a:ext cx="909638" cy="1358027"/>
          </a:xfrm>
          <a:prstGeom prst="rect">
            <a:avLst/>
          </a:prstGeom>
        </p:spPr>
      </p:pic>
      <p:sp>
        <p:nvSpPr>
          <p:cNvPr id="7" name="Text 3"/>
          <p:cNvSpPr/>
          <p:nvPr/>
        </p:nvSpPr>
        <p:spPr>
          <a:xfrm>
            <a:off x="1819275" y="2744748"/>
            <a:ext cx="5067538" cy="303133"/>
          </a:xfrm>
          <a:prstGeom prst="rect">
            <a:avLst/>
          </a:prstGeom>
          <a:noFill/>
          <a:ln/>
        </p:spPr>
        <p:txBody>
          <a:bodyPr wrap="none" lIns="0" tIns="0" rIns="0" bIns="0" rtlCol="0" anchor="t"/>
          <a:lstStyle/>
          <a:p>
            <a:pPr algn="l" indent="0" marL="0">
              <a:lnSpc>
                <a:spcPts val="2350"/>
              </a:lnSpc>
              <a:buNone/>
            </a:pPr>
            <a:r>
              <a:rPr lang="en-US" sz="1900" b="1" dirty="0">
                <a:solidFill>
                  <a:srgbClr val="F4CAB8"/>
                </a:solidFill>
                <a:latin typeface="Brygada 1918 Bold" pitchFamily="34" charset="0"/>
                <a:ea typeface="Brygada 1918 Bold" pitchFamily="34" charset="-122"/>
                <a:cs typeface="Brygada 1918 Bold" pitchFamily="34" charset="-120"/>
              </a:rPr>
              <a:t>Étape 2 : chaque nombre devient un vecteur</a:t>
            </a:r>
            <a:endParaRPr lang="en-US" sz="1900" dirty="0"/>
          </a:p>
        </p:txBody>
      </p:sp>
      <p:sp>
        <p:nvSpPr>
          <p:cNvPr id="8" name="Text 4"/>
          <p:cNvSpPr/>
          <p:nvPr/>
        </p:nvSpPr>
        <p:spPr>
          <a:xfrm>
            <a:off x="1819275" y="3156942"/>
            <a:ext cx="12174379" cy="581978"/>
          </a:xfrm>
          <a:prstGeom prst="rect">
            <a:avLst/>
          </a:prstGeom>
          <a:noFill/>
          <a:ln/>
        </p:spPr>
        <p:txBody>
          <a:bodyPr wrap="square" lIns="0" tIns="0" rIns="0" bIns="0" rtlCol="0" anchor="t"/>
          <a:lstStyle/>
          <a:p>
            <a:pPr algn="l" indent="0" marL="0">
              <a:lnSpc>
                <a:spcPts val="2250"/>
              </a:lnSpc>
              <a:buNone/>
            </a:pPr>
            <a:r>
              <a:rPr lang="en-US" sz="1400" dirty="0">
                <a:solidFill>
                  <a:srgbClr val="F4CAB8"/>
                </a:solidFill>
                <a:latin typeface="Montserrat Medium" pitchFamily="34" charset="0"/>
                <a:ea typeface="Montserrat Medium" pitchFamily="34" charset="-122"/>
                <a:cs typeface="Montserrat Medium" pitchFamily="34" charset="-120"/>
              </a:rPr>
              <a:t>Pense à une grande table Excel (qu'on appelle "matrice d'embedding"). Chaque colonne de cette table correspond à un mot du vocabulaire, et chaque colonne contient un vecteur de nombres → c'est le portrait numérique de ce mot.</a:t>
            </a:r>
            <a:endParaRPr lang="en-US" sz="1400" dirty="0"/>
          </a:p>
        </p:txBody>
      </p:sp>
      <p:pic>
        <p:nvPicPr>
          <p:cNvPr id="9" name="Image 2" descr="preencoded.png">    </p:cNvPr>
          <p:cNvPicPr>
            <a:picLocks noChangeAspect="1"/>
          </p:cNvPicPr>
          <p:nvPr/>
        </p:nvPicPr>
        <p:blipFill>
          <a:blip r:embed="rId3"/>
          <a:stretch>
            <a:fillRect/>
          </a:stretch>
        </p:blipFill>
        <p:spPr>
          <a:xfrm>
            <a:off x="636746" y="3920847"/>
            <a:ext cx="909638" cy="1358027"/>
          </a:xfrm>
          <a:prstGeom prst="rect">
            <a:avLst/>
          </a:prstGeom>
        </p:spPr>
      </p:pic>
      <p:sp>
        <p:nvSpPr>
          <p:cNvPr id="10" name="Text 5"/>
          <p:cNvSpPr/>
          <p:nvPr/>
        </p:nvSpPr>
        <p:spPr>
          <a:xfrm>
            <a:off x="1819275" y="4102775"/>
            <a:ext cx="3385780" cy="303133"/>
          </a:xfrm>
          <a:prstGeom prst="rect">
            <a:avLst/>
          </a:prstGeom>
          <a:noFill/>
          <a:ln/>
        </p:spPr>
        <p:txBody>
          <a:bodyPr wrap="none" lIns="0" tIns="0" rIns="0" bIns="0" rtlCol="0" anchor="t"/>
          <a:lstStyle/>
          <a:p>
            <a:pPr algn="l" indent="0" marL="0">
              <a:lnSpc>
                <a:spcPts val="2350"/>
              </a:lnSpc>
              <a:buNone/>
            </a:pPr>
            <a:r>
              <a:rPr lang="en-US" sz="1900" b="1" dirty="0">
                <a:solidFill>
                  <a:srgbClr val="F4CAB8"/>
                </a:solidFill>
                <a:latin typeface="Brygada 1918 Bold" pitchFamily="34" charset="0"/>
                <a:ea typeface="Brygada 1918 Bold" pitchFamily="34" charset="-122"/>
                <a:cs typeface="Brygada 1918 Bold" pitchFamily="34" charset="-120"/>
              </a:rPr>
              <a:t>Étape 3 : on ajoute la position</a:t>
            </a:r>
            <a:endParaRPr lang="en-US" sz="1900" dirty="0"/>
          </a:p>
        </p:txBody>
      </p:sp>
      <p:sp>
        <p:nvSpPr>
          <p:cNvPr id="11" name="Text 6"/>
          <p:cNvSpPr/>
          <p:nvPr/>
        </p:nvSpPr>
        <p:spPr>
          <a:xfrm>
            <a:off x="1819275" y="4514969"/>
            <a:ext cx="12174379" cy="581978"/>
          </a:xfrm>
          <a:prstGeom prst="rect">
            <a:avLst/>
          </a:prstGeom>
          <a:noFill/>
          <a:ln/>
        </p:spPr>
        <p:txBody>
          <a:bodyPr wrap="square" lIns="0" tIns="0" rIns="0" bIns="0" rtlCol="0" anchor="t"/>
          <a:lstStyle/>
          <a:p>
            <a:pPr algn="l" indent="0" marL="0">
              <a:lnSpc>
                <a:spcPts val="2250"/>
              </a:lnSpc>
              <a:buNone/>
            </a:pPr>
            <a:r>
              <a:rPr lang="en-US" sz="1400" dirty="0">
                <a:solidFill>
                  <a:srgbClr val="F4CAB8"/>
                </a:solidFill>
                <a:latin typeface="Montserrat Medium" pitchFamily="34" charset="0"/>
                <a:ea typeface="Montserrat Medium" pitchFamily="34" charset="-122"/>
                <a:cs typeface="Montserrat Medium" pitchFamily="34" charset="-120"/>
              </a:rPr>
              <a:t>GPT ne comprend pas naturellement que l'ordre des mots compte, donc on lui donne aussi un vecteur de position qui indique où se trouve le mot dans la séquence.</a:t>
            </a:r>
            <a:endParaRPr lang="en-US" sz="1400" dirty="0"/>
          </a:p>
        </p:txBody>
      </p:sp>
      <p:pic>
        <p:nvPicPr>
          <p:cNvPr id="12" name="Image 3" descr="preencoded.png">    </p:cNvPr>
          <p:cNvPicPr>
            <a:picLocks noChangeAspect="1"/>
          </p:cNvPicPr>
          <p:nvPr/>
        </p:nvPicPr>
        <p:blipFill>
          <a:blip r:embed="rId4"/>
          <a:stretch>
            <a:fillRect/>
          </a:stretch>
        </p:blipFill>
        <p:spPr>
          <a:xfrm>
            <a:off x="636746" y="5278874"/>
            <a:ext cx="909638" cy="1358027"/>
          </a:xfrm>
          <a:prstGeom prst="rect">
            <a:avLst/>
          </a:prstGeom>
        </p:spPr>
      </p:pic>
      <p:sp>
        <p:nvSpPr>
          <p:cNvPr id="13" name="Text 7"/>
          <p:cNvSpPr/>
          <p:nvPr/>
        </p:nvSpPr>
        <p:spPr>
          <a:xfrm>
            <a:off x="1819275" y="5460802"/>
            <a:ext cx="4160639" cy="303133"/>
          </a:xfrm>
          <a:prstGeom prst="rect">
            <a:avLst/>
          </a:prstGeom>
          <a:noFill/>
          <a:ln/>
        </p:spPr>
        <p:txBody>
          <a:bodyPr wrap="none" lIns="0" tIns="0" rIns="0" bIns="0" rtlCol="0" anchor="t"/>
          <a:lstStyle/>
          <a:p>
            <a:pPr algn="l" indent="0" marL="0">
              <a:lnSpc>
                <a:spcPts val="2350"/>
              </a:lnSpc>
              <a:buNone/>
            </a:pPr>
            <a:r>
              <a:rPr lang="en-US" sz="1900" b="1" dirty="0">
                <a:solidFill>
                  <a:srgbClr val="F4CAB8"/>
                </a:solidFill>
                <a:latin typeface="Brygada 1918 Bold" pitchFamily="34" charset="0"/>
                <a:ea typeface="Brygada 1918 Bold" pitchFamily="34" charset="-122"/>
                <a:cs typeface="Brygada 1918 Bold" pitchFamily="34" charset="-120"/>
              </a:rPr>
              <a:t>Étape 4 : on ajoute les deux vecteurs</a:t>
            </a:r>
            <a:endParaRPr lang="en-US" sz="1900" dirty="0"/>
          </a:p>
        </p:txBody>
      </p:sp>
      <p:sp>
        <p:nvSpPr>
          <p:cNvPr id="14" name="Text 8"/>
          <p:cNvSpPr/>
          <p:nvPr/>
        </p:nvSpPr>
        <p:spPr>
          <a:xfrm>
            <a:off x="1819275" y="5872996"/>
            <a:ext cx="12174379" cy="581978"/>
          </a:xfrm>
          <a:prstGeom prst="rect">
            <a:avLst/>
          </a:prstGeom>
          <a:noFill/>
          <a:ln/>
        </p:spPr>
        <p:txBody>
          <a:bodyPr wrap="square" lIns="0" tIns="0" rIns="0" bIns="0" rtlCol="0" anchor="t"/>
          <a:lstStyle/>
          <a:p>
            <a:pPr algn="l" indent="0" marL="0">
              <a:lnSpc>
                <a:spcPts val="2250"/>
              </a:lnSpc>
              <a:buNone/>
            </a:pPr>
            <a:r>
              <a:rPr lang="en-US" sz="1400" dirty="0">
                <a:solidFill>
                  <a:srgbClr val="F4CAB8"/>
                </a:solidFill>
                <a:latin typeface="Montserrat Medium" pitchFamily="34" charset="0"/>
                <a:ea typeface="Montserrat Medium" pitchFamily="34" charset="-122"/>
                <a:cs typeface="Montserrat Medium" pitchFamily="34" charset="-120"/>
              </a:rPr>
              <a:t>On additionne le vecteur du mot et le vecteur de position élément par élément. Le résultat est un seul vecteur qui représente à la fois le mot et sa position.</a:t>
            </a:r>
            <a:endParaRPr lang="en-US" sz="1400" dirty="0"/>
          </a:p>
        </p:txBody>
      </p:sp>
      <p:pic>
        <p:nvPicPr>
          <p:cNvPr id="15" name="Image 4" descr="preencoded.png">    </p:cNvPr>
          <p:cNvPicPr>
            <a:picLocks noChangeAspect="1"/>
          </p:cNvPicPr>
          <p:nvPr/>
        </p:nvPicPr>
        <p:blipFill>
          <a:blip r:embed="rId5"/>
          <a:stretch>
            <a:fillRect/>
          </a:stretch>
        </p:blipFill>
        <p:spPr>
          <a:xfrm>
            <a:off x="636746" y="6636901"/>
            <a:ext cx="909638" cy="1091565"/>
          </a:xfrm>
          <a:prstGeom prst="rect">
            <a:avLst/>
          </a:prstGeom>
        </p:spPr>
      </p:pic>
      <p:sp>
        <p:nvSpPr>
          <p:cNvPr id="16" name="Text 9"/>
          <p:cNvSpPr/>
          <p:nvPr/>
        </p:nvSpPr>
        <p:spPr>
          <a:xfrm>
            <a:off x="1819275" y="6818828"/>
            <a:ext cx="4495562" cy="303133"/>
          </a:xfrm>
          <a:prstGeom prst="rect">
            <a:avLst/>
          </a:prstGeom>
          <a:noFill/>
          <a:ln/>
        </p:spPr>
        <p:txBody>
          <a:bodyPr wrap="none" lIns="0" tIns="0" rIns="0" bIns="0" rtlCol="0" anchor="t"/>
          <a:lstStyle/>
          <a:p>
            <a:pPr algn="l" indent="0" marL="0">
              <a:lnSpc>
                <a:spcPts val="2350"/>
              </a:lnSpc>
              <a:buNone/>
            </a:pPr>
            <a:r>
              <a:rPr lang="en-US" sz="1900" b="1" dirty="0">
                <a:solidFill>
                  <a:srgbClr val="F4CAB8"/>
                </a:solidFill>
                <a:latin typeface="Brygada 1918 Bold" pitchFamily="34" charset="0"/>
                <a:ea typeface="Brygada 1918 Bold" pitchFamily="34" charset="-122"/>
                <a:cs typeface="Brygada 1918 Bold" pitchFamily="34" charset="-120"/>
              </a:rPr>
              <a:t>Étape 5 : on fait ça pour toute la phrase</a:t>
            </a:r>
            <a:endParaRPr lang="en-US" sz="1900" dirty="0"/>
          </a:p>
        </p:txBody>
      </p:sp>
      <p:sp>
        <p:nvSpPr>
          <p:cNvPr id="17" name="Text 10"/>
          <p:cNvSpPr/>
          <p:nvPr/>
        </p:nvSpPr>
        <p:spPr>
          <a:xfrm>
            <a:off x="1819275" y="7231023"/>
            <a:ext cx="12174379" cy="290989"/>
          </a:xfrm>
          <a:prstGeom prst="rect">
            <a:avLst/>
          </a:prstGeom>
          <a:noFill/>
          <a:ln/>
        </p:spPr>
        <p:txBody>
          <a:bodyPr wrap="none" lIns="0" tIns="0" rIns="0" bIns="0" rtlCol="0" anchor="t"/>
          <a:lstStyle/>
          <a:p>
            <a:pPr algn="l" indent="0" marL="0">
              <a:lnSpc>
                <a:spcPts val="2250"/>
              </a:lnSpc>
              <a:buNone/>
            </a:pPr>
            <a:r>
              <a:rPr lang="en-US" sz="1400" dirty="0">
                <a:solidFill>
                  <a:srgbClr val="F4CAB8"/>
                </a:solidFill>
                <a:latin typeface="Montserrat Medium" pitchFamily="34" charset="0"/>
                <a:ea typeface="Montserrat Medium" pitchFamily="34" charset="-122"/>
                <a:cs typeface="Montserrat Medium" pitchFamily="34" charset="-120"/>
              </a:rPr>
              <a:t>On obtient une matrice d'entrée appelée Input Embedding Matrix.</a:t>
            </a:r>
            <a:endParaRPr lang="en-US" sz="1400" dirty="0"/>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name="Slide 56">
    <p:spTree>
      <p:nvGrpSpPr>
        <p:cNvPr id="1" name=""/>
        <p:cNvGrpSpPr/>
        <p:nvPr/>
      </p:nvGrpSpPr>
      <p:grpSpPr>
        <a:xfrm>
          <a:off x="0" y="0"/>
          <a:ext cx="0" cy="0"/>
          <a:chOff x="0" y="0"/>
          <a:chExt cx="0" cy="0"/>
        </a:xfrm>
      </p:grpSpPr>
      <p:sp>
        <p:nvSpPr>
          <p:cNvPr id="2" name="Text 0"/>
          <p:cNvSpPr/>
          <p:nvPr/>
        </p:nvSpPr>
        <p:spPr>
          <a:xfrm>
            <a:off x="514826" y="407194"/>
            <a:ext cx="9737408" cy="490299"/>
          </a:xfrm>
          <a:prstGeom prst="rect">
            <a:avLst/>
          </a:prstGeom>
          <a:noFill/>
          <a:ln/>
        </p:spPr>
        <p:txBody>
          <a:bodyPr wrap="none" lIns="0" tIns="0" rIns="0" bIns="0" rtlCol="0" anchor="t"/>
          <a:lstStyle/>
          <a:p>
            <a:pPr algn="l" indent="0" marL="0">
              <a:lnSpc>
                <a:spcPts val="3850"/>
              </a:lnSpc>
              <a:buNone/>
            </a:pPr>
            <a:r>
              <a:rPr lang="en-US" sz="3050" b="1" dirty="0">
                <a:solidFill>
                  <a:srgbClr val="FFB393"/>
                </a:solidFill>
                <a:latin typeface="Brygada 1918 Bold" pitchFamily="34" charset="0"/>
                <a:ea typeface="Brygada 1918 Bold" pitchFamily="34" charset="-122"/>
                <a:cs typeface="Brygada 1918 Bold" pitchFamily="34" charset="-120"/>
              </a:rPr>
              <a:t>Softmax et Température : Contrôle de la Génération</a:t>
            </a:r>
            <a:endParaRPr lang="en-US" sz="3050" dirty="0"/>
          </a:p>
        </p:txBody>
      </p:sp>
      <p:pic>
        <p:nvPicPr>
          <p:cNvPr id="3" name="Image 0" descr="preencoded.png">    </p:cNvPr>
          <p:cNvPicPr>
            <a:picLocks noChangeAspect="1"/>
          </p:cNvPicPr>
          <p:nvPr/>
        </p:nvPicPr>
        <p:blipFill>
          <a:blip r:embed="rId1"/>
          <a:stretch>
            <a:fillRect/>
          </a:stretch>
        </p:blipFill>
        <p:spPr>
          <a:xfrm>
            <a:off x="514826" y="1191697"/>
            <a:ext cx="6690003" cy="4134683"/>
          </a:xfrm>
          <a:prstGeom prst="rect">
            <a:avLst/>
          </a:prstGeom>
        </p:spPr>
      </p:pic>
      <p:sp>
        <p:nvSpPr>
          <p:cNvPr id="4" name="Text 1"/>
          <p:cNvSpPr/>
          <p:nvPr/>
        </p:nvSpPr>
        <p:spPr>
          <a:xfrm>
            <a:off x="514826" y="5510213"/>
            <a:ext cx="1961555" cy="245269"/>
          </a:xfrm>
          <a:prstGeom prst="rect">
            <a:avLst/>
          </a:prstGeom>
          <a:noFill/>
          <a:ln/>
        </p:spPr>
        <p:txBody>
          <a:bodyPr wrap="none" lIns="0" tIns="0" rIns="0" bIns="0" rtlCol="0" anchor="t"/>
          <a:lstStyle/>
          <a:p>
            <a:pPr algn="l" indent="0" marL="0">
              <a:lnSpc>
                <a:spcPts val="1900"/>
              </a:lnSpc>
              <a:buNone/>
            </a:pPr>
            <a:r>
              <a:rPr lang="en-US" sz="1500" b="1" dirty="0">
                <a:solidFill>
                  <a:srgbClr val="F4CAB8"/>
                </a:solidFill>
                <a:latin typeface="Brygada 1918 Bold" pitchFamily="34" charset="0"/>
                <a:ea typeface="Brygada 1918 Bold" pitchFamily="34" charset="-122"/>
                <a:cs typeface="Brygada 1918 Bold" pitchFamily="34" charset="-120"/>
              </a:rPr>
              <a:t>Fonction softmax</a:t>
            </a:r>
            <a:endParaRPr lang="en-US" sz="1500" dirty="0"/>
          </a:p>
        </p:txBody>
      </p:sp>
      <p:sp>
        <p:nvSpPr>
          <p:cNvPr id="5" name="Text 2"/>
          <p:cNvSpPr/>
          <p:nvPr/>
        </p:nvSpPr>
        <p:spPr>
          <a:xfrm>
            <a:off x="514826" y="5843707"/>
            <a:ext cx="6690003" cy="470773"/>
          </a:xfrm>
          <a:prstGeom prst="rect">
            <a:avLst/>
          </a:prstGeom>
          <a:noFill/>
          <a:ln/>
        </p:spPr>
        <p:txBody>
          <a:bodyPr wrap="square" lIns="0" tIns="0" rIns="0" bIns="0" rtlCol="0" anchor="t"/>
          <a:lstStyle/>
          <a:p>
            <a:pPr algn="l" indent="0" marL="0">
              <a:lnSpc>
                <a:spcPts val="1850"/>
              </a:lnSpc>
              <a:buNone/>
            </a:pPr>
            <a:r>
              <a:rPr lang="en-US" sz="1150" dirty="0">
                <a:solidFill>
                  <a:srgbClr val="F4CAB8"/>
                </a:solidFill>
                <a:latin typeface="Montserrat Medium" pitchFamily="34" charset="0"/>
                <a:ea typeface="Montserrat Medium" pitchFamily="34" charset="-122"/>
                <a:cs typeface="Montserrat Medium" pitchFamily="34" charset="-120"/>
              </a:rPr>
              <a:t>La fonction softmax transforme une série de nombres en probabilités (valeurs entre 0 et 1 qui s'additionnent à 1). Elle est utilisée à deux moments dans GPT :</a:t>
            </a:r>
            <a:endParaRPr lang="en-US" sz="1150" dirty="0"/>
          </a:p>
        </p:txBody>
      </p:sp>
      <p:sp>
        <p:nvSpPr>
          <p:cNvPr id="6" name="Text 3"/>
          <p:cNvSpPr/>
          <p:nvPr/>
        </p:nvSpPr>
        <p:spPr>
          <a:xfrm>
            <a:off x="514826" y="6402705"/>
            <a:ext cx="6690003" cy="235387"/>
          </a:xfrm>
          <a:prstGeom prst="rect">
            <a:avLst/>
          </a:prstGeom>
          <a:noFill/>
          <a:ln/>
        </p:spPr>
        <p:txBody>
          <a:bodyPr wrap="none" lIns="0" tIns="0" rIns="0" bIns="0" rtlCol="0" anchor="t"/>
          <a:lstStyle/>
          <a:p>
            <a:pPr algn="l" marL="342900" indent="-342900">
              <a:lnSpc>
                <a:spcPts val="1850"/>
              </a:lnSpc>
              <a:buSzPct val="100000"/>
              <a:buChar char="•"/>
            </a:pPr>
            <a:r>
              <a:rPr lang="en-US" sz="1150" dirty="0">
                <a:solidFill>
                  <a:srgbClr val="F4CAB8"/>
                </a:solidFill>
                <a:latin typeface="Montserrat Medium" pitchFamily="34" charset="0"/>
                <a:ea typeface="Montserrat Medium" pitchFamily="34" charset="-122"/>
                <a:cs typeface="Montserrat Medium" pitchFamily="34" charset="-120"/>
              </a:rPr>
              <a:t>Pendant la self-attention → pour déterminer à quels mots accorder de l'attention</a:t>
            </a:r>
            <a:endParaRPr lang="en-US" sz="1150" dirty="0"/>
          </a:p>
        </p:txBody>
      </p:sp>
      <p:sp>
        <p:nvSpPr>
          <p:cNvPr id="7" name="Text 4"/>
          <p:cNvSpPr/>
          <p:nvPr/>
        </p:nvSpPr>
        <p:spPr>
          <a:xfrm>
            <a:off x="514826" y="6689527"/>
            <a:ext cx="6690003" cy="235387"/>
          </a:xfrm>
          <a:prstGeom prst="rect">
            <a:avLst/>
          </a:prstGeom>
          <a:noFill/>
          <a:ln/>
        </p:spPr>
        <p:txBody>
          <a:bodyPr wrap="none" lIns="0" tIns="0" rIns="0" bIns="0" rtlCol="0" anchor="t"/>
          <a:lstStyle/>
          <a:p>
            <a:pPr algn="l" marL="342900" indent="-342900">
              <a:lnSpc>
                <a:spcPts val="1850"/>
              </a:lnSpc>
              <a:buSzPct val="100000"/>
              <a:buChar char="•"/>
            </a:pPr>
            <a:r>
              <a:rPr lang="en-US" sz="1150" dirty="0">
                <a:solidFill>
                  <a:srgbClr val="F4CAB8"/>
                </a:solidFill>
                <a:latin typeface="Montserrat Medium" pitchFamily="34" charset="0"/>
                <a:ea typeface="Montserrat Medium" pitchFamily="34" charset="-122"/>
                <a:cs typeface="Montserrat Medium" pitchFamily="34" charset="-120"/>
              </a:rPr>
              <a:t>À la toute fin → pour choisir le mot suivant à générer</a:t>
            </a:r>
            <a:endParaRPr lang="en-US" sz="1150" dirty="0"/>
          </a:p>
        </p:txBody>
      </p:sp>
      <p:pic>
        <p:nvPicPr>
          <p:cNvPr id="8" name="Image 1" descr="preencoded.png">    </p:cNvPr>
          <p:cNvPicPr>
            <a:picLocks noChangeAspect="1"/>
          </p:cNvPicPr>
          <p:nvPr/>
        </p:nvPicPr>
        <p:blipFill>
          <a:blip r:embed="rId2"/>
          <a:stretch>
            <a:fillRect/>
          </a:stretch>
        </p:blipFill>
        <p:spPr>
          <a:xfrm>
            <a:off x="7425452" y="1191697"/>
            <a:ext cx="6690122" cy="4134803"/>
          </a:xfrm>
          <a:prstGeom prst="rect">
            <a:avLst/>
          </a:prstGeom>
        </p:spPr>
      </p:pic>
      <p:sp>
        <p:nvSpPr>
          <p:cNvPr id="9" name="Text 5"/>
          <p:cNvSpPr/>
          <p:nvPr/>
        </p:nvSpPr>
        <p:spPr>
          <a:xfrm>
            <a:off x="7425452" y="5510332"/>
            <a:ext cx="2670929" cy="245269"/>
          </a:xfrm>
          <a:prstGeom prst="rect">
            <a:avLst/>
          </a:prstGeom>
          <a:noFill/>
          <a:ln/>
        </p:spPr>
        <p:txBody>
          <a:bodyPr wrap="none" lIns="0" tIns="0" rIns="0" bIns="0" rtlCol="0" anchor="t"/>
          <a:lstStyle/>
          <a:p>
            <a:pPr algn="l" indent="0" marL="0">
              <a:lnSpc>
                <a:spcPts val="1900"/>
              </a:lnSpc>
              <a:buNone/>
            </a:pPr>
            <a:r>
              <a:rPr lang="en-US" sz="1500" b="1" dirty="0">
                <a:solidFill>
                  <a:srgbClr val="F4CAB8"/>
                </a:solidFill>
                <a:latin typeface="Brygada 1918 Bold" pitchFamily="34" charset="0"/>
                <a:ea typeface="Brygada 1918 Bold" pitchFamily="34" charset="-122"/>
                <a:cs typeface="Brygada 1918 Bold" pitchFamily="34" charset="-120"/>
              </a:rPr>
              <a:t>Contrôle par la température</a:t>
            </a:r>
            <a:endParaRPr lang="en-US" sz="1500" dirty="0"/>
          </a:p>
        </p:txBody>
      </p:sp>
      <p:sp>
        <p:nvSpPr>
          <p:cNvPr id="10" name="Text 6"/>
          <p:cNvSpPr/>
          <p:nvPr/>
        </p:nvSpPr>
        <p:spPr>
          <a:xfrm>
            <a:off x="7425452" y="5843826"/>
            <a:ext cx="6690122" cy="235387"/>
          </a:xfrm>
          <a:prstGeom prst="rect">
            <a:avLst/>
          </a:prstGeom>
          <a:noFill/>
          <a:ln/>
        </p:spPr>
        <p:txBody>
          <a:bodyPr wrap="none" lIns="0" tIns="0" rIns="0" bIns="0" rtlCol="0" anchor="t"/>
          <a:lstStyle/>
          <a:p>
            <a:pPr algn="l" indent="0" marL="0">
              <a:lnSpc>
                <a:spcPts val="1850"/>
              </a:lnSpc>
              <a:buNone/>
            </a:pPr>
            <a:r>
              <a:rPr lang="en-US" sz="1150" dirty="0">
                <a:solidFill>
                  <a:srgbClr val="F4CAB8"/>
                </a:solidFill>
                <a:latin typeface="Montserrat Medium" pitchFamily="34" charset="0"/>
                <a:ea typeface="Montserrat Medium" pitchFamily="34" charset="-122"/>
                <a:cs typeface="Montserrat Medium" pitchFamily="34" charset="-120"/>
              </a:rPr>
              <a:t>La température est un paramètre qui contrôle le niveau de hasard dans le sampling :</a:t>
            </a:r>
            <a:endParaRPr lang="en-US" sz="1150" dirty="0"/>
          </a:p>
        </p:txBody>
      </p:sp>
      <p:sp>
        <p:nvSpPr>
          <p:cNvPr id="11" name="Text 7"/>
          <p:cNvSpPr/>
          <p:nvPr/>
        </p:nvSpPr>
        <p:spPr>
          <a:xfrm>
            <a:off x="7425452" y="6167438"/>
            <a:ext cx="6690122" cy="235387"/>
          </a:xfrm>
          <a:prstGeom prst="rect">
            <a:avLst/>
          </a:prstGeom>
          <a:noFill/>
          <a:ln/>
        </p:spPr>
        <p:txBody>
          <a:bodyPr wrap="none" lIns="0" tIns="0" rIns="0" bIns="0" rtlCol="0" anchor="t"/>
          <a:lstStyle/>
          <a:p>
            <a:pPr algn="l" marL="342900" indent="-342900">
              <a:lnSpc>
                <a:spcPts val="1850"/>
              </a:lnSpc>
              <a:buSzPct val="100000"/>
              <a:buChar char="•"/>
            </a:pPr>
            <a:r>
              <a:rPr lang="en-US" sz="1150" dirty="0">
                <a:solidFill>
                  <a:srgbClr val="F4CAB8"/>
                </a:solidFill>
                <a:latin typeface="Montserrat Medium" pitchFamily="34" charset="0"/>
                <a:ea typeface="Montserrat Medium" pitchFamily="34" charset="-122"/>
                <a:cs typeface="Montserrat Medium" pitchFamily="34" charset="-120"/>
              </a:rPr>
              <a:t>Température 0 : aucun hasard, toujours le mot le plus probable</a:t>
            </a:r>
            <a:endParaRPr lang="en-US" sz="1150" dirty="0"/>
          </a:p>
        </p:txBody>
      </p:sp>
      <p:sp>
        <p:nvSpPr>
          <p:cNvPr id="12" name="Text 8"/>
          <p:cNvSpPr/>
          <p:nvPr/>
        </p:nvSpPr>
        <p:spPr>
          <a:xfrm>
            <a:off x="7425452" y="6454259"/>
            <a:ext cx="6690122" cy="235387"/>
          </a:xfrm>
          <a:prstGeom prst="rect">
            <a:avLst/>
          </a:prstGeom>
          <a:noFill/>
          <a:ln/>
        </p:spPr>
        <p:txBody>
          <a:bodyPr wrap="none" lIns="0" tIns="0" rIns="0" bIns="0" rtlCol="0" anchor="t"/>
          <a:lstStyle/>
          <a:p>
            <a:pPr algn="l" marL="342900" indent="-342900">
              <a:lnSpc>
                <a:spcPts val="1850"/>
              </a:lnSpc>
              <a:buSzPct val="100000"/>
              <a:buChar char="•"/>
            </a:pPr>
            <a:r>
              <a:rPr lang="en-US" sz="1150" dirty="0">
                <a:solidFill>
                  <a:srgbClr val="F4CAB8"/>
                </a:solidFill>
                <a:latin typeface="Montserrat Medium" pitchFamily="34" charset="0"/>
                <a:ea typeface="Montserrat Medium" pitchFamily="34" charset="-122"/>
                <a:cs typeface="Montserrat Medium" pitchFamily="34" charset="-120"/>
              </a:rPr>
              <a:t>Température 1 : choix normal, proportionnel aux probabilités</a:t>
            </a:r>
            <a:endParaRPr lang="en-US" sz="1150" dirty="0"/>
          </a:p>
        </p:txBody>
      </p:sp>
      <p:sp>
        <p:nvSpPr>
          <p:cNvPr id="13" name="Text 9"/>
          <p:cNvSpPr/>
          <p:nvPr/>
        </p:nvSpPr>
        <p:spPr>
          <a:xfrm>
            <a:off x="7425452" y="6741081"/>
            <a:ext cx="6690122" cy="235387"/>
          </a:xfrm>
          <a:prstGeom prst="rect">
            <a:avLst/>
          </a:prstGeom>
          <a:noFill/>
          <a:ln/>
        </p:spPr>
        <p:txBody>
          <a:bodyPr wrap="none" lIns="0" tIns="0" rIns="0" bIns="0" rtlCol="0" anchor="t"/>
          <a:lstStyle/>
          <a:p>
            <a:pPr algn="l" marL="342900" indent="-342900">
              <a:lnSpc>
                <a:spcPts val="1850"/>
              </a:lnSpc>
              <a:buSzPct val="100000"/>
              <a:buChar char="•"/>
            </a:pPr>
            <a:r>
              <a:rPr lang="en-US" sz="1150" dirty="0">
                <a:solidFill>
                  <a:srgbClr val="F4CAB8"/>
                </a:solidFill>
                <a:latin typeface="Montserrat Medium" pitchFamily="34" charset="0"/>
                <a:ea typeface="Montserrat Medium" pitchFamily="34" charset="-122"/>
                <a:cs typeface="Montserrat Medium" pitchFamily="34" charset="-120"/>
              </a:rPr>
              <a:t>Température &gt;1 : plus aléatoire, les mots moins probables ont plus de chances</a:t>
            </a:r>
            <a:endParaRPr lang="en-US" sz="1150" dirty="0"/>
          </a:p>
        </p:txBody>
      </p:sp>
      <p:sp>
        <p:nvSpPr>
          <p:cNvPr id="14" name="Text 10"/>
          <p:cNvSpPr/>
          <p:nvPr/>
        </p:nvSpPr>
        <p:spPr>
          <a:xfrm>
            <a:off x="7425452" y="7027902"/>
            <a:ext cx="6690122" cy="235387"/>
          </a:xfrm>
          <a:prstGeom prst="rect">
            <a:avLst/>
          </a:prstGeom>
          <a:noFill/>
          <a:ln/>
        </p:spPr>
        <p:txBody>
          <a:bodyPr wrap="none" lIns="0" tIns="0" rIns="0" bIns="0" rtlCol="0" anchor="t"/>
          <a:lstStyle/>
          <a:p>
            <a:pPr algn="l" marL="342900" indent="-342900">
              <a:lnSpc>
                <a:spcPts val="1850"/>
              </a:lnSpc>
              <a:buSzPct val="100000"/>
              <a:buChar char="•"/>
            </a:pPr>
            <a:r>
              <a:rPr lang="en-US" sz="1150" dirty="0">
                <a:solidFill>
                  <a:srgbClr val="F4CAB8"/>
                </a:solidFill>
                <a:latin typeface="Montserrat Medium" pitchFamily="34" charset="0"/>
                <a:ea typeface="Montserrat Medium" pitchFamily="34" charset="-122"/>
                <a:cs typeface="Montserrat Medium" pitchFamily="34" charset="-120"/>
              </a:rPr>
              <a:t>Température &lt;1 : plus conservateur, les mots très probables sont favorisés</a:t>
            </a:r>
            <a:endParaRPr lang="en-US" sz="1150" dirty="0"/>
          </a:p>
        </p:txBody>
      </p:sp>
      <p:sp>
        <p:nvSpPr>
          <p:cNvPr id="15" name="Text 11"/>
          <p:cNvSpPr/>
          <p:nvPr/>
        </p:nvSpPr>
        <p:spPr>
          <a:xfrm>
            <a:off x="7425452" y="7351514"/>
            <a:ext cx="6690122" cy="470773"/>
          </a:xfrm>
          <a:prstGeom prst="rect">
            <a:avLst/>
          </a:prstGeom>
          <a:noFill/>
          <a:ln/>
        </p:spPr>
        <p:txBody>
          <a:bodyPr wrap="square" lIns="0" tIns="0" rIns="0" bIns="0" rtlCol="0" anchor="t"/>
          <a:lstStyle/>
          <a:p>
            <a:pPr algn="l" indent="0" marL="0">
              <a:lnSpc>
                <a:spcPts val="1850"/>
              </a:lnSpc>
              <a:buNone/>
            </a:pPr>
            <a:r>
              <a:rPr lang="en-US" sz="1150" dirty="0">
                <a:solidFill>
                  <a:srgbClr val="F4CAB8"/>
                </a:solidFill>
                <a:latin typeface="Montserrat Medium" pitchFamily="34" charset="0"/>
                <a:ea typeface="Montserrat Medium" pitchFamily="34" charset="-122"/>
                <a:cs typeface="Montserrat Medium" pitchFamily="34" charset="-120"/>
              </a:rPr>
              <a:t>Si tu veux que GPT soit plus créatif ou plus fou, utilise une température plus élevée. Pour un ton professionnel et clair, utilise une température plus basse.</a:t>
            </a:r>
            <a:endParaRPr lang="en-US" sz="1150" dirty="0"/>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name="Slide 57">
    <p:spTree>
      <p:nvGrpSpPr>
        <p:cNvPr id="1" name=""/>
        <p:cNvGrpSpPr/>
        <p:nvPr/>
      </p:nvGrpSpPr>
      <p:grpSpPr>
        <a:xfrm>
          <a:off x="0" y="0"/>
          <a:ext cx="0" cy="0"/>
          <a:chOff x="0" y="0"/>
          <a:chExt cx="0" cy="0"/>
        </a:xfrm>
      </p:grpSpPr>
      <p:sp>
        <p:nvSpPr>
          <p:cNvPr id="2" name="Text 0"/>
          <p:cNvSpPr/>
          <p:nvPr/>
        </p:nvSpPr>
        <p:spPr>
          <a:xfrm>
            <a:off x="584002" y="735925"/>
            <a:ext cx="13271659" cy="556260"/>
          </a:xfrm>
          <a:prstGeom prst="rect">
            <a:avLst/>
          </a:prstGeom>
          <a:noFill/>
          <a:ln/>
        </p:spPr>
        <p:txBody>
          <a:bodyPr wrap="none" lIns="0" tIns="0" rIns="0" bIns="0" rtlCol="0" anchor="t"/>
          <a:lstStyle/>
          <a:p>
            <a:pPr algn="l" indent="0" marL="0">
              <a:lnSpc>
                <a:spcPts val="4350"/>
              </a:lnSpc>
              <a:buNone/>
            </a:pPr>
            <a:r>
              <a:rPr lang="en-US" sz="3500" b="1" dirty="0">
                <a:solidFill>
                  <a:srgbClr val="FFB393"/>
                </a:solidFill>
                <a:latin typeface="Brygada 1918 Bold" pitchFamily="34" charset="0"/>
                <a:ea typeface="Brygada 1918 Bold" pitchFamily="34" charset="-122"/>
                <a:cs typeface="Brygada 1918 Bold" pitchFamily="34" charset="-120"/>
              </a:rPr>
              <a:t>Techniques Avancées : RAG (Retrieval-Augmented Generation)</a:t>
            </a:r>
            <a:endParaRPr lang="en-US" sz="3500" dirty="0"/>
          </a:p>
        </p:txBody>
      </p:sp>
      <p:pic>
        <p:nvPicPr>
          <p:cNvPr id="3" name="Image 0" descr="preencoded.png">    </p:cNvPr>
          <p:cNvPicPr>
            <a:picLocks noChangeAspect="1"/>
          </p:cNvPicPr>
          <p:nvPr/>
        </p:nvPicPr>
        <p:blipFill>
          <a:blip r:embed="rId1"/>
          <a:stretch>
            <a:fillRect/>
          </a:stretch>
        </p:blipFill>
        <p:spPr>
          <a:xfrm>
            <a:off x="584002" y="1625918"/>
            <a:ext cx="834390" cy="1629608"/>
          </a:xfrm>
          <a:prstGeom prst="rect">
            <a:avLst/>
          </a:prstGeom>
        </p:spPr>
      </p:pic>
      <p:sp>
        <p:nvSpPr>
          <p:cNvPr id="4" name="Text 1"/>
          <p:cNvSpPr/>
          <p:nvPr/>
        </p:nvSpPr>
        <p:spPr>
          <a:xfrm>
            <a:off x="1668661" y="1792724"/>
            <a:ext cx="4030266" cy="278130"/>
          </a:xfrm>
          <a:prstGeom prst="rect">
            <a:avLst/>
          </a:prstGeom>
          <a:noFill/>
          <a:ln/>
        </p:spPr>
        <p:txBody>
          <a:bodyPr wrap="none" lIns="0" tIns="0" rIns="0" bIns="0" rtlCol="0" anchor="t"/>
          <a:lstStyle/>
          <a:p>
            <a:pPr algn="l" indent="0" marL="0">
              <a:lnSpc>
                <a:spcPts val="2150"/>
              </a:lnSpc>
              <a:buNone/>
            </a:pPr>
            <a:r>
              <a:rPr lang="en-US" sz="1750" b="1" dirty="0">
                <a:solidFill>
                  <a:srgbClr val="F4CAB8"/>
                </a:solidFill>
                <a:latin typeface="Brygada 1918 Bold" pitchFamily="34" charset="0"/>
                <a:ea typeface="Brygada 1918 Bold" pitchFamily="34" charset="-122"/>
                <a:cs typeface="Brygada 1918 Bold" pitchFamily="34" charset="-120"/>
              </a:rPr>
              <a:t>Création d'une base de connaissances</a:t>
            </a:r>
            <a:endParaRPr lang="en-US" sz="1750" dirty="0"/>
          </a:p>
        </p:txBody>
      </p:sp>
      <p:sp>
        <p:nvSpPr>
          <p:cNvPr id="5" name="Text 2"/>
          <p:cNvSpPr/>
          <p:nvPr/>
        </p:nvSpPr>
        <p:spPr>
          <a:xfrm>
            <a:off x="1668661" y="2170867"/>
            <a:ext cx="12377737" cy="267057"/>
          </a:xfrm>
          <a:prstGeom prst="rect">
            <a:avLst/>
          </a:prstGeom>
          <a:noFill/>
          <a:ln/>
        </p:spPr>
        <p:txBody>
          <a:bodyPr wrap="none" lIns="0" tIns="0" rIns="0" bIns="0" rtlCol="0" anchor="t"/>
          <a:lstStyle/>
          <a:p>
            <a:pPr algn="l" marL="342900" indent="-342900">
              <a:lnSpc>
                <a:spcPts val="2100"/>
              </a:lnSpc>
              <a:buSzPct val="100000"/>
              <a:buChar char="•"/>
            </a:pPr>
            <a:r>
              <a:rPr lang="en-US" sz="1300" dirty="0">
                <a:solidFill>
                  <a:srgbClr val="F4CAB8"/>
                </a:solidFill>
                <a:latin typeface="Montserrat Medium" pitchFamily="34" charset="0"/>
                <a:ea typeface="Montserrat Medium" pitchFamily="34" charset="-122"/>
                <a:cs typeface="Montserrat Medium" pitchFamily="34" charset="-120"/>
              </a:rPr>
              <a:t>Les documents sont découpés en petits morceaux (chunks)</a:t>
            </a:r>
            <a:endParaRPr lang="en-US" sz="1300" dirty="0"/>
          </a:p>
        </p:txBody>
      </p:sp>
      <p:sp>
        <p:nvSpPr>
          <p:cNvPr id="6" name="Text 3"/>
          <p:cNvSpPr/>
          <p:nvPr/>
        </p:nvSpPr>
        <p:spPr>
          <a:xfrm>
            <a:off x="1668661" y="2496264"/>
            <a:ext cx="12377737" cy="267057"/>
          </a:xfrm>
          <a:prstGeom prst="rect">
            <a:avLst/>
          </a:prstGeom>
          <a:noFill/>
          <a:ln/>
        </p:spPr>
        <p:txBody>
          <a:bodyPr wrap="none" lIns="0" tIns="0" rIns="0" bIns="0" rtlCol="0" anchor="t"/>
          <a:lstStyle/>
          <a:p>
            <a:pPr algn="l" marL="342900" indent="-342900">
              <a:lnSpc>
                <a:spcPts val="2100"/>
              </a:lnSpc>
              <a:buSzPct val="100000"/>
              <a:buChar char="•"/>
            </a:pPr>
            <a:r>
              <a:rPr lang="en-US" sz="1300" dirty="0">
                <a:solidFill>
                  <a:srgbClr val="F4CAB8"/>
                </a:solidFill>
                <a:latin typeface="Montserrat Medium" pitchFamily="34" charset="0"/>
                <a:ea typeface="Montserrat Medium" pitchFamily="34" charset="-122"/>
                <a:cs typeface="Montserrat Medium" pitchFamily="34" charset="-120"/>
              </a:rPr>
              <a:t>Chaque morceau est transformé en représentation vectorielle (embedding)</a:t>
            </a:r>
            <a:endParaRPr lang="en-US" sz="1300" dirty="0"/>
          </a:p>
        </p:txBody>
      </p:sp>
      <p:sp>
        <p:nvSpPr>
          <p:cNvPr id="7" name="Text 4"/>
          <p:cNvSpPr/>
          <p:nvPr/>
        </p:nvSpPr>
        <p:spPr>
          <a:xfrm>
            <a:off x="1668661" y="2821662"/>
            <a:ext cx="12377737" cy="267057"/>
          </a:xfrm>
          <a:prstGeom prst="rect">
            <a:avLst/>
          </a:prstGeom>
          <a:noFill/>
          <a:ln/>
        </p:spPr>
        <p:txBody>
          <a:bodyPr wrap="none" lIns="0" tIns="0" rIns="0" bIns="0" rtlCol="0" anchor="t"/>
          <a:lstStyle/>
          <a:p>
            <a:pPr algn="l" marL="342900" indent="-342900">
              <a:lnSpc>
                <a:spcPts val="2100"/>
              </a:lnSpc>
              <a:buSzPct val="100000"/>
              <a:buChar char="•"/>
            </a:pPr>
            <a:r>
              <a:rPr lang="en-US" sz="1300" dirty="0">
                <a:solidFill>
                  <a:srgbClr val="F4CAB8"/>
                </a:solidFill>
                <a:latin typeface="Montserrat Medium" pitchFamily="34" charset="0"/>
                <a:ea typeface="Montserrat Medium" pitchFamily="34" charset="-122"/>
                <a:cs typeface="Montserrat Medium" pitchFamily="34" charset="-120"/>
              </a:rPr>
              <a:t>Ces vecteurs sont stockés dans une base de données vectorielle</a:t>
            </a:r>
            <a:endParaRPr lang="en-US" sz="1300" dirty="0"/>
          </a:p>
        </p:txBody>
      </p:sp>
      <p:pic>
        <p:nvPicPr>
          <p:cNvPr id="8" name="Image 1" descr="preencoded.png">    </p:cNvPr>
          <p:cNvPicPr>
            <a:picLocks noChangeAspect="1"/>
          </p:cNvPicPr>
          <p:nvPr/>
        </p:nvPicPr>
        <p:blipFill>
          <a:blip r:embed="rId2"/>
          <a:stretch>
            <a:fillRect/>
          </a:stretch>
        </p:blipFill>
        <p:spPr>
          <a:xfrm>
            <a:off x="584002" y="3255526"/>
            <a:ext cx="834390" cy="1629608"/>
          </a:xfrm>
          <a:prstGeom prst="rect">
            <a:avLst/>
          </a:prstGeom>
        </p:spPr>
      </p:pic>
      <p:sp>
        <p:nvSpPr>
          <p:cNvPr id="9" name="Text 5"/>
          <p:cNvSpPr/>
          <p:nvPr/>
        </p:nvSpPr>
        <p:spPr>
          <a:xfrm>
            <a:off x="1668661" y="3422333"/>
            <a:ext cx="3117294" cy="278130"/>
          </a:xfrm>
          <a:prstGeom prst="rect">
            <a:avLst/>
          </a:prstGeom>
          <a:noFill/>
          <a:ln/>
        </p:spPr>
        <p:txBody>
          <a:bodyPr wrap="none" lIns="0" tIns="0" rIns="0" bIns="0" rtlCol="0" anchor="t"/>
          <a:lstStyle/>
          <a:p>
            <a:pPr algn="l" indent="0" marL="0">
              <a:lnSpc>
                <a:spcPts val="2150"/>
              </a:lnSpc>
              <a:buNone/>
            </a:pPr>
            <a:r>
              <a:rPr lang="en-US" sz="1750" b="1" dirty="0">
                <a:solidFill>
                  <a:srgbClr val="F4CAB8"/>
                </a:solidFill>
                <a:latin typeface="Brygada 1918 Bold" pitchFamily="34" charset="0"/>
                <a:ea typeface="Brygada 1918 Bold" pitchFamily="34" charset="-122"/>
                <a:cs typeface="Brygada 1918 Bold" pitchFamily="34" charset="-120"/>
              </a:rPr>
              <a:t>Recherche lors d'une requête</a:t>
            </a:r>
            <a:endParaRPr lang="en-US" sz="1750" dirty="0"/>
          </a:p>
        </p:txBody>
      </p:sp>
      <p:sp>
        <p:nvSpPr>
          <p:cNvPr id="10" name="Text 6"/>
          <p:cNvSpPr/>
          <p:nvPr/>
        </p:nvSpPr>
        <p:spPr>
          <a:xfrm>
            <a:off x="1668661" y="3800475"/>
            <a:ext cx="12377737" cy="267057"/>
          </a:xfrm>
          <a:prstGeom prst="rect">
            <a:avLst/>
          </a:prstGeom>
          <a:noFill/>
          <a:ln/>
        </p:spPr>
        <p:txBody>
          <a:bodyPr wrap="none" lIns="0" tIns="0" rIns="0" bIns="0" rtlCol="0" anchor="t"/>
          <a:lstStyle/>
          <a:p>
            <a:pPr algn="l" marL="342900" indent="-342900">
              <a:lnSpc>
                <a:spcPts val="2100"/>
              </a:lnSpc>
              <a:buSzPct val="100000"/>
              <a:buChar char="•"/>
            </a:pPr>
            <a:r>
              <a:rPr lang="en-US" sz="1300" dirty="0">
                <a:solidFill>
                  <a:srgbClr val="F4CAB8"/>
                </a:solidFill>
                <a:latin typeface="Montserrat Medium" pitchFamily="34" charset="0"/>
                <a:ea typeface="Montserrat Medium" pitchFamily="34" charset="-122"/>
                <a:cs typeface="Montserrat Medium" pitchFamily="34" charset="-120"/>
              </a:rPr>
              <a:t>La question est également transformée en vecteur</a:t>
            </a:r>
            <a:endParaRPr lang="en-US" sz="1300" dirty="0"/>
          </a:p>
        </p:txBody>
      </p:sp>
      <p:sp>
        <p:nvSpPr>
          <p:cNvPr id="11" name="Text 7"/>
          <p:cNvSpPr/>
          <p:nvPr/>
        </p:nvSpPr>
        <p:spPr>
          <a:xfrm>
            <a:off x="1668661" y="4125873"/>
            <a:ext cx="12377737" cy="267057"/>
          </a:xfrm>
          <a:prstGeom prst="rect">
            <a:avLst/>
          </a:prstGeom>
          <a:noFill/>
          <a:ln/>
        </p:spPr>
        <p:txBody>
          <a:bodyPr wrap="none" lIns="0" tIns="0" rIns="0" bIns="0" rtlCol="0" anchor="t"/>
          <a:lstStyle/>
          <a:p>
            <a:pPr algn="l" marL="342900" indent="-342900">
              <a:lnSpc>
                <a:spcPts val="2100"/>
              </a:lnSpc>
              <a:buSzPct val="100000"/>
              <a:buChar char="•"/>
            </a:pPr>
            <a:r>
              <a:rPr lang="en-US" sz="1300" dirty="0">
                <a:solidFill>
                  <a:srgbClr val="F4CAB8"/>
                </a:solidFill>
                <a:latin typeface="Montserrat Medium" pitchFamily="34" charset="0"/>
                <a:ea typeface="Montserrat Medium" pitchFamily="34" charset="-122"/>
                <a:cs typeface="Montserrat Medium" pitchFamily="34" charset="-120"/>
              </a:rPr>
              <a:t>Le système recherche les morceaux de documents les plus similaires à la question (recherche sémantique)</a:t>
            </a:r>
            <a:endParaRPr lang="en-US" sz="1300" dirty="0"/>
          </a:p>
        </p:txBody>
      </p:sp>
      <p:sp>
        <p:nvSpPr>
          <p:cNvPr id="12" name="Text 8"/>
          <p:cNvSpPr/>
          <p:nvPr/>
        </p:nvSpPr>
        <p:spPr>
          <a:xfrm>
            <a:off x="1668661" y="4451271"/>
            <a:ext cx="12377737" cy="267057"/>
          </a:xfrm>
          <a:prstGeom prst="rect">
            <a:avLst/>
          </a:prstGeom>
          <a:noFill/>
          <a:ln/>
        </p:spPr>
        <p:txBody>
          <a:bodyPr wrap="none" lIns="0" tIns="0" rIns="0" bIns="0" rtlCol="0" anchor="t"/>
          <a:lstStyle/>
          <a:p>
            <a:pPr algn="l" marL="342900" indent="-342900">
              <a:lnSpc>
                <a:spcPts val="2100"/>
              </a:lnSpc>
              <a:buSzPct val="100000"/>
              <a:buChar char="•"/>
            </a:pPr>
            <a:r>
              <a:rPr lang="en-US" sz="1300" dirty="0">
                <a:solidFill>
                  <a:srgbClr val="F4CAB8"/>
                </a:solidFill>
                <a:latin typeface="Montserrat Medium" pitchFamily="34" charset="0"/>
                <a:ea typeface="Montserrat Medium" pitchFamily="34" charset="-122"/>
                <a:cs typeface="Montserrat Medium" pitchFamily="34" charset="-120"/>
              </a:rPr>
              <a:t>Les informations pertinentes sont récupérées</a:t>
            </a:r>
            <a:endParaRPr lang="en-US" sz="1300" dirty="0"/>
          </a:p>
        </p:txBody>
      </p:sp>
      <p:pic>
        <p:nvPicPr>
          <p:cNvPr id="13" name="Image 2" descr="preencoded.png">    </p:cNvPr>
          <p:cNvPicPr>
            <a:picLocks noChangeAspect="1"/>
          </p:cNvPicPr>
          <p:nvPr/>
        </p:nvPicPr>
        <p:blipFill>
          <a:blip r:embed="rId3"/>
          <a:stretch>
            <a:fillRect/>
          </a:stretch>
        </p:blipFill>
        <p:spPr>
          <a:xfrm>
            <a:off x="584002" y="4885134"/>
            <a:ext cx="834390" cy="1304211"/>
          </a:xfrm>
          <a:prstGeom prst="rect">
            <a:avLst/>
          </a:prstGeom>
        </p:spPr>
      </p:pic>
      <p:sp>
        <p:nvSpPr>
          <p:cNvPr id="14" name="Text 9"/>
          <p:cNvSpPr/>
          <p:nvPr/>
        </p:nvSpPr>
        <p:spPr>
          <a:xfrm>
            <a:off x="1668661" y="5051941"/>
            <a:ext cx="2870716" cy="278130"/>
          </a:xfrm>
          <a:prstGeom prst="rect">
            <a:avLst/>
          </a:prstGeom>
          <a:noFill/>
          <a:ln/>
        </p:spPr>
        <p:txBody>
          <a:bodyPr wrap="none" lIns="0" tIns="0" rIns="0" bIns="0" rtlCol="0" anchor="t"/>
          <a:lstStyle/>
          <a:p>
            <a:pPr algn="l" indent="0" marL="0">
              <a:lnSpc>
                <a:spcPts val="2150"/>
              </a:lnSpc>
              <a:buNone/>
            </a:pPr>
            <a:r>
              <a:rPr lang="en-US" sz="1750" b="1" dirty="0">
                <a:solidFill>
                  <a:srgbClr val="F4CAB8"/>
                </a:solidFill>
                <a:latin typeface="Brygada 1918 Bold" pitchFamily="34" charset="0"/>
                <a:ea typeface="Brygada 1918 Bold" pitchFamily="34" charset="-122"/>
                <a:cs typeface="Brygada 1918 Bold" pitchFamily="34" charset="-120"/>
              </a:rPr>
              <a:t>Augmentation du contexte</a:t>
            </a:r>
            <a:endParaRPr lang="en-US" sz="1750" dirty="0"/>
          </a:p>
        </p:txBody>
      </p:sp>
      <p:sp>
        <p:nvSpPr>
          <p:cNvPr id="15" name="Text 10"/>
          <p:cNvSpPr/>
          <p:nvPr/>
        </p:nvSpPr>
        <p:spPr>
          <a:xfrm>
            <a:off x="1668661" y="5430083"/>
            <a:ext cx="12377737" cy="267057"/>
          </a:xfrm>
          <a:prstGeom prst="rect">
            <a:avLst/>
          </a:prstGeom>
          <a:noFill/>
          <a:ln/>
        </p:spPr>
        <p:txBody>
          <a:bodyPr wrap="none" lIns="0" tIns="0" rIns="0" bIns="0" rtlCol="0" anchor="t"/>
          <a:lstStyle/>
          <a:p>
            <a:pPr algn="l" marL="342900" indent="-342900">
              <a:lnSpc>
                <a:spcPts val="2100"/>
              </a:lnSpc>
              <a:buSzPct val="100000"/>
              <a:buChar char="•"/>
            </a:pPr>
            <a:r>
              <a:rPr lang="en-US" sz="1300" dirty="0">
                <a:solidFill>
                  <a:srgbClr val="F4CAB8"/>
                </a:solidFill>
                <a:latin typeface="Montserrat Medium" pitchFamily="34" charset="0"/>
                <a:ea typeface="Montserrat Medium" pitchFamily="34" charset="-122"/>
                <a:cs typeface="Montserrat Medium" pitchFamily="34" charset="-120"/>
              </a:rPr>
              <a:t>Les informations récupérées sont ajoutées au prompt envoyé au LLM</a:t>
            </a:r>
            <a:endParaRPr lang="en-US" sz="1300" dirty="0"/>
          </a:p>
        </p:txBody>
      </p:sp>
      <p:sp>
        <p:nvSpPr>
          <p:cNvPr id="16" name="Text 11"/>
          <p:cNvSpPr/>
          <p:nvPr/>
        </p:nvSpPr>
        <p:spPr>
          <a:xfrm>
            <a:off x="1668661" y="5755481"/>
            <a:ext cx="12377737" cy="267057"/>
          </a:xfrm>
          <a:prstGeom prst="rect">
            <a:avLst/>
          </a:prstGeom>
          <a:noFill/>
          <a:ln/>
        </p:spPr>
        <p:txBody>
          <a:bodyPr wrap="none" lIns="0" tIns="0" rIns="0" bIns="0" rtlCol="0" anchor="t"/>
          <a:lstStyle/>
          <a:p>
            <a:pPr algn="l" marL="342900" indent="-342900">
              <a:lnSpc>
                <a:spcPts val="2100"/>
              </a:lnSpc>
              <a:buSzPct val="100000"/>
              <a:buChar char="•"/>
            </a:pPr>
            <a:r>
              <a:rPr lang="en-US" sz="1300" dirty="0">
                <a:solidFill>
                  <a:srgbClr val="F4CAB8"/>
                </a:solidFill>
                <a:latin typeface="Montserrat Medium" pitchFamily="34" charset="0"/>
                <a:ea typeface="Montserrat Medium" pitchFamily="34" charset="-122"/>
                <a:cs typeface="Montserrat Medium" pitchFamily="34" charset="-120"/>
              </a:rPr>
              <a:t>Le modèle reçoit ainsi un contexte enrichi et pertinent pour la question</a:t>
            </a:r>
            <a:endParaRPr lang="en-US" sz="1300" dirty="0"/>
          </a:p>
        </p:txBody>
      </p:sp>
      <p:pic>
        <p:nvPicPr>
          <p:cNvPr id="17" name="Image 3" descr="preencoded.png">    </p:cNvPr>
          <p:cNvPicPr>
            <a:picLocks noChangeAspect="1"/>
          </p:cNvPicPr>
          <p:nvPr/>
        </p:nvPicPr>
        <p:blipFill>
          <a:blip r:embed="rId4"/>
          <a:stretch>
            <a:fillRect/>
          </a:stretch>
        </p:blipFill>
        <p:spPr>
          <a:xfrm>
            <a:off x="584002" y="6189345"/>
            <a:ext cx="834390" cy="1304211"/>
          </a:xfrm>
          <a:prstGeom prst="rect">
            <a:avLst/>
          </a:prstGeom>
        </p:spPr>
      </p:pic>
      <p:sp>
        <p:nvSpPr>
          <p:cNvPr id="18" name="Text 12"/>
          <p:cNvSpPr/>
          <p:nvPr/>
        </p:nvSpPr>
        <p:spPr>
          <a:xfrm>
            <a:off x="1668661" y="6356152"/>
            <a:ext cx="3560802" cy="278130"/>
          </a:xfrm>
          <a:prstGeom prst="rect">
            <a:avLst/>
          </a:prstGeom>
          <a:noFill/>
          <a:ln/>
        </p:spPr>
        <p:txBody>
          <a:bodyPr wrap="none" lIns="0" tIns="0" rIns="0" bIns="0" rtlCol="0" anchor="t"/>
          <a:lstStyle/>
          <a:p>
            <a:pPr algn="l" indent="0" marL="0">
              <a:lnSpc>
                <a:spcPts val="2150"/>
              </a:lnSpc>
              <a:buNone/>
            </a:pPr>
            <a:r>
              <a:rPr lang="en-US" sz="1750" b="1" dirty="0">
                <a:solidFill>
                  <a:srgbClr val="F4CAB8"/>
                </a:solidFill>
                <a:latin typeface="Brygada 1918 Bold" pitchFamily="34" charset="0"/>
                <a:ea typeface="Brygada 1918 Bold" pitchFamily="34" charset="-122"/>
                <a:cs typeface="Brygada 1918 Bold" pitchFamily="34" charset="-120"/>
              </a:rPr>
              <a:t>Génération de réponse améliorée</a:t>
            </a:r>
            <a:endParaRPr lang="en-US" sz="1750" dirty="0"/>
          </a:p>
        </p:txBody>
      </p:sp>
      <p:sp>
        <p:nvSpPr>
          <p:cNvPr id="19" name="Text 13"/>
          <p:cNvSpPr/>
          <p:nvPr/>
        </p:nvSpPr>
        <p:spPr>
          <a:xfrm>
            <a:off x="1668661" y="6734294"/>
            <a:ext cx="12377737" cy="267057"/>
          </a:xfrm>
          <a:prstGeom prst="rect">
            <a:avLst/>
          </a:prstGeom>
          <a:noFill/>
          <a:ln/>
        </p:spPr>
        <p:txBody>
          <a:bodyPr wrap="none" lIns="0" tIns="0" rIns="0" bIns="0" rtlCol="0" anchor="t"/>
          <a:lstStyle/>
          <a:p>
            <a:pPr algn="l" marL="342900" indent="-342900">
              <a:lnSpc>
                <a:spcPts val="2100"/>
              </a:lnSpc>
              <a:buSzPct val="100000"/>
              <a:buChar char="•"/>
            </a:pPr>
            <a:r>
              <a:rPr lang="en-US" sz="1300" dirty="0">
                <a:solidFill>
                  <a:srgbClr val="F4CAB8"/>
                </a:solidFill>
                <a:latin typeface="Montserrat Medium" pitchFamily="34" charset="0"/>
                <a:ea typeface="Montserrat Medium" pitchFamily="34" charset="-122"/>
                <a:cs typeface="Montserrat Medium" pitchFamily="34" charset="-120"/>
              </a:rPr>
              <a:t>Le LLM utilise à la fois sa connaissance générale et les informations spécifiques fournies</a:t>
            </a:r>
            <a:endParaRPr lang="en-US" sz="1300" dirty="0"/>
          </a:p>
        </p:txBody>
      </p:sp>
      <p:sp>
        <p:nvSpPr>
          <p:cNvPr id="20" name="Text 14"/>
          <p:cNvSpPr/>
          <p:nvPr/>
        </p:nvSpPr>
        <p:spPr>
          <a:xfrm>
            <a:off x="1668661" y="7059692"/>
            <a:ext cx="12377737" cy="267057"/>
          </a:xfrm>
          <a:prstGeom prst="rect">
            <a:avLst/>
          </a:prstGeom>
          <a:noFill/>
          <a:ln/>
        </p:spPr>
        <p:txBody>
          <a:bodyPr wrap="none" lIns="0" tIns="0" rIns="0" bIns="0" rtlCol="0" anchor="t"/>
          <a:lstStyle/>
          <a:p>
            <a:pPr algn="l" marL="342900" indent="-342900">
              <a:lnSpc>
                <a:spcPts val="2100"/>
              </a:lnSpc>
              <a:buSzPct val="100000"/>
              <a:buChar char="•"/>
            </a:pPr>
            <a:r>
              <a:rPr lang="en-US" sz="1300" dirty="0">
                <a:solidFill>
                  <a:srgbClr val="F4CAB8"/>
                </a:solidFill>
                <a:latin typeface="Montserrat Medium" pitchFamily="34" charset="0"/>
                <a:ea typeface="Montserrat Medium" pitchFamily="34" charset="-122"/>
                <a:cs typeface="Montserrat Medium" pitchFamily="34" charset="-120"/>
              </a:rPr>
              <a:t>La réponse est ainsi plus précise, actualisée et vérifiable</a:t>
            </a:r>
            <a:endParaRPr lang="en-US" sz="1300" dirty="0"/>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name="Slide 58">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9144000" y="0"/>
            <a:ext cx="5486400" cy="8229600"/>
          </a:xfrm>
          <a:prstGeom prst="rect">
            <a:avLst/>
          </a:prstGeom>
        </p:spPr>
      </p:pic>
      <p:sp>
        <p:nvSpPr>
          <p:cNvPr id="3" name="Text 0"/>
          <p:cNvSpPr/>
          <p:nvPr/>
        </p:nvSpPr>
        <p:spPr>
          <a:xfrm>
            <a:off x="626031" y="913805"/>
            <a:ext cx="6621066" cy="596146"/>
          </a:xfrm>
          <a:prstGeom prst="rect">
            <a:avLst/>
          </a:prstGeom>
          <a:noFill/>
          <a:ln/>
        </p:spPr>
        <p:txBody>
          <a:bodyPr wrap="none" lIns="0" tIns="0" rIns="0" bIns="0" rtlCol="0" anchor="t"/>
          <a:lstStyle/>
          <a:p>
            <a:pPr algn="l" indent="0" marL="0">
              <a:lnSpc>
                <a:spcPts val="4650"/>
              </a:lnSpc>
              <a:buNone/>
            </a:pPr>
            <a:r>
              <a:rPr lang="en-US" sz="3750" b="1" dirty="0">
                <a:solidFill>
                  <a:srgbClr val="FFB393"/>
                </a:solidFill>
                <a:latin typeface="Brygada 1918 Bold" pitchFamily="34" charset="0"/>
                <a:ea typeface="Brygada 1918 Bold" pitchFamily="34" charset="-122"/>
                <a:cs typeface="Brygada 1918 Bold" pitchFamily="34" charset="-120"/>
              </a:rPr>
              <a:t>Avantages des Systèmes RAG</a:t>
            </a:r>
            <a:endParaRPr lang="en-US" sz="3750" dirty="0"/>
          </a:p>
        </p:txBody>
      </p:sp>
      <p:sp>
        <p:nvSpPr>
          <p:cNvPr id="4" name="Shape 1"/>
          <p:cNvSpPr/>
          <p:nvPr/>
        </p:nvSpPr>
        <p:spPr>
          <a:xfrm>
            <a:off x="626031" y="1979414"/>
            <a:ext cx="402431" cy="402431"/>
          </a:xfrm>
          <a:prstGeom prst="roundRect">
            <a:avLst>
              <a:gd name="adj" fmla="val 6667"/>
            </a:avLst>
          </a:prstGeom>
          <a:solidFill>
            <a:srgbClr val="4D1529"/>
          </a:solidFill>
          <a:ln/>
        </p:spPr>
      </p:sp>
      <p:sp>
        <p:nvSpPr>
          <p:cNvPr id="5" name="Text 2"/>
          <p:cNvSpPr/>
          <p:nvPr/>
        </p:nvSpPr>
        <p:spPr>
          <a:xfrm>
            <a:off x="1207294" y="1979414"/>
            <a:ext cx="3342918" cy="298013"/>
          </a:xfrm>
          <a:prstGeom prst="rect">
            <a:avLst/>
          </a:prstGeom>
          <a:noFill/>
          <a:ln/>
        </p:spPr>
        <p:txBody>
          <a:bodyPr wrap="none" lIns="0" tIns="0" rIns="0" bIns="0" rtlCol="0" anchor="t"/>
          <a:lstStyle/>
          <a:p>
            <a:pPr algn="l" indent="0" marL="0">
              <a:lnSpc>
                <a:spcPts val="2300"/>
              </a:lnSpc>
              <a:buNone/>
            </a:pPr>
            <a:r>
              <a:rPr lang="en-US" sz="1850" b="1" dirty="0">
                <a:solidFill>
                  <a:srgbClr val="F4CAB8"/>
                </a:solidFill>
                <a:latin typeface="Brygada 1918 Bold" pitchFamily="34" charset="0"/>
                <a:ea typeface="Brygada 1918 Bold" pitchFamily="34" charset="-122"/>
                <a:cs typeface="Brygada 1918 Bold" pitchFamily="34" charset="-120"/>
              </a:rPr>
              <a:t>Réduction des hallucinations</a:t>
            </a:r>
            <a:endParaRPr lang="en-US" sz="1850" dirty="0"/>
          </a:p>
        </p:txBody>
      </p:sp>
      <p:sp>
        <p:nvSpPr>
          <p:cNvPr id="6" name="Text 3"/>
          <p:cNvSpPr/>
          <p:nvPr/>
        </p:nvSpPr>
        <p:spPr>
          <a:xfrm>
            <a:off x="1207294" y="2384703"/>
            <a:ext cx="7310676" cy="858322"/>
          </a:xfrm>
          <a:prstGeom prst="rect">
            <a:avLst/>
          </a:prstGeom>
          <a:noFill/>
          <a:ln/>
        </p:spPr>
        <p:txBody>
          <a:bodyPr wrap="square" lIns="0" tIns="0" rIns="0" bIns="0" rtlCol="0" anchor="t"/>
          <a:lstStyle/>
          <a:p>
            <a:pPr algn="l" indent="0" marL="0">
              <a:lnSpc>
                <a:spcPts val="2250"/>
              </a:lnSpc>
              <a:buNone/>
            </a:pPr>
            <a:r>
              <a:rPr lang="en-US" sz="1400" dirty="0">
                <a:solidFill>
                  <a:srgbClr val="F4CAB8"/>
                </a:solidFill>
                <a:latin typeface="Montserrat Medium" pitchFamily="34" charset="0"/>
                <a:ea typeface="Montserrat Medium" pitchFamily="34" charset="-122"/>
                <a:cs typeface="Montserrat Medium" pitchFamily="34" charset="-120"/>
              </a:rPr>
              <a:t>Tu sais comment parfois ces IA inventent des trucs ? Les RAG règlent ce problème en s'appuyant sur des sources documentaires vérifiables plutôt que sur les seules connaissances internes du modèle.</a:t>
            </a:r>
            <a:endParaRPr lang="en-US" sz="1400" dirty="0"/>
          </a:p>
        </p:txBody>
      </p:sp>
      <p:sp>
        <p:nvSpPr>
          <p:cNvPr id="7" name="Shape 4"/>
          <p:cNvSpPr/>
          <p:nvPr/>
        </p:nvSpPr>
        <p:spPr>
          <a:xfrm>
            <a:off x="626031" y="3623072"/>
            <a:ext cx="402431" cy="402431"/>
          </a:xfrm>
          <a:prstGeom prst="roundRect">
            <a:avLst>
              <a:gd name="adj" fmla="val 6667"/>
            </a:avLst>
          </a:prstGeom>
          <a:solidFill>
            <a:srgbClr val="4D1529"/>
          </a:solidFill>
          <a:ln/>
        </p:spPr>
      </p:sp>
      <p:pic>
        <p:nvPicPr>
          <p:cNvPr id="8" name="Image 1" descr="preencoded.png">    </p:cNvPr>
          <p:cNvPicPr>
            <a:picLocks noChangeAspect="1"/>
          </p:cNvPicPr>
          <p:nvPr/>
        </p:nvPicPr>
        <p:blipFill>
          <a:blip r:embed="rId2"/>
          <a:stretch>
            <a:fillRect/>
          </a:stretch>
        </p:blipFill>
        <p:spPr>
          <a:xfrm>
            <a:off x="684193" y="3645456"/>
            <a:ext cx="286107" cy="357664"/>
          </a:xfrm>
          <a:prstGeom prst="rect">
            <a:avLst/>
          </a:prstGeom>
        </p:spPr>
      </p:pic>
      <p:sp>
        <p:nvSpPr>
          <p:cNvPr id="9" name="Text 5"/>
          <p:cNvSpPr/>
          <p:nvPr/>
        </p:nvSpPr>
        <p:spPr>
          <a:xfrm>
            <a:off x="1207294" y="3623072"/>
            <a:ext cx="2859881" cy="298013"/>
          </a:xfrm>
          <a:prstGeom prst="rect">
            <a:avLst/>
          </a:prstGeom>
          <a:noFill/>
          <a:ln/>
        </p:spPr>
        <p:txBody>
          <a:bodyPr wrap="none" lIns="0" tIns="0" rIns="0" bIns="0" rtlCol="0" anchor="t"/>
          <a:lstStyle/>
          <a:p>
            <a:pPr algn="l" indent="0" marL="0">
              <a:lnSpc>
                <a:spcPts val="2300"/>
              </a:lnSpc>
              <a:buNone/>
            </a:pPr>
            <a:r>
              <a:rPr lang="en-US" sz="1850" b="1" dirty="0">
                <a:solidFill>
                  <a:srgbClr val="F4CAB8"/>
                </a:solidFill>
                <a:latin typeface="Brygada 1918 Bold" pitchFamily="34" charset="0"/>
                <a:ea typeface="Brygada 1918 Bold" pitchFamily="34" charset="-122"/>
                <a:cs typeface="Brygada 1918 Bold" pitchFamily="34" charset="-120"/>
              </a:rPr>
              <a:t>Informations actualisées</a:t>
            </a:r>
            <a:endParaRPr lang="en-US" sz="1850" dirty="0"/>
          </a:p>
        </p:txBody>
      </p:sp>
      <p:sp>
        <p:nvSpPr>
          <p:cNvPr id="10" name="Text 6"/>
          <p:cNvSpPr/>
          <p:nvPr/>
        </p:nvSpPr>
        <p:spPr>
          <a:xfrm>
            <a:off x="1207294" y="4028361"/>
            <a:ext cx="7310676" cy="572214"/>
          </a:xfrm>
          <a:prstGeom prst="rect">
            <a:avLst/>
          </a:prstGeom>
          <a:noFill/>
          <a:ln/>
        </p:spPr>
        <p:txBody>
          <a:bodyPr wrap="square" lIns="0" tIns="0" rIns="0" bIns="0" rtlCol="0" anchor="t"/>
          <a:lstStyle/>
          <a:p>
            <a:pPr algn="l" indent="0" marL="0">
              <a:lnSpc>
                <a:spcPts val="2250"/>
              </a:lnSpc>
              <a:buNone/>
            </a:pPr>
            <a:r>
              <a:rPr lang="en-US" sz="1400" dirty="0">
                <a:solidFill>
                  <a:srgbClr val="F4CAB8"/>
                </a:solidFill>
                <a:latin typeface="Montserrat Medium" pitchFamily="34" charset="0"/>
                <a:ea typeface="Montserrat Medium" pitchFamily="34" charset="-122"/>
                <a:cs typeface="Montserrat Medium" pitchFamily="34" charset="-120"/>
              </a:rPr>
              <a:t>Capacité à accéder à des informations actualisées ou spécifiques, même si elles n'étaient pas disponibles lors de l'entraînement du modèle.</a:t>
            </a:r>
            <a:endParaRPr lang="en-US" sz="1400" dirty="0"/>
          </a:p>
        </p:txBody>
      </p:sp>
      <p:sp>
        <p:nvSpPr>
          <p:cNvPr id="11" name="Shape 7"/>
          <p:cNvSpPr/>
          <p:nvPr/>
        </p:nvSpPr>
        <p:spPr>
          <a:xfrm>
            <a:off x="626031" y="4980623"/>
            <a:ext cx="402431" cy="402431"/>
          </a:xfrm>
          <a:prstGeom prst="roundRect">
            <a:avLst>
              <a:gd name="adj" fmla="val 6667"/>
            </a:avLst>
          </a:prstGeom>
          <a:solidFill>
            <a:srgbClr val="4D1529"/>
          </a:solidFill>
          <a:ln/>
        </p:spPr>
      </p:sp>
      <p:pic>
        <p:nvPicPr>
          <p:cNvPr id="12" name="Image 2" descr="preencoded.png">    </p:cNvPr>
          <p:cNvPicPr>
            <a:picLocks noChangeAspect="1"/>
          </p:cNvPicPr>
          <p:nvPr/>
        </p:nvPicPr>
        <p:blipFill>
          <a:blip r:embed="rId3"/>
          <a:stretch>
            <a:fillRect/>
          </a:stretch>
        </p:blipFill>
        <p:spPr>
          <a:xfrm>
            <a:off x="684193" y="5003006"/>
            <a:ext cx="286107" cy="357664"/>
          </a:xfrm>
          <a:prstGeom prst="rect">
            <a:avLst/>
          </a:prstGeom>
        </p:spPr>
      </p:pic>
      <p:sp>
        <p:nvSpPr>
          <p:cNvPr id="13" name="Text 8"/>
          <p:cNvSpPr/>
          <p:nvPr/>
        </p:nvSpPr>
        <p:spPr>
          <a:xfrm>
            <a:off x="1207294" y="4980623"/>
            <a:ext cx="2634020" cy="298013"/>
          </a:xfrm>
          <a:prstGeom prst="rect">
            <a:avLst/>
          </a:prstGeom>
          <a:noFill/>
          <a:ln/>
        </p:spPr>
        <p:txBody>
          <a:bodyPr wrap="none" lIns="0" tIns="0" rIns="0" bIns="0" rtlCol="0" anchor="t"/>
          <a:lstStyle/>
          <a:p>
            <a:pPr algn="l" indent="0" marL="0">
              <a:lnSpc>
                <a:spcPts val="2300"/>
              </a:lnSpc>
              <a:buNone/>
            </a:pPr>
            <a:r>
              <a:rPr lang="en-US" sz="1850" b="1" dirty="0">
                <a:solidFill>
                  <a:srgbClr val="F4CAB8"/>
                </a:solidFill>
                <a:latin typeface="Brygada 1918 Bold" pitchFamily="34" charset="0"/>
                <a:ea typeface="Brygada 1918 Bold" pitchFamily="34" charset="-122"/>
                <a:cs typeface="Brygada 1918 Bold" pitchFamily="34" charset="-120"/>
              </a:rPr>
              <a:t>Traçabilité des sources</a:t>
            </a:r>
            <a:endParaRPr lang="en-US" sz="1850" dirty="0"/>
          </a:p>
        </p:txBody>
      </p:sp>
      <p:sp>
        <p:nvSpPr>
          <p:cNvPr id="14" name="Text 9"/>
          <p:cNvSpPr/>
          <p:nvPr/>
        </p:nvSpPr>
        <p:spPr>
          <a:xfrm>
            <a:off x="1207294" y="5385911"/>
            <a:ext cx="7310676" cy="572214"/>
          </a:xfrm>
          <a:prstGeom prst="rect">
            <a:avLst/>
          </a:prstGeom>
          <a:noFill/>
          <a:ln/>
        </p:spPr>
        <p:txBody>
          <a:bodyPr wrap="square" lIns="0" tIns="0" rIns="0" bIns="0" rtlCol="0" anchor="t"/>
          <a:lstStyle/>
          <a:p>
            <a:pPr algn="l" indent="0" marL="0">
              <a:lnSpc>
                <a:spcPts val="2250"/>
              </a:lnSpc>
              <a:buNone/>
            </a:pPr>
            <a:r>
              <a:rPr lang="en-US" sz="1400" dirty="0">
                <a:solidFill>
                  <a:srgbClr val="F4CAB8"/>
                </a:solidFill>
                <a:latin typeface="Montserrat Medium" pitchFamily="34" charset="0"/>
                <a:ea typeface="Montserrat Medium" pitchFamily="34" charset="-122"/>
                <a:cs typeface="Montserrat Medium" pitchFamily="34" charset="-120"/>
              </a:rPr>
              <a:t>Possibilité de citer les sources précises des informations utilisées pour générer la réponse, améliorant ainsi la transparence.</a:t>
            </a:r>
            <a:endParaRPr lang="en-US" sz="1400" dirty="0"/>
          </a:p>
        </p:txBody>
      </p:sp>
      <p:sp>
        <p:nvSpPr>
          <p:cNvPr id="15" name="Shape 10"/>
          <p:cNvSpPr/>
          <p:nvPr/>
        </p:nvSpPr>
        <p:spPr>
          <a:xfrm>
            <a:off x="626031" y="6338173"/>
            <a:ext cx="402431" cy="402431"/>
          </a:xfrm>
          <a:prstGeom prst="roundRect">
            <a:avLst>
              <a:gd name="adj" fmla="val 6667"/>
            </a:avLst>
          </a:prstGeom>
          <a:solidFill>
            <a:srgbClr val="4D1529"/>
          </a:solidFill>
          <a:ln/>
        </p:spPr>
      </p:sp>
      <p:pic>
        <p:nvPicPr>
          <p:cNvPr id="16" name="Image 3" descr="preencoded.png">    </p:cNvPr>
          <p:cNvPicPr>
            <a:picLocks noChangeAspect="1"/>
          </p:cNvPicPr>
          <p:nvPr/>
        </p:nvPicPr>
        <p:blipFill>
          <a:blip r:embed="rId4"/>
          <a:stretch>
            <a:fillRect/>
          </a:stretch>
        </p:blipFill>
        <p:spPr>
          <a:xfrm>
            <a:off x="684193" y="6360557"/>
            <a:ext cx="286107" cy="357664"/>
          </a:xfrm>
          <a:prstGeom prst="rect">
            <a:avLst/>
          </a:prstGeom>
        </p:spPr>
      </p:pic>
      <p:sp>
        <p:nvSpPr>
          <p:cNvPr id="17" name="Text 11"/>
          <p:cNvSpPr/>
          <p:nvPr/>
        </p:nvSpPr>
        <p:spPr>
          <a:xfrm>
            <a:off x="1207294" y="6338173"/>
            <a:ext cx="2384822" cy="298013"/>
          </a:xfrm>
          <a:prstGeom prst="rect">
            <a:avLst/>
          </a:prstGeom>
          <a:noFill/>
          <a:ln/>
        </p:spPr>
        <p:txBody>
          <a:bodyPr wrap="none" lIns="0" tIns="0" rIns="0" bIns="0" rtlCol="0" anchor="t"/>
          <a:lstStyle/>
          <a:p>
            <a:pPr algn="l" indent="0" marL="0">
              <a:lnSpc>
                <a:spcPts val="2300"/>
              </a:lnSpc>
              <a:buNone/>
            </a:pPr>
            <a:r>
              <a:rPr lang="en-US" sz="1850" b="1" dirty="0">
                <a:solidFill>
                  <a:srgbClr val="F4CAB8"/>
                </a:solidFill>
                <a:latin typeface="Brygada 1918 Bold" pitchFamily="34" charset="0"/>
                <a:ea typeface="Brygada 1918 Bold" pitchFamily="34" charset="-122"/>
                <a:cs typeface="Brygada 1918 Bold" pitchFamily="34" charset="-120"/>
              </a:rPr>
              <a:t>Personnalisation</a:t>
            </a:r>
            <a:endParaRPr lang="en-US" sz="1850" dirty="0"/>
          </a:p>
        </p:txBody>
      </p:sp>
      <p:sp>
        <p:nvSpPr>
          <p:cNvPr id="18" name="Text 12"/>
          <p:cNvSpPr/>
          <p:nvPr/>
        </p:nvSpPr>
        <p:spPr>
          <a:xfrm>
            <a:off x="1207294" y="6743462"/>
            <a:ext cx="7310676" cy="572214"/>
          </a:xfrm>
          <a:prstGeom prst="rect">
            <a:avLst/>
          </a:prstGeom>
          <a:noFill/>
          <a:ln/>
        </p:spPr>
        <p:txBody>
          <a:bodyPr wrap="square" lIns="0" tIns="0" rIns="0" bIns="0" rtlCol="0" anchor="t"/>
          <a:lstStyle/>
          <a:p>
            <a:pPr algn="l" indent="0" marL="0">
              <a:lnSpc>
                <a:spcPts val="2250"/>
              </a:lnSpc>
              <a:buNone/>
            </a:pPr>
            <a:r>
              <a:rPr lang="en-US" sz="1400" dirty="0">
                <a:solidFill>
                  <a:srgbClr val="F4CAB8"/>
                </a:solidFill>
                <a:latin typeface="Montserrat Medium" pitchFamily="34" charset="0"/>
                <a:ea typeface="Montserrat Medium" pitchFamily="34" charset="-122"/>
                <a:cs typeface="Montserrat Medium" pitchFamily="34" charset="-120"/>
              </a:rPr>
              <a:t>Adaptabilité aux besoins spécifiques d'une organisation en utilisant ses propres documents comme source de connaissances.</a:t>
            </a:r>
            <a:endParaRPr lang="en-US" sz="1400" dirty="0"/>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name="Slide 59">
    <p:spTree>
      <p:nvGrpSpPr>
        <p:cNvPr id="1" name=""/>
        <p:cNvGrpSpPr/>
        <p:nvPr/>
      </p:nvGrpSpPr>
      <p:grpSpPr>
        <a:xfrm>
          <a:off x="0" y="0"/>
          <a:ext cx="0" cy="0"/>
          <a:chOff x="0" y="0"/>
          <a:chExt cx="0" cy="0"/>
        </a:xfrm>
      </p:grpSpPr>
      <p:sp>
        <p:nvSpPr>
          <p:cNvPr id="2" name="Text 0"/>
          <p:cNvSpPr/>
          <p:nvPr/>
        </p:nvSpPr>
        <p:spPr>
          <a:xfrm>
            <a:off x="678894" y="533400"/>
            <a:ext cx="8329732" cy="646628"/>
          </a:xfrm>
          <a:prstGeom prst="rect">
            <a:avLst/>
          </a:prstGeom>
          <a:noFill/>
          <a:ln/>
        </p:spPr>
        <p:txBody>
          <a:bodyPr wrap="none" lIns="0" tIns="0" rIns="0" bIns="0" rtlCol="0" anchor="t"/>
          <a:lstStyle/>
          <a:p>
            <a:pPr algn="l" indent="0" marL="0">
              <a:lnSpc>
                <a:spcPts val="5050"/>
              </a:lnSpc>
              <a:buNone/>
            </a:pPr>
            <a:r>
              <a:rPr lang="en-US" sz="4050" b="1" dirty="0">
                <a:solidFill>
                  <a:srgbClr val="FFB393"/>
                </a:solidFill>
                <a:latin typeface="Brygada 1918 Bold" pitchFamily="34" charset="0"/>
                <a:ea typeface="Brygada 1918 Bold" pitchFamily="34" charset="-122"/>
                <a:cs typeface="Brygada 1918 Bold" pitchFamily="34" charset="-120"/>
              </a:rPr>
              <a:t>Ce que l'IA Comprend Réellement</a:t>
            </a:r>
            <a:endParaRPr lang="en-US" sz="4050" dirty="0"/>
          </a:p>
        </p:txBody>
      </p:sp>
      <p:pic>
        <p:nvPicPr>
          <p:cNvPr id="3" name="Image 0" descr="preencoded.png">    </p:cNvPr>
          <p:cNvPicPr>
            <a:picLocks noChangeAspect="1"/>
          </p:cNvPicPr>
          <p:nvPr/>
        </p:nvPicPr>
        <p:blipFill>
          <a:blip r:embed="rId1"/>
          <a:stretch>
            <a:fillRect/>
          </a:stretch>
        </p:blipFill>
        <p:spPr>
          <a:xfrm>
            <a:off x="678894" y="1567934"/>
            <a:ext cx="6490811" cy="4011573"/>
          </a:xfrm>
          <a:prstGeom prst="rect">
            <a:avLst/>
          </a:prstGeom>
        </p:spPr>
      </p:pic>
      <p:sp>
        <p:nvSpPr>
          <p:cNvPr id="4" name="Text 1"/>
          <p:cNvSpPr/>
          <p:nvPr/>
        </p:nvSpPr>
        <p:spPr>
          <a:xfrm>
            <a:off x="678894" y="5821918"/>
            <a:ext cx="3679150" cy="323255"/>
          </a:xfrm>
          <a:prstGeom prst="rect">
            <a:avLst/>
          </a:prstGeom>
          <a:noFill/>
          <a:ln/>
        </p:spPr>
        <p:txBody>
          <a:bodyPr wrap="none" lIns="0" tIns="0" rIns="0" bIns="0" rtlCol="0" anchor="t"/>
          <a:lstStyle/>
          <a:p>
            <a:pPr algn="l" indent="0" marL="0">
              <a:lnSpc>
                <a:spcPts val="2500"/>
              </a:lnSpc>
              <a:buNone/>
            </a:pPr>
            <a:r>
              <a:rPr lang="en-US" sz="2000" b="1" dirty="0">
                <a:solidFill>
                  <a:srgbClr val="F4CAB8"/>
                </a:solidFill>
                <a:latin typeface="Brygada 1918 Bold" pitchFamily="34" charset="0"/>
                <a:ea typeface="Brygada 1918 Bold" pitchFamily="34" charset="-122"/>
                <a:cs typeface="Brygada 1918 Bold" pitchFamily="34" charset="-120"/>
              </a:rPr>
              <a:t>Différence de compréhension</a:t>
            </a:r>
            <a:endParaRPr lang="en-US" sz="2000" dirty="0"/>
          </a:p>
        </p:txBody>
      </p:sp>
      <p:sp>
        <p:nvSpPr>
          <p:cNvPr id="5" name="Text 2"/>
          <p:cNvSpPr/>
          <p:nvPr/>
        </p:nvSpPr>
        <p:spPr>
          <a:xfrm>
            <a:off x="678894" y="6261497"/>
            <a:ext cx="6490811" cy="1551384"/>
          </a:xfrm>
          <a:prstGeom prst="rect">
            <a:avLst/>
          </a:prstGeom>
          <a:noFill/>
          <a:ln/>
        </p:spPr>
        <p:txBody>
          <a:bodyPr wrap="square" lIns="0" tIns="0" rIns="0" bIns="0" rtlCol="0" anchor="t"/>
          <a:lstStyle/>
          <a:p>
            <a:pPr algn="l" indent="0" marL="0">
              <a:lnSpc>
                <a:spcPts val="2400"/>
              </a:lnSpc>
              <a:buNone/>
            </a:pPr>
            <a:r>
              <a:rPr lang="en-US" sz="1500" dirty="0">
                <a:solidFill>
                  <a:srgbClr val="F4CAB8"/>
                </a:solidFill>
                <a:latin typeface="Montserrat Medium" pitchFamily="34" charset="0"/>
                <a:ea typeface="Montserrat Medium" pitchFamily="34" charset="-122"/>
                <a:cs typeface="Montserrat Medium" pitchFamily="34" charset="-120"/>
              </a:rPr>
              <a:t>GPT ne comprend pas les mots comme nous. Quand tu lis "chat", tu vois une image mentale, tu entends peut-être le ronronnement, tu te rappelles de ton chat préféré... Pour GPT, un mot n'est qu'une suite de nombres, de vecteurs, de probabilités. L'IA n'a pas d'odeur de croquettes, pas de poils sur le canapé.</a:t>
            </a:r>
            <a:endParaRPr lang="en-US" sz="1500" dirty="0"/>
          </a:p>
        </p:txBody>
      </p:sp>
      <p:pic>
        <p:nvPicPr>
          <p:cNvPr id="6" name="Image 1" descr="preencoded.png">    </p:cNvPr>
          <p:cNvPicPr>
            <a:picLocks noChangeAspect="1"/>
          </p:cNvPicPr>
          <p:nvPr/>
        </p:nvPicPr>
        <p:blipFill>
          <a:blip r:embed="rId2"/>
          <a:stretch>
            <a:fillRect/>
          </a:stretch>
        </p:blipFill>
        <p:spPr>
          <a:xfrm>
            <a:off x="7460575" y="1567934"/>
            <a:ext cx="6490930" cy="4011692"/>
          </a:xfrm>
          <a:prstGeom prst="rect">
            <a:avLst/>
          </a:prstGeom>
        </p:spPr>
      </p:pic>
      <p:sp>
        <p:nvSpPr>
          <p:cNvPr id="7" name="Text 3"/>
          <p:cNvSpPr/>
          <p:nvPr/>
        </p:nvSpPr>
        <p:spPr>
          <a:xfrm>
            <a:off x="7460575" y="5822037"/>
            <a:ext cx="4322564" cy="323255"/>
          </a:xfrm>
          <a:prstGeom prst="rect">
            <a:avLst/>
          </a:prstGeom>
          <a:noFill/>
          <a:ln/>
        </p:spPr>
        <p:txBody>
          <a:bodyPr wrap="none" lIns="0" tIns="0" rIns="0" bIns="0" rtlCol="0" anchor="t"/>
          <a:lstStyle/>
          <a:p>
            <a:pPr algn="l" indent="0" marL="0">
              <a:lnSpc>
                <a:spcPts val="2500"/>
              </a:lnSpc>
              <a:buNone/>
            </a:pPr>
            <a:r>
              <a:rPr lang="en-US" sz="2000" b="1" dirty="0">
                <a:solidFill>
                  <a:srgbClr val="F4CAB8"/>
                </a:solidFill>
                <a:latin typeface="Brygada 1918 Bold" pitchFamily="34" charset="0"/>
                <a:ea typeface="Brygada 1918 Bold" pitchFamily="34" charset="-122"/>
                <a:cs typeface="Brygada 1918 Bold" pitchFamily="34" charset="-120"/>
              </a:rPr>
              <a:t>Manipulation sans compréhension</a:t>
            </a:r>
            <a:endParaRPr lang="en-US" sz="2000" dirty="0"/>
          </a:p>
        </p:txBody>
      </p:sp>
      <p:sp>
        <p:nvSpPr>
          <p:cNvPr id="8" name="Text 4"/>
          <p:cNvSpPr/>
          <p:nvPr/>
        </p:nvSpPr>
        <p:spPr>
          <a:xfrm>
            <a:off x="7460575" y="6261616"/>
            <a:ext cx="6490930" cy="1861661"/>
          </a:xfrm>
          <a:prstGeom prst="rect">
            <a:avLst/>
          </a:prstGeom>
          <a:noFill/>
          <a:ln/>
        </p:spPr>
        <p:txBody>
          <a:bodyPr wrap="square" lIns="0" tIns="0" rIns="0" bIns="0" rtlCol="0" anchor="t"/>
          <a:lstStyle/>
          <a:p>
            <a:pPr algn="l" indent="0" marL="0">
              <a:lnSpc>
                <a:spcPts val="2400"/>
              </a:lnSpc>
              <a:buNone/>
            </a:pPr>
            <a:r>
              <a:rPr lang="en-US" sz="1500" dirty="0">
                <a:solidFill>
                  <a:srgbClr val="F4CAB8"/>
                </a:solidFill>
                <a:latin typeface="Montserrat Medium" pitchFamily="34" charset="0"/>
                <a:ea typeface="Montserrat Medium" pitchFamily="34" charset="-122"/>
                <a:cs typeface="Montserrat Medium" pitchFamily="34" charset="-120"/>
              </a:rPr>
              <a:t>Quand on dit que "GPT ne comprend pas comme nous", c'est une manière imagée de dire : GPT manipule des formes mathématiques, pas du sens vécu. Il n'a pas conscience du sens des mots, il reproduit des régularités dans le langage à partir de millions de textes vus. Il n'a pas d'intuition, pas d'intention, pas de référence au réel.</a:t>
            </a:r>
            <a:endParaRPr lang="en-US" sz="1500" dirty="0"/>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name="Slide 60">
    <p:spTree>
      <p:nvGrpSpPr>
        <p:cNvPr id="1" name=""/>
        <p:cNvGrpSpPr/>
        <p:nvPr/>
      </p:nvGrpSpPr>
      <p:grpSpPr>
        <a:xfrm>
          <a:off x="0" y="0"/>
          <a:ext cx="0" cy="0"/>
          <a:chOff x="0" y="0"/>
          <a:chExt cx="0" cy="0"/>
        </a:xfrm>
      </p:grpSpPr>
      <p:sp>
        <p:nvSpPr>
          <p:cNvPr id="2" name="Text 0"/>
          <p:cNvSpPr/>
          <p:nvPr/>
        </p:nvSpPr>
        <p:spPr>
          <a:xfrm>
            <a:off x="582692" y="457795"/>
            <a:ext cx="9525357" cy="554950"/>
          </a:xfrm>
          <a:prstGeom prst="rect">
            <a:avLst/>
          </a:prstGeom>
          <a:noFill/>
          <a:ln/>
        </p:spPr>
        <p:txBody>
          <a:bodyPr wrap="none" lIns="0" tIns="0" rIns="0" bIns="0" rtlCol="0" anchor="t"/>
          <a:lstStyle/>
          <a:p>
            <a:pPr algn="l" indent="0" marL="0">
              <a:lnSpc>
                <a:spcPts val="4350"/>
              </a:lnSpc>
              <a:buNone/>
            </a:pPr>
            <a:r>
              <a:rPr lang="en-US" sz="3450" b="1" dirty="0">
                <a:solidFill>
                  <a:srgbClr val="FFB393"/>
                </a:solidFill>
                <a:latin typeface="Brygada 1918 Bold" pitchFamily="34" charset="0"/>
                <a:ea typeface="Brygada 1918 Bold" pitchFamily="34" charset="-122"/>
                <a:cs typeface="Brygada 1918 Bold" pitchFamily="34" charset="-120"/>
              </a:rPr>
              <a:t>Une Métaphore Finale : La Recette de Cuisine</a:t>
            </a:r>
            <a:endParaRPr lang="en-US" sz="3450" dirty="0"/>
          </a:p>
        </p:txBody>
      </p:sp>
      <p:pic>
        <p:nvPicPr>
          <p:cNvPr id="3" name="Image 0" descr="preencoded.png">    </p:cNvPr>
          <p:cNvPicPr>
            <a:picLocks noChangeAspect="1"/>
          </p:cNvPicPr>
          <p:nvPr/>
        </p:nvPicPr>
        <p:blipFill>
          <a:blip r:embed="rId1"/>
          <a:stretch>
            <a:fillRect/>
          </a:stretch>
        </p:blipFill>
        <p:spPr>
          <a:xfrm>
            <a:off x="582692" y="1345644"/>
            <a:ext cx="6607612" cy="4083725"/>
          </a:xfrm>
          <a:prstGeom prst="rect">
            <a:avLst/>
          </a:prstGeom>
        </p:spPr>
      </p:pic>
      <p:sp>
        <p:nvSpPr>
          <p:cNvPr id="4" name="Text 1"/>
          <p:cNvSpPr/>
          <p:nvPr/>
        </p:nvSpPr>
        <p:spPr>
          <a:xfrm>
            <a:off x="582692" y="5637371"/>
            <a:ext cx="2219801" cy="277416"/>
          </a:xfrm>
          <a:prstGeom prst="rect">
            <a:avLst/>
          </a:prstGeom>
          <a:noFill/>
          <a:ln/>
        </p:spPr>
        <p:txBody>
          <a:bodyPr wrap="none" lIns="0" tIns="0" rIns="0" bIns="0" rtlCol="0" anchor="t"/>
          <a:lstStyle/>
          <a:p>
            <a:pPr algn="l" indent="0" marL="0">
              <a:lnSpc>
                <a:spcPts val="2150"/>
              </a:lnSpc>
              <a:buNone/>
            </a:pPr>
            <a:r>
              <a:rPr lang="en-US" sz="1700" b="1" dirty="0">
                <a:solidFill>
                  <a:srgbClr val="F4CAB8"/>
                </a:solidFill>
                <a:latin typeface="Brygada 1918 Bold" pitchFamily="34" charset="0"/>
                <a:ea typeface="Brygada 1918 Bold" pitchFamily="34" charset="-122"/>
                <a:cs typeface="Brygada 1918 Bold" pitchFamily="34" charset="-120"/>
              </a:rPr>
              <a:t>Le robot cuisinier</a:t>
            </a:r>
            <a:endParaRPr lang="en-US" sz="1700" dirty="0"/>
          </a:p>
        </p:txBody>
      </p:sp>
      <p:sp>
        <p:nvSpPr>
          <p:cNvPr id="5" name="Text 2"/>
          <p:cNvSpPr/>
          <p:nvPr/>
        </p:nvSpPr>
        <p:spPr>
          <a:xfrm>
            <a:off x="582692" y="6014561"/>
            <a:ext cx="6607612" cy="266224"/>
          </a:xfrm>
          <a:prstGeom prst="rect">
            <a:avLst/>
          </a:prstGeom>
          <a:noFill/>
          <a:ln/>
        </p:spPr>
        <p:txBody>
          <a:bodyPr wrap="none" lIns="0" tIns="0" rIns="0" bIns="0" rtlCol="0" anchor="t"/>
          <a:lstStyle/>
          <a:p>
            <a:pPr algn="l" indent="0" marL="0">
              <a:lnSpc>
                <a:spcPts val="2050"/>
              </a:lnSpc>
              <a:buNone/>
            </a:pPr>
            <a:r>
              <a:rPr lang="en-US" sz="1300" dirty="0">
                <a:solidFill>
                  <a:srgbClr val="F4CAB8"/>
                </a:solidFill>
                <a:latin typeface="Montserrat Medium" pitchFamily="34" charset="0"/>
                <a:ea typeface="Montserrat Medium" pitchFamily="34" charset="-122"/>
                <a:cs typeface="Montserrat Medium" pitchFamily="34" charset="-120"/>
              </a:rPr>
              <a:t>Imagine que tu es un robot de cuisine :</a:t>
            </a:r>
            <a:endParaRPr lang="en-US" sz="1300" dirty="0"/>
          </a:p>
        </p:txBody>
      </p:sp>
      <p:sp>
        <p:nvSpPr>
          <p:cNvPr id="6" name="Text 3"/>
          <p:cNvSpPr/>
          <p:nvPr/>
        </p:nvSpPr>
        <p:spPr>
          <a:xfrm>
            <a:off x="582692" y="6380559"/>
            <a:ext cx="6607612" cy="266224"/>
          </a:xfrm>
          <a:prstGeom prst="rect">
            <a:avLst/>
          </a:prstGeom>
          <a:noFill/>
          <a:ln/>
        </p:spPr>
        <p:txBody>
          <a:bodyPr wrap="none" lIns="0" tIns="0" rIns="0" bIns="0" rtlCol="0" anchor="t"/>
          <a:lstStyle/>
          <a:p>
            <a:pPr algn="l" marL="342900" indent="-342900">
              <a:lnSpc>
                <a:spcPts val="2050"/>
              </a:lnSpc>
              <a:buSzPct val="100000"/>
              <a:buChar char="•"/>
            </a:pPr>
            <a:r>
              <a:rPr lang="en-US" sz="1300" dirty="0">
                <a:solidFill>
                  <a:srgbClr val="F4CAB8"/>
                </a:solidFill>
                <a:latin typeface="Montserrat Medium" pitchFamily="34" charset="0"/>
                <a:ea typeface="Montserrat Medium" pitchFamily="34" charset="-122"/>
                <a:cs typeface="Montserrat Medium" pitchFamily="34" charset="-120"/>
              </a:rPr>
              <a:t>Tu as des recettes avec des instructions précises</a:t>
            </a:r>
            <a:endParaRPr lang="en-US" sz="1300" dirty="0"/>
          </a:p>
        </p:txBody>
      </p:sp>
      <p:sp>
        <p:nvSpPr>
          <p:cNvPr id="7" name="Text 4"/>
          <p:cNvSpPr/>
          <p:nvPr/>
        </p:nvSpPr>
        <p:spPr>
          <a:xfrm>
            <a:off x="582692" y="6705005"/>
            <a:ext cx="6607612" cy="266224"/>
          </a:xfrm>
          <a:prstGeom prst="rect">
            <a:avLst/>
          </a:prstGeom>
          <a:noFill/>
          <a:ln/>
        </p:spPr>
        <p:txBody>
          <a:bodyPr wrap="none" lIns="0" tIns="0" rIns="0" bIns="0" rtlCol="0" anchor="t"/>
          <a:lstStyle/>
          <a:p>
            <a:pPr algn="l" marL="342900" indent="-342900">
              <a:lnSpc>
                <a:spcPts val="2050"/>
              </a:lnSpc>
              <a:buSzPct val="100000"/>
              <a:buChar char="•"/>
            </a:pPr>
            <a:r>
              <a:rPr lang="en-US" sz="1300" dirty="0">
                <a:solidFill>
                  <a:srgbClr val="F4CAB8"/>
                </a:solidFill>
                <a:latin typeface="Montserrat Medium" pitchFamily="34" charset="0"/>
                <a:ea typeface="Montserrat Medium" pitchFamily="34" charset="-122"/>
                <a:cs typeface="Montserrat Medium" pitchFamily="34" charset="-120"/>
              </a:rPr>
              <a:t>Si on te donne les bons ingrédients, tu peux faire un super plat</a:t>
            </a:r>
            <a:endParaRPr lang="en-US" sz="1300" dirty="0"/>
          </a:p>
        </p:txBody>
      </p:sp>
      <p:sp>
        <p:nvSpPr>
          <p:cNvPr id="8" name="Text 5"/>
          <p:cNvSpPr/>
          <p:nvPr/>
        </p:nvSpPr>
        <p:spPr>
          <a:xfrm>
            <a:off x="582692" y="7029450"/>
            <a:ext cx="6607612" cy="532448"/>
          </a:xfrm>
          <a:prstGeom prst="rect">
            <a:avLst/>
          </a:prstGeom>
          <a:noFill/>
          <a:ln/>
        </p:spPr>
        <p:txBody>
          <a:bodyPr wrap="square" lIns="0" tIns="0" rIns="0" bIns="0" rtlCol="0" anchor="t"/>
          <a:lstStyle/>
          <a:p>
            <a:pPr algn="l" marL="342900" indent="-342900">
              <a:lnSpc>
                <a:spcPts val="2050"/>
              </a:lnSpc>
              <a:buSzPct val="100000"/>
              <a:buChar char="•"/>
            </a:pPr>
            <a:r>
              <a:rPr lang="en-US" sz="1300" dirty="0">
                <a:solidFill>
                  <a:srgbClr val="F4CAB8"/>
                </a:solidFill>
                <a:latin typeface="Montserrat Medium" pitchFamily="34" charset="0"/>
                <a:ea typeface="Montserrat Medium" pitchFamily="34" charset="-122"/>
                <a:cs typeface="Montserrat Medium" pitchFamily="34" charset="-120"/>
              </a:rPr>
              <a:t>Mais tu ne sais pas si c'est bon ou pas, ni pourquoi tu le fais. Tu suis les étapes.</a:t>
            </a:r>
            <a:endParaRPr lang="en-US" sz="1300" dirty="0"/>
          </a:p>
        </p:txBody>
      </p:sp>
      <p:sp>
        <p:nvSpPr>
          <p:cNvPr id="9" name="Text 6"/>
          <p:cNvSpPr/>
          <p:nvPr/>
        </p:nvSpPr>
        <p:spPr>
          <a:xfrm>
            <a:off x="582692" y="7661672"/>
            <a:ext cx="6607612" cy="532448"/>
          </a:xfrm>
          <a:prstGeom prst="rect">
            <a:avLst/>
          </a:prstGeom>
          <a:noFill/>
          <a:ln/>
        </p:spPr>
        <p:txBody>
          <a:bodyPr wrap="square" lIns="0" tIns="0" rIns="0" bIns="0" rtlCol="0" anchor="t"/>
          <a:lstStyle/>
          <a:p>
            <a:pPr algn="l" indent="0" marL="0">
              <a:lnSpc>
                <a:spcPts val="2050"/>
              </a:lnSpc>
              <a:buNone/>
            </a:pPr>
            <a:r>
              <a:rPr lang="en-US" sz="1300" dirty="0">
                <a:solidFill>
                  <a:srgbClr val="F4CAB8"/>
                </a:solidFill>
                <a:latin typeface="Montserrat Medium" pitchFamily="34" charset="0"/>
                <a:ea typeface="Montserrat Medium" pitchFamily="34" charset="-122"/>
                <a:cs typeface="Montserrat Medium" pitchFamily="34" charset="-120"/>
              </a:rPr>
              <a:t>C'est pareil pour une IA : elle suit des instructions basées sur ce qu'elle a appris, sans comprendre ce qu'elle fait.</a:t>
            </a:r>
            <a:endParaRPr lang="en-US" sz="1300" dirty="0"/>
          </a:p>
        </p:txBody>
      </p:sp>
      <p:pic>
        <p:nvPicPr>
          <p:cNvPr id="10" name="Image 1" descr="preencoded.png">    </p:cNvPr>
          <p:cNvPicPr>
            <a:picLocks noChangeAspect="1"/>
          </p:cNvPicPr>
          <p:nvPr/>
        </p:nvPicPr>
        <p:blipFill>
          <a:blip r:embed="rId2"/>
          <a:stretch>
            <a:fillRect/>
          </a:stretch>
        </p:blipFill>
        <p:spPr>
          <a:xfrm>
            <a:off x="7439978" y="1345644"/>
            <a:ext cx="6607731" cy="4083844"/>
          </a:xfrm>
          <a:prstGeom prst="rect">
            <a:avLst/>
          </a:prstGeom>
        </p:spPr>
      </p:pic>
      <p:sp>
        <p:nvSpPr>
          <p:cNvPr id="11" name="Text 7"/>
          <p:cNvSpPr/>
          <p:nvPr/>
        </p:nvSpPr>
        <p:spPr>
          <a:xfrm>
            <a:off x="7439978" y="5637490"/>
            <a:ext cx="3734276" cy="277416"/>
          </a:xfrm>
          <a:prstGeom prst="rect">
            <a:avLst/>
          </a:prstGeom>
          <a:noFill/>
          <a:ln/>
        </p:spPr>
        <p:txBody>
          <a:bodyPr wrap="none" lIns="0" tIns="0" rIns="0" bIns="0" rtlCol="0" anchor="t"/>
          <a:lstStyle/>
          <a:p>
            <a:pPr algn="l" indent="0" marL="0">
              <a:lnSpc>
                <a:spcPts val="2150"/>
              </a:lnSpc>
              <a:buNone/>
            </a:pPr>
            <a:r>
              <a:rPr lang="en-US" sz="1700" b="1" dirty="0">
                <a:solidFill>
                  <a:srgbClr val="F4CAB8"/>
                </a:solidFill>
                <a:latin typeface="Brygada 1918 Bold" pitchFamily="34" charset="0"/>
                <a:ea typeface="Brygada 1918 Bold" pitchFamily="34" charset="-122"/>
                <a:cs typeface="Brygada 1918 Bold" pitchFamily="34" charset="-120"/>
              </a:rPr>
              <a:t>Pourquoi ça marche quand même ?</a:t>
            </a:r>
            <a:endParaRPr lang="en-US" sz="1700" dirty="0"/>
          </a:p>
        </p:txBody>
      </p:sp>
      <p:sp>
        <p:nvSpPr>
          <p:cNvPr id="12" name="Text 8"/>
          <p:cNvSpPr/>
          <p:nvPr/>
        </p:nvSpPr>
        <p:spPr>
          <a:xfrm>
            <a:off x="7439978" y="6014680"/>
            <a:ext cx="6607731" cy="1064895"/>
          </a:xfrm>
          <a:prstGeom prst="rect">
            <a:avLst/>
          </a:prstGeom>
          <a:noFill/>
          <a:ln/>
        </p:spPr>
        <p:txBody>
          <a:bodyPr wrap="square" lIns="0" tIns="0" rIns="0" bIns="0" rtlCol="0" anchor="t"/>
          <a:lstStyle/>
          <a:p>
            <a:pPr algn="l" indent="0" marL="0">
              <a:lnSpc>
                <a:spcPts val="2050"/>
              </a:lnSpc>
              <a:buNone/>
            </a:pPr>
            <a:r>
              <a:rPr lang="en-US" sz="1300" dirty="0">
                <a:solidFill>
                  <a:srgbClr val="F4CAB8"/>
                </a:solidFill>
                <a:latin typeface="Montserrat Medium" pitchFamily="34" charset="0"/>
                <a:ea typeface="Montserrat Medium" pitchFamily="34" charset="-122"/>
                <a:cs typeface="Montserrat Medium" pitchFamily="34" charset="-120"/>
              </a:rPr>
              <a:t>Pourquoi ça marche quand même ? Parce qu'on a énormément de données (photos, textes, vidéos), et que les ordinateurs sont capables de traiter tout ça très vite. Et plus on donne de bons exemples à l'IA, plus elle devient précise et utile.</a:t>
            </a:r>
            <a:endParaRPr lang="en-US" sz="1300" dirty="0"/>
          </a:p>
        </p:txBody>
      </p:sp>
      <p:sp>
        <p:nvSpPr>
          <p:cNvPr id="13" name="Text 9"/>
          <p:cNvSpPr/>
          <p:nvPr/>
        </p:nvSpPr>
        <p:spPr>
          <a:xfrm>
            <a:off x="7439978" y="7179350"/>
            <a:ext cx="6607731" cy="798671"/>
          </a:xfrm>
          <a:prstGeom prst="rect">
            <a:avLst/>
          </a:prstGeom>
          <a:noFill/>
          <a:ln/>
        </p:spPr>
        <p:txBody>
          <a:bodyPr wrap="square" lIns="0" tIns="0" rIns="0" bIns="0" rtlCol="0" anchor="t"/>
          <a:lstStyle/>
          <a:p>
            <a:pPr algn="l" indent="0" marL="0">
              <a:lnSpc>
                <a:spcPts val="2050"/>
              </a:lnSpc>
              <a:buNone/>
            </a:pPr>
            <a:r>
              <a:rPr lang="en-US" sz="1300" dirty="0">
                <a:solidFill>
                  <a:srgbClr val="F4CAB8"/>
                </a:solidFill>
                <a:latin typeface="Montserrat Medium" pitchFamily="34" charset="0"/>
                <a:ea typeface="Montserrat Medium" pitchFamily="34" charset="-122"/>
                <a:cs typeface="Montserrat Medium" pitchFamily="34" charset="-120"/>
              </a:rPr>
              <a:t>L'IA n'est donc pas vraiment "intelligente" comme un humain, mais elle est extrêmement efficace pour reproduire des modèles statistiques complexes qui, à nos yeux, ressemblent à de l'intelligence.</a:t>
            </a:r>
            <a:endParaRPr lang="en-US" sz="13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60</Slides>
  <Notes>60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60</vt:i4>
      </vt:variant>
    </vt:vector>
  </HeadingPairs>
  <TitlesOfParts>
    <vt:vector size="6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lpstr>Slide 56</vt:lpstr>
      <vt:lpstr>Slide 57</vt:lpstr>
      <vt:lpstr>Slide 58</vt:lpstr>
      <vt:lpstr>Slide 59</vt:lpstr>
      <vt:lpstr>Slide 60</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2025-04-01T16:22:37Z</dcterms:created>
  <dcterms:modified xsi:type="dcterms:W3CDTF">2025-04-01T16:22:37Z</dcterms:modified>
</cp:coreProperties>
</file>