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4" r:id="rId11"/>
  </p:sldIdLst>
  <p:sldSz cx="14630400" cy="8229600"/>
  <p:notesSz cx="8229600" cy="14630400"/>
  <p:embeddedFontLst>
    <p:embeddedFont>
      <p:font typeface="Barlow Medium" panose="020B0604020202020204" charset="0"/>
      <p:regular r:id="rId13"/>
    </p:embeddedFont>
    <p:embeddedFont>
      <p:font typeface="Calibri" panose="020F0502020204030204" pitchFamily="34" charset="0"/>
      <p:regular r:id="rId14"/>
      <p:bold r:id="rId15"/>
      <p:italic r:id="rId16"/>
      <p:boldItalic r:id="rId17"/>
    </p:embeddedFont>
    <p:embeddedFont>
      <p:font typeface="Barlow" panose="020B0604020202020204" charset="0"/>
      <p:regular r:id="rId1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3" d="100"/>
          <a:sy n="53" d="100"/>
        </p:scale>
        <p:origin x="9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4109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irafpa.org/a-propos/profils-delinquants/"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s://ai-cards.org/"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hyperlink" Target="https://arxiv.org/pdf/2303.03886"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ollimateur.uqam.ca/collimateur/utiliser-un-co-scientifique-ia-pour-la-recherche/"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81063" y="2293263"/>
            <a:ext cx="7381875" cy="2097762"/>
          </a:xfrm>
          <a:prstGeom prst="rect">
            <a:avLst/>
          </a:prstGeom>
          <a:noFill/>
          <a:ln/>
        </p:spPr>
        <p:txBody>
          <a:bodyPr wrap="square" lIns="0" tIns="0" rIns="0" bIns="0" rtlCol="0" anchor="t"/>
          <a:lstStyle/>
          <a:p>
            <a:pPr marL="0" indent="0" algn="l">
              <a:lnSpc>
                <a:spcPts val="5500"/>
              </a:lnSpc>
              <a:buNone/>
            </a:pPr>
            <a:r>
              <a:rPr lang="en-US" sz="4400" dirty="0">
                <a:solidFill>
                  <a:srgbClr val="FFFFFF"/>
                </a:solidFill>
                <a:latin typeface="Barlow Medium" pitchFamily="34" charset="0"/>
                <a:ea typeface="Barlow Medium" pitchFamily="34" charset="-122"/>
                <a:cs typeface="Barlow Medium" pitchFamily="34" charset="-120"/>
              </a:rPr>
              <a:t>Comment faire de la recherche de façon éthique avec l'IA ?</a:t>
            </a:r>
            <a:endParaRPr lang="en-US" sz="4400" dirty="0"/>
          </a:p>
        </p:txBody>
      </p:sp>
      <p:sp>
        <p:nvSpPr>
          <p:cNvPr id="4" name="Text 1"/>
          <p:cNvSpPr/>
          <p:nvPr/>
        </p:nvSpPr>
        <p:spPr>
          <a:xfrm>
            <a:off x="881063" y="4768572"/>
            <a:ext cx="2797373" cy="349687"/>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Barlow Medium" pitchFamily="34" charset="0"/>
                <a:ea typeface="Barlow Medium" pitchFamily="34" charset="-122"/>
                <a:cs typeface="Barlow Medium" pitchFamily="34" charset="-120"/>
              </a:rPr>
              <a:t>Séance 1</a:t>
            </a:r>
            <a:endParaRPr lang="en-US" sz="2200" dirty="0"/>
          </a:p>
        </p:txBody>
      </p:sp>
      <p:sp>
        <p:nvSpPr>
          <p:cNvPr id="5" name="Shape 2"/>
          <p:cNvSpPr/>
          <p:nvPr/>
        </p:nvSpPr>
        <p:spPr>
          <a:xfrm>
            <a:off x="881063" y="5514618"/>
            <a:ext cx="402788" cy="402788"/>
          </a:xfrm>
          <a:prstGeom prst="roundRect">
            <a:avLst>
              <a:gd name="adj" fmla="val 22699498"/>
            </a:avLst>
          </a:prstGeom>
          <a:noFill/>
          <a:ln w="7620">
            <a:solidFill>
              <a:srgbClr val="3C3838"/>
            </a:solidFill>
            <a:prstDash val="solid"/>
          </a:ln>
        </p:spPr>
      </p:sp>
      <p:pic>
        <p:nvPicPr>
          <p:cNvPr id="6" name="Image 1" descr="preencoded.png"/>
          <p:cNvPicPr>
            <a:picLocks noChangeAspect="1"/>
          </p:cNvPicPr>
          <p:nvPr/>
        </p:nvPicPr>
        <p:blipFill>
          <a:blip r:embed="rId4"/>
          <a:stretch>
            <a:fillRect/>
          </a:stretch>
        </p:blipFill>
        <p:spPr>
          <a:xfrm>
            <a:off x="888683" y="5522238"/>
            <a:ext cx="387548" cy="387548"/>
          </a:xfrm>
          <a:prstGeom prst="rect">
            <a:avLst/>
          </a:prstGeom>
        </p:spPr>
      </p:pic>
      <p:sp>
        <p:nvSpPr>
          <p:cNvPr id="7" name="Text 3"/>
          <p:cNvSpPr/>
          <p:nvPr/>
        </p:nvSpPr>
        <p:spPr>
          <a:xfrm>
            <a:off x="1409700" y="5495806"/>
            <a:ext cx="3606641" cy="440531"/>
          </a:xfrm>
          <a:prstGeom prst="rect">
            <a:avLst/>
          </a:prstGeom>
          <a:noFill/>
          <a:ln/>
        </p:spPr>
        <p:txBody>
          <a:bodyPr wrap="none" lIns="0" tIns="0" rIns="0" bIns="0" rtlCol="0" anchor="t"/>
          <a:lstStyle/>
          <a:p>
            <a:pPr marL="0" indent="0" algn="l">
              <a:lnSpc>
                <a:spcPts val="3450"/>
              </a:lnSpc>
              <a:buNone/>
            </a:pPr>
            <a:r>
              <a:rPr lang="en-US" sz="2450" b="1" dirty="0">
                <a:solidFill>
                  <a:srgbClr val="E5E0DF"/>
                </a:solidFill>
                <a:latin typeface="Barlow Bold" pitchFamily="34" charset="0"/>
                <a:ea typeface="Barlow Bold" pitchFamily="34" charset="-122"/>
                <a:cs typeface="Barlow Bold" pitchFamily="34" charset="-120"/>
              </a:rPr>
              <a:t>par Maria Mercanti-Guérin</a:t>
            </a:r>
            <a:endParaRPr lang="en-US" sz="2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67462" y="2982992"/>
            <a:ext cx="5594747" cy="699254"/>
          </a:xfrm>
          <a:prstGeom prst="rect">
            <a:avLst/>
          </a:prstGeom>
          <a:noFill/>
          <a:ln/>
        </p:spPr>
        <p:txBody>
          <a:bodyPr wrap="none" lIns="0" tIns="0" rIns="0" bIns="0" rtlCol="0" anchor="t"/>
          <a:lstStyle/>
          <a:p>
            <a:pPr marL="0" indent="0" algn="l">
              <a:lnSpc>
                <a:spcPts val="5500"/>
              </a:lnSpc>
              <a:buNone/>
            </a:pPr>
            <a:r>
              <a:rPr lang="en-US" sz="4400" dirty="0">
                <a:solidFill>
                  <a:srgbClr val="FFFFFF"/>
                </a:solidFill>
                <a:latin typeface="Barlow Medium" pitchFamily="34" charset="0"/>
                <a:ea typeface="Barlow Medium" pitchFamily="34" charset="-122"/>
                <a:cs typeface="Barlow Medium" pitchFamily="34" charset="-120"/>
              </a:rPr>
              <a:t>Ressources du cours</a:t>
            </a:r>
            <a:endParaRPr lang="en-US" sz="4400" dirty="0"/>
          </a:p>
        </p:txBody>
      </p:sp>
      <p:sp>
        <p:nvSpPr>
          <p:cNvPr id="4" name="Shape 1"/>
          <p:cNvSpPr/>
          <p:nvPr/>
        </p:nvSpPr>
        <p:spPr>
          <a:xfrm>
            <a:off x="6367462" y="4342924"/>
            <a:ext cx="566380" cy="566380"/>
          </a:xfrm>
          <a:prstGeom prst="roundRect">
            <a:avLst>
              <a:gd name="adj" fmla="val 18670"/>
            </a:avLst>
          </a:prstGeom>
          <a:solidFill>
            <a:srgbClr val="790709"/>
          </a:solidFill>
          <a:ln w="15240">
            <a:solidFill>
              <a:srgbClr val="922022"/>
            </a:solidFill>
            <a:prstDash val="solid"/>
          </a:ln>
        </p:spPr>
      </p:sp>
      <p:pic>
        <p:nvPicPr>
          <p:cNvPr id="5" name="Image 1" descr="preencoded.png"/>
          <p:cNvPicPr>
            <a:picLocks noChangeAspect="1"/>
          </p:cNvPicPr>
          <p:nvPr/>
        </p:nvPicPr>
        <p:blipFill>
          <a:blip r:embed="rId4"/>
          <a:stretch>
            <a:fillRect/>
          </a:stretch>
        </p:blipFill>
        <p:spPr>
          <a:xfrm>
            <a:off x="6482775" y="4416266"/>
            <a:ext cx="335637" cy="419576"/>
          </a:xfrm>
          <a:prstGeom prst="rect">
            <a:avLst/>
          </a:prstGeom>
        </p:spPr>
      </p:pic>
      <p:sp>
        <p:nvSpPr>
          <p:cNvPr id="6" name="Text 2"/>
          <p:cNvSpPr/>
          <p:nvPr/>
        </p:nvSpPr>
        <p:spPr>
          <a:xfrm>
            <a:off x="7185541" y="4342924"/>
            <a:ext cx="2797373" cy="349687"/>
          </a:xfrm>
          <a:prstGeom prst="rect">
            <a:avLst/>
          </a:prstGeom>
          <a:noFill/>
          <a:ln/>
        </p:spPr>
        <p:txBody>
          <a:bodyPr wrap="none" lIns="0" tIns="0" rIns="0" bIns="0" rtlCol="0" anchor="t"/>
          <a:lstStyle/>
          <a:p>
            <a:pPr marL="0" indent="0" algn="l">
              <a:lnSpc>
                <a:spcPts val="2750"/>
              </a:lnSpc>
              <a:buNone/>
            </a:pPr>
            <a:r>
              <a:rPr lang="en-US" sz="2200" dirty="0">
                <a:solidFill>
                  <a:srgbClr val="E5E0DF"/>
                </a:solidFill>
                <a:latin typeface="Barlow Medium" pitchFamily="34" charset="0"/>
                <a:ea typeface="Barlow Medium" pitchFamily="34" charset="-122"/>
                <a:cs typeface="Barlow Medium" pitchFamily="34" charset="-120"/>
              </a:rPr>
              <a:t>Site web du cours</a:t>
            </a:r>
            <a:endParaRPr lang="en-US" sz="2200" dirty="0"/>
          </a:p>
        </p:txBody>
      </p:sp>
      <p:sp>
        <p:nvSpPr>
          <p:cNvPr id="7" name="Text 3"/>
          <p:cNvSpPr/>
          <p:nvPr/>
        </p:nvSpPr>
        <p:spPr>
          <a:xfrm>
            <a:off x="7185541" y="4843582"/>
            <a:ext cx="6563797" cy="402908"/>
          </a:xfrm>
          <a:prstGeom prst="rect">
            <a:avLst/>
          </a:prstGeom>
          <a:noFill/>
          <a:ln/>
        </p:spPr>
        <p:txBody>
          <a:bodyPr wrap="none" lIns="0" tIns="0" rIns="0" bIns="0" rtlCol="0" anchor="t"/>
          <a:lstStyle/>
          <a:p>
            <a:pPr marL="0" indent="0" algn="l">
              <a:lnSpc>
                <a:spcPts val="3150"/>
              </a:lnSpc>
              <a:buNone/>
            </a:pPr>
            <a:r>
              <a:rPr lang="en-US" sz="1950" dirty="0">
                <a:solidFill>
                  <a:srgbClr val="E5E0DF"/>
                </a:solidFill>
                <a:latin typeface="Barlow" pitchFamily="34" charset="0"/>
                <a:ea typeface="Barlow" pitchFamily="34" charset="-122"/>
                <a:cs typeface="Barlow" pitchFamily="34" charset="-120"/>
              </a:rPr>
              <a:t>https://mariamercantiguerin.com/ia-recherche-pedagogie/</a:t>
            </a:r>
            <a:endParaRPr lang="en-US" sz="195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40700" y="660440"/>
            <a:ext cx="3469481" cy="433626"/>
          </a:xfrm>
          <a:prstGeom prst="rect">
            <a:avLst/>
          </a:prstGeom>
          <a:noFill/>
          <a:ln/>
        </p:spPr>
        <p:txBody>
          <a:bodyPr wrap="none" lIns="0" tIns="0" rIns="0" bIns="0" rtlCol="0" anchor="t"/>
          <a:lstStyle/>
          <a:p>
            <a:pPr marL="0" indent="0" algn="l">
              <a:lnSpc>
                <a:spcPts val="3400"/>
              </a:lnSpc>
              <a:buNone/>
            </a:pPr>
            <a:r>
              <a:rPr lang="en-US" sz="2700" dirty="0">
                <a:solidFill>
                  <a:srgbClr val="FFFFFF"/>
                </a:solidFill>
                <a:latin typeface="Barlow Medium" pitchFamily="34" charset="0"/>
                <a:ea typeface="Barlow Medium" pitchFamily="34" charset="-122"/>
                <a:cs typeface="Barlow Medium" pitchFamily="34" charset="-120"/>
              </a:rPr>
              <a:t>Etat des lieux</a:t>
            </a:r>
            <a:endParaRPr lang="en-US" sz="2700" dirty="0"/>
          </a:p>
        </p:txBody>
      </p:sp>
      <p:pic>
        <p:nvPicPr>
          <p:cNvPr id="3" name="Image 0" descr="preencoded.png"/>
          <p:cNvPicPr>
            <a:picLocks noChangeAspect="1"/>
          </p:cNvPicPr>
          <p:nvPr/>
        </p:nvPicPr>
        <p:blipFill>
          <a:blip r:embed="rId3"/>
          <a:stretch>
            <a:fillRect/>
          </a:stretch>
        </p:blipFill>
        <p:spPr>
          <a:xfrm>
            <a:off x="840700" y="1406247"/>
            <a:ext cx="780574" cy="1480661"/>
          </a:xfrm>
          <a:prstGeom prst="rect">
            <a:avLst/>
          </a:prstGeom>
        </p:spPr>
      </p:pic>
      <p:sp>
        <p:nvSpPr>
          <p:cNvPr id="4" name="Text 1"/>
          <p:cNvSpPr/>
          <p:nvPr/>
        </p:nvSpPr>
        <p:spPr>
          <a:xfrm>
            <a:off x="1855351" y="1562338"/>
            <a:ext cx="5350431"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Quelles utilisations faites-vous de l'IA dans le cadre de vos recherches ?</a:t>
            </a:r>
            <a:endParaRPr lang="en-US" sz="1350" dirty="0"/>
          </a:p>
        </p:txBody>
      </p:sp>
      <p:sp>
        <p:nvSpPr>
          <p:cNvPr id="5" name="Text 2"/>
          <p:cNvSpPr/>
          <p:nvPr/>
        </p:nvSpPr>
        <p:spPr>
          <a:xfrm>
            <a:off x="1855351" y="1872734"/>
            <a:ext cx="11934349" cy="249674"/>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5E0DF"/>
                </a:solidFill>
                <a:latin typeface="Barlow" pitchFamily="34" charset="0"/>
                <a:ea typeface="Barlow" pitchFamily="34" charset="-122"/>
                <a:cs typeface="Barlow" pitchFamily="34" charset="-120"/>
              </a:rPr>
              <a:t>Types d'IA</a:t>
            </a:r>
            <a:endParaRPr lang="en-US" sz="1200" dirty="0"/>
          </a:p>
        </p:txBody>
      </p:sp>
      <p:sp>
        <p:nvSpPr>
          <p:cNvPr id="6" name="Text 3"/>
          <p:cNvSpPr/>
          <p:nvPr/>
        </p:nvSpPr>
        <p:spPr>
          <a:xfrm>
            <a:off x="1855351" y="2176939"/>
            <a:ext cx="11934349" cy="249674"/>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5E0DF"/>
                </a:solidFill>
                <a:latin typeface="Barlow" pitchFamily="34" charset="0"/>
                <a:ea typeface="Barlow" pitchFamily="34" charset="-122"/>
                <a:cs typeface="Barlow" pitchFamily="34" charset="-120"/>
              </a:rPr>
              <a:t>Pourquoi faire ?</a:t>
            </a:r>
            <a:endParaRPr lang="en-US" sz="1200" dirty="0"/>
          </a:p>
        </p:txBody>
      </p:sp>
      <p:sp>
        <p:nvSpPr>
          <p:cNvPr id="7" name="Text 4"/>
          <p:cNvSpPr/>
          <p:nvPr/>
        </p:nvSpPr>
        <p:spPr>
          <a:xfrm>
            <a:off x="1855351" y="2481143"/>
            <a:ext cx="11934349" cy="249674"/>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E5E0DF"/>
                </a:solidFill>
                <a:latin typeface="Barlow" pitchFamily="34" charset="0"/>
                <a:ea typeface="Barlow" pitchFamily="34" charset="-122"/>
                <a:cs typeface="Barlow" pitchFamily="34" charset="-120"/>
              </a:rPr>
              <a:t>Typologie des tricheurs</a:t>
            </a:r>
            <a:endParaRPr lang="en-US" sz="1200" dirty="0"/>
          </a:p>
        </p:txBody>
      </p:sp>
      <p:pic>
        <p:nvPicPr>
          <p:cNvPr id="8" name="Image 1" descr="preencoded.png"/>
          <p:cNvPicPr>
            <a:picLocks noChangeAspect="1"/>
          </p:cNvPicPr>
          <p:nvPr/>
        </p:nvPicPr>
        <p:blipFill>
          <a:blip r:embed="rId4"/>
          <a:stretch>
            <a:fillRect/>
          </a:stretch>
        </p:blipFill>
        <p:spPr>
          <a:xfrm>
            <a:off x="840700" y="2886908"/>
            <a:ext cx="780574" cy="936665"/>
          </a:xfrm>
          <a:prstGeom prst="rect">
            <a:avLst/>
          </a:prstGeom>
        </p:spPr>
      </p:pic>
      <p:sp>
        <p:nvSpPr>
          <p:cNvPr id="9" name="Text 5"/>
          <p:cNvSpPr/>
          <p:nvPr/>
        </p:nvSpPr>
        <p:spPr>
          <a:xfrm>
            <a:off x="1855351" y="3042999"/>
            <a:ext cx="3872746"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Présentation du fonctionnement des IA génératives</a:t>
            </a:r>
            <a:endParaRPr lang="en-US" sz="1350" dirty="0"/>
          </a:p>
        </p:txBody>
      </p:sp>
      <p:pic>
        <p:nvPicPr>
          <p:cNvPr id="10" name="Image 2" descr="preencoded.png"/>
          <p:cNvPicPr>
            <a:picLocks noChangeAspect="1"/>
          </p:cNvPicPr>
          <p:nvPr/>
        </p:nvPicPr>
        <p:blipFill>
          <a:blip r:embed="rId5"/>
          <a:stretch>
            <a:fillRect/>
          </a:stretch>
        </p:blipFill>
        <p:spPr>
          <a:xfrm>
            <a:off x="840700" y="3823573"/>
            <a:ext cx="780574" cy="936665"/>
          </a:xfrm>
          <a:prstGeom prst="rect">
            <a:avLst/>
          </a:prstGeom>
        </p:spPr>
      </p:pic>
      <p:sp>
        <p:nvSpPr>
          <p:cNvPr id="11" name="Text 6"/>
          <p:cNvSpPr/>
          <p:nvPr/>
        </p:nvSpPr>
        <p:spPr>
          <a:xfrm>
            <a:off x="1855351" y="3979664"/>
            <a:ext cx="2468761"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Politiques IA des grands éditeurs</a:t>
            </a:r>
            <a:endParaRPr lang="en-US" sz="1350" dirty="0"/>
          </a:p>
        </p:txBody>
      </p:sp>
      <p:pic>
        <p:nvPicPr>
          <p:cNvPr id="12" name="Image 3" descr="preencoded.png"/>
          <p:cNvPicPr>
            <a:picLocks noChangeAspect="1"/>
          </p:cNvPicPr>
          <p:nvPr/>
        </p:nvPicPr>
        <p:blipFill>
          <a:blip r:embed="rId6"/>
          <a:stretch>
            <a:fillRect/>
          </a:stretch>
        </p:blipFill>
        <p:spPr>
          <a:xfrm>
            <a:off x="840700" y="4760238"/>
            <a:ext cx="780574" cy="936665"/>
          </a:xfrm>
          <a:prstGeom prst="rect">
            <a:avLst/>
          </a:prstGeom>
        </p:spPr>
      </p:pic>
      <p:sp>
        <p:nvSpPr>
          <p:cNvPr id="13" name="Text 7"/>
          <p:cNvSpPr/>
          <p:nvPr/>
        </p:nvSpPr>
        <p:spPr>
          <a:xfrm>
            <a:off x="1855351" y="4916329"/>
            <a:ext cx="3817858"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Politiques IA des universités, l'exemple de Montréal</a:t>
            </a:r>
            <a:endParaRPr lang="en-US" sz="1350" dirty="0"/>
          </a:p>
        </p:txBody>
      </p:sp>
      <p:pic>
        <p:nvPicPr>
          <p:cNvPr id="14" name="Image 4" descr="preencoded.png"/>
          <p:cNvPicPr>
            <a:picLocks noChangeAspect="1"/>
          </p:cNvPicPr>
          <p:nvPr/>
        </p:nvPicPr>
        <p:blipFill>
          <a:blip r:embed="rId7"/>
          <a:stretch>
            <a:fillRect/>
          </a:stretch>
        </p:blipFill>
        <p:spPr>
          <a:xfrm>
            <a:off x="840700" y="5696903"/>
            <a:ext cx="780574" cy="936665"/>
          </a:xfrm>
          <a:prstGeom prst="rect">
            <a:avLst/>
          </a:prstGeom>
        </p:spPr>
      </p:pic>
      <p:sp>
        <p:nvSpPr>
          <p:cNvPr id="15" name="Text 8"/>
          <p:cNvSpPr/>
          <p:nvPr/>
        </p:nvSpPr>
        <p:spPr>
          <a:xfrm>
            <a:off x="1855351" y="5852993"/>
            <a:ext cx="2852023"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Les détecteurs d'IA, focus sur Turnitin</a:t>
            </a:r>
            <a:endParaRPr lang="en-US" sz="1350" dirty="0"/>
          </a:p>
        </p:txBody>
      </p:sp>
      <p:pic>
        <p:nvPicPr>
          <p:cNvPr id="16" name="Image 5" descr="preencoded.png"/>
          <p:cNvPicPr>
            <a:picLocks noChangeAspect="1"/>
          </p:cNvPicPr>
          <p:nvPr/>
        </p:nvPicPr>
        <p:blipFill>
          <a:blip r:embed="rId8"/>
          <a:stretch>
            <a:fillRect/>
          </a:stretch>
        </p:blipFill>
        <p:spPr>
          <a:xfrm>
            <a:off x="840700" y="6633567"/>
            <a:ext cx="780574" cy="936665"/>
          </a:xfrm>
          <a:prstGeom prst="rect">
            <a:avLst/>
          </a:prstGeom>
        </p:spPr>
      </p:pic>
      <p:sp>
        <p:nvSpPr>
          <p:cNvPr id="17" name="Text 9"/>
          <p:cNvSpPr/>
          <p:nvPr/>
        </p:nvSpPr>
        <p:spPr>
          <a:xfrm>
            <a:off x="1855351" y="6789658"/>
            <a:ext cx="5054679" cy="216813"/>
          </a:xfrm>
          <a:prstGeom prst="rect">
            <a:avLst/>
          </a:prstGeom>
          <a:noFill/>
          <a:ln/>
        </p:spPr>
        <p:txBody>
          <a:bodyPr wrap="none" lIns="0" tIns="0" rIns="0" bIns="0" rtlCol="0" anchor="t"/>
          <a:lstStyle/>
          <a:p>
            <a:pPr marL="0" indent="0" algn="l">
              <a:lnSpc>
                <a:spcPts val="1700"/>
              </a:lnSpc>
              <a:buNone/>
            </a:pPr>
            <a:r>
              <a:rPr lang="en-US" sz="1350" dirty="0">
                <a:solidFill>
                  <a:srgbClr val="E5E0DF"/>
                </a:solidFill>
                <a:latin typeface="Barlow Medium" pitchFamily="34" charset="0"/>
                <a:ea typeface="Barlow Medium" pitchFamily="34" charset="-122"/>
                <a:cs typeface="Barlow Medium" pitchFamily="34" charset="-120"/>
              </a:rPr>
              <a:t>Atelier prompts Revue de la Littérature + Gaps théoriques / Articles</a:t>
            </a:r>
            <a:endParaRPr lang="en-US" sz="13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81063" y="982147"/>
            <a:ext cx="10815042" cy="559356"/>
          </a:xfrm>
          <a:prstGeom prst="rect">
            <a:avLst/>
          </a:prstGeom>
          <a:noFill/>
          <a:ln/>
        </p:spPr>
        <p:txBody>
          <a:bodyPr wrap="none" lIns="0" tIns="0" rIns="0" bIns="0" rtlCol="0" anchor="t"/>
          <a:lstStyle/>
          <a:p>
            <a:pPr marL="0" indent="0" algn="l">
              <a:lnSpc>
                <a:spcPts val="4400"/>
              </a:lnSpc>
              <a:buNone/>
            </a:pPr>
            <a:r>
              <a:rPr lang="en-US" sz="3500" dirty="0">
                <a:solidFill>
                  <a:srgbClr val="FFFFFF"/>
                </a:solidFill>
                <a:latin typeface="Barlow Medium" pitchFamily="34" charset="0"/>
                <a:ea typeface="Barlow Medium" pitchFamily="34" charset="-122"/>
                <a:cs typeface="Barlow Medium" pitchFamily="34" charset="-120"/>
              </a:rPr>
              <a:t>Réinventer l'intégrité académique (Bergadaà et Peixoto)</a:t>
            </a:r>
            <a:endParaRPr lang="en-US" sz="3500" dirty="0"/>
          </a:p>
        </p:txBody>
      </p:sp>
      <p:sp>
        <p:nvSpPr>
          <p:cNvPr id="3" name="Text 1"/>
          <p:cNvSpPr/>
          <p:nvPr/>
        </p:nvSpPr>
        <p:spPr>
          <a:xfrm>
            <a:off x="881063" y="2024777"/>
            <a:ext cx="6188512" cy="322302"/>
          </a:xfrm>
          <a:prstGeom prst="rect">
            <a:avLst/>
          </a:prstGeom>
          <a:noFill/>
          <a:ln/>
        </p:spPr>
        <p:txBody>
          <a:bodyPr wrap="none" lIns="0" tIns="0" rIns="0" bIns="0" rtlCol="0" anchor="t"/>
          <a:lstStyle/>
          <a:p>
            <a:pPr marL="0" indent="0" algn="l">
              <a:lnSpc>
                <a:spcPts val="2500"/>
              </a:lnSpc>
              <a:buNone/>
            </a:pPr>
            <a:r>
              <a:rPr lang="en-US" sz="1550" u="sng" dirty="0">
                <a:solidFill>
                  <a:srgbClr val="F65F62"/>
                </a:solidFill>
                <a:latin typeface="Barlow" pitchFamily="34" charset="0"/>
                <a:ea typeface="Barlow" pitchFamily="34" charset="-122"/>
                <a:cs typeface="Barlow" pitchFamily="34" charset="-120"/>
                <a:hlinkClick r:id="rId3">
                  <a:extLst>
                    <a:ext uri="{A12FA001-AC4F-418D-AE19-62706E023703}">
                      <ahyp:hlinkClr xmlns:ahyp="http://schemas.microsoft.com/office/drawing/2018/hyperlinkcolor" xmlns="" val="tx"/>
                    </a:ext>
                  </a:extLst>
                </a:hlinkClick>
              </a:rPr>
              <a:t>https://irafpa.org/a-propos/profils-delinquants/</a:t>
            </a:r>
            <a:endParaRPr lang="en-US" sz="1550" dirty="0"/>
          </a:p>
        </p:txBody>
      </p:sp>
      <p:pic>
        <p:nvPicPr>
          <p:cNvPr id="4" name="Image 0" descr="preencoded.png"/>
          <p:cNvPicPr>
            <a:picLocks noChangeAspect="1"/>
          </p:cNvPicPr>
          <p:nvPr/>
        </p:nvPicPr>
        <p:blipFill>
          <a:blip r:embed="rId4"/>
          <a:stretch>
            <a:fillRect/>
          </a:stretch>
        </p:blipFill>
        <p:spPr>
          <a:xfrm>
            <a:off x="7568446" y="2070140"/>
            <a:ext cx="4950738" cy="495073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78681" y="690324"/>
            <a:ext cx="5357098" cy="523042"/>
          </a:xfrm>
          <a:prstGeom prst="rect">
            <a:avLst/>
          </a:prstGeom>
          <a:noFill/>
          <a:ln/>
        </p:spPr>
        <p:txBody>
          <a:bodyPr wrap="none" lIns="0" tIns="0" rIns="0" bIns="0" rtlCol="0" anchor="t"/>
          <a:lstStyle/>
          <a:p>
            <a:pPr marL="0" indent="0" algn="l">
              <a:lnSpc>
                <a:spcPts val="4100"/>
              </a:lnSpc>
              <a:buNone/>
            </a:pPr>
            <a:r>
              <a:rPr lang="en-US" sz="3250" dirty="0">
                <a:solidFill>
                  <a:srgbClr val="FFFFFF"/>
                </a:solidFill>
                <a:latin typeface="Barlow Medium" pitchFamily="34" charset="0"/>
                <a:ea typeface="Barlow Medium" pitchFamily="34" charset="-122"/>
                <a:cs typeface="Barlow Medium" pitchFamily="34" charset="-120"/>
              </a:rPr>
              <a:t>Quelques cas problématiques</a:t>
            </a:r>
            <a:endParaRPr lang="en-US" sz="3250" dirty="0"/>
          </a:p>
        </p:txBody>
      </p:sp>
      <p:sp>
        <p:nvSpPr>
          <p:cNvPr id="3" name="Shape 1"/>
          <p:cNvSpPr/>
          <p:nvPr/>
        </p:nvSpPr>
        <p:spPr>
          <a:xfrm>
            <a:off x="878681" y="1589961"/>
            <a:ext cx="4165521" cy="2534245"/>
          </a:xfrm>
          <a:prstGeom prst="roundRect">
            <a:avLst>
              <a:gd name="adj" fmla="val 3121"/>
            </a:avLst>
          </a:prstGeom>
          <a:solidFill>
            <a:srgbClr val="790709"/>
          </a:solidFill>
          <a:ln w="7620">
            <a:solidFill>
              <a:srgbClr val="922022"/>
            </a:solidFill>
            <a:prstDash val="solid"/>
          </a:ln>
        </p:spPr>
      </p:sp>
      <p:sp>
        <p:nvSpPr>
          <p:cNvPr id="4" name="Text 2"/>
          <p:cNvSpPr/>
          <p:nvPr/>
        </p:nvSpPr>
        <p:spPr>
          <a:xfrm>
            <a:off x="1074539" y="1785818"/>
            <a:ext cx="3773805" cy="522922"/>
          </a:xfrm>
          <a:prstGeom prst="rect">
            <a:avLst/>
          </a:prstGeom>
          <a:noFill/>
          <a:ln/>
        </p:spPr>
        <p:txBody>
          <a:bodyPr wrap="squar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Générations d'images scientifiques falsifiées</a:t>
            </a:r>
            <a:endParaRPr lang="en-US" sz="1600" dirty="0"/>
          </a:p>
        </p:txBody>
      </p:sp>
      <p:sp>
        <p:nvSpPr>
          <p:cNvPr id="5" name="Text 3"/>
          <p:cNvSpPr/>
          <p:nvPr/>
        </p:nvSpPr>
        <p:spPr>
          <a:xfrm>
            <a:off x="1074539" y="2421612"/>
            <a:ext cx="3773805" cy="1506736"/>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Des chercheurs ont été pris en train d'utiliser des outils d'IA générative pour créer des images de résultats expérimentaux fictifs, notamment dans des publications biomédicales.</a:t>
            </a:r>
            <a:endParaRPr lang="en-US" sz="1450" dirty="0"/>
          </a:p>
        </p:txBody>
      </p:sp>
      <p:sp>
        <p:nvSpPr>
          <p:cNvPr id="6" name="Shape 4"/>
          <p:cNvSpPr/>
          <p:nvPr/>
        </p:nvSpPr>
        <p:spPr>
          <a:xfrm>
            <a:off x="5232440" y="1589961"/>
            <a:ext cx="4165521" cy="2534245"/>
          </a:xfrm>
          <a:prstGeom prst="roundRect">
            <a:avLst>
              <a:gd name="adj" fmla="val 3121"/>
            </a:avLst>
          </a:prstGeom>
          <a:solidFill>
            <a:srgbClr val="790709"/>
          </a:solidFill>
          <a:ln w="7620">
            <a:solidFill>
              <a:srgbClr val="922022"/>
            </a:solidFill>
            <a:prstDash val="solid"/>
          </a:ln>
        </p:spPr>
      </p:sp>
      <p:sp>
        <p:nvSpPr>
          <p:cNvPr id="7" name="Text 5"/>
          <p:cNvSpPr/>
          <p:nvPr/>
        </p:nvSpPr>
        <p:spPr>
          <a:xfrm>
            <a:off x="5428298" y="1785818"/>
            <a:ext cx="2092166"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Cas "Gangangan"</a:t>
            </a:r>
            <a:endParaRPr lang="en-US" sz="1600" dirty="0"/>
          </a:p>
        </p:txBody>
      </p:sp>
      <p:sp>
        <p:nvSpPr>
          <p:cNvPr id="8" name="Text 6"/>
          <p:cNvSpPr/>
          <p:nvPr/>
        </p:nvSpPr>
        <p:spPr>
          <a:xfrm>
            <a:off x="5428298" y="2160151"/>
            <a:ext cx="3773805" cy="1205389"/>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En 2023, plusieurs articles scientifiques publiés contenaient des références à un chercheur fictif nommé "Gangangan", généré par l'IA et cité comme co-auteur.</a:t>
            </a:r>
            <a:endParaRPr lang="en-US" sz="1450" dirty="0"/>
          </a:p>
        </p:txBody>
      </p:sp>
      <p:sp>
        <p:nvSpPr>
          <p:cNvPr id="9" name="Shape 7"/>
          <p:cNvSpPr/>
          <p:nvPr/>
        </p:nvSpPr>
        <p:spPr>
          <a:xfrm>
            <a:off x="9586198" y="1589961"/>
            <a:ext cx="4165521" cy="2534245"/>
          </a:xfrm>
          <a:prstGeom prst="roundRect">
            <a:avLst>
              <a:gd name="adj" fmla="val 3121"/>
            </a:avLst>
          </a:prstGeom>
          <a:solidFill>
            <a:srgbClr val="790709"/>
          </a:solidFill>
          <a:ln w="7620">
            <a:solidFill>
              <a:srgbClr val="922022"/>
            </a:solidFill>
            <a:prstDash val="solid"/>
          </a:ln>
        </p:spPr>
      </p:sp>
      <p:sp>
        <p:nvSpPr>
          <p:cNvPr id="10" name="Text 8"/>
          <p:cNvSpPr/>
          <p:nvPr/>
        </p:nvSpPr>
        <p:spPr>
          <a:xfrm>
            <a:off x="9782056" y="1785818"/>
            <a:ext cx="3316962"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Articles générés entièrement par l'IA</a:t>
            </a:r>
            <a:endParaRPr lang="en-US" sz="1600" dirty="0"/>
          </a:p>
        </p:txBody>
      </p:sp>
      <p:sp>
        <p:nvSpPr>
          <p:cNvPr id="11" name="Text 9"/>
          <p:cNvSpPr/>
          <p:nvPr/>
        </p:nvSpPr>
        <p:spPr>
          <a:xfrm>
            <a:off x="9782056" y="2160151"/>
            <a:ext cx="3773805" cy="1205389"/>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Des revues ont dû retirer des publications après avoir découvert qu'elles avaient été entièrement rédigées par des systèmes d'IA sans supervision humaine adéquate.</a:t>
            </a:r>
            <a:endParaRPr lang="en-US" sz="1450" dirty="0"/>
          </a:p>
        </p:txBody>
      </p:sp>
      <p:sp>
        <p:nvSpPr>
          <p:cNvPr id="12" name="Shape 10"/>
          <p:cNvSpPr/>
          <p:nvPr/>
        </p:nvSpPr>
        <p:spPr>
          <a:xfrm>
            <a:off x="878681" y="4312444"/>
            <a:ext cx="4165521" cy="1971437"/>
          </a:xfrm>
          <a:prstGeom prst="roundRect">
            <a:avLst>
              <a:gd name="adj" fmla="val 4012"/>
            </a:avLst>
          </a:prstGeom>
          <a:solidFill>
            <a:srgbClr val="790709"/>
          </a:solidFill>
          <a:ln w="7620">
            <a:solidFill>
              <a:srgbClr val="922022"/>
            </a:solidFill>
            <a:prstDash val="solid"/>
          </a:ln>
        </p:spPr>
      </p:sp>
      <p:sp>
        <p:nvSpPr>
          <p:cNvPr id="13" name="Text 11"/>
          <p:cNvSpPr/>
          <p:nvPr/>
        </p:nvSpPr>
        <p:spPr>
          <a:xfrm>
            <a:off x="1074539" y="4508302"/>
            <a:ext cx="2092166"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Western blots falsifiés</a:t>
            </a:r>
            <a:endParaRPr lang="en-US" sz="1600" dirty="0"/>
          </a:p>
        </p:txBody>
      </p:sp>
      <p:sp>
        <p:nvSpPr>
          <p:cNvPr id="14" name="Text 12"/>
          <p:cNvSpPr/>
          <p:nvPr/>
        </p:nvSpPr>
        <p:spPr>
          <a:xfrm>
            <a:off x="1074539" y="4882634"/>
            <a:ext cx="3773805" cy="1205389"/>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L'IA a permis de générer des images de western blots (technique d'analyse de protéines) falsifiées qui sont apparues dans plusieurs publications scientifiques.</a:t>
            </a:r>
            <a:endParaRPr lang="en-US" sz="1450" dirty="0"/>
          </a:p>
        </p:txBody>
      </p:sp>
      <p:sp>
        <p:nvSpPr>
          <p:cNvPr id="15" name="Shape 13"/>
          <p:cNvSpPr/>
          <p:nvPr/>
        </p:nvSpPr>
        <p:spPr>
          <a:xfrm>
            <a:off x="5232440" y="4312444"/>
            <a:ext cx="4165521" cy="1971437"/>
          </a:xfrm>
          <a:prstGeom prst="roundRect">
            <a:avLst>
              <a:gd name="adj" fmla="val 4012"/>
            </a:avLst>
          </a:prstGeom>
          <a:solidFill>
            <a:srgbClr val="790709"/>
          </a:solidFill>
          <a:ln w="7620">
            <a:solidFill>
              <a:srgbClr val="922022"/>
            </a:solidFill>
            <a:prstDash val="solid"/>
          </a:ln>
        </p:spPr>
      </p:sp>
      <p:sp>
        <p:nvSpPr>
          <p:cNvPr id="16" name="Text 14"/>
          <p:cNvSpPr/>
          <p:nvPr/>
        </p:nvSpPr>
        <p:spPr>
          <a:xfrm>
            <a:off x="5428298" y="4508302"/>
            <a:ext cx="3493056"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Manipulation des données statistiques</a:t>
            </a:r>
            <a:endParaRPr lang="en-US" sz="1600" dirty="0"/>
          </a:p>
        </p:txBody>
      </p:sp>
      <p:sp>
        <p:nvSpPr>
          <p:cNvPr id="17" name="Text 15"/>
          <p:cNvSpPr/>
          <p:nvPr/>
        </p:nvSpPr>
        <p:spPr>
          <a:xfrm>
            <a:off x="5428298" y="4882634"/>
            <a:ext cx="3773805" cy="1205389"/>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L'IA a été utilisée pour "nettoyer" des ensembles de données, éliminant des valeurs aberrantes ou ajustant des résultats pour confirmer des hypothèses préconçues.</a:t>
            </a:r>
            <a:endParaRPr lang="en-US" sz="1450" dirty="0"/>
          </a:p>
        </p:txBody>
      </p:sp>
      <p:sp>
        <p:nvSpPr>
          <p:cNvPr id="18" name="Shape 16"/>
          <p:cNvSpPr/>
          <p:nvPr/>
        </p:nvSpPr>
        <p:spPr>
          <a:xfrm>
            <a:off x="9586198" y="4312444"/>
            <a:ext cx="4165521" cy="1971437"/>
          </a:xfrm>
          <a:prstGeom prst="roundRect">
            <a:avLst>
              <a:gd name="adj" fmla="val 4012"/>
            </a:avLst>
          </a:prstGeom>
          <a:solidFill>
            <a:srgbClr val="790709"/>
          </a:solidFill>
          <a:ln w="7620">
            <a:solidFill>
              <a:srgbClr val="922022"/>
            </a:solidFill>
            <a:prstDash val="solid"/>
          </a:ln>
        </p:spPr>
      </p:sp>
      <p:sp>
        <p:nvSpPr>
          <p:cNvPr id="19" name="Text 17"/>
          <p:cNvSpPr/>
          <p:nvPr/>
        </p:nvSpPr>
        <p:spPr>
          <a:xfrm>
            <a:off x="9782056" y="4508302"/>
            <a:ext cx="2835354"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Peer review par IA non divulgué</a:t>
            </a:r>
            <a:endParaRPr lang="en-US" sz="1600" dirty="0"/>
          </a:p>
        </p:txBody>
      </p:sp>
      <p:sp>
        <p:nvSpPr>
          <p:cNvPr id="20" name="Text 18"/>
          <p:cNvSpPr/>
          <p:nvPr/>
        </p:nvSpPr>
        <p:spPr>
          <a:xfrm>
            <a:off x="9782056" y="4882634"/>
            <a:ext cx="3773805" cy="1205389"/>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Des cas où des chercheurs ont utilisé l'IA pour rédiger des évaluations d'articles sans divulguer cette pratique.Vagues de prépublications générées par IA –</a:t>
            </a:r>
            <a:endParaRPr lang="en-US" sz="1450" dirty="0"/>
          </a:p>
        </p:txBody>
      </p:sp>
      <p:sp>
        <p:nvSpPr>
          <p:cNvPr id="21" name="Shape 19"/>
          <p:cNvSpPr/>
          <p:nvPr/>
        </p:nvSpPr>
        <p:spPr>
          <a:xfrm>
            <a:off x="878681" y="6472118"/>
            <a:ext cx="12873038" cy="1067395"/>
          </a:xfrm>
          <a:prstGeom prst="roundRect">
            <a:avLst>
              <a:gd name="adj" fmla="val 7409"/>
            </a:avLst>
          </a:prstGeom>
          <a:solidFill>
            <a:srgbClr val="790709"/>
          </a:solidFill>
          <a:ln w="7620">
            <a:solidFill>
              <a:srgbClr val="922022"/>
            </a:solidFill>
            <a:prstDash val="solid"/>
          </a:ln>
        </p:spPr>
      </p:sp>
      <p:sp>
        <p:nvSpPr>
          <p:cNvPr id="22" name="Text 20"/>
          <p:cNvSpPr/>
          <p:nvPr/>
        </p:nvSpPr>
        <p:spPr>
          <a:xfrm>
            <a:off x="1074539" y="6667976"/>
            <a:ext cx="2092166" cy="261461"/>
          </a:xfrm>
          <a:prstGeom prst="rect">
            <a:avLst/>
          </a:prstGeom>
          <a:noFill/>
          <a:ln/>
        </p:spPr>
        <p:txBody>
          <a:bodyPr wrap="none" lIns="0" tIns="0" rIns="0" bIns="0" rtlCol="0" anchor="t"/>
          <a:lstStyle/>
          <a:p>
            <a:pPr marL="0" indent="0" algn="l">
              <a:lnSpc>
                <a:spcPts val="2050"/>
              </a:lnSpc>
              <a:buNone/>
            </a:pPr>
            <a:r>
              <a:rPr lang="en-US" sz="1600" dirty="0">
                <a:solidFill>
                  <a:srgbClr val="E5E0DF"/>
                </a:solidFill>
                <a:latin typeface="Barlow Medium" pitchFamily="34" charset="0"/>
                <a:ea typeface="Barlow Medium" pitchFamily="34" charset="-122"/>
                <a:cs typeface="Barlow Medium" pitchFamily="34" charset="-120"/>
              </a:rPr>
              <a:t>Soumissions massives</a:t>
            </a:r>
            <a:endParaRPr lang="en-US" sz="1600" dirty="0"/>
          </a:p>
        </p:txBody>
      </p:sp>
      <p:sp>
        <p:nvSpPr>
          <p:cNvPr id="23" name="Text 21"/>
          <p:cNvSpPr/>
          <p:nvPr/>
        </p:nvSpPr>
        <p:spPr>
          <a:xfrm>
            <a:off x="1074539" y="7042309"/>
            <a:ext cx="12481322" cy="301347"/>
          </a:xfrm>
          <a:prstGeom prst="rect">
            <a:avLst/>
          </a:prstGeom>
          <a:noFill/>
          <a:ln/>
        </p:spPr>
        <p:txBody>
          <a:bodyPr wrap="none" lIns="0" tIns="0" rIns="0" bIns="0" rtlCol="0" anchor="t"/>
          <a:lstStyle/>
          <a:p>
            <a:pPr marL="0" indent="0" algn="l">
              <a:lnSpc>
                <a:spcPts val="2350"/>
              </a:lnSpc>
              <a:buNone/>
            </a:pPr>
            <a:r>
              <a:rPr lang="en-US" sz="1450" dirty="0">
                <a:solidFill>
                  <a:srgbClr val="E5E0DF"/>
                </a:solidFill>
                <a:latin typeface="Barlow" pitchFamily="34" charset="0"/>
                <a:ea typeface="Barlow" pitchFamily="34" charset="-122"/>
                <a:cs typeface="Barlow" pitchFamily="34" charset="-120"/>
              </a:rPr>
              <a:t>Des plateformes comme arXiv ont dû faire face à des soumissions massives d'articles scientifiques générés par IA de qualité douteuse.</a:t>
            </a:r>
            <a:endParaRPr lang="en-US" sz="14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85932" y="617934"/>
            <a:ext cx="3243977" cy="405527"/>
          </a:xfrm>
          <a:prstGeom prst="rect">
            <a:avLst/>
          </a:prstGeom>
          <a:noFill/>
          <a:ln/>
        </p:spPr>
        <p:txBody>
          <a:bodyPr wrap="none" lIns="0" tIns="0" rIns="0" bIns="0" rtlCol="0" anchor="t"/>
          <a:lstStyle/>
          <a:p>
            <a:pPr marL="0" indent="0" algn="l">
              <a:lnSpc>
                <a:spcPts val="3150"/>
              </a:lnSpc>
              <a:buNone/>
            </a:pPr>
            <a:r>
              <a:rPr lang="en-US" sz="2550" dirty="0">
                <a:solidFill>
                  <a:srgbClr val="FFFFFF"/>
                </a:solidFill>
                <a:latin typeface="Barlow Medium" pitchFamily="34" charset="0"/>
                <a:ea typeface="Barlow Medium" pitchFamily="34" charset="-122"/>
                <a:cs typeface="Barlow Medium" pitchFamily="34" charset="-120"/>
              </a:rPr>
              <a:t>Et de façon générale</a:t>
            </a:r>
            <a:endParaRPr lang="en-US" sz="2550" dirty="0"/>
          </a:p>
        </p:txBody>
      </p:sp>
      <p:sp>
        <p:nvSpPr>
          <p:cNvPr id="3" name="Shape 1"/>
          <p:cNvSpPr/>
          <p:nvPr/>
        </p:nvSpPr>
        <p:spPr>
          <a:xfrm>
            <a:off x="950119" y="1315403"/>
            <a:ext cx="15240" cy="6296144"/>
          </a:xfrm>
          <a:prstGeom prst="roundRect">
            <a:avLst>
              <a:gd name="adj" fmla="val 402305"/>
            </a:avLst>
          </a:prstGeom>
          <a:solidFill>
            <a:srgbClr val="922022"/>
          </a:solidFill>
          <a:ln/>
        </p:spPr>
      </p:sp>
      <p:sp>
        <p:nvSpPr>
          <p:cNvPr id="4" name="Shape 2"/>
          <p:cNvSpPr/>
          <p:nvPr/>
        </p:nvSpPr>
        <p:spPr>
          <a:xfrm>
            <a:off x="1099066" y="1636157"/>
            <a:ext cx="437912" cy="15240"/>
          </a:xfrm>
          <a:prstGeom prst="roundRect">
            <a:avLst>
              <a:gd name="adj" fmla="val 402305"/>
            </a:avLst>
          </a:prstGeom>
          <a:solidFill>
            <a:srgbClr val="922022"/>
          </a:solidFill>
          <a:ln/>
        </p:spPr>
      </p:sp>
      <p:sp>
        <p:nvSpPr>
          <p:cNvPr id="5" name="Shape 3"/>
          <p:cNvSpPr/>
          <p:nvPr/>
        </p:nvSpPr>
        <p:spPr>
          <a:xfrm>
            <a:off x="785932" y="1479590"/>
            <a:ext cx="328374" cy="328374"/>
          </a:xfrm>
          <a:prstGeom prst="roundRect">
            <a:avLst>
              <a:gd name="adj" fmla="val 18671"/>
            </a:avLst>
          </a:prstGeom>
          <a:solidFill>
            <a:srgbClr val="790709"/>
          </a:solidFill>
          <a:ln w="7620">
            <a:solidFill>
              <a:srgbClr val="922022"/>
            </a:solidFill>
            <a:prstDash val="solid"/>
          </a:ln>
        </p:spPr>
      </p:sp>
      <p:pic>
        <p:nvPicPr>
          <p:cNvPr id="6" name="Image 0" descr="preencoded.png"/>
          <p:cNvPicPr>
            <a:picLocks noChangeAspect="1"/>
          </p:cNvPicPr>
          <p:nvPr/>
        </p:nvPicPr>
        <p:blipFill>
          <a:blip r:embed="rId3"/>
          <a:stretch>
            <a:fillRect/>
          </a:stretch>
        </p:blipFill>
        <p:spPr>
          <a:xfrm>
            <a:off x="852845" y="1522155"/>
            <a:ext cx="194548" cy="243245"/>
          </a:xfrm>
          <a:prstGeom prst="rect">
            <a:avLst/>
          </a:prstGeom>
        </p:spPr>
      </p:pic>
      <p:sp>
        <p:nvSpPr>
          <p:cNvPr id="7" name="Text 4"/>
          <p:cNvSpPr/>
          <p:nvPr/>
        </p:nvSpPr>
        <p:spPr>
          <a:xfrm>
            <a:off x="1679972" y="1461373"/>
            <a:ext cx="3357086" cy="202644"/>
          </a:xfrm>
          <a:prstGeom prst="rect">
            <a:avLst/>
          </a:prstGeom>
          <a:noFill/>
          <a:ln/>
        </p:spPr>
        <p:txBody>
          <a:bodyPr wrap="none" lIns="0" tIns="0" rIns="0" bIns="0" rtlCol="0" anchor="t"/>
          <a:lstStyle/>
          <a:p>
            <a:pPr marL="0" indent="0" algn="l">
              <a:lnSpc>
                <a:spcPts val="1550"/>
              </a:lnSpc>
              <a:buNone/>
            </a:pPr>
            <a:r>
              <a:rPr lang="en-US" sz="1250" dirty="0">
                <a:solidFill>
                  <a:srgbClr val="E5E0DF"/>
                </a:solidFill>
                <a:latin typeface="Barlow Medium" pitchFamily="34" charset="0"/>
                <a:ea typeface="Barlow Medium" pitchFamily="34" charset="-122"/>
                <a:cs typeface="Barlow Medium" pitchFamily="34" charset="-120"/>
              </a:rPr>
              <a:t>Génération automatique de textes scientifiques</a:t>
            </a:r>
            <a:endParaRPr lang="en-US" sz="1250" dirty="0"/>
          </a:p>
        </p:txBody>
      </p:sp>
      <p:sp>
        <p:nvSpPr>
          <p:cNvPr id="8" name="Text 5"/>
          <p:cNvSpPr/>
          <p:nvPr/>
        </p:nvSpPr>
        <p:spPr>
          <a:xfrm>
            <a:off x="1679972" y="1751528"/>
            <a:ext cx="12164497" cy="466963"/>
          </a:xfrm>
          <a:prstGeom prst="rect">
            <a:avLst/>
          </a:prstGeom>
          <a:noFill/>
          <a:ln/>
        </p:spPr>
        <p:txBody>
          <a:bodyPr wrap="square" lIns="0" tIns="0" rIns="0" bIns="0" rtlCol="0" anchor="t"/>
          <a:lstStyle/>
          <a:p>
            <a:pPr marL="0" indent="0" algn="l">
              <a:lnSpc>
                <a:spcPts val="1800"/>
              </a:lnSpc>
              <a:buNone/>
            </a:pPr>
            <a:r>
              <a:rPr lang="en-US" sz="1100" dirty="0">
                <a:solidFill>
                  <a:srgbClr val="E5E0DF"/>
                </a:solidFill>
                <a:latin typeface="Barlow" pitchFamily="34" charset="0"/>
                <a:ea typeface="Barlow" pitchFamily="34" charset="-122"/>
                <a:cs typeface="Barlow" pitchFamily="34" charset="-120"/>
              </a:rPr>
              <a:t>Par exemple, des chercheurs ont mis en évidence l'apparition de "phrases torturées" dans des articles scientifiques, résultant de l'utilisation de générateurs de texte automatisés sans relecture rigoureuse, ce qui nuit à la qualité et à la crédibilité de la littérature scientifique. ​https://arxiv.org/abs/2107.06751?utm\_source=chatgpt.com</a:t>
            </a:r>
            <a:endParaRPr lang="en-US" sz="1100" dirty="0"/>
          </a:p>
        </p:txBody>
      </p:sp>
      <p:sp>
        <p:nvSpPr>
          <p:cNvPr id="9" name="Shape 6"/>
          <p:cNvSpPr/>
          <p:nvPr/>
        </p:nvSpPr>
        <p:spPr>
          <a:xfrm>
            <a:off x="1099066" y="2831187"/>
            <a:ext cx="437912" cy="15240"/>
          </a:xfrm>
          <a:prstGeom prst="roundRect">
            <a:avLst>
              <a:gd name="adj" fmla="val 402305"/>
            </a:avLst>
          </a:prstGeom>
          <a:solidFill>
            <a:srgbClr val="922022"/>
          </a:solidFill>
          <a:ln/>
        </p:spPr>
      </p:sp>
      <p:sp>
        <p:nvSpPr>
          <p:cNvPr id="10" name="Shape 7"/>
          <p:cNvSpPr/>
          <p:nvPr/>
        </p:nvSpPr>
        <p:spPr>
          <a:xfrm>
            <a:off x="785932" y="2674620"/>
            <a:ext cx="328374" cy="328374"/>
          </a:xfrm>
          <a:prstGeom prst="roundRect">
            <a:avLst>
              <a:gd name="adj" fmla="val 18671"/>
            </a:avLst>
          </a:prstGeom>
          <a:solidFill>
            <a:srgbClr val="790709"/>
          </a:solidFill>
          <a:ln w="7620">
            <a:solidFill>
              <a:srgbClr val="922022"/>
            </a:solidFill>
            <a:prstDash val="solid"/>
          </a:ln>
        </p:spPr>
      </p:sp>
      <p:pic>
        <p:nvPicPr>
          <p:cNvPr id="11" name="Image 1" descr="preencoded.png"/>
          <p:cNvPicPr>
            <a:picLocks noChangeAspect="1"/>
          </p:cNvPicPr>
          <p:nvPr/>
        </p:nvPicPr>
        <p:blipFill>
          <a:blip r:embed="rId4"/>
          <a:stretch>
            <a:fillRect/>
          </a:stretch>
        </p:blipFill>
        <p:spPr>
          <a:xfrm>
            <a:off x="852845" y="2717185"/>
            <a:ext cx="194548" cy="243245"/>
          </a:xfrm>
          <a:prstGeom prst="rect">
            <a:avLst/>
          </a:prstGeom>
        </p:spPr>
      </p:pic>
      <p:sp>
        <p:nvSpPr>
          <p:cNvPr id="12" name="Text 8"/>
          <p:cNvSpPr/>
          <p:nvPr/>
        </p:nvSpPr>
        <p:spPr>
          <a:xfrm>
            <a:off x="1679972" y="2656403"/>
            <a:ext cx="1878092" cy="202644"/>
          </a:xfrm>
          <a:prstGeom prst="rect">
            <a:avLst/>
          </a:prstGeom>
          <a:noFill/>
          <a:ln/>
        </p:spPr>
        <p:txBody>
          <a:bodyPr wrap="none" lIns="0" tIns="0" rIns="0" bIns="0" rtlCol="0" anchor="t"/>
          <a:lstStyle/>
          <a:p>
            <a:pPr marL="0" indent="0" algn="l">
              <a:lnSpc>
                <a:spcPts val="1550"/>
              </a:lnSpc>
              <a:buNone/>
            </a:pPr>
            <a:r>
              <a:rPr lang="en-US" sz="1250" dirty="0">
                <a:solidFill>
                  <a:srgbClr val="E5E0DF"/>
                </a:solidFill>
                <a:latin typeface="Barlow Medium" pitchFamily="34" charset="0"/>
                <a:ea typeface="Barlow Medium" pitchFamily="34" charset="-122"/>
                <a:cs typeface="Barlow Medium" pitchFamily="34" charset="-120"/>
              </a:rPr>
              <a:t>Biais dans les modèles d'IA</a:t>
            </a:r>
            <a:endParaRPr lang="en-US" sz="1250" dirty="0"/>
          </a:p>
        </p:txBody>
      </p:sp>
      <p:sp>
        <p:nvSpPr>
          <p:cNvPr id="13" name="Text 9"/>
          <p:cNvSpPr/>
          <p:nvPr/>
        </p:nvSpPr>
        <p:spPr>
          <a:xfrm>
            <a:off x="1679972" y="2946559"/>
            <a:ext cx="12164497" cy="700445"/>
          </a:xfrm>
          <a:prstGeom prst="rect">
            <a:avLst/>
          </a:prstGeom>
          <a:noFill/>
          <a:ln/>
        </p:spPr>
        <p:txBody>
          <a:bodyPr wrap="square" lIns="0" tIns="0" rIns="0" bIns="0" rtlCol="0" anchor="t"/>
          <a:lstStyle/>
          <a:p>
            <a:pPr marL="0" indent="0" algn="l">
              <a:lnSpc>
                <a:spcPts val="1800"/>
              </a:lnSpc>
              <a:buNone/>
            </a:pPr>
            <a:r>
              <a:rPr lang="en-US" sz="1100" dirty="0">
                <a:solidFill>
                  <a:srgbClr val="E5E0DF"/>
                </a:solidFill>
                <a:latin typeface="Barlow" pitchFamily="34" charset="0"/>
                <a:ea typeface="Barlow" pitchFamily="34" charset="-122"/>
                <a:cs typeface="Barlow" pitchFamily="34" charset="-120"/>
              </a:rPr>
              <a:t>Les systèmes d'IA entraînés sur des données biaisées peuvent reproduire et amplifier ces biais. En recherche fondamentale, cela peut conduire à des conclusions erronées ou discriminatoires. Par exemple, si un modèle est formé principalement sur des données provenant d'une population spécifique, ses prédictions peuvent ne pas être généralisables à d'autres groupes, compromettant ainsi la validité des résultats.</a:t>
            </a:r>
            <a:endParaRPr lang="en-US" sz="1100" dirty="0"/>
          </a:p>
        </p:txBody>
      </p:sp>
      <p:sp>
        <p:nvSpPr>
          <p:cNvPr id="14" name="Shape 10"/>
          <p:cNvSpPr/>
          <p:nvPr/>
        </p:nvSpPr>
        <p:spPr>
          <a:xfrm>
            <a:off x="1099066" y="4259699"/>
            <a:ext cx="437912" cy="15240"/>
          </a:xfrm>
          <a:prstGeom prst="roundRect">
            <a:avLst>
              <a:gd name="adj" fmla="val 402305"/>
            </a:avLst>
          </a:prstGeom>
          <a:solidFill>
            <a:srgbClr val="922022"/>
          </a:solidFill>
          <a:ln/>
        </p:spPr>
      </p:sp>
      <p:sp>
        <p:nvSpPr>
          <p:cNvPr id="15" name="Shape 11"/>
          <p:cNvSpPr/>
          <p:nvPr/>
        </p:nvSpPr>
        <p:spPr>
          <a:xfrm>
            <a:off x="785932" y="4103132"/>
            <a:ext cx="328374" cy="328374"/>
          </a:xfrm>
          <a:prstGeom prst="roundRect">
            <a:avLst>
              <a:gd name="adj" fmla="val 18671"/>
            </a:avLst>
          </a:prstGeom>
          <a:solidFill>
            <a:srgbClr val="790709"/>
          </a:solidFill>
          <a:ln w="7620">
            <a:solidFill>
              <a:srgbClr val="922022"/>
            </a:solidFill>
            <a:prstDash val="solid"/>
          </a:ln>
        </p:spPr>
      </p:sp>
      <p:pic>
        <p:nvPicPr>
          <p:cNvPr id="16" name="Image 2" descr="preencoded.png"/>
          <p:cNvPicPr>
            <a:picLocks noChangeAspect="1"/>
          </p:cNvPicPr>
          <p:nvPr/>
        </p:nvPicPr>
        <p:blipFill>
          <a:blip r:embed="rId5"/>
          <a:stretch>
            <a:fillRect/>
          </a:stretch>
        </p:blipFill>
        <p:spPr>
          <a:xfrm>
            <a:off x="852845" y="4145697"/>
            <a:ext cx="194548" cy="243245"/>
          </a:xfrm>
          <a:prstGeom prst="rect">
            <a:avLst/>
          </a:prstGeom>
        </p:spPr>
      </p:pic>
      <p:sp>
        <p:nvSpPr>
          <p:cNvPr id="17" name="Text 12"/>
          <p:cNvSpPr/>
          <p:nvPr/>
        </p:nvSpPr>
        <p:spPr>
          <a:xfrm>
            <a:off x="1679972" y="4084915"/>
            <a:ext cx="3263384" cy="202644"/>
          </a:xfrm>
          <a:prstGeom prst="rect">
            <a:avLst/>
          </a:prstGeom>
          <a:noFill/>
          <a:ln/>
        </p:spPr>
        <p:txBody>
          <a:bodyPr wrap="none" lIns="0" tIns="0" rIns="0" bIns="0" rtlCol="0" anchor="t"/>
          <a:lstStyle/>
          <a:p>
            <a:pPr marL="0" indent="0" algn="l">
              <a:lnSpc>
                <a:spcPts val="1550"/>
              </a:lnSpc>
              <a:buNone/>
            </a:pPr>
            <a:r>
              <a:rPr lang="en-US" sz="1250" dirty="0">
                <a:solidFill>
                  <a:srgbClr val="E5E0DF"/>
                </a:solidFill>
                <a:latin typeface="Barlow Medium" pitchFamily="34" charset="0"/>
                <a:ea typeface="Barlow Medium" pitchFamily="34" charset="-122"/>
                <a:cs typeface="Barlow Medium" pitchFamily="34" charset="-120"/>
              </a:rPr>
              <a:t>Manque de transparence et de reproductibilité</a:t>
            </a:r>
            <a:endParaRPr lang="en-US" sz="1250" dirty="0"/>
          </a:p>
        </p:txBody>
      </p:sp>
      <p:sp>
        <p:nvSpPr>
          <p:cNvPr id="18" name="Text 13"/>
          <p:cNvSpPr/>
          <p:nvPr/>
        </p:nvSpPr>
        <p:spPr>
          <a:xfrm>
            <a:off x="1679972" y="4375071"/>
            <a:ext cx="12164497" cy="700445"/>
          </a:xfrm>
          <a:prstGeom prst="rect">
            <a:avLst/>
          </a:prstGeom>
          <a:noFill/>
          <a:ln/>
        </p:spPr>
        <p:txBody>
          <a:bodyPr wrap="square" lIns="0" tIns="0" rIns="0" bIns="0" rtlCol="0" anchor="t"/>
          <a:lstStyle/>
          <a:p>
            <a:pPr marL="0" indent="0" algn="l">
              <a:lnSpc>
                <a:spcPts val="1800"/>
              </a:lnSpc>
              <a:buNone/>
            </a:pPr>
            <a:r>
              <a:rPr lang="en-US" sz="1100" dirty="0">
                <a:solidFill>
                  <a:srgbClr val="E5E0DF"/>
                </a:solidFill>
                <a:latin typeface="Barlow" pitchFamily="34" charset="0"/>
                <a:ea typeface="Barlow" pitchFamily="34" charset="-122"/>
                <a:cs typeface="Barlow" pitchFamily="34" charset="-120"/>
              </a:rPr>
              <a:t>L'utilisation d'IA dans la recherche nécessite une documentation détaillée des méthodes et des algorithmes employés. L'absence de transparence peut entraver la reproductibilité des études, un pilier de la démarche scientifique. Des initiatives, telles que les "AI Usage Cards", ont été proposées pour standardiser le rapport de l'utilisation de l'IA dans les publications scientifiques, favorisant ainsi une meilleure transparence. ​</a:t>
            </a:r>
            <a:endParaRPr lang="en-US" sz="1100" dirty="0"/>
          </a:p>
        </p:txBody>
      </p:sp>
      <p:sp>
        <p:nvSpPr>
          <p:cNvPr id="19" name="Shape 14"/>
          <p:cNvSpPr/>
          <p:nvPr/>
        </p:nvSpPr>
        <p:spPr>
          <a:xfrm>
            <a:off x="1099066" y="5688211"/>
            <a:ext cx="437912" cy="15240"/>
          </a:xfrm>
          <a:prstGeom prst="roundRect">
            <a:avLst>
              <a:gd name="adj" fmla="val 402305"/>
            </a:avLst>
          </a:prstGeom>
          <a:solidFill>
            <a:srgbClr val="922022"/>
          </a:solidFill>
          <a:ln/>
        </p:spPr>
      </p:sp>
      <p:sp>
        <p:nvSpPr>
          <p:cNvPr id="20" name="Shape 15"/>
          <p:cNvSpPr/>
          <p:nvPr/>
        </p:nvSpPr>
        <p:spPr>
          <a:xfrm>
            <a:off x="785932" y="5531644"/>
            <a:ext cx="328374" cy="328374"/>
          </a:xfrm>
          <a:prstGeom prst="roundRect">
            <a:avLst>
              <a:gd name="adj" fmla="val 18671"/>
            </a:avLst>
          </a:prstGeom>
          <a:solidFill>
            <a:srgbClr val="790709"/>
          </a:solidFill>
          <a:ln w="7620">
            <a:solidFill>
              <a:srgbClr val="922022"/>
            </a:solidFill>
            <a:prstDash val="solid"/>
          </a:ln>
        </p:spPr>
      </p:sp>
      <p:pic>
        <p:nvPicPr>
          <p:cNvPr id="21" name="Image 3" descr="preencoded.png"/>
          <p:cNvPicPr>
            <a:picLocks noChangeAspect="1"/>
          </p:cNvPicPr>
          <p:nvPr/>
        </p:nvPicPr>
        <p:blipFill>
          <a:blip r:embed="rId6"/>
          <a:stretch>
            <a:fillRect/>
          </a:stretch>
        </p:blipFill>
        <p:spPr>
          <a:xfrm>
            <a:off x="852845" y="5574209"/>
            <a:ext cx="194548" cy="243245"/>
          </a:xfrm>
          <a:prstGeom prst="rect">
            <a:avLst/>
          </a:prstGeom>
        </p:spPr>
      </p:pic>
      <p:sp>
        <p:nvSpPr>
          <p:cNvPr id="22" name="Text 16"/>
          <p:cNvSpPr/>
          <p:nvPr/>
        </p:nvSpPr>
        <p:spPr>
          <a:xfrm>
            <a:off x="1679972" y="5513427"/>
            <a:ext cx="2881789" cy="202644"/>
          </a:xfrm>
          <a:prstGeom prst="rect">
            <a:avLst/>
          </a:prstGeom>
          <a:noFill/>
          <a:ln/>
        </p:spPr>
        <p:txBody>
          <a:bodyPr wrap="none" lIns="0" tIns="0" rIns="0" bIns="0" rtlCol="0" anchor="t"/>
          <a:lstStyle/>
          <a:p>
            <a:pPr marL="0" indent="0" algn="l">
              <a:lnSpc>
                <a:spcPts val="1550"/>
              </a:lnSpc>
              <a:buNone/>
            </a:pPr>
            <a:r>
              <a:rPr lang="en-US" sz="1250" dirty="0">
                <a:solidFill>
                  <a:srgbClr val="E5E0DF"/>
                </a:solidFill>
                <a:latin typeface="Barlow Medium" pitchFamily="34" charset="0"/>
                <a:ea typeface="Barlow Medium" pitchFamily="34" charset="-122"/>
                <a:cs typeface="Barlow Medium" pitchFamily="34" charset="-120"/>
              </a:rPr>
              <a:t>Manipulation de données expérimentales</a:t>
            </a:r>
            <a:endParaRPr lang="en-US" sz="1250" dirty="0"/>
          </a:p>
        </p:txBody>
      </p:sp>
      <p:sp>
        <p:nvSpPr>
          <p:cNvPr id="23" name="Text 17"/>
          <p:cNvSpPr/>
          <p:nvPr/>
        </p:nvSpPr>
        <p:spPr>
          <a:xfrm>
            <a:off x="1679972" y="5803583"/>
            <a:ext cx="12164497" cy="466963"/>
          </a:xfrm>
          <a:prstGeom prst="rect">
            <a:avLst/>
          </a:prstGeom>
          <a:noFill/>
          <a:ln/>
        </p:spPr>
        <p:txBody>
          <a:bodyPr wrap="square" lIns="0" tIns="0" rIns="0" bIns="0" rtlCol="0" anchor="t"/>
          <a:lstStyle/>
          <a:p>
            <a:pPr marL="0" indent="0" algn="l">
              <a:lnSpc>
                <a:spcPts val="1800"/>
              </a:lnSpc>
              <a:buNone/>
            </a:pPr>
            <a:r>
              <a:rPr lang="en-US" sz="1100" dirty="0">
                <a:solidFill>
                  <a:srgbClr val="E5E0DF"/>
                </a:solidFill>
                <a:latin typeface="Barlow" pitchFamily="34" charset="0"/>
                <a:ea typeface="Barlow" pitchFamily="34" charset="-122"/>
                <a:cs typeface="Barlow" pitchFamily="34" charset="-120"/>
              </a:rPr>
              <a:t>Des cas ont été rapportés où des chercheurs ont utilisé l'IA pour manipuler ou falsifier des données expérimentales, compromettant l'intégrité scientifique. Par exemple, l'utilisation d'algorithmes pour ajuster ou "nettoyer" des données peut, si elle est mal encadrée, conduire à des résultats artificiellement améliorés ou trompeurs.​</a:t>
            </a:r>
            <a:endParaRPr lang="en-US" sz="1100" dirty="0"/>
          </a:p>
        </p:txBody>
      </p:sp>
      <p:sp>
        <p:nvSpPr>
          <p:cNvPr id="24" name="Shape 18"/>
          <p:cNvSpPr/>
          <p:nvPr/>
        </p:nvSpPr>
        <p:spPr>
          <a:xfrm>
            <a:off x="1099066" y="6883241"/>
            <a:ext cx="437912" cy="15240"/>
          </a:xfrm>
          <a:prstGeom prst="roundRect">
            <a:avLst>
              <a:gd name="adj" fmla="val 402305"/>
            </a:avLst>
          </a:prstGeom>
          <a:solidFill>
            <a:srgbClr val="922022"/>
          </a:solidFill>
          <a:ln/>
        </p:spPr>
      </p:sp>
      <p:sp>
        <p:nvSpPr>
          <p:cNvPr id="25" name="Shape 19"/>
          <p:cNvSpPr/>
          <p:nvPr/>
        </p:nvSpPr>
        <p:spPr>
          <a:xfrm>
            <a:off x="785932" y="6726674"/>
            <a:ext cx="328374" cy="328374"/>
          </a:xfrm>
          <a:prstGeom prst="roundRect">
            <a:avLst>
              <a:gd name="adj" fmla="val 18671"/>
            </a:avLst>
          </a:prstGeom>
          <a:solidFill>
            <a:srgbClr val="790709"/>
          </a:solidFill>
          <a:ln w="7620">
            <a:solidFill>
              <a:srgbClr val="922022"/>
            </a:solidFill>
            <a:prstDash val="solid"/>
          </a:ln>
        </p:spPr>
      </p:sp>
      <p:pic>
        <p:nvPicPr>
          <p:cNvPr id="26" name="Image 4" descr="preencoded.png"/>
          <p:cNvPicPr>
            <a:picLocks noChangeAspect="1"/>
          </p:cNvPicPr>
          <p:nvPr/>
        </p:nvPicPr>
        <p:blipFill>
          <a:blip r:embed="rId7"/>
          <a:stretch>
            <a:fillRect/>
          </a:stretch>
        </p:blipFill>
        <p:spPr>
          <a:xfrm>
            <a:off x="852845" y="6769239"/>
            <a:ext cx="194548" cy="243245"/>
          </a:xfrm>
          <a:prstGeom prst="rect">
            <a:avLst/>
          </a:prstGeom>
        </p:spPr>
      </p:pic>
      <p:sp>
        <p:nvSpPr>
          <p:cNvPr id="27" name="Text 20"/>
          <p:cNvSpPr/>
          <p:nvPr/>
        </p:nvSpPr>
        <p:spPr>
          <a:xfrm>
            <a:off x="1679972" y="6708458"/>
            <a:ext cx="4417219" cy="202644"/>
          </a:xfrm>
          <a:prstGeom prst="rect">
            <a:avLst/>
          </a:prstGeom>
          <a:noFill/>
          <a:ln/>
        </p:spPr>
        <p:txBody>
          <a:bodyPr wrap="none" lIns="0" tIns="0" rIns="0" bIns="0" rtlCol="0" anchor="t"/>
          <a:lstStyle/>
          <a:p>
            <a:pPr marL="0" indent="0" algn="l">
              <a:lnSpc>
                <a:spcPts val="1550"/>
              </a:lnSpc>
              <a:buNone/>
            </a:pPr>
            <a:r>
              <a:rPr lang="en-US" sz="1250" dirty="0">
                <a:solidFill>
                  <a:srgbClr val="E5E0DF"/>
                </a:solidFill>
                <a:latin typeface="Barlow Medium" pitchFamily="34" charset="0"/>
                <a:ea typeface="Barlow Medium" pitchFamily="34" charset="-122"/>
                <a:cs typeface="Barlow Medium" pitchFamily="34" charset="-120"/>
              </a:rPr>
              <a:t>Violation de la vie privée et utilisation non éthique des données</a:t>
            </a:r>
            <a:endParaRPr lang="en-US" sz="1250" dirty="0"/>
          </a:p>
        </p:txBody>
      </p:sp>
      <p:sp>
        <p:nvSpPr>
          <p:cNvPr id="28" name="Text 21"/>
          <p:cNvSpPr/>
          <p:nvPr/>
        </p:nvSpPr>
        <p:spPr>
          <a:xfrm>
            <a:off x="1679972" y="6998613"/>
            <a:ext cx="12164497" cy="466963"/>
          </a:xfrm>
          <a:prstGeom prst="rect">
            <a:avLst/>
          </a:prstGeom>
          <a:noFill/>
          <a:ln/>
        </p:spPr>
        <p:txBody>
          <a:bodyPr wrap="square" lIns="0" tIns="0" rIns="0" bIns="0" rtlCol="0" anchor="t"/>
          <a:lstStyle/>
          <a:p>
            <a:pPr marL="0" indent="0" algn="l">
              <a:lnSpc>
                <a:spcPts val="1800"/>
              </a:lnSpc>
              <a:buNone/>
            </a:pPr>
            <a:r>
              <a:rPr lang="en-US" sz="1100" dirty="0">
                <a:solidFill>
                  <a:srgbClr val="E5E0DF"/>
                </a:solidFill>
                <a:latin typeface="Barlow" pitchFamily="34" charset="0"/>
                <a:ea typeface="Barlow" pitchFamily="34" charset="-122"/>
                <a:cs typeface="Barlow" pitchFamily="34" charset="-120"/>
              </a:rPr>
              <a:t>En recherche fondamentale, l'IA est souvent appliquée à de vastes ensembles de données, parfois sensibles. L'utilisation de données sans consentement approprié ou sans mesures adéquates de protection de la vie privée soulève des préoccupations éthiques majeures.</a:t>
            </a:r>
            <a:endParaRPr lang="en-US" sz="11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81063" y="2216110"/>
            <a:ext cx="9085659" cy="699254"/>
          </a:xfrm>
          <a:prstGeom prst="rect">
            <a:avLst/>
          </a:prstGeom>
          <a:noFill/>
          <a:ln/>
        </p:spPr>
        <p:txBody>
          <a:bodyPr wrap="none" lIns="0" tIns="0" rIns="0" bIns="0" rtlCol="0" anchor="t"/>
          <a:lstStyle/>
          <a:p>
            <a:pPr marL="0" indent="0" algn="l">
              <a:lnSpc>
                <a:spcPts val="5500"/>
              </a:lnSpc>
              <a:buNone/>
            </a:pPr>
            <a:r>
              <a:rPr lang="en-US" sz="4400" dirty="0">
                <a:solidFill>
                  <a:srgbClr val="FFFFFF"/>
                </a:solidFill>
                <a:latin typeface="Barlow Medium" pitchFamily="34" charset="0"/>
                <a:ea typeface="Barlow Medium" pitchFamily="34" charset="-122"/>
                <a:cs typeface="Barlow Medium" pitchFamily="34" charset="-120"/>
              </a:rPr>
              <a:t>Initiatives, les ai-cards et leur modele</a:t>
            </a:r>
            <a:endParaRPr lang="en-US" sz="4400" dirty="0"/>
          </a:p>
        </p:txBody>
      </p:sp>
      <p:sp>
        <p:nvSpPr>
          <p:cNvPr id="3" name="Text 1"/>
          <p:cNvSpPr/>
          <p:nvPr/>
        </p:nvSpPr>
        <p:spPr>
          <a:xfrm>
            <a:off x="881063" y="3519488"/>
            <a:ext cx="6127075" cy="402908"/>
          </a:xfrm>
          <a:prstGeom prst="rect">
            <a:avLst/>
          </a:prstGeom>
          <a:noFill/>
          <a:ln/>
        </p:spPr>
        <p:txBody>
          <a:bodyPr wrap="none" lIns="0" tIns="0" rIns="0" bIns="0" rtlCol="0" anchor="t"/>
          <a:lstStyle/>
          <a:p>
            <a:pPr marL="0" indent="0" algn="l">
              <a:lnSpc>
                <a:spcPts val="3150"/>
              </a:lnSpc>
              <a:buNone/>
            </a:pPr>
            <a:r>
              <a:rPr lang="en-US" sz="1950" u="sng" dirty="0">
                <a:solidFill>
                  <a:srgbClr val="F65F62"/>
                </a:solidFill>
                <a:latin typeface="Barlow" pitchFamily="34" charset="0"/>
                <a:ea typeface="Barlow" pitchFamily="34" charset="-122"/>
                <a:cs typeface="Barlow" pitchFamily="34" charset="-120"/>
                <a:hlinkClick r:id="rId3">
                  <a:extLst>
                    <a:ext uri="{A12FA001-AC4F-418D-AE19-62706E023703}">
                      <ahyp:hlinkClr xmlns:ahyp="http://schemas.microsoft.com/office/drawing/2018/hyperlinkcolor" xmlns="" val="tx"/>
                    </a:ext>
                  </a:extLst>
                </a:hlinkClick>
              </a:rPr>
              <a:t>https://ai-cards.org/</a:t>
            </a:r>
            <a:endParaRPr lang="en-US" sz="1950" dirty="0"/>
          </a:p>
        </p:txBody>
      </p:sp>
      <p:sp>
        <p:nvSpPr>
          <p:cNvPr id="4" name="Text 2"/>
          <p:cNvSpPr/>
          <p:nvPr/>
        </p:nvSpPr>
        <p:spPr>
          <a:xfrm>
            <a:off x="881063" y="4148971"/>
            <a:ext cx="6127075" cy="402908"/>
          </a:xfrm>
          <a:prstGeom prst="rect">
            <a:avLst/>
          </a:prstGeom>
          <a:noFill/>
          <a:ln/>
        </p:spPr>
        <p:txBody>
          <a:bodyPr wrap="none" lIns="0" tIns="0" rIns="0" bIns="0" rtlCol="0" anchor="t"/>
          <a:lstStyle/>
          <a:p>
            <a:pPr marL="0" indent="0" algn="l">
              <a:lnSpc>
                <a:spcPts val="3150"/>
              </a:lnSpc>
              <a:buNone/>
            </a:pPr>
            <a:r>
              <a:rPr lang="en-US" sz="1950" u="sng" dirty="0">
                <a:solidFill>
                  <a:srgbClr val="F65F62"/>
                </a:solidFill>
                <a:latin typeface="Barlow" pitchFamily="34" charset="0"/>
                <a:ea typeface="Barlow" pitchFamily="34" charset="-122"/>
                <a:cs typeface="Barlow" pitchFamily="34" charset="-120"/>
                <a:hlinkClick r:id="rId4">
                  <a:extLst>
                    <a:ext uri="{A12FA001-AC4F-418D-AE19-62706E023703}">
                      <ahyp:hlinkClr xmlns:ahyp="http://schemas.microsoft.com/office/drawing/2018/hyperlinkcolor" xmlns="" val="tx"/>
                    </a:ext>
                  </a:extLst>
                </a:hlinkClick>
              </a:rPr>
              <a:t>https://arxiv.org/pdf/2303.03886</a:t>
            </a:r>
            <a:endParaRPr lang="en-US" sz="1950" dirty="0"/>
          </a:p>
        </p:txBody>
      </p:sp>
      <p:pic>
        <p:nvPicPr>
          <p:cNvPr id="5" name="Image 0" descr="preencoded.png"/>
          <p:cNvPicPr>
            <a:picLocks noChangeAspect="1"/>
          </p:cNvPicPr>
          <p:nvPr/>
        </p:nvPicPr>
        <p:blipFill>
          <a:blip r:embed="rId5"/>
          <a:stretch>
            <a:fillRect/>
          </a:stretch>
        </p:blipFill>
        <p:spPr>
          <a:xfrm>
            <a:off x="7629882" y="3576042"/>
            <a:ext cx="6127075" cy="215419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81063" y="1722834"/>
            <a:ext cx="5594747" cy="699254"/>
          </a:xfrm>
          <a:prstGeom prst="rect">
            <a:avLst/>
          </a:prstGeom>
          <a:noFill/>
          <a:ln/>
        </p:spPr>
        <p:txBody>
          <a:bodyPr wrap="none" lIns="0" tIns="0" rIns="0" bIns="0" rtlCol="0" anchor="t"/>
          <a:lstStyle/>
          <a:p>
            <a:pPr marL="0" indent="0" algn="l">
              <a:lnSpc>
                <a:spcPts val="5500"/>
              </a:lnSpc>
              <a:buNone/>
            </a:pPr>
            <a:r>
              <a:rPr lang="en-US" sz="4400" dirty="0">
                <a:solidFill>
                  <a:srgbClr val="FFFFFF"/>
                </a:solidFill>
                <a:latin typeface="Barlow Medium" pitchFamily="34" charset="0"/>
                <a:ea typeface="Barlow Medium" pitchFamily="34" charset="-122"/>
                <a:cs typeface="Barlow Medium" pitchFamily="34" charset="-120"/>
              </a:rPr>
              <a:t>Mais aussi</a:t>
            </a:r>
            <a:endParaRPr lang="en-US" sz="4400" dirty="0"/>
          </a:p>
        </p:txBody>
      </p:sp>
      <p:sp>
        <p:nvSpPr>
          <p:cNvPr id="3" name="Text 1"/>
          <p:cNvSpPr/>
          <p:nvPr/>
        </p:nvSpPr>
        <p:spPr>
          <a:xfrm>
            <a:off x="881063" y="3026212"/>
            <a:ext cx="6127075" cy="805815"/>
          </a:xfrm>
          <a:prstGeom prst="rect">
            <a:avLst/>
          </a:prstGeom>
          <a:noFill/>
          <a:ln/>
        </p:spPr>
        <p:txBody>
          <a:bodyPr wrap="square" lIns="0" tIns="0" rIns="0" bIns="0" rtlCol="0" anchor="t"/>
          <a:lstStyle/>
          <a:p>
            <a:pPr marL="0" indent="0" algn="l">
              <a:lnSpc>
                <a:spcPts val="3150"/>
              </a:lnSpc>
              <a:buNone/>
            </a:pPr>
            <a:r>
              <a:rPr lang="en-US" sz="1950" u="sng" dirty="0">
                <a:solidFill>
                  <a:srgbClr val="F65F62"/>
                </a:solidFill>
                <a:latin typeface="Barlow" pitchFamily="34" charset="0"/>
                <a:ea typeface="Barlow" pitchFamily="34" charset="-122"/>
                <a:cs typeface="Barlow" pitchFamily="34" charset="-120"/>
                <a:hlinkClick r:id="rId3">
                  <a:extLst>
                    <a:ext uri="{A12FA001-AC4F-418D-AE19-62706E023703}">
                      <ahyp:hlinkClr xmlns:ahyp="http://schemas.microsoft.com/office/drawing/2018/hyperlinkcolor" xmlns="" val="tx"/>
                    </a:ext>
                  </a:extLst>
                </a:hlinkClick>
              </a:rPr>
              <a:t>https://collimateur.uqam.ca/collimateur/utiliser-un-co-scientifique-ia-pour-la-recherche/</a:t>
            </a:r>
            <a:endParaRPr lang="en-US" sz="1950" dirty="0"/>
          </a:p>
        </p:txBody>
      </p:sp>
      <p:pic>
        <p:nvPicPr>
          <p:cNvPr id="4" name="Image 0" descr="preencoded.png"/>
          <p:cNvPicPr>
            <a:picLocks noChangeAspect="1"/>
          </p:cNvPicPr>
          <p:nvPr/>
        </p:nvPicPr>
        <p:blipFill>
          <a:blip r:embed="rId4"/>
          <a:stretch>
            <a:fillRect/>
          </a:stretch>
        </p:blipFill>
        <p:spPr>
          <a:xfrm>
            <a:off x="7629882" y="3082766"/>
            <a:ext cx="6127075" cy="3140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0080" y="896112"/>
            <a:ext cx="6309360" cy="14264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OU ENCORE</a:t>
            </a:r>
            <a:endParaRPr lang="fr-FR" dirty="0"/>
          </a:p>
        </p:txBody>
      </p:sp>
      <p:sp>
        <p:nvSpPr>
          <p:cNvPr id="3" name="Rectangle 2"/>
          <p:cNvSpPr/>
          <p:nvPr/>
        </p:nvSpPr>
        <p:spPr>
          <a:xfrm>
            <a:off x="914400" y="2840659"/>
            <a:ext cx="7315200" cy="646331"/>
          </a:xfrm>
          <a:prstGeom prst="rect">
            <a:avLst/>
          </a:prstGeom>
          <a:solidFill>
            <a:srgbClr val="FFC000"/>
          </a:solidFill>
        </p:spPr>
        <p:txBody>
          <a:bodyPr>
            <a:spAutoFit/>
          </a:bodyPr>
          <a:lstStyle/>
          <a:p>
            <a:r>
              <a:rPr lang="fr-FR" dirty="0" smtClean="0"/>
              <a:t>https://gamma.app/docs/Les-Chatbots-dIA-ont-Completement-Infiltre-la-Publication-Scienti-bvd838auqqanoof?mode=doc</a:t>
            </a:r>
            <a:endParaRPr lang="fr-FR" dirty="0"/>
          </a:p>
        </p:txBody>
      </p:sp>
    </p:spTree>
    <p:extLst>
      <p:ext uri="{BB962C8B-B14F-4D97-AF65-F5344CB8AC3E}">
        <p14:creationId xmlns:p14="http://schemas.microsoft.com/office/powerpoint/2010/main" val="4262755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67462" y="1440537"/>
            <a:ext cx="6326981" cy="699254"/>
          </a:xfrm>
          <a:prstGeom prst="rect">
            <a:avLst/>
          </a:prstGeom>
          <a:noFill/>
          <a:ln/>
        </p:spPr>
        <p:txBody>
          <a:bodyPr wrap="none" lIns="0" tIns="0" rIns="0" bIns="0" rtlCol="0" anchor="t"/>
          <a:lstStyle/>
          <a:p>
            <a:pPr marL="0" indent="0" algn="l">
              <a:lnSpc>
                <a:spcPts val="5500"/>
              </a:lnSpc>
              <a:buNone/>
            </a:pPr>
            <a:r>
              <a:rPr lang="en-US" sz="4400" dirty="0">
                <a:solidFill>
                  <a:srgbClr val="FFFFFF"/>
                </a:solidFill>
                <a:latin typeface="Barlow Medium" pitchFamily="34" charset="0"/>
                <a:ea typeface="Barlow Medium" pitchFamily="34" charset="-122"/>
                <a:cs typeface="Barlow Medium" pitchFamily="34" charset="-120"/>
              </a:rPr>
              <a:t>Ateliers prompts ET outils</a:t>
            </a:r>
            <a:endParaRPr lang="en-US" sz="4400" dirty="0"/>
          </a:p>
        </p:txBody>
      </p:sp>
      <p:sp>
        <p:nvSpPr>
          <p:cNvPr id="4" name="Shape 1"/>
          <p:cNvSpPr/>
          <p:nvPr/>
        </p:nvSpPr>
        <p:spPr>
          <a:xfrm>
            <a:off x="6367462" y="2517338"/>
            <a:ext cx="188714" cy="903565"/>
          </a:xfrm>
          <a:prstGeom prst="roundRect">
            <a:avLst>
              <a:gd name="adj" fmla="val 56033"/>
            </a:avLst>
          </a:prstGeom>
          <a:solidFill>
            <a:srgbClr val="790709"/>
          </a:solidFill>
          <a:ln w="15240">
            <a:solidFill>
              <a:srgbClr val="922022"/>
            </a:solidFill>
            <a:prstDash val="solid"/>
          </a:ln>
        </p:spPr>
      </p:sp>
      <p:sp>
        <p:nvSpPr>
          <p:cNvPr id="5" name="Text 2"/>
          <p:cNvSpPr/>
          <p:nvPr/>
        </p:nvSpPr>
        <p:spPr>
          <a:xfrm>
            <a:off x="6933724" y="2517338"/>
            <a:ext cx="2854166" cy="349687"/>
          </a:xfrm>
          <a:prstGeom prst="rect">
            <a:avLst/>
          </a:prstGeom>
          <a:noFill/>
          <a:ln/>
        </p:spPr>
        <p:txBody>
          <a:bodyPr wrap="none" lIns="0" tIns="0" rIns="0" bIns="0" rtlCol="0" anchor="t"/>
          <a:lstStyle/>
          <a:p>
            <a:pPr marL="0" indent="0" algn="l">
              <a:lnSpc>
                <a:spcPts val="2750"/>
              </a:lnSpc>
              <a:buNone/>
            </a:pPr>
            <a:r>
              <a:rPr lang="en-US" sz="2200" dirty="0">
                <a:solidFill>
                  <a:srgbClr val="E5E0DF"/>
                </a:solidFill>
                <a:latin typeface="Barlow Medium" pitchFamily="34" charset="0"/>
                <a:ea typeface="Barlow Medium" pitchFamily="34" charset="-122"/>
                <a:cs typeface="Barlow Medium" pitchFamily="34" charset="-120"/>
              </a:rPr>
              <a:t>Atelier Gaps théoriques</a:t>
            </a:r>
            <a:endParaRPr lang="en-US" sz="2200" dirty="0"/>
          </a:p>
        </p:txBody>
      </p:sp>
      <p:sp>
        <p:nvSpPr>
          <p:cNvPr id="6" name="Text 3"/>
          <p:cNvSpPr/>
          <p:nvPr/>
        </p:nvSpPr>
        <p:spPr>
          <a:xfrm>
            <a:off x="6933724" y="3017996"/>
            <a:ext cx="6815614" cy="402908"/>
          </a:xfrm>
          <a:prstGeom prst="rect">
            <a:avLst/>
          </a:prstGeom>
          <a:noFill/>
          <a:ln/>
        </p:spPr>
        <p:txBody>
          <a:bodyPr wrap="none" lIns="0" tIns="0" rIns="0" bIns="0" rtlCol="0" anchor="t"/>
          <a:lstStyle/>
          <a:p>
            <a:pPr marL="0" indent="0" algn="l">
              <a:lnSpc>
                <a:spcPts val="3150"/>
              </a:lnSpc>
              <a:buNone/>
            </a:pPr>
            <a:r>
              <a:rPr lang="en-US" sz="1950" dirty="0">
                <a:solidFill>
                  <a:srgbClr val="E5E0DF"/>
                </a:solidFill>
                <a:latin typeface="Barlow" pitchFamily="34" charset="0"/>
                <a:ea typeface="Barlow" pitchFamily="34" charset="-122"/>
                <a:cs typeface="Barlow" pitchFamily="34" charset="-120"/>
              </a:rPr>
              <a:t>Exploration des lacunes dans la recherche actuelle</a:t>
            </a:r>
            <a:endParaRPr lang="en-US" sz="1950" dirty="0"/>
          </a:p>
        </p:txBody>
      </p:sp>
      <p:sp>
        <p:nvSpPr>
          <p:cNvPr id="7" name="Shape 4"/>
          <p:cNvSpPr/>
          <p:nvPr/>
        </p:nvSpPr>
        <p:spPr>
          <a:xfrm>
            <a:off x="6745010" y="3672602"/>
            <a:ext cx="188714" cy="1306473"/>
          </a:xfrm>
          <a:prstGeom prst="roundRect">
            <a:avLst>
              <a:gd name="adj" fmla="val 56033"/>
            </a:avLst>
          </a:prstGeom>
          <a:solidFill>
            <a:srgbClr val="790709"/>
          </a:solidFill>
          <a:ln w="15240">
            <a:solidFill>
              <a:srgbClr val="922022"/>
            </a:solidFill>
            <a:prstDash val="solid"/>
          </a:ln>
        </p:spPr>
      </p:sp>
      <p:sp>
        <p:nvSpPr>
          <p:cNvPr id="8" name="Text 5"/>
          <p:cNvSpPr/>
          <p:nvPr/>
        </p:nvSpPr>
        <p:spPr>
          <a:xfrm>
            <a:off x="7311271" y="3672602"/>
            <a:ext cx="3543895" cy="349687"/>
          </a:xfrm>
          <a:prstGeom prst="rect">
            <a:avLst/>
          </a:prstGeom>
          <a:noFill/>
          <a:ln/>
        </p:spPr>
        <p:txBody>
          <a:bodyPr wrap="none" lIns="0" tIns="0" rIns="0" bIns="0" rtlCol="0" anchor="t"/>
          <a:lstStyle/>
          <a:p>
            <a:pPr marL="0" indent="0" algn="l">
              <a:lnSpc>
                <a:spcPts val="2750"/>
              </a:lnSpc>
              <a:buNone/>
            </a:pPr>
            <a:r>
              <a:rPr lang="en-US" sz="2200" dirty="0">
                <a:solidFill>
                  <a:srgbClr val="E5E0DF"/>
                </a:solidFill>
                <a:latin typeface="Barlow Medium" pitchFamily="34" charset="0"/>
                <a:ea typeface="Barlow Medium" pitchFamily="34" charset="-122"/>
                <a:cs typeface="Barlow Medium" pitchFamily="34" charset="-120"/>
              </a:rPr>
              <a:t>Atelier Revue de la littérature</a:t>
            </a:r>
            <a:endParaRPr lang="en-US" sz="2200" dirty="0"/>
          </a:p>
        </p:txBody>
      </p:sp>
      <p:sp>
        <p:nvSpPr>
          <p:cNvPr id="9" name="Text 6"/>
          <p:cNvSpPr/>
          <p:nvPr/>
        </p:nvSpPr>
        <p:spPr>
          <a:xfrm>
            <a:off x="7311271" y="4173260"/>
            <a:ext cx="6438067" cy="805815"/>
          </a:xfrm>
          <a:prstGeom prst="rect">
            <a:avLst/>
          </a:prstGeom>
          <a:noFill/>
          <a:ln/>
        </p:spPr>
        <p:txBody>
          <a:bodyPr wrap="square" lIns="0" tIns="0" rIns="0" bIns="0" rtlCol="0" anchor="t"/>
          <a:lstStyle/>
          <a:p>
            <a:pPr marL="0" indent="0" algn="l">
              <a:lnSpc>
                <a:spcPts val="3150"/>
              </a:lnSpc>
              <a:buNone/>
            </a:pPr>
            <a:r>
              <a:rPr lang="en-US" sz="1950" dirty="0">
                <a:solidFill>
                  <a:srgbClr val="E5E0DF"/>
                </a:solidFill>
                <a:latin typeface="Barlow" pitchFamily="34" charset="0"/>
                <a:ea typeface="Barlow" pitchFamily="34" charset="-122"/>
                <a:cs typeface="Barlow" pitchFamily="34" charset="-120"/>
              </a:rPr>
              <a:t>Techniques pour analyser efficacement la littérature existante</a:t>
            </a:r>
            <a:endParaRPr lang="en-US" sz="1950" dirty="0"/>
          </a:p>
        </p:txBody>
      </p:sp>
      <p:sp>
        <p:nvSpPr>
          <p:cNvPr id="10" name="Shape 7"/>
          <p:cNvSpPr/>
          <p:nvPr/>
        </p:nvSpPr>
        <p:spPr>
          <a:xfrm>
            <a:off x="7122676" y="5230773"/>
            <a:ext cx="188714" cy="1306473"/>
          </a:xfrm>
          <a:prstGeom prst="roundRect">
            <a:avLst>
              <a:gd name="adj" fmla="val 56033"/>
            </a:avLst>
          </a:prstGeom>
          <a:solidFill>
            <a:srgbClr val="790709"/>
          </a:solidFill>
          <a:ln w="15240">
            <a:solidFill>
              <a:srgbClr val="922022"/>
            </a:solidFill>
            <a:prstDash val="solid"/>
          </a:ln>
        </p:spPr>
      </p:sp>
      <p:sp>
        <p:nvSpPr>
          <p:cNvPr id="11" name="Text 8"/>
          <p:cNvSpPr/>
          <p:nvPr/>
        </p:nvSpPr>
        <p:spPr>
          <a:xfrm>
            <a:off x="7688937" y="5230773"/>
            <a:ext cx="2797373" cy="349687"/>
          </a:xfrm>
          <a:prstGeom prst="rect">
            <a:avLst/>
          </a:prstGeom>
          <a:noFill/>
          <a:ln/>
        </p:spPr>
        <p:txBody>
          <a:bodyPr wrap="none" lIns="0" tIns="0" rIns="0" bIns="0" rtlCol="0" anchor="t"/>
          <a:lstStyle/>
          <a:p>
            <a:pPr marL="0" indent="0" algn="l">
              <a:lnSpc>
                <a:spcPts val="2750"/>
              </a:lnSpc>
              <a:buNone/>
            </a:pPr>
            <a:r>
              <a:rPr lang="en-US" sz="2200" dirty="0">
                <a:solidFill>
                  <a:srgbClr val="E5E0DF"/>
                </a:solidFill>
                <a:latin typeface="Barlow Medium" pitchFamily="34" charset="0"/>
                <a:ea typeface="Barlow Medium" pitchFamily="34" charset="-122"/>
                <a:cs typeface="Barlow Medium" pitchFamily="34" charset="-120"/>
              </a:rPr>
              <a:t>Focus outils</a:t>
            </a:r>
            <a:endParaRPr lang="en-US" sz="2200" dirty="0"/>
          </a:p>
        </p:txBody>
      </p:sp>
      <p:sp>
        <p:nvSpPr>
          <p:cNvPr id="12" name="Text 9"/>
          <p:cNvSpPr/>
          <p:nvPr/>
        </p:nvSpPr>
        <p:spPr>
          <a:xfrm>
            <a:off x="7688937" y="5731431"/>
            <a:ext cx="6060400" cy="805815"/>
          </a:xfrm>
          <a:prstGeom prst="rect">
            <a:avLst/>
          </a:prstGeom>
          <a:noFill/>
          <a:ln/>
        </p:spPr>
        <p:txBody>
          <a:bodyPr wrap="square" lIns="0" tIns="0" rIns="0" bIns="0" rtlCol="0" anchor="t"/>
          <a:lstStyle/>
          <a:p>
            <a:pPr marL="0" indent="0" algn="l">
              <a:lnSpc>
                <a:spcPts val="3150"/>
              </a:lnSpc>
              <a:buNone/>
            </a:pPr>
            <a:r>
              <a:rPr lang="en-US" sz="1950" dirty="0">
                <a:solidFill>
                  <a:srgbClr val="E5E0DF"/>
                </a:solidFill>
                <a:latin typeface="Barlow" pitchFamily="34" charset="0"/>
                <a:ea typeface="Barlow" pitchFamily="34" charset="-122"/>
                <a:cs typeface="Barlow" pitchFamily="34" charset="-120"/>
              </a:rPr>
              <a:t>Présentation des outils spécifiques pour la recherche éthique</a:t>
            </a:r>
            <a:endParaRPr lang="en-US" sz="1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686</Words>
  <Application>Microsoft Office PowerPoint</Application>
  <PresentationFormat>Personnalisé</PresentationFormat>
  <Paragraphs>67</Paragraphs>
  <Slides>10</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Barlow Medium</vt:lpstr>
      <vt:lpstr>Arial</vt:lpstr>
      <vt:lpstr>Barlow Bold</vt:lpstr>
      <vt:lpstr>Calibri</vt:lpstr>
      <vt:lpstr>Barlow</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GUERIN</cp:lastModifiedBy>
  <cp:revision>2</cp:revision>
  <dcterms:created xsi:type="dcterms:W3CDTF">2025-04-01T16:15:06Z</dcterms:created>
  <dcterms:modified xsi:type="dcterms:W3CDTF">2025-04-02T09:58:28Z</dcterms:modified>
</cp:coreProperties>
</file>