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4630400" cy="8229600"/>
  <p:notesSz cx="8229600" cy="14630400"/>
  <p:embeddedFontLst>
    <p:embeddedFont>
      <p:font typeface="Merriweather"/>
      <p:regular r:id="rId26"/>
    </p:embeddedFont>
    <p:embeddedFont>
      <p:font typeface="Merriweather"/>
      <p:regular r:id="rId27"/>
    </p:embeddedFont>
    <p:embeddedFont>
      <p:font typeface="Merriweather"/>
      <p:regular r:id="rId28"/>
    </p:embeddedFont>
    <p:embeddedFont>
      <p:font typeface="Merriweather"/>
      <p:regular r:id="rId29"/>
    </p:embeddedFont>
    <p:embeddedFont>
      <p:font typeface="Merriweather"/>
      <p:regular r:id="rId30"/>
    </p:embeddedFont>
    <p:embeddedFont>
      <p:font typeface="Merriweather"/>
      <p:regular r:id="rId31"/>
    </p:embeddedFont>
    <p:embeddedFont>
      <p:font typeface="Merriweather"/>
      <p:regular r:id="rId32"/>
    </p:embeddedFont>
    <p:embeddedFont>
      <p:font typeface="Merriweather"/>
      <p:regular r:id="rId33"/>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 Id="rId31" Type="http://schemas.openxmlformats.org/officeDocument/2006/relationships/font" Target="fonts/font6.fntdata"/><Relationship Id="rId32" Type="http://schemas.openxmlformats.org/officeDocument/2006/relationships/font" Target="fonts/font7.fntdata"/><Relationship Id="rId33"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1016-1.png"/><Relationship Id="rId2"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017-1.png"/><Relationship Id="rId2"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1018-1.png"/><Relationship Id="rId2"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1019-1.png"/><Relationship Id="rId2"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1020-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5.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9.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0.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4.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5.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7.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20.xml"/><Relationship Id="rId6"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63798" y="1557457"/>
            <a:ext cx="12902803" cy="1542574"/>
          </a:xfrm>
          <a:prstGeom prst="rect">
            <a:avLst/>
          </a:prstGeom>
          <a:noFill/>
          <a:ln/>
        </p:spPr>
        <p:txBody>
          <a:bodyPr wrap="square" lIns="0" tIns="0" rIns="0" bIns="0" rtlCol="0" anchor="t"/>
          <a:lstStyle/>
          <a:p>
            <a:pPr algn="l" indent="0" marL="0">
              <a:lnSpc>
                <a:spcPts val="6050"/>
              </a:lnSpc>
              <a:buNone/>
            </a:pPr>
            <a:r>
              <a:rPr lang="en-US" sz="4850" dirty="0">
                <a:solidFill>
                  <a:srgbClr val="F5F0F0"/>
                </a:solidFill>
                <a:latin typeface="Merriweather" pitchFamily="34" charset="0"/>
                <a:ea typeface="Merriweather" pitchFamily="34" charset="-122"/>
                <a:cs typeface="Merriweather" pitchFamily="34" charset="-120"/>
              </a:rPr>
              <a:t>Architecture et Protocole de Test du Modèle de Détection d'Écriture IA de Turnitin</a:t>
            </a:r>
            <a:endParaRPr lang="en-US" sz="4850" dirty="0"/>
          </a:p>
        </p:txBody>
      </p:sp>
      <p:sp>
        <p:nvSpPr>
          <p:cNvPr id="3" name="Text 1"/>
          <p:cNvSpPr/>
          <p:nvPr/>
        </p:nvSpPr>
        <p:spPr>
          <a:xfrm>
            <a:off x="863798" y="3593663"/>
            <a:ext cx="12902803" cy="2368868"/>
          </a:xfrm>
          <a:prstGeom prst="rect">
            <a:avLst/>
          </a:prstGeom>
          <a:noFill/>
          <a:ln/>
        </p:spPr>
        <p:txBody>
          <a:bodyPr wrap="square" lIns="0" tIns="0" rIns="0" bIns="0" rtlCol="0" anchor="t"/>
          <a:lstStyle/>
          <a:p>
            <a:pPr algn="l" indent="0" marL="0">
              <a:lnSpc>
                <a:spcPts val="3100"/>
              </a:lnSpc>
              <a:buNone/>
            </a:pPr>
            <a:r>
              <a:rPr lang="en-US" sz="1900" dirty="0">
                <a:solidFill>
                  <a:srgbClr val="E2E6E9"/>
                </a:solidFill>
                <a:latin typeface="Merriweather" pitchFamily="34" charset="0"/>
                <a:ea typeface="Merriweather" pitchFamily="34" charset="-122"/>
                <a:cs typeface="Merriweather" pitchFamily="34" charset="-120"/>
              </a:rPr>
              <a:t>Ce document présente le système de Turnitin qui détecte les textes écrits par l'IA. Nous expliquons comment ce système fonctionne, comment nous l'avons testé et les améliorations récentes, dont un nouveau modèle qui repère les textes reformulés par l'IA. Nous expliquons des termes importants comme "transformers", "perplexité" et "taux de faux positifs". Des experts indépendants ont confirmé que notre système est très efficace pour identifier les textes générés par l'IA. Nous présentons aussi nos idées pour les développements futurs.</a:t>
            </a:r>
            <a:endParaRPr lang="en-US" sz="1900" dirty="0"/>
          </a:p>
        </p:txBody>
      </p:sp>
      <p:sp>
        <p:nvSpPr>
          <p:cNvPr id="4" name="Shape 2"/>
          <p:cNvSpPr/>
          <p:nvPr/>
        </p:nvSpPr>
        <p:spPr>
          <a:xfrm>
            <a:off x="863798" y="6258639"/>
            <a:ext cx="394930" cy="394930"/>
          </a:xfrm>
          <a:prstGeom prst="roundRect">
            <a:avLst>
              <a:gd name="adj" fmla="val 23151155"/>
            </a:avLst>
          </a:prstGeom>
          <a:noFill/>
          <a:ln w="7620">
            <a:solidFill>
              <a:srgbClr val="3C3838"/>
            </a:solidFill>
            <a:prstDash val="solid"/>
          </a:ln>
        </p:spPr>
      </p:sp>
      <p:pic>
        <p:nvPicPr>
          <p:cNvPr id="5" name="Image 0" descr="preencoded.png">    </p:cNvPr>
          <p:cNvPicPr>
            <a:picLocks noChangeAspect="1"/>
          </p:cNvPicPr>
          <p:nvPr/>
        </p:nvPicPr>
        <p:blipFill>
          <a:blip r:embed="rId1"/>
          <a:stretch>
            <a:fillRect/>
          </a:stretch>
        </p:blipFill>
        <p:spPr>
          <a:xfrm>
            <a:off x="871418" y="6266259"/>
            <a:ext cx="379690" cy="379690"/>
          </a:xfrm>
          <a:prstGeom prst="rect">
            <a:avLst/>
          </a:prstGeom>
        </p:spPr>
      </p:pic>
      <p:sp>
        <p:nvSpPr>
          <p:cNvPr id="6" name="Text 3"/>
          <p:cNvSpPr/>
          <p:nvPr/>
        </p:nvSpPr>
        <p:spPr>
          <a:xfrm>
            <a:off x="1382078" y="6240185"/>
            <a:ext cx="4135874" cy="431840"/>
          </a:xfrm>
          <a:prstGeom prst="rect">
            <a:avLst/>
          </a:prstGeom>
          <a:noFill/>
          <a:ln/>
        </p:spPr>
        <p:txBody>
          <a:bodyPr wrap="none" lIns="0" tIns="0" rIns="0" bIns="0" rtlCol="0" anchor="t"/>
          <a:lstStyle/>
          <a:p>
            <a:pPr algn="l" indent="0" marL="0">
              <a:lnSpc>
                <a:spcPts val="3400"/>
              </a:lnSpc>
              <a:buNone/>
            </a:pPr>
            <a:r>
              <a:rPr lang="en-US" sz="2400" b="1" dirty="0">
                <a:solidFill>
                  <a:srgbClr val="E2E6E9"/>
                </a:solidFill>
                <a:latin typeface="Merriweather Bold" pitchFamily="34" charset="0"/>
                <a:ea typeface="Merriweather Bold" pitchFamily="34" charset="-122"/>
                <a:cs typeface="Merriweather Bold" pitchFamily="34" charset="-120"/>
              </a:rPr>
              <a:t>par Maria Mercanti-Guérin</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88670" y="774263"/>
            <a:ext cx="13053060" cy="1408509"/>
          </a:xfrm>
          <a:prstGeom prst="rect">
            <a:avLst/>
          </a:prstGeom>
          <a:noFill/>
          <a:ln/>
        </p:spPr>
        <p:txBody>
          <a:bodyPr wrap="square" lIns="0" tIns="0" rIns="0" bIns="0" rtlCol="0" anchor="t"/>
          <a:lstStyle/>
          <a:p>
            <a:pPr algn="l" indent="0" marL="0">
              <a:lnSpc>
                <a:spcPts val="5500"/>
              </a:lnSpc>
              <a:buNone/>
            </a:pPr>
            <a:r>
              <a:rPr lang="en-US" sz="4400" dirty="0">
                <a:solidFill>
                  <a:srgbClr val="F5F0F0"/>
                </a:solidFill>
                <a:latin typeface="Merriweather" pitchFamily="34" charset="0"/>
                <a:ea typeface="Merriweather" pitchFamily="34" charset="-122"/>
                <a:cs typeface="Merriweather" pitchFamily="34" charset="-120"/>
              </a:rPr>
              <a:t>Introduction et Travaux Antérieurs en Modèles de Langage IA Génératifs</a:t>
            </a:r>
            <a:endParaRPr lang="en-US" sz="4400" dirty="0"/>
          </a:p>
        </p:txBody>
      </p:sp>
      <p:sp>
        <p:nvSpPr>
          <p:cNvPr id="3" name="Text 1"/>
          <p:cNvSpPr/>
          <p:nvPr/>
        </p:nvSpPr>
        <p:spPr>
          <a:xfrm>
            <a:off x="788670" y="2723555"/>
            <a:ext cx="6251615" cy="1442085"/>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L'écriture, essentielle à l'enseignement, renforce la pensée critique et la créativité des étudiants. Récemment, l'IA générative a révolutionné plusieurs secteurs, incluant l'éducation et l'écriture académique.</a:t>
            </a:r>
            <a:endParaRPr lang="en-US" sz="1750" dirty="0"/>
          </a:p>
        </p:txBody>
      </p:sp>
      <p:sp>
        <p:nvSpPr>
          <p:cNvPr id="4" name="Text 2"/>
          <p:cNvSpPr/>
          <p:nvPr/>
        </p:nvSpPr>
        <p:spPr>
          <a:xfrm>
            <a:off x="788670" y="4368403"/>
            <a:ext cx="6251615" cy="1442085"/>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Les Grands Modèles de Langage (LLM) dominent cette catégorie d'IA. Ces modèles génèrent du texte cohérent à partir d'instructions simples, produisant des réponses similaires à celles d'un humain.</a:t>
            </a:r>
            <a:endParaRPr lang="en-US" sz="1750" dirty="0"/>
          </a:p>
        </p:txBody>
      </p:sp>
      <p:sp>
        <p:nvSpPr>
          <p:cNvPr id="5" name="Text 3"/>
          <p:cNvSpPr/>
          <p:nvPr/>
        </p:nvSpPr>
        <p:spPr>
          <a:xfrm>
            <a:off x="7597735" y="2723555"/>
            <a:ext cx="6251615" cy="1442085"/>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Les LLM utilisent l'architecture transformer (Vaswani et al., 2014) qui établit des connexions entre les tokens de texte, encodant leurs relations sémantiques et prédisant le mot suivant selon le contexte.</a:t>
            </a:r>
            <a:endParaRPr lang="en-US" sz="1750" dirty="0"/>
          </a:p>
        </p:txBody>
      </p:sp>
      <p:sp>
        <p:nvSpPr>
          <p:cNvPr id="6" name="Text 4"/>
          <p:cNvSpPr/>
          <p:nvPr/>
        </p:nvSpPr>
        <p:spPr>
          <a:xfrm>
            <a:off x="7597735" y="4368403"/>
            <a:ext cx="6251615" cy="2884170"/>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L'avancée du calcul informatique a permis de développer des modèles avec des milliards de paramètres (OpenAI, 2023; Chowdhery et al., 2022). Cette paramétrisation massive, combinée à des données internet étendues, permet aux LLM d'encoder de nombreux schémas linguistiques, leur conférant des capacités de raisonnement complexes et des comportements émergents (Wei et al., 2022; Hagendorff, 2023).</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81169" y="741640"/>
            <a:ext cx="13068062" cy="1394936"/>
          </a:xfrm>
          <a:prstGeom prst="rect">
            <a:avLst/>
          </a:prstGeom>
          <a:noFill/>
          <a:ln/>
        </p:spPr>
        <p:txBody>
          <a:bodyPr wrap="square" lIns="0" tIns="0" rIns="0" bIns="0" rtlCol="0" anchor="t"/>
          <a:lstStyle/>
          <a:p>
            <a:pPr algn="l" indent="0" marL="0">
              <a:lnSpc>
                <a:spcPts val="5450"/>
              </a:lnSpc>
              <a:buNone/>
            </a:pPr>
            <a:r>
              <a:rPr lang="en-US" sz="4350" dirty="0">
                <a:solidFill>
                  <a:srgbClr val="F5F0F0"/>
                </a:solidFill>
                <a:latin typeface="Merriweather" pitchFamily="34" charset="0"/>
                <a:ea typeface="Merriweather" pitchFamily="34" charset="-122"/>
                <a:cs typeface="Merriweather" pitchFamily="34" charset="-120"/>
              </a:rPr>
              <a:t>Aperçu de la Recherche en Détection d'Écriture IA</a:t>
            </a:r>
            <a:endParaRPr lang="en-US" sz="4350" dirty="0"/>
          </a:p>
        </p:txBody>
      </p:sp>
      <p:sp>
        <p:nvSpPr>
          <p:cNvPr id="3" name="Shape 1"/>
          <p:cNvSpPr/>
          <p:nvPr/>
        </p:nvSpPr>
        <p:spPr>
          <a:xfrm>
            <a:off x="781169" y="2834045"/>
            <a:ext cx="502206" cy="502206"/>
          </a:xfrm>
          <a:prstGeom prst="roundRect">
            <a:avLst>
              <a:gd name="adj" fmla="val 18667"/>
            </a:avLst>
          </a:prstGeom>
          <a:solidFill>
            <a:srgbClr val="003180"/>
          </a:solidFill>
          <a:ln w="7620">
            <a:solidFill>
              <a:srgbClr val="194A99"/>
            </a:solidFill>
            <a:prstDash val="solid"/>
          </a:ln>
        </p:spPr>
      </p:sp>
      <p:sp>
        <p:nvSpPr>
          <p:cNvPr id="4" name="Text 2"/>
          <p:cNvSpPr/>
          <p:nvPr/>
        </p:nvSpPr>
        <p:spPr>
          <a:xfrm>
            <a:off x="1506498" y="2834045"/>
            <a:ext cx="2939534" cy="348615"/>
          </a:xfrm>
          <a:prstGeom prst="rect">
            <a:avLst/>
          </a:prstGeom>
          <a:noFill/>
          <a:ln/>
        </p:spPr>
        <p:txBody>
          <a:bodyPr wrap="none" lIns="0" tIns="0" rIns="0" bIns="0" rtlCol="0" anchor="t"/>
          <a:lstStyle/>
          <a:p>
            <a:pPr algn="l" indent="0" marL="0">
              <a:lnSpc>
                <a:spcPts val="2700"/>
              </a:lnSpc>
              <a:buNone/>
            </a:pPr>
            <a:r>
              <a:rPr lang="en-US" sz="2150" dirty="0">
                <a:solidFill>
                  <a:srgbClr val="E2E6E9"/>
                </a:solidFill>
                <a:latin typeface="Merriweather" pitchFamily="34" charset="0"/>
                <a:ea typeface="Merriweather" pitchFamily="34" charset="-122"/>
                <a:cs typeface="Merriweather" pitchFamily="34" charset="-120"/>
              </a:rPr>
              <a:t>Performance des LLM</a:t>
            </a:r>
            <a:endParaRPr lang="en-US" sz="2150" dirty="0"/>
          </a:p>
        </p:txBody>
      </p:sp>
      <p:sp>
        <p:nvSpPr>
          <p:cNvPr id="5" name="Text 3"/>
          <p:cNvSpPr/>
          <p:nvPr/>
        </p:nvSpPr>
        <p:spPr>
          <a:xfrm>
            <a:off x="1506498" y="3316486"/>
            <a:ext cx="5697141" cy="1785938"/>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Les modèles de langage actuels sont presque aussi performants que les humains dans plusieurs tests. Leur impact sur l'éducation et l'économie est clair, même si on ne comprend pas encore totalement comment ils fonctionnent.</a:t>
            </a:r>
            <a:endParaRPr lang="en-US" sz="1750" dirty="0"/>
          </a:p>
        </p:txBody>
      </p:sp>
      <p:sp>
        <p:nvSpPr>
          <p:cNvPr id="6" name="Shape 4"/>
          <p:cNvSpPr/>
          <p:nvPr/>
        </p:nvSpPr>
        <p:spPr>
          <a:xfrm>
            <a:off x="7426762" y="2834045"/>
            <a:ext cx="502206" cy="502206"/>
          </a:xfrm>
          <a:prstGeom prst="roundRect">
            <a:avLst>
              <a:gd name="adj" fmla="val 18667"/>
            </a:avLst>
          </a:prstGeom>
          <a:solidFill>
            <a:srgbClr val="003180"/>
          </a:solidFill>
          <a:ln w="7620">
            <a:solidFill>
              <a:srgbClr val="194A99"/>
            </a:solidFill>
            <a:prstDash val="solid"/>
          </a:ln>
        </p:spPr>
      </p:sp>
      <p:sp>
        <p:nvSpPr>
          <p:cNvPr id="7" name="Text 5"/>
          <p:cNvSpPr/>
          <p:nvPr/>
        </p:nvSpPr>
        <p:spPr>
          <a:xfrm>
            <a:off x="8152090" y="2834045"/>
            <a:ext cx="3575685" cy="348615"/>
          </a:xfrm>
          <a:prstGeom prst="rect">
            <a:avLst/>
          </a:prstGeom>
          <a:noFill/>
          <a:ln/>
        </p:spPr>
        <p:txBody>
          <a:bodyPr wrap="none" lIns="0" tIns="0" rIns="0" bIns="0" rtlCol="0" anchor="t"/>
          <a:lstStyle/>
          <a:p>
            <a:pPr algn="l" indent="0" marL="0">
              <a:lnSpc>
                <a:spcPts val="2700"/>
              </a:lnSpc>
              <a:buNone/>
            </a:pPr>
            <a:r>
              <a:rPr lang="en-US" sz="2150" dirty="0">
                <a:solidFill>
                  <a:srgbClr val="E2E6E9"/>
                </a:solidFill>
                <a:latin typeface="Merriweather" pitchFamily="34" charset="0"/>
                <a:ea typeface="Merriweather" pitchFamily="34" charset="-122"/>
                <a:cs typeface="Merriweather" pitchFamily="34" charset="-120"/>
              </a:rPr>
              <a:t>Importance de la détection</a:t>
            </a:r>
            <a:endParaRPr lang="en-US" sz="2150" dirty="0"/>
          </a:p>
        </p:txBody>
      </p:sp>
      <p:sp>
        <p:nvSpPr>
          <p:cNvPr id="8" name="Text 6"/>
          <p:cNvSpPr/>
          <p:nvPr/>
        </p:nvSpPr>
        <p:spPr>
          <a:xfrm>
            <a:off x="8152090" y="3316486"/>
            <a:ext cx="5697141" cy="1428750"/>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Dans l'éducation, ces modèles offrent de bonnes opportunités, mais les enseignants doivent pouvoir repérer leur utilisation pour assurer un vrai apprentissage des étudiants.</a:t>
            </a:r>
            <a:endParaRPr lang="en-US" sz="1750" dirty="0"/>
          </a:p>
        </p:txBody>
      </p:sp>
      <p:sp>
        <p:nvSpPr>
          <p:cNvPr id="9" name="Shape 7"/>
          <p:cNvSpPr/>
          <p:nvPr/>
        </p:nvSpPr>
        <p:spPr>
          <a:xfrm>
            <a:off x="781169" y="5576649"/>
            <a:ext cx="502206" cy="502206"/>
          </a:xfrm>
          <a:prstGeom prst="roundRect">
            <a:avLst>
              <a:gd name="adj" fmla="val 18667"/>
            </a:avLst>
          </a:prstGeom>
          <a:solidFill>
            <a:srgbClr val="003180"/>
          </a:solidFill>
          <a:ln w="7620">
            <a:solidFill>
              <a:srgbClr val="194A99"/>
            </a:solidFill>
            <a:prstDash val="solid"/>
          </a:ln>
        </p:spPr>
      </p:sp>
      <p:sp>
        <p:nvSpPr>
          <p:cNvPr id="10" name="Text 8"/>
          <p:cNvSpPr/>
          <p:nvPr/>
        </p:nvSpPr>
        <p:spPr>
          <a:xfrm>
            <a:off x="1506498" y="5576649"/>
            <a:ext cx="2790111" cy="348615"/>
          </a:xfrm>
          <a:prstGeom prst="rect">
            <a:avLst/>
          </a:prstGeom>
          <a:noFill/>
          <a:ln/>
        </p:spPr>
        <p:txBody>
          <a:bodyPr wrap="none" lIns="0" tIns="0" rIns="0" bIns="0" rtlCol="0" anchor="t"/>
          <a:lstStyle/>
          <a:p>
            <a:pPr algn="l" indent="0" marL="0">
              <a:lnSpc>
                <a:spcPts val="2700"/>
              </a:lnSpc>
              <a:buNone/>
            </a:pPr>
            <a:r>
              <a:rPr lang="en-US" sz="2150" dirty="0">
                <a:solidFill>
                  <a:srgbClr val="E2E6E9"/>
                </a:solidFill>
                <a:latin typeface="Merriweather" pitchFamily="34" charset="0"/>
                <a:ea typeface="Merriweather" pitchFamily="34" charset="-122"/>
                <a:cs typeface="Merriweather" pitchFamily="34" charset="-120"/>
              </a:rPr>
              <a:t>Signaux statistiques</a:t>
            </a:r>
            <a:endParaRPr lang="en-US" sz="2150" dirty="0"/>
          </a:p>
        </p:txBody>
      </p:sp>
      <p:sp>
        <p:nvSpPr>
          <p:cNvPr id="11" name="Text 9"/>
          <p:cNvSpPr/>
          <p:nvPr/>
        </p:nvSpPr>
        <p:spPr>
          <a:xfrm>
            <a:off x="1506498" y="6059091"/>
            <a:ext cx="5697141" cy="1428750"/>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Détecter l'écriture IA aide les enseignants à savoir quand les étudiants utilisent ces outils. Les textes générés par IA, bien que ressemblant aux textes humains, laissent des traces qu'on peut identifier.</a:t>
            </a:r>
            <a:endParaRPr lang="en-US" sz="1750" dirty="0"/>
          </a:p>
        </p:txBody>
      </p:sp>
      <p:sp>
        <p:nvSpPr>
          <p:cNvPr id="12" name="Shape 10"/>
          <p:cNvSpPr/>
          <p:nvPr/>
        </p:nvSpPr>
        <p:spPr>
          <a:xfrm>
            <a:off x="7426762" y="5576649"/>
            <a:ext cx="502206" cy="502206"/>
          </a:xfrm>
          <a:prstGeom prst="roundRect">
            <a:avLst>
              <a:gd name="adj" fmla="val 18667"/>
            </a:avLst>
          </a:prstGeom>
          <a:solidFill>
            <a:srgbClr val="003180"/>
          </a:solidFill>
          <a:ln w="7620">
            <a:solidFill>
              <a:srgbClr val="194A99"/>
            </a:solidFill>
            <a:prstDash val="solid"/>
          </a:ln>
        </p:spPr>
      </p:sp>
      <p:sp>
        <p:nvSpPr>
          <p:cNvPr id="13" name="Text 11"/>
          <p:cNvSpPr/>
          <p:nvPr/>
        </p:nvSpPr>
        <p:spPr>
          <a:xfrm>
            <a:off x="8152090" y="5576649"/>
            <a:ext cx="2790111" cy="348615"/>
          </a:xfrm>
          <a:prstGeom prst="rect">
            <a:avLst/>
          </a:prstGeom>
          <a:noFill/>
          <a:ln/>
        </p:spPr>
        <p:txBody>
          <a:bodyPr wrap="none" lIns="0" tIns="0" rIns="0" bIns="0" rtlCol="0" anchor="t"/>
          <a:lstStyle/>
          <a:p>
            <a:pPr algn="l" indent="0" marL="0">
              <a:lnSpc>
                <a:spcPts val="2700"/>
              </a:lnSpc>
              <a:buNone/>
            </a:pPr>
            <a:r>
              <a:rPr lang="en-US" sz="2150" dirty="0">
                <a:solidFill>
                  <a:srgbClr val="E2E6E9"/>
                </a:solidFill>
                <a:latin typeface="Merriweather" pitchFamily="34" charset="0"/>
                <a:ea typeface="Merriweather" pitchFamily="34" charset="-122"/>
                <a:cs typeface="Merriweather" pitchFamily="34" charset="-120"/>
              </a:rPr>
              <a:t>Mesures clés</a:t>
            </a:r>
            <a:endParaRPr lang="en-US" sz="2150" dirty="0"/>
          </a:p>
        </p:txBody>
      </p:sp>
      <p:sp>
        <p:nvSpPr>
          <p:cNvPr id="14" name="Text 12"/>
          <p:cNvSpPr/>
          <p:nvPr/>
        </p:nvSpPr>
        <p:spPr>
          <a:xfrm>
            <a:off x="8152090" y="6059091"/>
            <a:ext cx="5697141" cy="1428750"/>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Ces traces viennent de la façon dont l'IA génère les mots un par un. Les textes IA sont souvent plus prévisibles que l'écriture humaine, ce qu'on mesure avec la "perplexité" et la "burstiness".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31282" y="578882"/>
            <a:ext cx="7585829" cy="652820"/>
          </a:xfrm>
          <a:prstGeom prst="rect">
            <a:avLst/>
          </a:prstGeom>
          <a:noFill/>
          <a:ln/>
        </p:spPr>
        <p:txBody>
          <a:bodyPr wrap="none" lIns="0" tIns="0" rIns="0" bIns="0" rtlCol="0" anchor="t"/>
          <a:lstStyle/>
          <a:p>
            <a:pPr algn="l" indent="0" marL="0">
              <a:lnSpc>
                <a:spcPts val="5100"/>
              </a:lnSpc>
              <a:buNone/>
            </a:pPr>
            <a:r>
              <a:rPr lang="en-US" sz="4100" dirty="0">
                <a:solidFill>
                  <a:srgbClr val="F5F0F0"/>
                </a:solidFill>
                <a:latin typeface="Merriweather" pitchFamily="34" charset="0"/>
                <a:ea typeface="Merriweather" pitchFamily="34" charset="-122"/>
                <a:cs typeface="Merriweather" pitchFamily="34" charset="-120"/>
              </a:rPr>
              <a:t>Aperçu de la Solution Turnitin</a:t>
            </a:r>
            <a:endParaRPr lang="en-US" sz="4100" dirty="0"/>
          </a:p>
        </p:txBody>
      </p:sp>
      <p:sp>
        <p:nvSpPr>
          <p:cNvPr id="3" name="Shape 1"/>
          <p:cNvSpPr/>
          <p:nvPr/>
        </p:nvSpPr>
        <p:spPr>
          <a:xfrm>
            <a:off x="7303770" y="1649492"/>
            <a:ext cx="22860" cy="6001107"/>
          </a:xfrm>
          <a:prstGeom prst="roundRect">
            <a:avLst>
              <a:gd name="adj" fmla="val 383894"/>
            </a:avLst>
          </a:prstGeom>
          <a:solidFill>
            <a:srgbClr val="194A99"/>
          </a:solidFill>
          <a:ln/>
        </p:spPr>
      </p:sp>
      <p:sp>
        <p:nvSpPr>
          <p:cNvPr id="4" name="Shape 2"/>
          <p:cNvSpPr/>
          <p:nvPr/>
        </p:nvSpPr>
        <p:spPr>
          <a:xfrm>
            <a:off x="6476286" y="2108121"/>
            <a:ext cx="626745" cy="22860"/>
          </a:xfrm>
          <a:prstGeom prst="roundRect">
            <a:avLst>
              <a:gd name="adj" fmla="val 383894"/>
            </a:avLst>
          </a:prstGeom>
          <a:solidFill>
            <a:srgbClr val="194A99"/>
          </a:solidFill>
          <a:ln/>
        </p:spPr>
      </p:sp>
      <p:sp>
        <p:nvSpPr>
          <p:cNvPr id="5" name="Shape 3"/>
          <p:cNvSpPr/>
          <p:nvPr/>
        </p:nvSpPr>
        <p:spPr>
          <a:xfrm>
            <a:off x="7080171" y="1884521"/>
            <a:ext cx="470059" cy="470059"/>
          </a:xfrm>
          <a:prstGeom prst="roundRect">
            <a:avLst>
              <a:gd name="adj" fmla="val 18670"/>
            </a:avLst>
          </a:prstGeom>
          <a:solidFill>
            <a:srgbClr val="003180"/>
          </a:solidFill>
          <a:ln w="7620">
            <a:solidFill>
              <a:srgbClr val="194A99"/>
            </a:solidFill>
            <a:prstDash val="solid"/>
          </a:ln>
        </p:spPr>
      </p:sp>
      <p:pic>
        <p:nvPicPr>
          <p:cNvPr id="6" name="Image 0" descr="preencoded.png">    </p:cNvPr>
          <p:cNvPicPr>
            <a:picLocks noChangeAspect="1"/>
          </p:cNvPicPr>
          <p:nvPr/>
        </p:nvPicPr>
        <p:blipFill>
          <a:blip r:embed="rId1"/>
          <a:stretch>
            <a:fillRect/>
          </a:stretch>
        </p:blipFill>
        <p:spPr>
          <a:xfrm>
            <a:off x="7158514" y="1923693"/>
            <a:ext cx="313373" cy="391716"/>
          </a:xfrm>
          <a:prstGeom prst="rect">
            <a:avLst/>
          </a:prstGeom>
        </p:spPr>
      </p:pic>
      <p:sp>
        <p:nvSpPr>
          <p:cNvPr id="7" name="Text 4"/>
          <p:cNvSpPr/>
          <p:nvPr/>
        </p:nvSpPr>
        <p:spPr>
          <a:xfrm>
            <a:off x="3658791" y="1858328"/>
            <a:ext cx="2611755" cy="326469"/>
          </a:xfrm>
          <a:prstGeom prst="rect">
            <a:avLst/>
          </a:prstGeom>
          <a:noFill/>
          <a:ln/>
        </p:spPr>
        <p:txBody>
          <a:bodyPr wrap="none" lIns="0" tIns="0" rIns="0" bIns="0" rtlCol="0" anchor="t"/>
          <a:lstStyle/>
          <a:p>
            <a:pPr algn="r" indent="0" marL="0">
              <a:lnSpc>
                <a:spcPts val="2550"/>
              </a:lnSpc>
              <a:buNone/>
            </a:pPr>
            <a:r>
              <a:rPr lang="en-US" sz="2050" dirty="0">
                <a:solidFill>
                  <a:srgbClr val="E2E6E9"/>
                </a:solidFill>
                <a:latin typeface="Merriweather" pitchFamily="34" charset="0"/>
                <a:ea typeface="Merriweather" pitchFamily="34" charset="-122"/>
                <a:cs typeface="Merriweather" pitchFamily="34" charset="-120"/>
              </a:rPr>
              <a:t>Présence mondiale</a:t>
            </a:r>
            <a:endParaRPr lang="en-US" sz="2050" dirty="0"/>
          </a:p>
        </p:txBody>
      </p:sp>
      <p:sp>
        <p:nvSpPr>
          <p:cNvPr id="8" name="Text 5"/>
          <p:cNvSpPr/>
          <p:nvPr/>
        </p:nvSpPr>
        <p:spPr>
          <a:xfrm>
            <a:off x="731282" y="2310051"/>
            <a:ext cx="5539264" cy="1002983"/>
          </a:xfrm>
          <a:prstGeom prst="rect">
            <a:avLst/>
          </a:prstGeom>
          <a:noFill/>
          <a:ln/>
        </p:spPr>
        <p:txBody>
          <a:bodyPr wrap="square" lIns="0" tIns="0" rIns="0" bIns="0" rtlCol="0" anchor="t"/>
          <a:lstStyle/>
          <a:p>
            <a:pPr algn="r" indent="0" marL="0">
              <a:lnSpc>
                <a:spcPts val="2600"/>
              </a:lnSpc>
              <a:buNone/>
            </a:pPr>
            <a:r>
              <a:rPr lang="en-US" sz="1600" dirty="0">
                <a:solidFill>
                  <a:srgbClr val="E2E6E9"/>
                </a:solidFill>
                <a:latin typeface="Merriweather" pitchFamily="34" charset="0"/>
                <a:ea typeface="Merriweather" pitchFamily="34" charset="-122"/>
                <a:cs typeface="Merriweather" pitchFamily="34" charset="-120"/>
              </a:rPr>
              <a:t>Turnitin, leader en outils d'intégrité académique, est intégré aux LMS de 16 000 institutions dans 185 pays et utilisé par plus de 70 millions d'étudiants.</a:t>
            </a:r>
            <a:endParaRPr lang="en-US" sz="1600" dirty="0"/>
          </a:p>
        </p:txBody>
      </p:sp>
      <p:sp>
        <p:nvSpPr>
          <p:cNvPr id="9" name="Shape 6"/>
          <p:cNvSpPr/>
          <p:nvPr/>
        </p:nvSpPr>
        <p:spPr>
          <a:xfrm>
            <a:off x="7527369" y="3152656"/>
            <a:ext cx="626745" cy="22860"/>
          </a:xfrm>
          <a:prstGeom prst="roundRect">
            <a:avLst>
              <a:gd name="adj" fmla="val 383894"/>
            </a:avLst>
          </a:prstGeom>
          <a:solidFill>
            <a:srgbClr val="194A99"/>
          </a:solidFill>
          <a:ln/>
        </p:spPr>
      </p:sp>
      <p:sp>
        <p:nvSpPr>
          <p:cNvPr id="10" name="Shape 7"/>
          <p:cNvSpPr/>
          <p:nvPr/>
        </p:nvSpPr>
        <p:spPr>
          <a:xfrm>
            <a:off x="7080171" y="2929057"/>
            <a:ext cx="470059" cy="470059"/>
          </a:xfrm>
          <a:prstGeom prst="roundRect">
            <a:avLst>
              <a:gd name="adj" fmla="val 18670"/>
            </a:avLst>
          </a:prstGeom>
          <a:solidFill>
            <a:srgbClr val="003180"/>
          </a:solidFill>
          <a:ln w="7620">
            <a:solidFill>
              <a:srgbClr val="194A99"/>
            </a:solidFill>
            <a:prstDash val="solid"/>
          </a:ln>
        </p:spPr>
      </p:sp>
      <p:pic>
        <p:nvPicPr>
          <p:cNvPr id="11" name="Image 1" descr="preencoded.png">    </p:cNvPr>
          <p:cNvPicPr>
            <a:picLocks noChangeAspect="1"/>
          </p:cNvPicPr>
          <p:nvPr/>
        </p:nvPicPr>
        <p:blipFill>
          <a:blip r:embed="rId2"/>
          <a:stretch>
            <a:fillRect/>
          </a:stretch>
        </p:blipFill>
        <p:spPr>
          <a:xfrm>
            <a:off x="7158514" y="2968228"/>
            <a:ext cx="313373" cy="391716"/>
          </a:xfrm>
          <a:prstGeom prst="rect">
            <a:avLst/>
          </a:prstGeom>
        </p:spPr>
      </p:pic>
      <p:sp>
        <p:nvSpPr>
          <p:cNvPr id="12" name="Text 8"/>
          <p:cNvSpPr/>
          <p:nvPr/>
        </p:nvSpPr>
        <p:spPr>
          <a:xfrm>
            <a:off x="8359854" y="2902863"/>
            <a:ext cx="2611755" cy="326469"/>
          </a:xfrm>
          <a:prstGeom prst="rect">
            <a:avLst/>
          </a:prstGeom>
          <a:noFill/>
          <a:ln/>
        </p:spPr>
        <p:txBody>
          <a:bodyPr wrap="none" lIns="0" tIns="0" rIns="0" bIns="0" rtlCol="0" anchor="t"/>
          <a:lstStyle/>
          <a:p>
            <a:pPr algn="l" indent="0" marL="0">
              <a:lnSpc>
                <a:spcPts val="2550"/>
              </a:lnSpc>
              <a:buNone/>
            </a:pPr>
            <a:r>
              <a:rPr lang="en-US" sz="2050" dirty="0">
                <a:solidFill>
                  <a:srgbClr val="E2E6E9"/>
                </a:solidFill>
                <a:latin typeface="Merriweather" pitchFamily="34" charset="0"/>
                <a:ea typeface="Merriweather" pitchFamily="34" charset="-122"/>
                <a:cs typeface="Merriweather" pitchFamily="34" charset="-120"/>
              </a:rPr>
              <a:t>Lancement d'AIW-1</a:t>
            </a:r>
            <a:endParaRPr lang="en-US" sz="2050" dirty="0"/>
          </a:p>
        </p:txBody>
      </p:sp>
      <p:sp>
        <p:nvSpPr>
          <p:cNvPr id="13" name="Text 9"/>
          <p:cNvSpPr/>
          <p:nvPr/>
        </p:nvSpPr>
        <p:spPr>
          <a:xfrm>
            <a:off x="8359854" y="3354586"/>
            <a:ext cx="5539264" cy="1002983"/>
          </a:xfrm>
          <a:prstGeom prst="rect">
            <a:avLst/>
          </a:prstGeom>
          <a:noFill/>
          <a:ln/>
        </p:spPr>
        <p:txBody>
          <a:bodyPr wrap="square" lIns="0" tIns="0" rIns="0" bIns="0" rtlCol="0" anchor="t"/>
          <a:lstStyle/>
          <a:p>
            <a:pPr algn="l" indent="0" marL="0">
              <a:lnSpc>
                <a:spcPts val="2600"/>
              </a:lnSpc>
              <a:buNone/>
            </a:pPr>
            <a:r>
              <a:rPr lang="en-US" sz="1600" dirty="0">
                <a:solidFill>
                  <a:srgbClr val="E2E6E9"/>
                </a:solidFill>
                <a:latin typeface="Merriweather" pitchFamily="34" charset="0"/>
                <a:ea typeface="Merriweather" pitchFamily="34" charset="-122"/>
                <a:cs typeface="Merriweather" pitchFamily="34" charset="-120"/>
              </a:rPr>
              <a:t>En avril 2023, Turnitin lance son détecteur d'écriture IA (AIW-1), ayant traité plus de 250 millions de documents jusqu'en juin 2024.</a:t>
            </a:r>
            <a:endParaRPr lang="en-US" sz="1600" dirty="0"/>
          </a:p>
        </p:txBody>
      </p:sp>
      <p:sp>
        <p:nvSpPr>
          <p:cNvPr id="14" name="Shape 10"/>
          <p:cNvSpPr/>
          <p:nvPr/>
        </p:nvSpPr>
        <p:spPr>
          <a:xfrm>
            <a:off x="6476286" y="4193262"/>
            <a:ext cx="626745" cy="22860"/>
          </a:xfrm>
          <a:prstGeom prst="roundRect">
            <a:avLst>
              <a:gd name="adj" fmla="val 383894"/>
            </a:avLst>
          </a:prstGeom>
          <a:solidFill>
            <a:srgbClr val="194A99"/>
          </a:solidFill>
          <a:ln/>
        </p:spPr>
      </p:sp>
      <p:sp>
        <p:nvSpPr>
          <p:cNvPr id="15" name="Shape 11"/>
          <p:cNvSpPr/>
          <p:nvPr/>
        </p:nvSpPr>
        <p:spPr>
          <a:xfrm>
            <a:off x="7080171" y="3969663"/>
            <a:ext cx="470059" cy="470059"/>
          </a:xfrm>
          <a:prstGeom prst="roundRect">
            <a:avLst>
              <a:gd name="adj" fmla="val 18670"/>
            </a:avLst>
          </a:prstGeom>
          <a:solidFill>
            <a:srgbClr val="003180"/>
          </a:solidFill>
          <a:ln w="7620">
            <a:solidFill>
              <a:srgbClr val="194A99"/>
            </a:solidFill>
            <a:prstDash val="solid"/>
          </a:ln>
        </p:spPr>
      </p:sp>
      <p:pic>
        <p:nvPicPr>
          <p:cNvPr id="16" name="Image 2" descr="preencoded.png">    </p:cNvPr>
          <p:cNvPicPr>
            <a:picLocks noChangeAspect="1"/>
          </p:cNvPicPr>
          <p:nvPr/>
        </p:nvPicPr>
        <p:blipFill>
          <a:blip r:embed="rId3"/>
          <a:stretch>
            <a:fillRect/>
          </a:stretch>
        </p:blipFill>
        <p:spPr>
          <a:xfrm>
            <a:off x="7158514" y="4008834"/>
            <a:ext cx="313373" cy="391716"/>
          </a:xfrm>
          <a:prstGeom prst="rect">
            <a:avLst/>
          </a:prstGeom>
        </p:spPr>
      </p:pic>
      <p:sp>
        <p:nvSpPr>
          <p:cNvPr id="17" name="Text 12"/>
          <p:cNvSpPr/>
          <p:nvPr/>
        </p:nvSpPr>
        <p:spPr>
          <a:xfrm>
            <a:off x="3658791" y="3943469"/>
            <a:ext cx="2611755" cy="326469"/>
          </a:xfrm>
          <a:prstGeom prst="rect">
            <a:avLst/>
          </a:prstGeom>
          <a:noFill/>
          <a:ln/>
        </p:spPr>
        <p:txBody>
          <a:bodyPr wrap="none" lIns="0" tIns="0" rIns="0" bIns="0" rtlCol="0" anchor="t"/>
          <a:lstStyle/>
          <a:p>
            <a:pPr algn="r" indent="0" marL="0">
              <a:lnSpc>
                <a:spcPts val="2550"/>
              </a:lnSpc>
              <a:buNone/>
            </a:pPr>
            <a:r>
              <a:rPr lang="en-US" sz="2050" dirty="0">
                <a:solidFill>
                  <a:srgbClr val="E2E6E9"/>
                </a:solidFill>
                <a:latin typeface="Merriweather" pitchFamily="34" charset="0"/>
                <a:ea typeface="Merriweather" pitchFamily="34" charset="-122"/>
                <a:cs typeface="Merriweather" pitchFamily="34" charset="-120"/>
              </a:rPr>
              <a:t>Lancement d'AIW-2</a:t>
            </a:r>
            <a:endParaRPr lang="en-US" sz="2050" dirty="0"/>
          </a:p>
        </p:txBody>
      </p:sp>
      <p:sp>
        <p:nvSpPr>
          <p:cNvPr id="18" name="Text 13"/>
          <p:cNvSpPr/>
          <p:nvPr/>
        </p:nvSpPr>
        <p:spPr>
          <a:xfrm>
            <a:off x="731282" y="4395192"/>
            <a:ext cx="5539264" cy="1671638"/>
          </a:xfrm>
          <a:prstGeom prst="rect">
            <a:avLst/>
          </a:prstGeom>
          <a:noFill/>
          <a:ln/>
        </p:spPr>
        <p:txBody>
          <a:bodyPr wrap="square" lIns="0" tIns="0" rIns="0" bIns="0" rtlCol="0" anchor="t"/>
          <a:lstStyle/>
          <a:p>
            <a:pPr algn="r" indent="0" marL="0">
              <a:lnSpc>
                <a:spcPts val="2600"/>
              </a:lnSpc>
              <a:buNone/>
            </a:pPr>
            <a:r>
              <a:rPr lang="en-US" sz="1600" dirty="0">
                <a:solidFill>
                  <a:srgbClr val="E2E6E9"/>
                </a:solidFill>
                <a:latin typeface="Merriweather" pitchFamily="34" charset="0"/>
                <a:ea typeface="Merriweather" pitchFamily="34" charset="-122"/>
                <a:cs typeface="Merriweather" pitchFamily="34" charset="-120"/>
              </a:rPr>
              <a:t>En décembre 2023, AIW-2 remplace AIW-1 avec une meilleure détection des textes générés par IA et paraphrasés, tout en maintenant un taux de faux positifs inférieur à 1% pour les documents contenant 20%+ de texte IA.</a:t>
            </a:r>
            <a:endParaRPr lang="en-US" sz="1600" dirty="0"/>
          </a:p>
        </p:txBody>
      </p:sp>
      <p:sp>
        <p:nvSpPr>
          <p:cNvPr id="19" name="Shape 14"/>
          <p:cNvSpPr/>
          <p:nvPr/>
        </p:nvSpPr>
        <p:spPr>
          <a:xfrm>
            <a:off x="7527369" y="5568196"/>
            <a:ext cx="626745" cy="22860"/>
          </a:xfrm>
          <a:prstGeom prst="roundRect">
            <a:avLst>
              <a:gd name="adj" fmla="val 383894"/>
            </a:avLst>
          </a:prstGeom>
          <a:solidFill>
            <a:srgbClr val="194A99"/>
          </a:solidFill>
          <a:ln/>
        </p:spPr>
      </p:sp>
      <p:sp>
        <p:nvSpPr>
          <p:cNvPr id="20" name="Shape 15"/>
          <p:cNvSpPr/>
          <p:nvPr/>
        </p:nvSpPr>
        <p:spPr>
          <a:xfrm>
            <a:off x="7080171" y="5344597"/>
            <a:ext cx="470059" cy="470059"/>
          </a:xfrm>
          <a:prstGeom prst="roundRect">
            <a:avLst>
              <a:gd name="adj" fmla="val 18670"/>
            </a:avLst>
          </a:prstGeom>
          <a:solidFill>
            <a:srgbClr val="003180"/>
          </a:solidFill>
          <a:ln w="7620">
            <a:solidFill>
              <a:srgbClr val="194A99"/>
            </a:solidFill>
            <a:prstDash val="solid"/>
          </a:ln>
        </p:spPr>
      </p:sp>
      <p:pic>
        <p:nvPicPr>
          <p:cNvPr id="21" name="Image 3" descr="preencoded.png">    </p:cNvPr>
          <p:cNvPicPr>
            <a:picLocks noChangeAspect="1"/>
          </p:cNvPicPr>
          <p:nvPr/>
        </p:nvPicPr>
        <p:blipFill>
          <a:blip r:embed="rId4"/>
          <a:stretch>
            <a:fillRect/>
          </a:stretch>
        </p:blipFill>
        <p:spPr>
          <a:xfrm>
            <a:off x="7158514" y="5383768"/>
            <a:ext cx="313373" cy="391716"/>
          </a:xfrm>
          <a:prstGeom prst="rect">
            <a:avLst/>
          </a:prstGeom>
        </p:spPr>
      </p:pic>
      <p:sp>
        <p:nvSpPr>
          <p:cNvPr id="22" name="Text 16"/>
          <p:cNvSpPr/>
          <p:nvPr/>
        </p:nvSpPr>
        <p:spPr>
          <a:xfrm>
            <a:off x="8359854" y="5318403"/>
            <a:ext cx="2611755" cy="326469"/>
          </a:xfrm>
          <a:prstGeom prst="rect">
            <a:avLst/>
          </a:prstGeom>
          <a:noFill/>
          <a:ln/>
        </p:spPr>
        <p:txBody>
          <a:bodyPr wrap="none" lIns="0" tIns="0" rIns="0" bIns="0" rtlCol="0" anchor="t"/>
          <a:lstStyle/>
          <a:p>
            <a:pPr algn="l" indent="0" marL="0">
              <a:lnSpc>
                <a:spcPts val="2550"/>
              </a:lnSpc>
              <a:buNone/>
            </a:pPr>
            <a:r>
              <a:rPr lang="en-US" sz="2050" dirty="0">
                <a:solidFill>
                  <a:srgbClr val="E2E6E9"/>
                </a:solidFill>
                <a:latin typeface="Merriweather" pitchFamily="34" charset="0"/>
                <a:ea typeface="Merriweather" pitchFamily="34" charset="-122"/>
                <a:cs typeface="Merriweather" pitchFamily="34" charset="-120"/>
              </a:rPr>
              <a:t>Lancement d'AIR-1</a:t>
            </a:r>
            <a:endParaRPr lang="en-US" sz="2050" dirty="0"/>
          </a:p>
        </p:txBody>
      </p:sp>
      <p:sp>
        <p:nvSpPr>
          <p:cNvPr id="23" name="Text 17"/>
          <p:cNvSpPr/>
          <p:nvPr/>
        </p:nvSpPr>
        <p:spPr>
          <a:xfrm>
            <a:off x="8359854" y="5770126"/>
            <a:ext cx="5539264" cy="1671638"/>
          </a:xfrm>
          <a:prstGeom prst="rect">
            <a:avLst/>
          </a:prstGeom>
          <a:noFill/>
          <a:ln/>
        </p:spPr>
        <p:txBody>
          <a:bodyPr wrap="square" lIns="0" tIns="0" rIns="0" bIns="0" rtlCol="0" anchor="t"/>
          <a:lstStyle/>
          <a:p>
            <a:pPr algn="l" indent="0" marL="0">
              <a:lnSpc>
                <a:spcPts val="2600"/>
              </a:lnSpc>
              <a:buNone/>
            </a:pPr>
            <a:r>
              <a:rPr lang="en-US" sz="1600" dirty="0">
                <a:solidFill>
                  <a:srgbClr val="E2E6E9"/>
                </a:solidFill>
                <a:latin typeface="Merriweather" pitchFamily="34" charset="0"/>
                <a:ea typeface="Merriweather" pitchFamily="34" charset="-122"/>
                <a:cs typeface="Merriweather" pitchFamily="34" charset="-120"/>
              </a:rPr>
              <a:t>En juillet 2024, Turnitin introduit la mise en évidence de paraphrase IA via le modèle AIR-1, conçu pour détecter les signatures statistiques des outils de réécriture et de paraphrase IA, qui diffèrent des LLM standards.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2687" y="675561"/>
            <a:ext cx="4941689" cy="484584"/>
          </a:xfrm>
          <a:prstGeom prst="rect">
            <a:avLst/>
          </a:prstGeom>
          <a:noFill/>
          <a:ln/>
        </p:spPr>
        <p:txBody>
          <a:bodyPr wrap="none" lIns="0" tIns="0" rIns="0" bIns="0" rtlCol="0" anchor="t"/>
          <a:lstStyle/>
          <a:p>
            <a:pPr algn="l" indent="0" marL="0">
              <a:lnSpc>
                <a:spcPts val="3800"/>
              </a:lnSpc>
              <a:buNone/>
            </a:pPr>
            <a:r>
              <a:rPr lang="en-US" sz="3050" dirty="0">
                <a:solidFill>
                  <a:srgbClr val="F5F0F0"/>
                </a:solidFill>
                <a:latin typeface="Merriweather" pitchFamily="34" charset="0"/>
                <a:ea typeface="Merriweather" pitchFamily="34" charset="-122"/>
                <a:cs typeface="Merriweather" pitchFamily="34" charset="-120"/>
              </a:rPr>
              <a:t>Paraphrase et Signature IA</a:t>
            </a:r>
            <a:endParaRPr lang="en-US" sz="3050" dirty="0"/>
          </a:p>
        </p:txBody>
      </p:sp>
      <p:sp>
        <p:nvSpPr>
          <p:cNvPr id="3" name="Text 1"/>
          <p:cNvSpPr/>
          <p:nvPr/>
        </p:nvSpPr>
        <p:spPr>
          <a:xfrm>
            <a:off x="542687" y="1547693"/>
            <a:ext cx="2326124" cy="290751"/>
          </a:xfrm>
          <a:prstGeom prst="rect">
            <a:avLst/>
          </a:prstGeom>
          <a:noFill/>
          <a:ln/>
        </p:spPr>
        <p:txBody>
          <a:bodyPr wrap="none" lIns="0" tIns="0" rIns="0" bIns="0" rtlCol="0" anchor="t"/>
          <a:lstStyle/>
          <a:p>
            <a:pPr algn="l" indent="0" marL="0">
              <a:lnSpc>
                <a:spcPts val="2250"/>
              </a:lnSpc>
              <a:buNone/>
            </a:pPr>
            <a:r>
              <a:rPr lang="en-US" sz="1800" b="1" dirty="0">
                <a:solidFill>
                  <a:srgbClr val="F5F0F0"/>
                </a:solidFill>
                <a:latin typeface="Merriweather" pitchFamily="34" charset="0"/>
                <a:ea typeface="Merriweather" pitchFamily="34" charset="-122"/>
                <a:cs typeface="Merriweather" pitchFamily="34" charset="-120"/>
              </a:rPr>
              <a:t>Paraphrase IA</a:t>
            </a:r>
            <a:endParaRPr lang="en-US" sz="1800" dirty="0"/>
          </a:p>
        </p:txBody>
      </p:sp>
      <p:sp>
        <p:nvSpPr>
          <p:cNvPr id="4" name="Text 2"/>
          <p:cNvSpPr/>
          <p:nvPr/>
        </p:nvSpPr>
        <p:spPr>
          <a:xfrm>
            <a:off x="542687" y="1993463"/>
            <a:ext cx="6583323" cy="992029"/>
          </a:xfrm>
          <a:prstGeom prst="rect">
            <a:avLst/>
          </a:prstGeom>
          <a:noFill/>
          <a:ln/>
        </p:spPr>
        <p:txBody>
          <a:bodyPr wrap="square" lIns="0" tIns="0" rIns="0" bIns="0" rtlCol="0" anchor="t"/>
          <a:lstStyle/>
          <a:p>
            <a:pPr algn="l" indent="0" marL="0">
              <a:lnSpc>
                <a:spcPts val="1950"/>
              </a:lnSpc>
              <a:buNone/>
            </a:pPr>
            <a:r>
              <a:rPr lang="en-US" sz="1200" dirty="0">
                <a:solidFill>
                  <a:srgbClr val="E2E6E9"/>
                </a:solidFill>
                <a:latin typeface="Merriweather" pitchFamily="34" charset="0"/>
                <a:ea typeface="Merriweather" pitchFamily="34" charset="-122"/>
                <a:cs typeface="Merriweather" pitchFamily="34" charset="-120"/>
              </a:rPr>
              <a:t>La paraphrase IA désigne la capacité d'une intelligence artificielle à reformuler un texte ou une phrase en modifiant les mots, les structures ou le style tout en conservant le sens initial. Les outils de paraphrase IA utilisent généralement des modèles de traitement du langage naturel (NLP) basés sur l'apprentissage profond (comme GPT), capables de :</a:t>
            </a:r>
            <a:endParaRPr lang="en-US" sz="1200" dirty="0"/>
          </a:p>
        </p:txBody>
      </p:sp>
      <p:sp>
        <p:nvSpPr>
          <p:cNvPr id="5" name="Text 3"/>
          <p:cNvSpPr/>
          <p:nvPr/>
        </p:nvSpPr>
        <p:spPr>
          <a:xfrm>
            <a:off x="542687" y="3125033"/>
            <a:ext cx="6583323" cy="248007"/>
          </a:xfrm>
          <a:prstGeom prst="rect">
            <a:avLst/>
          </a:prstGeom>
          <a:noFill/>
          <a:ln/>
        </p:spPr>
        <p:txBody>
          <a:bodyPr wrap="none" lIns="0" tIns="0" rIns="0" bIns="0" rtlCol="0" anchor="t"/>
          <a:lstStyle/>
          <a:p>
            <a:pPr algn="l" marL="3429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Identifier le sens et le contexte du texte original.</a:t>
            </a:r>
            <a:endParaRPr lang="en-US" sz="1200" dirty="0"/>
          </a:p>
        </p:txBody>
      </p:sp>
      <p:sp>
        <p:nvSpPr>
          <p:cNvPr id="6" name="Text 4"/>
          <p:cNvSpPr/>
          <p:nvPr/>
        </p:nvSpPr>
        <p:spPr>
          <a:xfrm>
            <a:off x="542687" y="3427214"/>
            <a:ext cx="6583323" cy="496014"/>
          </a:xfrm>
          <a:prstGeom prst="rect">
            <a:avLst/>
          </a:prstGeom>
          <a:noFill/>
          <a:ln/>
        </p:spPr>
        <p:txBody>
          <a:bodyPr wrap="square" lIns="0" tIns="0" rIns="0" bIns="0" rtlCol="0" anchor="t"/>
          <a:lstStyle/>
          <a:p>
            <a:pPr algn="l" marL="3429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Générer des variantes textuelles ayant une sémantique équivalente mais une formulation différente.</a:t>
            </a:r>
            <a:endParaRPr lang="en-US" sz="1200" dirty="0"/>
          </a:p>
        </p:txBody>
      </p:sp>
      <p:sp>
        <p:nvSpPr>
          <p:cNvPr id="7" name="Text 5"/>
          <p:cNvSpPr/>
          <p:nvPr/>
        </p:nvSpPr>
        <p:spPr>
          <a:xfrm>
            <a:off x="542687" y="4062770"/>
            <a:ext cx="6583323" cy="744022"/>
          </a:xfrm>
          <a:prstGeom prst="rect">
            <a:avLst/>
          </a:prstGeom>
          <a:noFill/>
          <a:ln/>
        </p:spPr>
        <p:txBody>
          <a:bodyPr wrap="square" lIns="0" tIns="0" rIns="0" bIns="0" rtlCol="0" anchor="t"/>
          <a:lstStyle/>
          <a:p>
            <a:pPr algn="l" indent="0" marL="0">
              <a:lnSpc>
                <a:spcPts val="1950"/>
              </a:lnSpc>
              <a:buNone/>
            </a:pPr>
            <a:r>
              <a:rPr lang="en-US" sz="1200" dirty="0">
                <a:solidFill>
                  <a:srgbClr val="E2E6E9"/>
                </a:solidFill>
                <a:latin typeface="Merriweather" pitchFamily="34" charset="0"/>
                <a:ea typeface="Merriweather" pitchFamily="34" charset="-122"/>
                <a:cs typeface="Merriweather" pitchFamily="34" charset="-120"/>
              </a:rPr>
              <a:t>Ces outils sont particulièrement utilisés pour éviter le plagiat, simplifier des textes, adapter un discours à différentes audiences, ou générer rapidement des contenus variés à partir d’un texte-source.</a:t>
            </a:r>
            <a:endParaRPr lang="en-US" sz="1200" dirty="0"/>
          </a:p>
        </p:txBody>
      </p:sp>
      <p:sp>
        <p:nvSpPr>
          <p:cNvPr id="8" name="Text 6"/>
          <p:cNvSpPr/>
          <p:nvPr/>
        </p:nvSpPr>
        <p:spPr>
          <a:xfrm>
            <a:off x="542687" y="4961811"/>
            <a:ext cx="2326124" cy="290751"/>
          </a:xfrm>
          <a:prstGeom prst="rect">
            <a:avLst/>
          </a:prstGeom>
          <a:noFill/>
          <a:ln/>
        </p:spPr>
        <p:txBody>
          <a:bodyPr wrap="none" lIns="0" tIns="0" rIns="0" bIns="0" rtlCol="0" anchor="t"/>
          <a:lstStyle/>
          <a:p>
            <a:pPr algn="l" indent="0" marL="0">
              <a:lnSpc>
                <a:spcPts val="2250"/>
              </a:lnSpc>
              <a:buNone/>
            </a:pPr>
            <a:r>
              <a:rPr lang="en-US" sz="1800" dirty="0">
                <a:solidFill>
                  <a:srgbClr val="F5F0F0"/>
                </a:solidFill>
                <a:latin typeface="Merriweather" pitchFamily="34" charset="0"/>
                <a:ea typeface="Merriweather" pitchFamily="34" charset="-122"/>
                <a:cs typeface="Merriweather" pitchFamily="34" charset="-120"/>
              </a:rPr>
              <a:t>Exemple :</a:t>
            </a:r>
            <a:endParaRPr lang="en-US" sz="1800" dirty="0"/>
          </a:p>
        </p:txBody>
      </p:sp>
      <p:sp>
        <p:nvSpPr>
          <p:cNvPr id="9" name="Text 7"/>
          <p:cNvSpPr/>
          <p:nvPr/>
        </p:nvSpPr>
        <p:spPr>
          <a:xfrm>
            <a:off x="542687" y="5407581"/>
            <a:ext cx="6583323" cy="744022"/>
          </a:xfrm>
          <a:prstGeom prst="rect">
            <a:avLst/>
          </a:prstGeom>
          <a:noFill/>
          <a:ln/>
        </p:spPr>
        <p:txBody>
          <a:bodyPr wrap="square" lIns="0" tIns="0" rIns="0" bIns="0" rtlCol="0" anchor="t"/>
          <a:lstStyle/>
          <a:p>
            <a:pPr algn="l" marL="3429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Texte initial :</a:t>
            </a:r>
            <a:pPr algn="l" indent="0" marL="0">
              <a:lnSpc>
                <a:spcPts val="1950"/>
              </a:lnSpc>
              <a:buNone/>
            </a:pPr>
            <a:r>
              <a:rPr lang="en-US" sz="1200" dirty="0">
                <a:solidFill>
                  <a:srgbClr val="E2E6E9"/>
                </a:solidFill>
                <a:latin typeface="Merriweather" pitchFamily="34" charset="0"/>
                <a:ea typeface="Merriweather" pitchFamily="34" charset="-122"/>
                <a:cs typeface="Merriweather" pitchFamily="34" charset="-120"/>
              </a:rPr>
              <a:t>
</a:t>
            </a:r>
            <a:pPr algn="l" indent="0" marL="0">
              <a:lnSpc>
                <a:spcPts val="1950"/>
              </a:lnSpc>
              <a:buNone/>
            </a:pPr>
            <a:r>
              <a:rPr lang="en-US" sz="1200" i="1" dirty="0">
                <a:solidFill>
                  <a:srgbClr val="E2E6E9"/>
                </a:solidFill>
                <a:latin typeface="Merriweather" pitchFamily="34" charset="0"/>
                <a:ea typeface="Merriweather" pitchFamily="34" charset="-122"/>
                <a:cs typeface="Merriweather" pitchFamily="34" charset="-120"/>
              </a:rPr>
              <a:t>« L'intelligence artificielle transforme les pratiques commerciales en apportant de nouvelles approches. »</a:t>
            </a:r>
            <a:endParaRPr lang="en-US" sz="1200" dirty="0"/>
          </a:p>
        </p:txBody>
      </p:sp>
      <p:sp>
        <p:nvSpPr>
          <p:cNvPr id="10" name="Text 8"/>
          <p:cNvSpPr/>
          <p:nvPr/>
        </p:nvSpPr>
        <p:spPr>
          <a:xfrm>
            <a:off x="542687" y="6205776"/>
            <a:ext cx="6583323" cy="744022"/>
          </a:xfrm>
          <a:prstGeom prst="rect">
            <a:avLst/>
          </a:prstGeom>
          <a:noFill/>
          <a:ln/>
        </p:spPr>
        <p:txBody>
          <a:bodyPr wrap="square" lIns="0" tIns="0" rIns="0" bIns="0" rtlCol="0" anchor="t"/>
          <a:lstStyle/>
          <a:p>
            <a:pPr algn="l" marL="3429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Paraphrase IA possible :</a:t>
            </a:r>
            <a:pPr algn="l" indent="0" marL="0">
              <a:lnSpc>
                <a:spcPts val="1950"/>
              </a:lnSpc>
              <a:buNone/>
            </a:pPr>
            <a:r>
              <a:rPr lang="en-US" sz="1200" dirty="0">
                <a:solidFill>
                  <a:srgbClr val="E2E6E9"/>
                </a:solidFill>
                <a:latin typeface="Merriweather" pitchFamily="34" charset="0"/>
                <a:ea typeface="Merriweather" pitchFamily="34" charset="-122"/>
                <a:cs typeface="Merriweather" pitchFamily="34" charset="-120"/>
              </a:rPr>
              <a:t>
</a:t>
            </a:r>
            <a:pPr algn="l" indent="0" marL="0">
              <a:lnSpc>
                <a:spcPts val="1950"/>
              </a:lnSpc>
              <a:buNone/>
            </a:pPr>
            <a:r>
              <a:rPr lang="en-US" sz="1200" i="1" dirty="0">
                <a:solidFill>
                  <a:srgbClr val="E2E6E9"/>
                </a:solidFill>
                <a:latin typeface="Merriweather" pitchFamily="34" charset="0"/>
                <a:ea typeface="Merriweather" pitchFamily="34" charset="-122"/>
                <a:cs typeface="Merriweather" pitchFamily="34" charset="-120"/>
              </a:rPr>
              <a:t>« Grâce à l'IA, les entreprises adoptent de nouvelles méthodes qui changent profondément leurs pratiques. »</a:t>
            </a:r>
            <a:endParaRPr lang="en-US" sz="1200" dirty="0"/>
          </a:p>
        </p:txBody>
      </p:sp>
      <p:sp>
        <p:nvSpPr>
          <p:cNvPr id="11" name="Text 9"/>
          <p:cNvSpPr/>
          <p:nvPr/>
        </p:nvSpPr>
        <p:spPr>
          <a:xfrm>
            <a:off x="7512010" y="1547693"/>
            <a:ext cx="2710339" cy="290751"/>
          </a:xfrm>
          <a:prstGeom prst="rect">
            <a:avLst/>
          </a:prstGeom>
          <a:noFill/>
          <a:ln/>
        </p:spPr>
        <p:txBody>
          <a:bodyPr wrap="none" lIns="0" tIns="0" rIns="0" bIns="0" rtlCol="0" anchor="t"/>
          <a:lstStyle/>
          <a:p>
            <a:pPr algn="l" indent="0" marL="0">
              <a:lnSpc>
                <a:spcPts val="2250"/>
              </a:lnSpc>
              <a:buNone/>
            </a:pPr>
            <a:r>
              <a:rPr lang="en-US" sz="1800" b="1" dirty="0">
                <a:solidFill>
                  <a:srgbClr val="F5F0F0"/>
                </a:solidFill>
                <a:latin typeface="Merriweather" pitchFamily="34" charset="0"/>
                <a:ea typeface="Merriweather" pitchFamily="34" charset="-122"/>
                <a:cs typeface="Merriweather" pitchFamily="34" charset="-120"/>
              </a:rPr>
              <a:t>Signature statistique IA</a:t>
            </a:r>
            <a:endParaRPr lang="en-US" sz="1800" dirty="0"/>
          </a:p>
        </p:txBody>
      </p:sp>
      <p:sp>
        <p:nvSpPr>
          <p:cNvPr id="12" name="Text 10"/>
          <p:cNvSpPr/>
          <p:nvPr/>
        </p:nvSpPr>
        <p:spPr>
          <a:xfrm>
            <a:off x="7512010" y="1993463"/>
            <a:ext cx="6583323" cy="992029"/>
          </a:xfrm>
          <a:prstGeom prst="rect">
            <a:avLst/>
          </a:prstGeom>
          <a:noFill/>
          <a:ln/>
        </p:spPr>
        <p:txBody>
          <a:bodyPr wrap="square" lIns="0" tIns="0" rIns="0" bIns="0" rtlCol="0" anchor="t"/>
          <a:lstStyle/>
          <a:p>
            <a:pPr algn="l" indent="0" marL="0">
              <a:lnSpc>
                <a:spcPts val="1950"/>
              </a:lnSpc>
              <a:buNone/>
            </a:pPr>
            <a:r>
              <a:rPr lang="en-US" sz="1200" dirty="0">
                <a:solidFill>
                  <a:srgbClr val="E2E6E9"/>
                </a:solidFill>
                <a:latin typeface="Merriweather" pitchFamily="34" charset="0"/>
                <a:ea typeface="Merriweather" pitchFamily="34" charset="-122"/>
                <a:cs typeface="Merriweather" pitchFamily="34" charset="-120"/>
              </a:rPr>
              <a:t>La signature statistique IA est une méthode permettant de détecter si un texte a été généré par une intelligence artificielle en analysant ses caractéristiques statistiques particulières (structure syntaxique, fréquence des mots, cohérence stylistique, patterns sémantiques récurrents).</a:t>
            </a:r>
            <a:endParaRPr lang="en-US" sz="1200" dirty="0"/>
          </a:p>
        </p:txBody>
      </p:sp>
      <p:sp>
        <p:nvSpPr>
          <p:cNvPr id="13" name="Text 11"/>
          <p:cNvSpPr/>
          <p:nvPr/>
        </p:nvSpPr>
        <p:spPr>
          <a:xfrm>
            <a:off x="7512010" y="3125033"/>
            <a:ext cx="6583323" cy="992029"/>
          </a:xfrm>
          <a:prstGeom prst="rect">
            <a:avLst/>
          </a:prstGeom>
          <a:noFill/>
          <a:ln/>
        </p:spPr>
        <p:txBody>
          <a:bodyPr wrap="square" lIns="0" tIns="0" rIns="0" bIns="0" rtlCol="0" anchor="t"/>
          <a:lstStyle/>
          <a:p>
            <a:pPr algn="l" indent="0" marL="0">
              <a:lnSpc>
                <a:spcPts val="1950"/>
              </a:lnSpc>
              <a:buNone/>
            </a:pPr>
            <a:r>
              <a:rPr lang="en-US" sz="1200" dirty="0">
                <a:solidFill>
                  <a:srgbClr val="E2E6E9"/>
                </a:solidFill>
                <a:latin typeface="Merriweather" pitchFamily="34" charset="0"/>
                <a:ea typeface="Merriweather" pitchFamily="34" charset="-122"/>
                <a:cs typeface="Merriweather" pitchFamily="34" charset="-120"/>
              </a:rPr>
              <a:t>En pratique, chaque modèle d'IA possède une « empreinte » ou « signature statistique » distinctive, visible dans le style, la fréquence, et l’agencement des mots ou expressions. Des modèles spécialement entraînés peuvent ainsi identifier ces signatures afin de distinguer les textes rédigés par des humains de ceux produits par des IA génératives.</a:t>
            </a:r>
            <a:endParaRPr lang="en-US" sz="1200" dirty="0"/>
          </a:p>
        </p:txBody>
      </p:sp>
      <p:sp>
        <p:nvSpPr>
          <p:cNvPr id="14" name="Text 12"/>
          <p:cNvSpPr/>
          <p:nvPr/>
        </p:nvSpPr>
        <p:spPr>
          <a:xfrm>
            <a:off x="7512010" y="4256603"/>
            <a:ext cx="6583323" cy="248007"/>
          </a:xfrm>
          <a:prstGeom prst="rect">
            <a:avLst/>
          </a:prstGeom>
          <a:noFill/>
          <a:ln/>
        </p:spPr>
        <p:txBody>
          <a:bodyPr wrap="none" lIns="0" tIns="0" rIns="0" bIns="0" rtlCol="0" anchor="t"/>
          <a:lstStyle/>
          <a:p>
            <a:pPr algn="l" indent="0" marL="0">
              <a:lnSpc>
                <a:spcPts val="1950"/>
              </a:lnSpc>
              <a:buNone/>
            </a:pPr>
            <a:r>
              <a:rPr lang="en-US" sz="1200" dirty="0">
                <a:solidFill>
                  <a:srgbClr val="E2E6E9"/>
                </a:solidFill>
                <a:latin typeface="Merriweather" pitchFamily="34" charset="0"/>
                <a:ea typeface="Merriweather" pitchFamily="34" charset="-122"/>
                <a:cs typeface="Merriweather" pitchFamily="34" charset="-120"/>
              </a:rPr>
              <a:t>Ces signatures statistiques IA sont utilisées notamment pour :</a:t>
            </a:r>
            <a:endParaRPr lang="en-US" sz="1200" dirty="0"/>
          </a:p>
        </p:txBody>
      </p:sp>
      <p:sp>
        <p:nvSpPr>
          <p:cNvPr id="15" name="Text 13"/>
          <p:cNvSpPr/>
          <p:nvPr/>
        </p:nvSpPr>
        <p:spPr>
          <a:xfrm>
            <a:off x="7512010" y="4644152"/>
            <a:ext cx="6583323" cy="248007"/>
          </a:xfrm>
          <a:prstGeom prst="rect">
            <a:avLst/>
          </a:prstGeom>
          <a:noFill/>
          <a:ln/>
        </p:spPr>
        <p:txBody>
          <a:bodyPr wrap="none" lIns="0" tIns="0" rIns="0" bIns="0" rtlCol="0" anchor="t"/>
          <a:lstStyle/>
          <a:p>
            <a:pPr algn="l" marL="3429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Lutter contre le plagiat ou l’usurpation (en milieu universitaire, journalistique, etc.).</a:t>
            </a:r>
            <a:endParaRPr lang="en-US" sz="1200" dirty="0"/>
          </a:p>
        </p:txBody>
      </p:sp>
      <p:sp>
        <p:nvSpPr>
          <p:cNvPr id="16" name="Text 14"/>
          <p:cNvSpPr/>
          <p:nvPr/>
        </p:nvSpPr>
        <p:spPr>
          <a:xfrm>
            <a:off x="7512010" y="4946333"/>
            <a:ext cx="6583323" cy="248007"/>
          </a:xfrm>
          <a:prstGeom prst="rect">
            <a:avLst/>
          </a:prstGeom>
          <a:noFill/>
          <a:ln/>
        </p:spPr>
        <p:txBody>
          <a:bodyPr wrap="none" lIns="0" tIns="0" rIns="0" bIns="0" rtlCol="0" anchor="t"/>
          <a:lstStyle/>
          <a:p>
            <a:pPr algn="l" marL="3429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Détecter des faux contenus (fake news générées par IA).</a:t>
            </a:r>
            <a:endParaRPr lang="en-US" sz="1200" dirty="0"/>
          </a:p>
        </p:txBody>
      </p:sp>
      <p:sp>
        <p:nvSpPr>
          <p:cNvPr id="17" name="Text 15"/>
          <p:cNvSpPr/>
          <p:nvPr/>
        </p:nvSpPr>
        <p:spPr>
          <a:xfrm>
            <a:off x="7512010" y="5248513"/>
            <a:ext cx="6583323" cy="248007"/>
          </a:xfrm>
          <a:prstGeom prst="rect">
            <a:avLst/>
          </a:prstGeom>
          <a:noFill/>
          <a:ln/>
        </p:spPr>
        <p:txBody>
          <a:bodyPr wrap="none" lIns="0" tIns="0" rIns="0" bIns="0" rtlCol="0" anchor="t"/>
          <a:lstStyle/>
          <a:p>
            <a:pPr algn="l" marL="3429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Authentifier ou certifier la provenance humaine d’un texte.</a:t>
            </a:r>
            <a:endParaRPr lang="en-US" sz="1200" dirty="0"/>
          </a:p>
        </p:txBody>
      </p:sp>
      <p:sp>
        <p:nvSpPr>
          <p:cNvPr id="18" name="Text 16"/>
          <p:cNvSpPr/>
          <p:nvPr/>
        </p:nvSpPr>
        <p:spPr>
          <a:xfrm>
            <a:off x="7512010" y="5651540"/>
            <a:ext cx="5049679" cy="290751"/>
          </a:xfrm>
          <a:prstGeom prst="rect">
            <a:avLst/>
          </a:prstGeom>
          <a:noFill/>
          <a:ln/>
        </p:spPr>
        <p:txBody>
          <a:bodyPr wrap="none" lIns="0" tIns="0" rIns="0" bIns="0" rtlCol="0" anchor="t"/>
          <a:lstStyle/>
          <a:p>
            <a:pPr algn="l" indent="0" marL="0">
              <a:lnSpc>
                <a:spcPts val="2250"/>
              </a:lnSpc>
              <a:buNone/>
            </a:pPr>
            <a:r>
              <a:rPr lang="en-US" sz="1800" dirty="0">
                <a:solidFill>
                  <a:srgbClr val="F5F0F0"/>
                </a:solidFill>
                <a:latin typeface="Merriweather" pitchFamily="34" charset="0"/>
                <a:ea typeface="Merriweather" pitchFamily="34" charset="-122"/>
                <a:cs typeface="Merriweather" pitchFamily="34" charset="-120"/>
              </a:rPr>
              <a:t>Exemple pratique de signature statistique IA :</a:t>
            </a:r>
            <a:endParaRPr lang="en-US" sz="1800" dirty="0"/>
          </a:p>
        </p:txBody>
      </p:sp>
      <p:sp>
        <p:nvSpPr>
          <p:cNvPr id="19" name="Text 17"/>
          <p:cNvSpPr/>
          <p:nvPr/>
        </p:nvSpPr>
        <p:spPr>
          <a:xfrm>
            <a:off x="7512010" y="6097310"/>
            <a:ext cx="6583323" cy="248007"/>
          </a:xfrm>
          <a:prstGeom prst="rect">
            <a:avLst/>
          </a:prstGeom>
          <a:noFill/>
          <a:ln/>
        </p:spPr>
        <p:txBody>
          <a:bodyPr wrap="none" lIns="0" tIns="0" rIns="0" bIns="0" rtlCol="0" anchor="t"/>
          <a:lstStyle/>
          <a:p>
            <a:pPr algn="l" marL="3429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Un texte généré par GPT pourrait contenir </a:t>
            </a:r>
            <a:endParaRPr lang="en-US" sz="1200" dirty="0"/>
          </a:p>
        </p:txBody>
      </p:sp>
      <p:sp>
        <p:nvSpPr>
          <p:cNvPr id="20" name="Text 18"/>
          <p:cNvSpPr/>
          <p:nvPr/>
        </p:nvSpPr>
        <p:spPr>
          <a:xfrm>
            <a:off x="7512010" y="6399490"/>
            <a:ext cx="6583323" cy="248007"/>
          </a:xfrm>
          <a:prstGeom prst="rect">
            <a:avLst/>
          </a:prstGeom>
          <a:noFill/>
          <a:ln/>
        </p:spPr>
        <p:txBody>
          <a:bodyPr wrap="none" lIns="0" tIns="0" rIns="0" bIns="0" rtlCol="0" anchor="t"/>
          <a:lstStyle/>
          <a:p>
            <a:pPr algn="l" lvl="1" marL="6858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Des formulations répétitives ou certaines tournures stylistiques fréquentes.</a:t>
            </a:r>
            <a:endParaRPr lang="en-US" sz="1200" dirty="0"/>
          </a:p>
        </p:txBody>
      </p:sp>
      <p:sp>
        <p:nvSpPr>
          <p:cNvPr id="21" name="Text 19"/>
          <p:cNvSpPr/>
          <p:nvPr/>
        </p:nvSpPr>
        <p:spPr>
          <a:xfrm>
            <a:off x="7512010" y="6701671"/>
            <a:ext cx="6583323" cy="248007"/>
          </a:xfrm>
          <a:prstGeom prst="rect">
            <a:avLst/>
          </a:prstGeom>
          <a:noFill/>
          <a:ln/>
        </p:spPr>
        <p:txBody>
          <a:bodyPr wrap="none" lIns="0" tIns="0" rIns="0" bIns="0" rtlCol="0" anchor="t"/>
          <a:lstStyle/>
          <a:p>
            <a:pPr algn="l" lvl="1" marL="6858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Un vocabulaire ou une diversité lexicale statistiquement prévisible.</a:t>
            </a:r>
            <a:endParaRPr lang="en-US" sz="1200" dirty="0"/>
          </a:p>
        </p:txBody>
      </p:sp>
      <p:sp>
        <p:nvSpPr>
          <p:cNvPr id="22" name="Text 20"/>
          <p:cNvSpPr/>
          <p:nvPr/>
        </p:nvSpPr>
        <p:spPr>
          <a:xfrm>
            <a:off x="7512010" y="7003852"/>
            <a:ext cx="6583323" cy="496014"/>
          </a:xfrm>
          <a:prstGeom prst="rect">
            <a:avLst/>
          </a:prstGeom>
          <a:noFill/>
          <a:ln/>
        </p:spPr>
        <p:txBody>
          <a:bodyPr wrap="square" lIns="0" tIns="0" rIns="0" bIns="0" rtlCol="0" anchor="t"/>
          <a:lstStyle/>
          <a:p>
            <a:pPr algn="l" lvl="1" marL="685800" indent="-342900">
              <a:lnSpc>
                <a:spcPts val="1950"/>
              </a:lnSpc>
              <a:buSzPct val="100000"/>
              <a:buChar char="•"/>
            </a:pPr>
            <a:r>
              <a:rPr lang="en-US" sz="1200" dirty="0">
                <a:solidFill>
                  <a:srgbClr val="E2E6E9"/>
                </a:solidFill>
                <a:latin typeface="Merriweather" pitchFamily="34" charset="0"/>
                <a:ea typeface="Merriweather" pitchFamily="34" charset="-122"/>
                <a:cs typeface="Merriweather" pitchFamily="34" charset="-120"/>
              </a:rPr>
              <a:t>Des patterns récurrents moins variables que ceux retrouvés habituellement dans des textes écrits par des humains.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63798" y="1576030"/>
            <a:ext cx="12902803" cy="1542574"/>
          </a:xfrm>
          <a:prstGeom prst="rect">
            <a:avLst/>
          </a:prstGeom>
          <a:noFill/>
          <a:ln/>
        </p:spPr>
        <p:txBody>
          <a:bodyPr wrap="square" lIns="0" tIns="0" rIns="0" bIns="0" rtlCol="0" anchor="t"/>
          <a:lstStyle/>
          <a:p>
            <a:pPr algn="l" indent="0" marL="0">
              <a:lnSpc>
                <a:spcPts val="6050"/>
              </a:lnSpc>
              <a:buNone/>
            </a:pPr>
            <a:r>
              <a:rPr lang="en-US" sz="4850" dirty="0">
                <a:solidFill>
                  <a:srgbClr val="F5F0F0"/>
                </a:solidFill>
                <a:latin typeface="Merriweather" pitchFamily="34" charset="0"/>
                <a:ea typeface="Merriweather" pitchFamily="34" charset="-122"/>
                <a:cs typeface="Merriweather" pitchFamily="34" charset="-120"/>
              </a:rPr>
              <a:t>Architecture du Système de Détection d'Écriture IA de Turnitin</a:t>
            </a:r>
            <a:endParaRPr lang="en-US" sz="4850" dirty="0"/>
          </a:p>
        </p:txBody>
      </p:sp>
      <p:sp>
        <p:nvSpPr>
          <p:cNvPr id="3" name="Text 1"/>
          <p:cNvSpPr/>
          <p:nvPr/>
        </p:nvSpPr>
        <p:spPr>
          <a:xfrm>
            <a:off x="863798" y="3612237"/>
            <a:ext cx="12902803" cy="1579245"/>
          </a:xfrm>
          <a:prstGeom prst="rect">
            <a:avLst/>
          </a:prstGeom>
          <a:noFill/>
          <a:ln/>
        </p:spPr>
        <p:txBody>
          <a:bodyPr wrap="square" lIns="0" tIns="0" rIns="0" bIns="0" rtlCol="0" anchor="t"/>
          <a:lstStyle/>
          <a:p>
            <a:pPr algn="l" indent="0" marL="0">
              <a:lnSpc>
                <a:spcPts val="3100"/>
              </a:lnSpc>
              <a:buNone/>
            </a:pPr>
            <a:r>
              <a:rPr lang="en-US" sz="1900" dirty="0">
                <a:solidFill>
                  <a:srgbClr val="E2E6E9"/>
                </a:solidFill>
                <a:latin typeface="Merriweather" pitchFamily="34" charset="0"/>
                <a:ea typeface="Merriweather" pitchFamily="34" charset="-122"/>
                <a:cs typeface="Merriweather" pitchFamily="34" charset="-120"/>
              </a:rPr>
              <a:t> Lorsqu'une soumission est faite, le modèle AIW-2 détermine si le texte est écrit par un humain ou généré par l'IA. Si le document est prédit comme ayant 20% ou plus de texte généré par l'IA, le modèle AIR-1 marque les phrases prédites comme étant générées par l'IA comme étant également "paraphrasées par l'IA" si la signature statistique d'un paraphraseur IA est détectée.</a:t>
            </a:r>
            <a:endParaRPr lang="en-US" sz="1900" dirty="0"/>
          </a:p>
        </p:txBody>
      </p:sp>
      <p:sp>
        <p:nvSpPr>
          <p:cNvPr id="4" name="Text 2"/>
          <p:cNvSpPr/>
          <p:nvPr/>
        </p:nvSpPr>
        <p:spPr>
          <a:xfrm>
            <a:off x="863798" y="5469136"/>
            <a:ext cx="12902803" cy="1184434"/>
          </a:xfrm>
          <a:prstGeom prst="rect">
            <a:avLst/>
          </a:prstGeom>
          <a:noFill/>
          <a:ln/>
        </p:spPr>
        <p:txBody>
          <a:bodyPr wrap="square" lIns="0" tIns="0" rIns="0" bIns="0" rtlCol="0" anchor="t"/>
          <a:lstStyle/>
          <a:p>
            <a:pPr algn="l" indent="0" marL="0">
              <a:lnSpc>
                <a:spcPts val="3100"/>
              </a:lnSpc>
              <a:buNone/>
            </a:pPr>
            <a:r>
              <a:rPr lang="en-US" sz="1900" dirty="0">
                <a:solidFill>
                  <a:srgbClr val="E2E6E9"/>
                </a:solidFill>
                <a:latin typeface="Merriweather" pitchFamily="34" charset="0"/>
                <a:ea typeface="Merriweather" pitchFamily="34" charset="-122"/>
                <a:cs typeface="Merriweather" pitchFamily="34" charset="-120"/>
              </a:rPr>
              <a:t>Dans le rapport d'écriture IA, les phrases qui sont prédites comme étant à la fois générées par l'IA et paraphrasées par l'IA sont mises en évidence en violet. Notez que le modèle AIR-1 ne fait aucune prédiction pour les documents pour lesquels le modèle AIW-2 a prédit moins de 20% d'écriture générée par l'IA. </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82717" y="754975"/>
            <a:ext cx="13064966" cy="1397794"/>
          </a:xfrm>
          <a:prstGeom prst="rect">
            <a:avLst/>
          </a:prstGeom>
          <a:noFill/>
          <a:ln/>
        </p:spPr>
        <p:txBody>
          <a:bodyPr wrap="square" lIns="0" tIns="0" rIns="0" bIns="0" rtlCol="0" anchor="t"/>
          <a:lstStyle/>
          <a:p>
            <a:pPr algn="l" indent="0" marL="0">
              <a:lnSpc>
                <a:spcPts val="5500"/>
              </a:lnSpc>
              <a:buNone/>
            </a:pPr>
            <a:r>
              <a:rPr lang="en-US" sz="4400" dirty="0">
                <a:solidFill>
                  <a:srgbClr val="F5F0F0"/>
                </a:solidFill>
                <a:latin typeface="Merriweather" pitchFamily="34" charset="0"/>
                <a:ea typeface="Merriweather" pitchFamily="34" charset="-122"/>
                <a:cs typeface="Merriweather" pitchFamily="34" charset="-120"/>
              </a:rPr>
              <a:t>Le Cadre du Modèle d'Apprentissage Profond d'AIW-2 et AIR-1</a:t>
            </a:r>
            <a:endParaRPr lang="en-US" sz="4400" dirty="0"/>
          </a:p>
        </p:txBody>
      </p:sp>
      <p:sp>
        <p:nvSpPr>
          <p:cNvPr id="3" name="Shape 1"/>
          <p:cNvSpPr/>
          <p:nvPr/>
        </p:nvSpPr>
        <p:spPr>
          <a:xfrm>
            <a:off x="782717" y="2600087"/>
            <a:ext cx="4205883" cy="4874538"/>
          </a:xfrm>
          <a:prstGeom prst="roundRect">
            <a:avLst>
              <a:gd name="adj" fmla="val 2233"/>
            </a:avLst>
          </a:prstGeom>
          <a:solidFill>
            <a:srgbClr val="003180"/>
          </a:solidFill>
          <a:ln w="7620">
            <a:solidFill>
              <a:srgbClr val="194A99"/>
            </a:solidFill>
            <a:prstDash val="solid"/>
          </a:ln>
        </p:spPr>
      </p:sp>
      <p:sp>
        <p:nvSpPr>
          <p:cNvPr id="4" name="Text 2"/>
          <p:cNvSpPr/>
          <p:nvPr/>
        </p:nvSpPr>
        <p:spPr>
          <a:xfrm>
            <a:off x="1013936" y="2831306"/>
            <a:ext cx="3457694" cy="349448"/>
          </a:xfrm>
          <a:prstGeom prst="rect">
            <a:avLst/>
          </a:prstGeom>
          <a:noFill/>
          <a:ln/>
        </p:spPr>
        <p:txBody>
          <a:bodyPr wrap="none" lIns="0" tIns="0" rIns="0" bIns="0" rtlCol="0" anchor="t"/>
          <a:lstStyle/>
          <a:p>
            <a:pPr algn="l" indent="0" marL="0">
              <a:lnSpc>
                <a:spcPts val="2750"/>
              </a:lnSpc>
              <a:buNone/>
            </a:pPr>
            <a:r>
              <a:rPr lang="en-US" sz="2200" dirty="0">
                <a:solidFill>
                  <a:srgbClr val="E2E6E9"/>
                </a:solidFill>
                <a:latin typeface="Merriweather" pitchFamily="34" charset="0"/>
                <a:ea typeface="Merriweather" pitchFamily="34" charset="-122"/>
                <a:cs typeface="Merriweather" pitchFamily="34" charset="-120"/>
              </a:rPr>
              <a:t>Architecture Transformer</a:t>
            </a:r>
            <a:endParaRPr lang="en-US" sz="2200" dirty="0"/>
          </a:p>
        </p:txBody>
      </p:sp>
      <p:sp>
        <p:nvSpPr>
          <p:cNvPr id="5" name="Text 3"/>
          <p:cNvSpPr/>
          <p:nvPr/>
        </p:nvSpPr>
        <p:spPr>
          <a:xfrm>
            <a:off x="1013936" y="3314938"/>
            <a:ext cx="3743444" cy="2863215"/>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Les modèles AIW-2 et AIR-1 utilisent une architecture transformer d'apprentissage profond avancée. AIW-2 est entraîné sur un ensemble de données équilibré comprenant du texte généré par IA et de l'écriture académique authentique.</a:t>
            </a:r>
            <a:endParaRPr lang="en-US" sz="1750" dirty="0"/>
          </a:p>
        </p:txBody>
      </p:sp>
      <p:sp>
        <p:nvSpPr>
          <p:cNvPr id="6" name="Shape 4"/>
          <p:cNvSpPr/>
          <p:nvPr/>
        </p:nvSpPr>
        <p:spPr>
          <a:xfrm>
            <a:off x="5212199" y="2600087"/>
            <a:ext cx="4205883" cy="4874538"/>
          </a:xfrm>
          <a:prstGeom prst="roundRect">
            <a:avLst>
              <a:gd name="adj" fmla="val 2233"/>
            </a:avLst>
          </a:prstGeom>
          <a:solidFill>
            <a:srgbClr val="003180"/>
          </a:solidFill>
          <a:ln w="7620">
            <a:solidFill>
              <a:srgbClr val="194A99"/>
            </a:solidFill>
            <a:prstDash val="solid"/>
          </a:ln>
        </p:spPr>
      </p:sp>
      <p:sp>
        <p:nvSpPr>
          <p:cNvPr id="7" name="Text 5"/>
          <p:cNvSpPr/>
          <p:nvPr/>
        </p:nvSpPr>
        <p:spPr>
          <a:xfrm>
            <a:off x="5443418" y="2831306"/>
            <a:ext cx="2795707" cy="349448"/>
          </a:xfrm>
          <a:prstGeom prst="rect">
            <a:avLst/>
          </a:prstGeom>
          <a:noFill/>
          <a:ln/>
        </p:spPr>
        <p:txBody>
          <a:bodyPr wrap="none" lIns="0" tIns="0" rIns="0" bIns="0" rtlCol="0" anchor="t"/>
          <a:lstStyle/>
          <a:p>
            <a:pPr algn="l" indent="0" marL="0">
              <a:lnSpc>
                <a:spcPts val="2750"/>
              </a:lnSpc>
              <a:buNone/>
            </a:pPr>
            <a:r>
              <a:rPr lang="en-US" sz="2200" dirty="0">
                <a:solidFill>
                  <a:srgbClr val="E2E6E9"/>
                </a:solidFill>
                <a:latin typeface="Merriweather" pitchFamily="34" charset="0"/>
                <a:ea typeface="Merriweather" pitchFamily="34" charset="-122"/>
                <a:cs typeface="Merriweather" pitchFamily="34" charset="-120"/>
              </a:rPr>
              <a:t>Différence Clé</a:t>
            </a:r>
            <a:endParaRPr lang="en-US" sz="2200" dirty="0"/>
          </a:p>
        </p:txBody>
      </p:sp>
      <p:sp>
        <p:nvSpPr>
          <p:cNvPr id="8" name="Text 6"/>
          <p:cNvSpPr/>
          <p:nvPr/>
        </p:nvSpPr>
        <p:spPr>
          <a:xfrm>
            <a:off x="5443418" y="3314938"/>
            <a:ext cx="3743444" cy="2505313"/>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Contrairement à AIW-1, l'ensemble de données d'AIW-2 inclut du texte "IA+paraphrasé par IA", améliorant significativement sa capacité à détecter le contenu LLM même après manipulation par des paraphraseurs IA.</a:t>
            </a:r>
            <a:endParaRPr lang="en-US" sz="1750" dirty="0"/>
          </a:p>
        </p:txBody>
      </p:sp>
      <p:sp>
        <p:nvSpPr>
          <p:cNvPr id="9" name="Shape 7"/>
          <p:cNvSpPr/>
          <p:nvPr/>
        </p:nvSpPr>
        <p:spPr>
          <a:xfrm>
            <a:off x="9641681" y="2600087"/>
            <a:ext cx="4205883" cy="4874538"/>
          </a:xfrm>
          <a:prstGeom prst="roundRect">
            <a:avLst>
              <a:gd name="adj" fmla="val 2233"/>
            </a:avLst>
          </a:prstGeom>
          <a:solidFill>
            <a:srgbClr val="003180"/>
          </a:solidFill>
          <a:ln w="7620">
            <a:solidFill>
              <a:srgbClr val="194A99"/>
            </a:solidFill>
            <a:prstDash val="solid"/>
          </a:ln>
        </p:spPr>
      </p:sp>
      <p:sp>
        <p:nvSpPr>
          <p:cNvPr id="10" name="Text 8"/>
          <p:cNvSpPr/>
          <p:nvPr/>
        </p:nvSpPr>
        <p:spPr>
          <a:xfrm>
            <a:off x="9872901" y="2831306"/>
            <a:ext cx="3743444" cy="698897"/>
          </a:xfrm>
          <a:prstGeom prst="rect">
            <a:avLst/>
          </a:prstGeom>
          <a:noFill/>
          <a:ln/>
        </p:spPr>
        <p:txBody>
          <a:bodyPr wrap="square" lIns="0" tIns="0" rIns="0" bIns="0" rtlCol="0" anchor="t"/>
          <a:lstStyle/>
          <a:p>
            <a:pPr algn="l" indent="0" marL="0">
              <a:lnSpc>
                <a:spcPts val="2750"/>
              </a:lnSpc>
              <a:buNone/>
            </a:pPr>
            <a:r>
              <a:rPr lang="en-US" sz="2200" dirty="0">
                <a:solidFill>
                  <a:srgbClr val="E2E6E9"/>
                </a:solidFill>
                <a:latin typeface="Merriweather" pitchFamily="34" charset="0"/>
                <a:ea typeface="Merriweather" pitchFamily="34" charset="-122"/>
                <a:cs typeface="Merriweather" pitchFamily="34" charset="-120"/>
              </a:rPr>
              <a:t>Construction de l'Ensemble de Données</a:t>
            </a:r>
            <a:endParaRPr lang="en-US" sz="2200" dirty="0"/>
          </a:p>
        </p:txBody>
      </p:sp>
      <p:sp>
        <p:nvSpPr>
          <p:cNvPr id="11" name="Text 9"/>
          <p:cNvSpPr/>
          <p:nvPr/>
        </p:nvSpPr>
        <p:spPr>
          <a:xfrm>
            <a:off x="9872901" y="3664387"/>
            <a:ext cx="3743444" cy="3579019"/>
          </a:xfrm>
          <a:prstGeom prst="rect">
            <a:avLst/>
          </a:prstGeom>
          <a:noFill/>
          <a:ln/>
        </p:spPr>
        <p:txBody>
          <a:bodyPr wrap="square" lIns="0" tIns="0" rIns="0" bIns="0" rtlCol="0" anchor="t"/>
          <a:lstStyle/>
          <a:p>
            <a:pPr algn="l" indent="0" marL="0">
              <a:lnSpc>
                <a:spcPts val="2800"/>
              </a:lnSpc>
              <a:buNone/>
            </a:pPr>
            <a:r>
              <a:rPr lang="en-US" sz="1750" dirty="0">
                <a:solidFill>
                  <a:srgbClr val="E2E6E9"/>
                </a:solidFill>
                <a:latin typeface="Merriweather" pitchFamily="34" charset="0"/>
                <a:ea typeface="Merriweather" pitchFamily="34" charset="-122"/>
                <a:cs typeface="Merriweather" pitchFamily="34" charset="-120"/>
              </a:rPr>
              <a:t>Le texte IA a été créé pour correspondre à l'écriture humaine authentique. L'ensemble de données intègre délibérément des groupes sous-représentés (apprenants de langue seconde, utilisateurs d'anglais non natifs) et des sujets variés (anthropologie, géologie, sociologie) pour minimiser les biais potentiels.</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11398" y="878086"/>
            <a:ext cx="12912923" cy="635198"/>
          </a:xfrm>
          <a:prstGeom prst="rect">
            <a:avLst/>
          </a:prstGeom>
          <a:noFill/>
          <a:ln/>
        </p:spPr>
        <p:txBody>
          <a:bodyPr wrap="none" lIns="0" tIns="0" rIns="0" bIns="0" rtlCol="0" anchor="t"/>
          <a:lstStyle/>
          <a:p>
            <a:pPr algn="l" indent="0" marL="0">
              <a:lnSpc>
                <a:spcPts val="5000"/>
              </a:lnSpc>
              <a:buNone/>
            </a:pPr>
            <a:r>
              <a:rPr lang="en-US" sz="4000" dirty="0">
                <a:solidFill>
                  <a:srgbClr val="F5F0F0"/>
                </a:solidFill>
                <a:latin typeface="Merriweather" pitchFamily="34" charset="0"/>
                <a:ea typeface="Merriweather" pitchFamily="34" charset="-122"/>
                <a:cs typeface="Merriweather" pitchFamily="34" charset="-120"/>
              </a:rPr>
              <a:t>Fonctionnement du Modèle Transformer de Turnitin</a:t>
            </a:r>
            <a:endParaRPr lang="en-US" sz="4000" dirty="0"/>
          </a:p>
        </p:txBody>
      </p:sp>
      <p:pic>
        <p:nvPicPr>
          <p:cNvPr id="3" name="Image 0" descr="preencoded.png">    </p:cNvPr>
          <p:cNvPicPr>
            <a:picLocks noChangeAspect="1"/>
          </p:cNvPicPr>
          <p:nvPr/>
        </p:nvPicPr>
        <p:blipFill>
          <a:blip r:embed="rId1"/>
          <a:stretch>
            <a:fillRect/>
          </a:stretch>
        </p:blipFill>
        <p:spPr>
          <a:xfrm>
            <a:off x="711398" y="1919764"/>
            <a:ext cx="1016317" cy="1496258"/>
          </a:xfrm>
          <a:prstGeom prst="rect">
            <a:avLst/>
          </a:prstGeom>
        </p:spPr>
      </p:pic>
      <p:sp>
        <p:nvSpPr>
          <p:cNvPr id="4" name="Text 1"/>
          <p:cNvSpPr/>
          <p:nvPr/>
        </p:nvSpPr>
        <p:spPr>
          <a:xfrm>
            <a:off x="2032516" y="2123003"/>
            <a:ext cx="2540794" cy="317540"/>
          </a:xfrm>
          <a:prstGeom prst="rect">
            <a:avLst/>
          </a:prstGeom>
          <a:noFill/>
          <a:ln/>
        </p:spPr>
        <p:txBody>
          <a:bodyPr wrap="none" lIns="0" tIns="0" rIns="0" bIns="0" rtlCol="0" anchor="t"/>
          <a:lstStyle/>
          <a:p>
            <a:pPr algn="l" indent="0" marL="0">
              <a:lnSpc>
                <a:spcPts val="2500"/>
              </a:lnSpc>
              <a:buNone/>
            </a:pPr>
            <a:r>
              <a:rPr lang="en-US" sz="2000" dirty="0">
                <a:solidFill>
                  <a:srgbClr val="E2E6E9"/>
                </a:solidFill>
                <a:latin typeface="Merriweather" pitchFamily="34" charset="0"/>
                <a:ea typeface="Merriweather" pitchFamily="34" charset="-122"/>
                <a:cs typeface="Merriweather" pitchFamily="34" charset="-120"/>
              </a:rPr>
              <a:t>Fenêtre de Segment</a:t>
            </a:r>
            <a:endParaRPr lang="en-US" sz="2000" dirty="0"/>
          </a:p>
        </p:txBody>
      </p:sp>
      <p:sp>
        <p:nvSpPr>
          <p:cNvPr id="5" name="Text 2"/>
          <p:cNvSpPr/>
          <p:nvPr/>
        </p:nvSpPr>
        <p:spPr>
          <a:xfrm>
            <a:off x="2032516" y="2562463"/>
            <a:ext cx="11886486" cy="650319"/>
          </a:xfrm>
          <a:prstGeom prst="rect">
            <a:avLst/>
          </a:prstGeom>
          <a:noFill/>
          <a:ln/>
        </p:spPr>
        <p:txBody>
          <a:bodyPr wrap="square" lIns="0" tIns="0" rIns="0" bIns="0" rtlCol="0" anchor="t"/>
          <a:lstStyle/>
          <a:p>
            <a:pPr algn="l" indent="0" marL="0">
              <a:lnSpc>
                <a:spcPts val="2550"/>
              </a:lnSpc>
              <a:buNone/>
            </a:pPr>
            <a:r>
              <a:rPr lang="en-US" sz="1600" dirty="0">
                <a:solidFill>
                  <a:srgbClr val="E2E6E9"/>
                </a:solidFill>
                <a:latin typeface="Merriweather" pitchFamily="34" charset="0"/>
                <a:ea typeface="Merriweather" pitchFamily="34" charset="-122"/>
                <a:cs typeface="Merriweather" pitchFamily="34" charset="-120"/>
              </a:rPr>
              <a:t>Le modèle analyse des segments de texte de quelques centaines de mots avec un chevauchement d'une phrase entre chaque segment.</a:t>
            </a:r>
            <a:endParaRPr lang="en-US" sz="1600" dirty="0"/>
          </a:p>
        </p:txBody>
      </p:sp>
      <p:pic>
        <p:nvPicPr>
          <p:cNvPr id="6" name="Image 1" descr="preencoded.png">    </p:cNvPr>
          <p:cNvPicPr>
            <a:picLocks noChangeAspect="1"/>
          </p:cNvPicPr>
          <p:nvPr/>
        </p:nvPicPr>
        <p:blipFill>
          <a:blip r:embed="rId2"/>
          <a:stretch>
            <a:fillRect/>
          </a:stretch>
        </p:blipFill>
        <p:spPr>
          <a:xfrm>
            <a:off x="711398" y="3416022"/>
            <a:ext cx="1016317" cy="1219557"/>
          </a:xfrm>
          <a:prstGeom prst="rect">
            <a:avLst/>
          </a:prstGeom>
        </p:spPr>
      </p:pic>
      <p:sp>
        <p:nvSpPr>
          <p:cNvPr id="7" name="Text 3"/>
          <p:cNvSpPr/>
          <p:nvPr/>
        </p:nvSpPr>
        <p:spPr>
          <a:xfrm>
            <a:off x="2032516" y="3619262"/>
            <a:ext cx="2931081" cy="317540"/>
          </a:xfrm>
          <a:prstGeom prst="rect">
            <a:avLst/>
          </a:prstGeom>
          <a:noFill/>
          <a:ln/>
        </p:spPr>
        <p:txBody>
          <a:bodyPr wrap="none" lIns="0" tIns="0" rIns="0" bIns="0" rtlCol="0" anchor="t"/>
          <a:lstStyle/>
          <a:p>
            <a:pPr algn="l" indent="0" marL="0">
              <a:lnSpc>
                <a:spcPts val="2500"/>
              </a:lnSpc>
              <a:buNone/>
            </a:pPr>
            <a:r>
              <a:rPr lang="en-US" sz="2000" dirty="0">
                <a:solidFill>
                  <a:srgbClr val="E2E6E9"/>
                </a:solidFill>
                <a:latin typeface="Merriweather" pitchFamily="34" charset="0"/>
                <a:ea typeface="Merriweather" pitchFamily="34" charset="-122"/>
                <a:cs typeface="Merriweather" pitchFamily="34" charset="-120"/>
              </a:rPr>
              <a:t>Capture des Statistiques</a:t>
            </a:r>
            <a:endParaRPr lang="en-US" sz="2000" dirty="0"/>
          </a:p>
        </p:txBody>
      </p:sp>
      <p:sp>
        <p:nvSpPr>
          <p:cNvPr id="8" name="Text 4"/>
          <p:cNvSpPr/>
          <p:nvPr/>
        </p:nvSpPr>
        <p:spPr>
          <a:xfrm>
            <a:off x="2032516" y="4058722"/>
            <a:ext cx="11886486" cy="325160"/>
          </a:xfrm>
          <a:prstGeom prst="rect">
            <a:avLst/>
          </a:prstGeom>
          <a:noFill/>
          <a:ln/>
        </p:spPr>
        <p:txBody>
          <a:bodyPr wrap="none" lIns="0" tIns="0" rIns="0" bIns="0" rtlCol="0" anchor="t"/>
          <a:lstStyle/>
          <a:p>
            <a:pPr algn="l" indent="0" marL="0">
              <a:lnSpc>
                <a:spcPts val="2550"/>
              </a:lnSpc>
              <a:buNone/>
            </a:pPr>
            <a:r>
              <a:rPr lang="en-US" sz="1600" dirty="0">
                <a:solidFill>
                  <a:srgbClr val="E2E6E9"/>
                </a:solidFill>
                <a:latin typeface="Merriweather" pitchFamily="34" charset="0"/>
                <a:ea typeface="Merriweather" pitchFamily="34" charset="-122"/>
                <a:cs typeface="Merriweather" pitchFamily="34" charset="-120"/>
              </a:rPr>
              <a:t>Cette méthode évalue la probabilité d'écriture IA, avec un score de 0 (humain) à 1 (IA).</a:t>
            </a:r>
            <a:endParaRPr lang="en-US" sz="1600" dirty="0"/>
          </a:p>
        </p:txBody>
      </p:sp>
      <p:pic>
        <p:nvPicPr>
          <p:cNvPr id="9" name="Image 2" descr="preencoded.png">    </p:cNvPr>
          <p:cNvPicPr>
            <a:picLocks noChangeAspect="1"/>
          </p:cNvPicPr>
          <p:nvPr/>
        </p:nvPicPr>
        <p:blipFill>
          <a:blip r:embed="rId3"/>
          <a:stretch>
            <a:fillRect/>
          </a:stretch>
        </p:blipFill>
        <p:spPr>
          <a:xfrm>
            <a:off x="711398" y="4635579"/>
            <a:ext cx="1016317" cy="1219557"/>
          </a:xfrm>
          <a:prstGeom prst="rect">
            <a:avLst/>
          </a:prstGeom>
        </p:spPr>
      </p:pic>
      <p:sp>
        <p:nvSpPr>
          <p:cNvPr id="10" name="Text 5"/>
          <p:cNvSpPr/>
          <p:nvPr/>
        </p:nvSpPr>
        <p:spPr>
          <a:xfrm>
            <a:off x="2032516" y="4838819"/>
            <a:ext cx="4163616" cy="317540"/>
          </a:xfrm>
          <a:prstGeom prst="rect">
            <a:avLst/>
          </a:prstGeom>
          <a:noFill/>
          <a:ln/>
        </p:spPr>
        <p:txBody>
          <a:bodyPr wrap="none" lIns="0" tIns="0" rIns="0" bIns="0" rtlCol="0" anchor="t"/>
          <a:lstStyle/>
          <a:p>
            <a:pPr algn="l" indent="0" marL="0">
              <a:lnSpc>
                <a:spcPts val="2500"/>
              </a:lnSpc>
              <a:buNone/>
            </a:pPr>
            <a:r>
              <a:rPr lang="en-US" sz="2000" dirty="0">
                <a:solidFill>
                  <a:srgbClr val="E2E6E9"/>
                </a:solidFill>
                <a:latin typeface="Merriweather" pitchFamily="34" charset="0"/>
                <a:ea typeface="Merriweather" pitchFamily="34" charset="-122"/>
                <a:cs typeface="Merriweather" pitchFamily="34" charset="-120"/>
              </a:rPr>
              <a:t>Prédictions au Niveau de la Phrase</a:t>
            </a:r>
            <a:endParaRPr lang="en-US" sz="2000" dirty="0"/>
          </a:p>
        </p:txBody>
      </p:sp>
      <p:sp>
        <p:nvSpPr>
          <p:cNvPr id="11" name="Text 6"/>
          <p:cNvSpPr/>
          <p:nvPr/>
        </p:nvSpPr>
        <p:spPr>
          <a:xfrm>
            <a:off x="2032516" y="5278279"/>
            <a:ext cx="11886486" cy="325160"/>
          </a:xfrm>
          <a:prstGeom prst="rect">
            <a:avLst/>
          </a:prstGeom>
          <a:noFill/>
          <a:ln/>
        </p:spPr>
        <p:txBody>
          <a:bodyPr wrap="none" lIns="0" tIns="0" rIns="0" bIns="0" rtlCol="0" anchor="t"/>
          <a:lstStyle/>
          <a:p>
            <a:pPr algn="l" indent="0" marL="0">
              <a:lnSpc>
                <a:spcPts val="2550"/>
              </a:lnSpc>
              <a:buNone/>
            </a:pPr>
            <a:r>
              <a:rPr lang="en-US" sz="1600" dirty="0">
                <a:solidFill>
                  <a:srgbClr val="E2E6E9"/>
                </a:solidFill>
                <a:latin typeface="Merriweather" pitchFamily="34" charset="0"/>
                <a:ea typeface="Merriweather" pitchFamily="34" charset="-122"/>
                <a:cs typeface="Merriweather" pitchFamily="34" charset="-120"/>
              </a:rPr>
              <a:t>Chaque phrase reçoit un score moyen basé sur ses segments, puis comparé à un seuil optimisé pour la précision.</a:t>
            </a:r>
            <a:endParaRPr lang="en-US" sz="1600" dirty="0"/>
          </a:p>
        </p:txBody>
      </p:sp>
      <p:pic>
        <p:nvPicPr>
          <p:cNvPr id="12" name="Image 3" descr="preencoded.png">    </p:cNvPr>
          <p:cNvPicPr>
            <a:picLocks noChangeAspect="1"/>
          </p:cNvPicPr>
          <p:nvPr/>
        </p:nvPicPr>
        <p:blipFill>
          <a:blip r:embed="rId4"/>
          <a:stretch>
            <a:fillRect/>
          </a:stretch>
        </p:blipFill>
        <p:spPr>
          <a:xfrm>
            <a:off x="711398" y="5855137"/>
            <a:ext cx="1016317" cy="1496258"/>
          </a:xfrm>
          <a:prstGeom prst="rect">
            <a:avLst/>
          </a:prstGeom>
        </p:spPr>
      </p:pic>
      <p:sp>
        <p:nvSpPr>
          <p:cNvPr id="13" name="Text 7"/>
          <p:cNvSpPr/>
          <p:nvPr/>
        </p:nvSpPr>
        <p:spPr>
          <a:xfrm>
            <a:off x="2032516" y="6058376"/>
            <a:ext cx="2540794" cy="317540"/>
          </a:xfrm>
          <a:prstGeom prst="rect">
            <a:avLst/>
          </a:prstGeom>
          <a:noFill/>
          <a:ln/>
        </p:spPr>
        <p:txBody>
          <a:bodyPr wrap="none" lIns="0" tIns="0" rIns="0" bIns="0" rtlCol="0" anchor="t"/>
          <a:lstStyle/>
          <a:p>
            <a:pPr algn="l" indent="0" marL="0">
              <a:lnSpc>
                <a:spcPts val="2500"/>
              </a:lnSpc>
              <a:buNone/>
            </a:pPr>
            <a:r>
              <a:rPr lang="en-US" sz="2000" dirty="0">
                <a:solidFill>
                  <a:srgbClr val="E2E6E9"/>
                </a:solidFill>
                <a:latin typeface="Merriweather" pitchFamily="34" charset="0"/>
                <a:ea typeface="Merriweather" pitchFamily="34" charset="-122"/>
                <a:cs typeface="Merriweather" pitchFamily="34" charset="-120"/>
              </a:rPr>
              <a:t>Seuil de Document</a:t>
            </a:r>
            <a:endParaRPr lang="en-US" sz="2000" dirty="0"/>
          </a:p>
        </p:txBody>
      </p:sp>
      <p:sp>
        <p:nvSpPr>
          <p:cNvPr id="14" name="Text 8"/>
          <p:cNvSpPr/>
          <p:nvPr/>
        </p:nvSpPr>
        <p:spPr>
          <a:xfrm>
            <a:off x="2032516" y="6497836"/>
            <a:ext cx="11886486" cy="650319"/>
          </a:xfrm>
          <a:prstGeom prst="rect">
            <a:avLst/>
          </a:prstGeom>
          <a:noFill/>
          <a:ln/>
        </p:spPr>
        <p:txBody>
          <a:bodyPr wrap="square" lIns="0" tIns="0" rIns="0" bIns="0" rtlCol="0" anchor="t"/>
          <a:lstStyle/>
          <a:p>
            <a:pPr algn="l" indent="0" marL="0">
              <a:lnSpc>
                <a:spcPts val="2550"/>
              </a:lnSpc>
              <a:buNone/>
            </a:pPr>
            <a:r>
              <a:rPr lang="en-US" sz="1600" dirty="0">
                <a:solidFill>
                  <a:srgbClr val="E2E6E9"/>
                </a:solidFill>
                <a:latin typeface="Merriweather" pitchFamily="34" charset="0"/>
                <a:ea typeface="Merriweather" pitchFamily="34" charset="-122"/>
                <a:cs typeface="Merriweather" pitchFamily="34" charset="-120"/>
              </a:rPr>
              <a:t>Un document est classé "généré par l'IA" si plus de 20% de ses phrases dépassent le seuil, maintenant les faux positifs sous 1%.</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4982" y="840105"/>
            <a:ext cx="13020437" cy="1437561"/>
          </a:xfrm>
          <a:prstGeom prst="rect">
            <a:avLst/>
          </a:prstGeom>
          <a:noFill/>
          <a:ln/>
        </p:spPr>
        <p:txBody>
          <a:bodyPr wrap="square" lIns="0" tIns="0" rIns="0" bIns="0" rtlCol="0" anchor="t"/>
          <a:lstStyle/>
          <a:p>
            <a:pPr algn="l" indent="0" marL="0">
              <a:lnSpc>
                <a:spcPts val="5650"/>
              </a:lnSpc>
              <a:buNone/>
            </a:pPr>
            <a:r>
              <a:rPr lang="en-US" sz="4500" dirty="0">
                <a:solidFill>
                  <a:srgbClr val="F5F0F0"/>
                </a:solidFill>
                <a:latin typeface="Merriweather" pitchFamily="34" charset="0"/>
                <a:ea typeface="Merriweather" pitchFamily="34" charset="-122"/>
                <a:cs typeface="Merriweather" pitchFamily="34" charset="-120"/>
              </a:rPr>
              <a:t>Définitions et Protocole de Test et d'Évaluation d'AIW-2</a:t>
            </a:r>
            <a:endParaRPr lang="en-US" sz="4500" dirty="0"/>
          </a:p>
        </p:txBody>
      </p:sp>
      <p:sp>
        <p:nvSpPr>
          <p:cNvPr id="3" name="Text 1"/>
          <p:cNvSpPr/>
          <p:nvPr/>
        </p:nvSpPr>
        <p:spPr>
          <a:xfrm>
            <a:off x="1550194" y="3894773"/>
            <a:ext cx="3026450" cy="359331"/>
          </a:xfrm>
          <a:prstGeom prst="rect">
            <a:avLst/>
          </a:prstGeom>
          <a:noFill/>
          <a:ln/>
        </p:spPr>
        <p:txBody>
          <a:bodyPr wrap="none" lIns="0" tIns="0" rIns="0" bIns="0" rtlCol="0" anchor="t"/>
          <a:lstStyle/>
          <a:p>
            <a:pPr algn="r" indent="0" marL="0">
              <a:lnSpc>
                <a:spcPts val="2800"/>
              </a:lnSpc>
              <a:buNone/>
            </a:pPr>
            <a:r>
              <a:rPr lang="en-US" sz="2250" dirty="0">
                <a:solidFill>
                  <a:srgbClr val="E2E6E9"/>
                </a:solidFill>
                <a:latin typeface="Merriweather" pitchFamily="34" charset="0"/>
                <a:ea typeface="Merriweather" pitchFamily="34" charset="-122"/>
                <a:cs typeface="Merriweather" pitchFamily="34" charset="-120"/>
              </a:rPr>
              <a:t>Métriques Principales</a:t>
            </a:r>
            <a:endParaRPr lang="en-US" sz="2250" dirty="0"/>
          </a:p>
        </p:txBody>
      </p:sp>
      <p:sp>
        <p:nvSpPr>
          <p:cNvPr id="4" name="Text 2"/>
          <p:cNvSpPr/>
          <p:nvPr/>
        </p:nvSpPr>
        <p:spPr>
          <a:xfrm>
            <a:off x="804982" y="4392097"/>
            <a:ext cx="3771662" cy="1840111"/>
          </a:xfrm>
          <a:prstGeom prst="rect">
            <a:avLst/>
          </a:prstGeom>
          <a:noFill/>
          <a:ln/>
        </p:spPr>
        <p:txBody>
          <a:bodyPr wrap="square" lIns="0" tIns="0" rIns="0" bIns="0" rtlCol="0" anchor="t"/>
          <a:lstStyle/>
          <a:p>
            <a:pPr algn="r"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Les modèles AIW-2 et AIR-1 sont évalués via plusieurs ensembles de données, principalement à travers deux métriques: le rappel et le taux de faux positifs (FPR).</a:t>
            </a:r>
            <a:endParaRPr lang="en-US" sz="1800" dirty="0"/>
          </a:p>
        </p:txBody>
      </p:sp>
      <p:pic>
        <p:nvPicPr>
          <p:cNvPr id="5" name="Image 0" descr="preencoded.png">    </p:cNvPr>
          <p:cNvPicPr>
            <a:picLocks noChangeAspect="1"/>
          </p:cNvPicPr>
          <p:nvPr/>
        </p:nvPicPr>
        <p:blipFill>
          <a:blip r:embed="rId1"/>
          <a:stretch>
            <a:fillRect/>
          </a:stretch>
        </p:blipFill>
        <p:spPr>
          <a:xfrm>
            <a:off x="5036582" y="2784872"/>
            <a:ext cx="4557117" cy="4557117"/>
          </a:xfrm>
          <a:prstGeom prst="rect">
            <a:avLst/>
          </a:prstGeom>
        </p:spPr>
      </p:pic>
      <p:pic>
        <p:nvPicPr>
          <p:cNvPr id="6" name="Image 1" descr="preencoded.png">    </p:cNvPr>
          <p:cNvPicPr>
            <a:picLocks noChangeAspect="1"/>
          </p:cNvPicPr>
          <p:nvPr/>
        </p:nvPicPr>
        <p:blipFill>
          <a:blip r:embed="rId2"/>
          <a:stretch>
            <a:fillRect/>
          </a:stretch>
        </p:blipFill>
        <p:spPr>
          <a:xfrm>
            <a:off x="5571708" y="4574084"/>
            <a:ext cx="344091" cy="430173"/>
          </a:xfrm>
          <a:prstGeom prst="rect">
            <a:avLst/>
          </a:prstGeom>
        </p:spPr>
      </p:pic>
      <p:sp>
        <p:nvSpPr>
          <p:cNvPr id="7" name="Text 3"/>
          <p:cNvSpPr/>
          <p:nvPr/>
        </p:nvSpPr>
        <p:spPr>
          <a:xfrm>
            <a:off x="9938623" y="2737604"/>
            <a:ext cx="2875002" cy="359331"/>
          </a:xfrm>
          <a:prstGeom prst="rect">
            <a:avLst/>
          </a:prstGeom>
          <a:noFill/>
          <a:ln/>
        </p:spPr>
        <p:txBody>
          <a:bodyPr wrap="none" lIns="0" tIns="0" rIns="0" bIns="0" rtlCol="0" anchor="t"/>
          <a:lstStyle/>
          <a:p>
            <a:pPr algn="l" indent="0" marL="0">
              <a:lnSpc>
                <a:spcPts val="2800"/>
              </a:lnSpc>
              <a:buNone/>
            </a:pPr>
            <a:r>
              <a:rPr lang="en-US" sz="2250" dirty="0">
                <a:solidFill>
                  <a:srgbClr val="E2E6E9"/>
                </a:solidFill>
                <a:latin typeface="Merriweather" pitchFamily="34" charset="0"/>
                <a:ea typeface="Merriweather" pitchFamily="34" charset="-122"/>
                <a:cs typeface="Merriweather" pitchFamily="34" charset="-120"/>
              </a:rPr>
              <a:t>Rappel (Recall)</a:t>
            </a:r>
            <a:endParaRPr lang="en-US" sz="2250" dirty="0"/>
          </a:p>
        </p:txBody>
      </p:sp>
      <p:sp>
        <p:nvSpPr>
          <p:cNvPr id="8" name="Text 4"/>
          <p:cNvSpPr/>
          <p:nvPr/>
        </p:nvSpPr>
        <p:spPr>
          <a:xfrm>
            <a:off x="9938623" y="3234928"/>
            <a:ext cx="3886795" cy="1840111"/>
          </a:xfrm>
          <a:prstGeom prst="rect">
            <a:avLst/>
          </a:prstGeom>
          <a:noFill/>
          <a:ln/>
        </p:spPr>
        <p:txBody>
          <a:bodyPr wrap="squar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Mesure la capacité du système à identifier les textes IA. Exemple: si 30 textes IA sont correctement identifiés parmi 40, le rappel est de 75%.</a:t>
            </a:r>
            <a:endParaRPr lang="en-US" sz="1800" dirty="0"/>
          </a:p>
        </p:txBody>
      </p:sp>
      <p:pic>
        <p:nvPicPr>
          <p:cNvPr id="9" name="Image 2" descr="preencoded.png">    </p:cNvPr>
          <p:cNvPicPr>
            <a:picLocks noChangeAspect="1"/>
          </p:cNvPicPr>
          <p:nvPr/>
        </p:nvPicPr>
        <p:blipFill>
          <a:blip r:embed="rId3"/>
          <a:stretch>
            <a:fillRect/>
          </a:stretch>
        </p:blipFill>
        <p:spPr>
          <a:xfrm>
            <a:off x="5036582" y="2784872"/>
            <a:ext cx="4557117" cy="4557117"/>
          </a:xfrm>
          <a:prstGeom prst="rect">
            <a:avLst/>
          </a:prstGeom>
        </p:spPr>
      </p:pic>
      <p:pic>
        <p:nvPicPr>
          <p:cNvPr id="10" name="Image 3" descr="preencoded.png">    </p:cNvPr>
          <p:cNvPicPr>
            <a:picLocks noChangeAspect="1"/>
          </p:cNvPicPr>
          <p:nvPr/>
        </p:nvPicPr>
        <p:blipFill>
          <a:blip r:embed="rId4"/>
          <a:stretch>
            <a:fillRect/>
          </a:stretch>
        </p:blipFill>
        <p:spPr>
          <a:xfrm>
            <a:off x="8166080" y="3624679"/>
            <a:ext cx="344091" cy="430173"/>
          </a:xfrm>
          <a:prstGeom prst="rect">
            <a:avLst/>
          </a:prstGeom>
        </p:spPr>
      </p:pic>
      <p:sp>
        <p:nvSpPr>
          <p:cNvPr id="11" name="Text 5"/>
          <p:cNvSpPr/>
          <p:nvPr/>
        </p:nvSpPr>
        <p:spPr>
          <a:xfrm>
            <a:off x="9938623" y="5419963"/>
            <a:ext cx="3752493" cy="359331"/>
          </a:xfrm>
          <a:prstGeom prst="rect">
            <a:avLst/>
          </a:prstGeom>
          <a:noFill/>
          <a:ln/>
        </p:spPr>
        <p:txBody>
          <a:bodyPr wrap="none" lIns="0" tIns="0" rIns="0" bIns="0" rtlCol="0" anchor="t"/>
          <a:lstStyle/>
          <a:p>
            <a:pPr algn="l" indent="0" marL="0">
              <a:lnSpc>
                <a:spcPts val="2800"/>
              </a:lnSpc>
              <a:buNone/>
            </a:pPr>
            <a:r>
              <a:rPr lang="en-US" sz="2250" dirty="0">
                <a:solidFill>
                  <a:srgbClr val="E2E6E9"/>
                </a:solidFill>
                <a:latin typeface="Merriweather" pitchFamily="34" charset="0"/>
                <a:ea typeface="Merriweather" pitchFamily="34" charset="-122"/>
                <a:cs typeface="Merriweather" pitchFamily="34" charset="-120"/>
              </a:rPr>
              <a:t>Taux de Faux Positifs (FPR)</a:t>
            </a:r>
            <a:endParaRPr lang="en-US" sz="2250" dirty="0"/>
          </a:p>
        </p:txBody>
      </p:sp>
      <p:sp>
        <p:nvSpPr>
          <p:cNvPr id="12" name="Text 6"/>
          <p:cNvSpPr/>
          <p:nvPr/>
        </p:nvSpPr>
        <p:spPr>
          <a:xfrm>
            <a:off x="9938623" y="5917287"/>
            <a:ext cx="3886795" cy="1472089"/>
          </a:xfrm>
          <a:prstGeom prst="rect">
            <a:avLst/>
          </a:prstGeom>
          <a:noFill/>
          <a:ln/>
        </p:spPr>
        <p:txBody>
          <a:bodyPr wrap="squar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Évalue la fiabilité du système. Exemple: si 3 textes humains sur 60 sont incorrectement classés comme IA, le FPR est de 5%.</a:t>
            </a:r>
            <a:endParaRPr lang="en-US" sz="1800" dirty="0"/>
          </a:p>
        </p:txBody>
      </p:sp>
      <p:pic>
        <p:nvPicPr>
          <p:cNvPr id="13" name="Image 4" descr="preencoded.png">    </p:cNvPr>
          <p:cNvPicPr>
            <a:picLocks noChangeAspect="1"/>
          </p:cNvPicPr>
          <p:nvPr/>
        </p:nvPicPr>
        <p:blipFill>
          <a:blip r:embed="rId5"/>
          <a:stretch>
            <a:fillRect/>
          </a:stretch>
        </p:blipFill>
        <p:spPr>
          <a:xfrm>
            <a:off x="5036582" y="2784872"/>
            <a:ext cx="4557117" cy="4557117"/>
          </a:xfrm>
          <a:prstGeom prst="rect">
            <a:avLst/>
          </a:prstGeom>
        </p:spPr>
      </p:pic>
      <p:pic>
        <p:nvPicPr>
          <p:cNvPr id="14" name="Image 5" descr="preencoded.png">    </p:cNvPr>
          <p:cNvPicPr>
            <a:picLocks noChangeAspect="1"/>
          </p:cNvPicPr>
          <p:nvPr/>
        </p:nvPicPr>
        <p:blipFill>
          <a:blip r:embed="rId6"/>
          <a:stretch>
            <a:fillRect/>
          </a:stretch>
        </p:blipFill>
        <p:spPr>
          <a:xfrm>
            <a:off x="7691140" y="6346091"/>
            <a:ext cx="344091" cy="43017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36771" y="659011"/>
            <a:ext cx="12956858" cy="1494234"/>
          </a:xfrm>
          <a:prstGeom prst="rect">
            <a:avLst/>
          </a:prstGeom>
          <a:noFill/>
          <a:ln/>
        </p:spPr>
        <p:txBody>
          <a:bodyPr wrap="square" lIns="0" tIns="0" rIns="0" bIns="0" rtlCol="0" anchor="t"/>
          <a:lstStyle/>
          <a:p>
            <a:pPr algn="l" indent="0" marL="0">
              <a:lnSpc>
                <a:spcPts val="5850"/>
              </a:lnSpc>
              <a:buNone/>
            </a:pPr>
            <a:r>
              <a:rPr lang="en-US" sz="4700" dirty="0">
                <a:solidFill>
                  <a:srgbClr val="F5F0F0"/>
                </a:solidFill>
                <a:latin typeface="Merriweather" pitchFamily="34" charset="0"/>
                <a:ea typeface="Merriweather" pitchFamily="34" charset="-122"/>
                <a:cs typeface="Merriweather" pitchFamily="34" charset="-120"/>
              </a:rPr>
              <a:t>Amélioration de la Détection de Texte Paraphrasé par l'IA</a:t>
            </a:r>
            <a:endParaRPr lang="en-US" sz="4700" dirty="0"/>
          </a:p>
        </p:txBody>
      </p:sp>
      <p:sp>
        <p:nvSpPr>
          <p:cNvPr id="3" name="Text 1"/>
          <p:cNvSpPr/>
          <p:nvPr/>
        </p:nvSpPr>
        <p:spPr>
          <a:xfrm>
            <a:off x="836771" y="2750939"/>
            <a:ext cx="4079796" cy="788908"/>
          </a:xfrm>
          <a:prstGeom prst="rect">
            <a:avLst/>
          </a:prstGeom>
          <a:noFill/>
          <a:ln/>
        </p:spPr>
        <p:txBody>
          <a:bodyPr wrap="none" lIns="0" tIns="0" rIns="0" bIns="0" rtlCol="0" anchor="t"/>
          <a:lstStyle/>
          <a:p>
            <a:pPr algn="ctr" indent="0" marL="0">
              <a:lnSpc>
                <a:spcPts val="6200"/>
              </a:lnSpc>
              <a:buNone/>
            </a:pPr>
            <a:r>
              <a:rPr lang="en-US" sz="6200" dirty="0">
                <a:solidFill>
                  <a:srgbClr val="E2E6E9"/>
                </a:solidFill>
                <a:latin typeface="Merriweather" pitchFamily="34" charset="0"/>
                <a:ea typeface="Merriweather" pitchFamily="34" charset="-122"/>
                <a:cs typeface="Merriweather" pitchFamily="34" charset="-120"/>
              </a:rPr>
              <a:t>51.7%</a:t>
            </a:r>
            <a:endParaRPr lang="en-US" sz="6200" dirty="0"/>
          </a:p>
        </p:txBody>
      </p:sp>
      <p:sp>
        <p:nvSpPr>
          <p:cNvPr id="4" name="Text 2"/>
          <p:cNvSpPr/>
          <p:nvPr/>
        </p:nvSpPr>
        <p:spPr>
          <a:xfrm>
            <a:off x="1382435" y="3838694"/>
            <a:ext cx="2988469" cy="373499"/>
          </a:xfrm>
          <a:prstGeom prst="rect">
            <a:avLst/>
          </a:prstGeom>
          <a:noFill/>
          <a:ln/>
        </p:spPr>
        <p:txBody>
          <a:bodyPr wrap="none" lIns="0" tIns="0" rIns="0" bIns="0" rtlCol="0" anchor="t"/>
          <a:lstStyle/>
          <a:p>
            <a:pPr algn="ctr" indent="0" marL="0">
              <a:lnSpc>
                <a:spcPts val="2900"/>
              </a:lnSpc>
              <a:buNone/>
            </a:pPr>
            <a:r>
              <a:rPr lang="en-US" sz="2350" dirty="0">
                <a:solidFill>
                  <a:srgbClr val="E2E6E9"/>
                </a:solidFill>
                <a:latin typeface="Merriweather" pitchFamily="34" charset="0"/>
                <a:ea typeface="Merriweather" pitchFamily="34" charset="-122"/>
                <a:cs typeface="Merriweather" pitchFamily="34" charset="-120"/>
              </a:rPr>
              <a:t>Rappel AIW-1</a:t>
            </a:r>
            <a:endParaRPr lang="en-US" sz="2350" dirty="0"/>
          </a:p>
        </p:txBody>
      </p:sp>
      <p:sp>
        <p:nvSpPr>
          <p:cNvPr id="5" name="Text 3"/>
          <p:cNvSpPr/>
          <p:nvPr/>
        </p:nvSpPr>
        <p:spPr>
          <a:xfrm>
            <a:off x="836771" y="4355544"/>
            <a:ext cx="4079796" cy="764858"/>
          </a:xfrm>
          <a:prstGeom prst="rect">
            <a:avLst/>
          </a:prstGeom>
          <a:noFill/>
          <a:ln/>
        </p:spPr>
        <p:txBody>
          <a:bodyPr wrap="square" lIns="0" tIns="0" rIns="0" bIns="0" rtlCol="0" anchor="t"/>
          <a:lstStyle/>
          <a:p>
            <a:pPr algn="ctr" indent="0" marL="0">
              <a:lnSpc>
                <a:spcPts val="3000"/>
              </a:lnSpc>
              <a:buNone/>
            </a:pPr>
            <a:r>
              <a:rPr lang="en-US" sz="1850" dirty="0">
                <a:solidFill>
                  <a:srgbClr val="E2E6E9"/>
                </a:solidFill>
                <a:latin typeface="Merriweather" pitchFamily="34" charset="0"/>
                <a:ea typeface="Merriweather" pitchFamily="34" charset="-122"/>
                <a:cs typeface="Merriweather" pitchFamily="34" charset="-120"/>
              </a:rPr>
              <a:t>Détection du modèle original sur textes paraphrasés</a:t>
            </a:r>
            <a:endParaRPr lang="en-US" sz="1850" dirty="0"/>
          </a:p>
        </p:txBody>
      </p:sp>
      <p:sp>
        <p:nvSpPr>
          <p:cNvPr id="6" name="Text 4"/>
          <p:cNvSpPr/>
          <p:nvPr/>
        </p:nvSpPr>
        <p:spPr>
          <a:xfrm>
            <a:off x="5275183" y="2750939"/>
            <a:ext cx="4079915" cy="788908"/>
          </a:xfrm>
          <a:prstGeom prst="rect">
            <a:avLst/>
          </a:prstGeom>
          <a:noFill/>
          <a:ln/>
        </p:spPr>
        <p:txBody>
          <a:bodyPr wrap="none" lIns="0" tIns="0" rIns="0" bIns="0" rtlCol="0" anchor="t"/>
          <a:lstStyle/>
          <a:p>
            <a:pPr algn="ctr" indent="0" marL="0">
              <a:lnSpc>
                <a:spcPts val="6200"/>
              </a:lnSpc>
              <a:buNone/>
            </a:pPr>
            <a:r>
              <a:rPr lang="en-US" sz="6200" dirty="0">
                <a:solidFill>
                  <a:srgbClr val="E2E6E9"/>
                </a:solidFill>
                <a:latin typeface="Merriweather" pitchFamily="34" charset="0"/>
                <a:ea typeface="Merriweather" pitchFamily="34" charset="-122"/>
                <a:cs typeface="Merriweather" pitchFamily="34" charset="-120"/>
              </a:rPr>
              <a:t>78.34%</a:t>
            </a:r>
            <a:endParaRPr lang="en-US" sz="6200" dirty="0"/>
          </a:p>
        </p:txBody>
      </p:sp>
      <p:sp>
        <p:nvSpPr>
          <p:cNvPr id="7" name="Text 5"/>
          <p:cNvSpPr/>
          <p:nvPr/>
        </p:nvSpPr>
        <p:spPr>
          <a:xfrm>
            <a:off x="5820847" y="3838694"/>
            <a:ext cx="2988469" cy="373499"/>
          </a:xfrm>
          <a:prstGeom prst="rect">
            <a:avLst/>
          </a:prstGeom>
          <a:noFill/>
          <a:ln/>
        </p:spPr>
        <p:txBody>
          <a:bodyPr wrap="none" lIns="0" tIns="0" rIns="0" bIns="0" rtlCol="0" anchor="t"/>
          <a:lstStyle/>
          <a:p>
            <a:pPr algn="ctr" indent="0" marL="0">
              <a:lnSpc>
                <a:spcPts val="2900"/>
              </a:lnSpc>
              <a:buNone/>
            </a:pPr>
            <a:r>
              <a:rPr lang="en-US" sz="2350" dirty="0">
                <a:solidFill>
                  <a:srgbClr val="E2E6E9"/>
                </a:solidFill>
                <a:latin typeface="Merriweather" pitchFamily="34" charset="0"/>
                <a:ea typeface="Merriweather" pitchFamily="34" charset="-122"/>
                <a:cs typeface="Merriweather" pitchFamily="34" charset="-120"/>
              </a:rPr>
              <a:t>Rappel AIW-2</a:t>
            </a:r>
            <a:endParaRPr lang="en-US" sz="2350" dirty="0"/>
          </a:p>
        </p:txBody>
      </p:sp>
      <p:sp>
        <p:nvSpPr>
          <p:cNvPr id="8" name="Text 6"/>
          <p:cNvSpPr/>
          <p:nvPr/>
        </p:nvSpPr>
        <p:spPr>
          <a:xfrm>
            <a:off x="5275183" y="4355544"/>
            <a:ext cx="4079915" cy="764858"/>
          </a:xfrm>
          <a:prstGeom prst="rect">
            <a:avLst/>
          </a:prstGeom>
          <a:noFill/>
          <a:ln/>
        </p:spPr>
        <p:txBody>
          <a:bodyPr wrap="square" lIns="0" tIns="0" rIns="0" bIns="0" rtlCol="0" anchor="t"/>
          <a:lstStyle/>
          <a:p>
            <a:pPr algn="ctr" indent="0" marL="0">
              <a:lnSpc>
                <a:spcPts val="3000"/>
              </a:lnSpc>
              <a:buNone/>
            </a:pPr>
            <a:r>
              <a:rPr lang="en-US" sz="1850" dirty="0">
                <a:solidFill>
                  <a:srgbClr val="E2E6E9"/>
                </a:solidFill>
                <a:latin typeface="Merriweather" pitchFamily="34" charset="0"/>
                <a:ea typeface="Merriweather" pitchFamily="34" charset="-122"/>
                <a:cs typeface="Merriweather" pitchFamily="34" charset="-120"/>
              </a:rPr>
              <a:t>Performance du nouveau modèle sur contenus paraphrasés</a:t>
            </a:r>
            <a:endParaRPr lang="en-US" sz="1850" dirty="0"/>
          </a:p>
        </p:txBody>
      </p:sp>
      <p:sp>
        <p:nvSpPr>
          <p:cNvPr id="9" name="Text 7"/>
          <p:cNvSpPr/>
          <p:nvPr/>
        </p:nvSpPr>
        <p:spPr>
          <a:xfrm>
            <a:off x="9713714" y="2750939"/>
            <a:ext cx="4079796" cy="788908"/>
          </a:xfrm>
          <a:prstGeom prst="rect">
            <a:avLst/>
          </a:prstGeom>
          <a:noFill/>
          <a:ln/>
        </p:spPr>
        <p:txBody>
          <a:bodyPr wrap="none" lIns="0" tIns="0" rIns="0" bIns="0" rtlCol="0" anchor="t"/>
          <a:lstStyle/>
          <a:p>
            <a:pPr algn="ctr" indent="0" marL="0">
              <a:lnSpc>
                <a:spcPts val="6200"/>
              </a:lnSpc>
              <a:buNone/>
            </a:pPr>
            <a:r>
              <a:rPr lang="en-US" sz="6200" dirty="0">
                <a:solidFill>
                  <a:srgbClr val="E2E6E9"/>
                </a:solidFill>
                <a:latin typeface="Merriweather" pitchFamily="34" charset="0"/>
                <a:ea typeface="Merriweather" pitchFamily="34" charset="-122"/>
                <a:cs typeface="Merriweather" pitchFamily="34" charset="-120"/>
              </a:rPr>
              <a:t>26.64%</a:t>
            </a:r>
            <a:endParaRPr lang="en-US" sz="6200" dirty="0"/>
          </a:p>
        </p:txBody>
      </p:sp>
      <p:sp>
        <p:nvSpPr>
          <p:cNvPr id="10" name="Text 8"/>
          <p:cNvSpPr/>
          <p:nvPr/>
        </p:nvSpPr>
        <p:spPr>
          <a:xfrm>
            <a:off x="10259378" y="3838694"/>
            <a:ext cx="2988469" cy="373499"/>
          </a:xfrm>
          <a:prstGeom prst="rect">
            <a:avLst/>
          </a:prstGeom>
          <a:noFill/>
          <a:ln/>
        </p:spPr>
        <p:txBody>
          <a:bodyPr wrap="none" lIns="0" tIns="0" rIns="0" bIns="0" rtlCol="0" anchor="t"/>
          <a:lstStyle/>
          <a:p>
            <a:pPr algn="ctr" indent="0" marL="0">
              <a:lnSpc>
                <a:spcPts val="2900"/>
              </a:lnSpc>
              <a:buNone/>
            </a:pPr>
            <a:r>
              <a:rPr lang="en-US" sz="2350" dirty="0">
                <a:solidFill>
                  <a:srgbClr val="E2E6E9"/>
                </a:solidFill>
                <a:latin typeface="Merriweather" pitchFamily="34" charset="0"/>
                <a:ea typeface="Merriweather" pitchFamily="34" charset="-122"/>
                <a:cs typeface="Merriweather" pitchFamily="34" charset="-120"/>
              </a:rPr>
              <a:t>Gain d'Efficacité</a:t>
            </a:r>
            <a:endParaRPr lang="en-US" sz="2350" dirty="0"/>
          </a:p>
        </p:txBody>
      </p:sp>
      <p:sp>
        <p:nvSpPr>
          <p:cNvPr id="11" name="Text 9"/>
          <p:cNvSpPr/>
          <p:nvPr/>
        </p:nvSpPr>
        <p:spPr>
          <a:xfrm>
            <a:off x="9713714" y="4355544"/>
            <a:ext cx="4079796" cy="382429"/>
          </a:xfrm>
          <a:prstGeom prst="rect">
            <a:avLst/>
          </a:prstGeom>
          <a:noFill/>
          <a:ln/>
        </p:spPr>
        <p:txBody>
          <a:bodyPr wrap="none" lIns="0" tIns="0" rIns="0" bIns="0" rtlCol="0" anchor="t"/>
          <a:lstStyle/>
          <a:p>
            <a:pPr algn="ctr" indent="0" marL="0">
              <a:lnSpc>
                <a:spcPts val="3000"/>
              </a:lnSpc>
              <a:buNone/>
            </a:pPr>
            <a:r>
              <a:rPr lang="en-US" sz="1850" dirty="0">
                <a:solidFill>
                  <a:srgbClr val="E2E6E9"/>
                </a:solidFill>
                <a:latin typeface="Merriweather" pitchFamily="34" charset="0"/>
                <a:ea typeface="Merriweather" pitchFamily="34" charset="-122"/>
                <a:cs typeface="Merriweather" pitchFamily="34" charset="-120"/>
              </a:rPr>
              <a:t>Amélioration entre générations</a:t>
            </a:r>
            <a:endParaRPr lang="en-US" sz="1850" dirty="0"/>
          </a:p>
        </p:txBody>
      </p:sp>
      <p:sp>
        <p:nvSpPr>
          <p:cNvPr id="12" name="Text 10"/>
          <p:cNvSpPr/>
          <p:nvPr/>
        </p:nvSpPr>
        <p:spPr>
          <a:xfrm>
            <a:off x="836771" y="5389364"/>
            <a:ext cx="12956858" cy="764858"/>
          </a:xfrm>
          <a:prstGeom prst="rect">
            <a:avLst/>
          </a:prstGeom>
          <a:noFill/>
          <a:ln/>
        </p:spPr>
        <p:txBody>
          <a:bodyPr wrap="square" lIns="0" tIns="0" rIns="0" bIns="0" rtlCol="0" anchor="t"/>
          <a:lstStyle/>
          <a:p>
            <a:pPr algn="l" indent="0" marL="0">
              <a:lnSpc>
                <a:spcPts val="3000"/>
              </a:lnSpc>
              <a:buNone/>
            </a:pPr>
            <a:r>
              <a:rPr lang="en-US" sz="1850" dirty="0">
                <a:solidFill>
                  <a:srgbClr val="E2E6E9"/>
                </a:solidFill>
                <a:latin typeface="Merriweather" pitchFamily="34" charset="0"/>
                <a:ea typeface="Merriweather" pitchFamily="34" charset="-122"/>
                <a:cs typeface="Merriweather" pitchFamily="34" charset="-120"/>
              </a:rPr>
              <a:t>AIW-2 surpasse AIW-1 dans la détection de contenu IA paraphrasé, identifiant 78,34% des cas contre 51,7% sur 1 768 documents, soit +26,64% d'efficacité.</a:t>
            </a:r>
            <a:endParaRPr lang="en-US" sz="1850" dirty="0"/>
          </a:p>
        </p:txBody>
      </p:sp>
      <p:sp>
        <p:nvSpPr>
          <p:cNvPr id="13" name="Text 11"/>
          <p:cNvSpPr/>
          <p:nvPr/>
        </p:nvSpPr>
        <p:spPr>
          <a:xfrm>
            <a:off x="836771" y="6423184"/>
            <a:ext cx="12956858" cy="1147286"/>
          </a:xfrm>
          <a:prstGeom prst="rect">
            <a:avLst/>
          </a:prstGeom>
          <a:noFill/>
          <a:ln/>
        </p:spPr>
        <p:txBody>
          <a:bodyPr wrap="square" lIns="0" tIns="0" rIns="0" bIns="0" rtlCol="0" anchor="t"/>
          <a:lstStyle/>
          <a:p>
            <a:pPr algn="l" indent="0" marL="0">
              <a:lnSpc>
                <a:spcPts val="3000"/>
              </a:lnSpc>
              <a:buNone/>
            </a:pPr>
            <a:r>
              <a:rPr lang="en-US" sz="1850" dirty="0">
                <a:solidFill>
                  <a:srgbClr val="E2E6E9"/>
                </a:solidFill>
                <a:latin typeface="Merriweather" pitchFamily="34" charset="0"/>
                <a:ea typeface="Merriweather" pitchFamily="34" charset="-122"/>
                <a:cs typeface="Merriweather" pitchFamily="34" charset="-120"/>
              </a:rPr>
              <a:t>Au niveau phrastique, AIW-2 atteint 95,06% de rappel contre 91,22% pour AIW-1. Pour les textes spécifiquement paraphrasés, AIW-2 affiche 85,22% contre 45,56%, doublant presque l'efficacité et démontrant sa robustesse face aux stratégies d'évitement.</a:t>
            </a:r>
            <a:endParaRPr lang="en-US" sz="1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63798" y="1949291"/>
            <a:ext cx="12902803" cy="1542574"/>
          </a:xfrm>
          <a:prstGeom prst="rect">
            <a:avLst/>
          </a:prstGeom>
          <a:noFill/>
          <a:ln/>
        </p:spPr>
        <p:txBody>
          <a:bodyPr wrap="square" lIns="0" tIns="0" rIns="0" bIns="0" rtlCol="0" anchor="t"/>
          <a:lstStyle/>
          <a:p>
            <a:pPr algn="l" indent="0" marL="0">
              <a:lnSpc>
                <a:spcPts val="6050"/>
              </a:lnSpc>
              <a:buNone/>
            </a:pPr>
            <a:r>
              <a:rPr lang="en-US" sz="4850" dirty="0">
                <a:solidFill>
                  <a:srgbClr val="F5F0F0"/>
                </a:solidFill>
                <a:latin typeface="Merriweather" pitchFamily="34" charset="0"/>
                <a:ea typeface="Merriweather" pitchFamily="34" charset="-122"/>
                <a:cs typeface="Merriweather" pitchFamily="34" charset="-120"/>
              </a:rPr>
              <a:t>Évaluation des Biais pour les Apprenants d'Anglais Étrangers (ELL) avec AIW-2</a:t>
            </a:r>
            <a:endParaRPr lang="en-US" sz="4850" dirty="0"/>
          </a:p>
        </p:txBody>
      </p:sp>
      <p:sp>
        <p:nvSpPr>
          <p:cNvPr id="3" name="Text 1"/>
          <p:cNvSpPr/>
          <p:nvPr/>
        </p:nvSpPr>
        <p:spPr>
          <a:xfrm>
            <a:off x="863798" y="4084082"/>
            <a:ext cx="6150293" cy="1579245"/>
          </a:xfrm>
          <a:prstGeom prst="rect">
            <a:avLst/>
          </a:prstGeom>
          <a:noFill/>
          <a:ln/>
        </p:spPr>
        <p:txBody>
          <a:bodyPr wrap="square" lIns="0" tIns="0" rIns="0" bIns="0" rtlCol="0" anchor="t"/>
          <a:lstStyle/>
          <a:p>
            <a:pPr algn="l" indent="0" marL="0">
              <a:lnSpc>
                <a:spcPts val="3100"/>
              </a:lnSpc>
              <a:buNone/>
            </a:pPr>
            <a:r>
              <a:rPr lang="en-US" sz="1900" dirty="0">
                <a:solidFill>
                  <a:srgbClr val="E2E6E9"/>
                </a:solidFill>
                <a:latin typeface="Merriweather" pitchFamily="34" charset="0"/>
                <a:ea typeface="Merriweather" pitchFamily="34" charset="-122"/>
                <a:cs typeface="Merriweather" pitchFamily="34" charset="-120"/>
              </a:rPr>
              <a:t>Notre évaluation sur 9 000 textes humains a vérifié l'équité d'AIW-2 en comparant le traitement des écrits d'apprenants d'anglais (L2) et de locuteurs natifs (L1), selon la même méthodologie qu'AIW-1.</a:t>
            </a:r>
            <a:endParaRPr lang="en-US" sz="1900" dirty="0"/>
          </a:p>
        </p:txBody>
      </p:sp>
      <p:sp>
        <p:nvSpPr>
          <p:cNvPr id="4" name="Text 2"/>
          <p:cNvSpPr/>
          <p:nvPr/>
        </p:nvSpPr>
        <p:spPr>
          <a:xfrm>
            <a:off x="7623929" y="4084082"/>
            <a:ext cx="6150293" cy="1974056"/>
          </a:xfrm>
          <a:prstGeom prst="rect">
            <a:avLst/>
          </a:prstGeom>
          <a:noFill/>
          <a:ln/>
        </p:spPr>
        <p:txBody>
          <a:bodyPr wrap="square" lIns="0" tIns="0" rIns="0" bIns="0" rtlCol="0" anchor="t"/>
          <a:lstStyle/>
          <a:p>
            <a:pPr algn="l" indent="0" marL="0">
              <a:lnSpc>
                <a:spcPts val="3100"/>
              </a:lnSpc>
              <a:buNone/>
            </a:pPr>
            <a:r>
              <a:rPr lang="en-US" sz="1900" dirty="0">
                <a:solidFill>
                  <a:srgbClr val="E2E6E9"/>
                </a:solidFill>
                <a:latin typeface="Merriweather" pitchFamily="34" charset="0"/>
                <a:ea typeface="Merriweather" pitchFamily="34" charset="-122"/>
                <a:cs typeface="Merriweather" pitchFamily="34" charset="-120"/>
              </a:rPr>
              <a:t>Résultats : AIW-2 affiche des taux d'erreurs équivalents - 0,86% pour les apprenants (vs 1,35% avec AIW-1) et 0,87% pour les natifs (vs 1,30% avec AIW-1). Les tests statistiques confirment l'absence de biais significatif.</a:t>
            </a:r>
            <a:endParaRPr lang="en-US" sz="1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4505" y="847249"/>
            <a:ext cx="13021389" cy="1436608"/>
          </a:xfrm>
          <a:prstGeom prst="rect">
            <a:avLst/>
          </a:prstGeom>
          <a:noFill/>
          <a:ln/>
        </p:spPr>
        <p:txBody>
          <a:bodyPr wrap="square" lIns="0" tIns="0" rIns="0" bIns="0" rtlCol="0" anchor="t"/>
          <a:lstStyle/>
          <a:p>
            <a:pPr algn="l" indent="0" marL="0">
              <a:lnSpc>
                <a:spcPts val="5650"/>
              </a:lnSpc>
              <a:buNone/>
            </a:pPr>
            <a:r>
              <a:rPr lang="en-US" sz="4500" dirty="0">
                <a:solidFill>
                  <a:srgbClr val="F5F0F0"/>
                </a:solidFill>
                <a:latin typeface="Merriweather" pitchFamily="34" charset="0"/>
                <a:ea typeface="Merriweather" pitchFamily="34" charset="-122"/>
                <a:cs typeface="Merriweather" pitchFamily="34" charset="-120"/>
              </a:rPr>
              <a:t>Amélioration de l'Efficacité de Détection LLM d'AIW-2</a:t>
            </a:r>
            <a:endParaRPr lang="en-US" sz="4500" dirty="0"/>
          </a:p>
        </p:txBody>
      </p:sp>
      <p:sp>
        <p:nvSpPr>
          <p:cNvPr id="3" name="Shape 1"/>
          <p:cNvSpPr/>
          <p:nvPr/>
        </p:nvSpPr>
        <p:spPr>
          <a:xfrm>
            <a:off x="804505" y="2743557"/>
            <a:ext cx="13021389" cy="2650331"/>
          </a:xfrm>
          <a:prstGeom prst="roundRect">
            <a:avLst>
              <a:gd name="adj" fmla="val 3643"/>
            </a:avLst>
          </a:prstGeom>
          <a:noFill/>
          <a:ln w="7620">
            <a:solidFill>
              <a:srgbClr val="FFFFFF">
                <a:alpha val="24000"/>
              </a:srgbClr>
            </a:solidFill>
            <a:prstDash val="solid"/>
          </a:ln>
        </p:spPr>
      </p:sp>
      <p:sp>
        <p:nvSpPr>
          <p:cNvPr id="4" name="Shape 2"/>
          <p:cNvSpPr/>
          <p:nvPr/>
        </p:nvSpPr>
        <p:spPr>
          <a:xfrm>
            <a:off x="812125" y="2751177"/>
            <a:ext cx="13006149" cy="658773"/>
          </a:xfrm>
          <a:prstGeom prst="rect">
            <a:avLst/>
          </a:prstGeom>
          <a:solidFill>
            <a:srgbClr val="FFFFFF">
              <a:alpha val="4000"/>
            </a:srgbClr>
          </a:solidFill>
          <a:ln/>
        </p:spPr>
      </p:sp>
      <p:sp>
        <p:nvSpPr>
          <p:cNvPr id="5" name="Text 3"/>
          <p:cNvSpPr/>
          <p:nvPr/>
        </p:nvSpPr>
        <p:spPr>
          <a:xfrm>
            <a:off x="1042154" y="2896672"/>
            <a:ext cx="2788087" cy="367784"/>
          </a:xfrm>
          <a:prstGeom prst="rect">
            <a:avLst/>
          </a:prstGeom>
          <a:noFill/>
          <a:ln/>
        </p:spPr>
        <p:txBody>
          <a:bodyPr wrap="none" lIns="0" tIns="0" rIns="0" bIns="0" rtlCol="0" anchor="t"/>
          <a:lstStyle/>
          <a:p>
            <a:pPr algn="l" indent="0" marL="0">
              <a:lnSpc>
                <a:spcPts val="2850"/>
              </a:lnSpc>
              <a:buNone/>
            </a:pPr>
            <a:endParaRPr lang="en-US" sz="1800" dirty="0"/>
          </a:p>
        </p:txBody>
      </p:sp>
      <p:sp>
        <p:nvSpPr>
          <p:cNvPr id="6" name="Text 4"/>
          <p:cNvSpPr/>
          <p:nvPr/>
        </p:nvSpPr>
        <p:spPr>
          <a:xfrm>
            <a:off x="4297442" y="2896672"/>
            <a:ext cx="278427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Nombre de Documents</a:t>
            </a:r>
            <a:endParaRPr lang="en-US" sz="1800" dirty="0"/>
          </a:p>
        </p:txBody>
      </p:sp>
      <p:sp>
        <p:nvSpPr>
          <p:cNvPr id="7" name="Text 5"/>
          <p:cNvSpPr/>
          <p:nvPr/>
        </p:nvSpPr>
        <p:spPr>
          <a:xfrm>
            <a:off x="7548920" y="2896672"/>
            <a:ext cx="278427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Rappel AIW-1</a:t>
            </a:r>
            <a:endParaRPr lang="en-US" sz="1800" dirty="0"/>
          </a:p>
        </p:txBody>
      </p:sp>
      <p:sp>
        <p:nvSpPr>
          <p:cNvPr id="8" name="Text 6"/>
          <p:cNvSpPr/>
          <p:nvPr/>
        </p:nvSpPr>
        <p:spPr>
          <a:xfrm>
            <a:off x="10800398" y="2896672"/>
            <a:ext cx="278808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Rappel AIW-2</a:t>
            </a:r>
            <a:endParaRPr lang="en-US" sz="1800" dirty="0"/>
          </a:p>
        </p:txBody>
      </p:sp>
      <p:sp>
        <p:nvSpPr>
          <p:cNvPr id="9" name="Shape 7"/>
          <p:cNvSpPr/>
          <p:nvPr/>
        </p:nvSpPr>
        <p:spPr>
          <a:xfrm>
            <a:off x="812125" y="3409950"/>
            <a:ext cx="13006149" cy="658773"/>
          </a:xfrm>
          <a:prstGeom prst="rect">
            <a:avLst/>
          </a:prstGeom>
          <a:solidFill>
            <a:srgbClr val="000000">
              <a:alpha val="4000"/>
            </a:srgbClr>
          </a:solidFill>
          <a:ln/>
        </p:spPr>
      </p:sp>
      <p:sp>
        <p:nvSpPr>
          <p:cNvPr id="10" name="Text 8"/>
          <p:cNvSpPr/>
          <p:nvPr/>
        </p:nvSpPr>
        <p:spPr>
          <a:xfrm>
            <a:off x="1042154" y="3555444"/>
            <a:ext cx="278808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GPT-4</a:t>
            </a:r>
            <a:endParaRPr lang="en-US" sz="1800" dirty="0"/>
          </a:p>
        </p:txBody>
      </p:sp>
      <p:sp>
        <p:nvSpPr>
          <p:cNvPr id="11" name="Text 9"/>
          <p:cNvSpPr/>
          <p:nvPr/>
        </p:nvSpPr>
        <p:spPr>
          <a:xfrm>
            <a:off x="4297442" y="3555444"/>
            <a:ext cx="278427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7,610</a:t>
            </a:r>
            <a:endParaRPr lang="en-US" sz="1800" dirty="0"/>
          </a:p>
        </p:txBody>
      </p:sp>
      <p:sp>
        <p:nvSpPr>
          <p:cNvPr id="12" name="Text 10"/>
          <p:cNvSpPr/>
          <p:nvPr/>
        </p:nvSpPr>
        <p:spPr>
          <a:xfrm>
            <a:off x="7548920" y="3555444"/>
            <a:ext cx="278427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39.7%</a:t>
            </a:r>
            <a:endParaRPr lang="en-US" sz="1800" dirty="0"/>
          </a:p>
        </p:txBody>
      </p:sp>
      <p:sp>
        <p:nvSpPr>
          <p:cNvPr id="13" name="Text 11"/>
          <p:cNvSpPr/>
          <p:nvPr/>
        </p:nvSpPr>
        <p:spPr>
          <a:xfrm>
            <a:off x="10800398" y="3555444"/>
            <a:ext cx="278808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76.8%</a:t>
            </a:r>
            <a:endParaRPr lang="en-US" sz="1800" dirty="0"/>
          </a:p>
        </p:txBody>
      </p:sp>
      <p:sp>
        <p:nvSpPr>
          <p:cNvPr id="14" name="Shape 12"/>
          <p:cNvSpPr/>
          <p:nvPr/>
        </p:nvSpPr>
        <p:spPr>
          <a:xfrm>
            <a:off x="812125" y="4068723"/>
            <a:ext cx="13006149" cy="658773"/>
          </a:xfrm>
          <a:prstGeom prst="rect">
            <a:avLst/>
          </a:prstGeom>
          <a:solidFill>
            <a:srgbClr val="FFFFFF">
              <a:alpha val="4000"/>
            </a:srgbClr>
          </a:solidFill>
          <a:ln/>
        </p:spPr>
      </p:sp>
      <p:sp>
        <p:nvSpPr>
          <p:cNvPr id="15" name="Text 13"/>
          <p:cNvSpPr/>
          <p:nvPr/>
        </p:nvSpPr>
        <p:spPr>
          <a:xfrm>
            <a:off x="1042154" y="4214217"/>
            <a:ext cx="278808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Llama-2</a:t>
            </a:r>
            <a:endParaRPr lang="en-US" sz="1800" dirty="0"/>
          </a:p>
        </p:txBody>
      </p:sp>
      <p:sp>
        <p:nvSpPr>
          <p:cNvPr id="16" name="Text 14"/>
          <p:cNvSpPr/>
          <p:nvPr/>
        </p:nvSpPr>
        <p:spPr>
          <a:xfrm>
            <a:off x="4297442" y="4214217"/>
            <a:ext cx="278427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6,649</a:t>
            </a:r>
            <a:endParaRPr lang="en-US" sz="1800" dirty="0"/>
          </a:p>
        </p:txBody>
      </p:sp>
      <p:sp>
        <p:nvSpPr>
          <p:cNvPr id="17" name="Text 15"/>
          <p:cNvSpPr/>
          <p:nvPr/>
        </p:nvSpPr>
        <p:spPr>
          <a:xfrm>
            <a:off x="7548920" y="4214217"/>
            <a:ext cx="278427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99.4%</a:t>
            </a:r>
            <a:endParaRPr lang="en-US" sz="1800" dirty="0"/>
          </a:p>
        </p:txBody>
      </p:sp>
      <p:sp>
        <p:nvSpPr>
          <p:cNvPr id="18" name="Text 16"/>
          <p:cNvSpPr/>
          <p:nvPr/>
        </p:nvSpPr>
        <p:spPr>
          <a:xfrm>
            <a:off x="10800398" y="4214217"/>
            <a:ext cx="278808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99.2%</a:t>
            </a:r>
            <a:endParaRPr lang="en-US" sz="1800" dirty="0"/>
          </a:p>
        </p:txBody>
      </p:sp>
      <p:sp>
        <p:nvSpPr>
          <p:cNvPr id="19" name="Shape 17"/>
          <p:cNvSpPr/>
          <p:nvPr/>
        </p:nvSpPr>
        <p:spPr>
          <a:xfrm>
            <a:off x="812125" y="4727496"/>
            <a:ext cx="13006149" cy="658773"/>
          </a:xfrm>
          <a:prstGeom prst="rect">
            <a:avLst/>
          </a:prstGeom>
          <a:solidFill>
            <a:srgbClr val="000000">
              <a:alpha val="4000"/>
            </a:srgbClr>
          </a:solidFill>
          <a:ln/>
        </p:spPr>
      </p:sp>
      <p:sp>
        <p:nvSpPr>
          <p:cNvPr id="20" name="Text 18"/>
          <p:cNvSpPr/>
          <p:nvPr/>
        </p:nvSpPr>
        <p:spPr>
          <a:xfrm>
            <a:off x="1042154" y="4872990"/>
            <a:ext cx="278808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Gemini-Pro 1.0</a:t>
            </a:r>
            <a:endParaRPr lang="en-US" sz="1800" dirty="0"/>
          </a:p>
        </p:txBody>
      </p:sp>
      <p:sp>
        <p:nvSpPr>
          <p:cNvPr id="21" name="Text 19"/>
          <p:cNvSpPr/>
          <p:nvPr/>
        </p:nvSpPr>
        <p:spPr>
          <a:xfrm>
            <a:off x="4297442" y="4872990"/>
            <a:ext cx="278427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3,550</a:t>
            </a:r>
            <a:endParaRPr lang="en-US" sz="1800" dirty="0"/>
          </a:p>
        </p:txBody>
      </p:sp>
      <p:sp>
        <p:nvSpPr>
          <p:cNvPr id="22" name="Text 20"/>
          <p:cNvSpPr/>
          <p:nvPr/>
        </p:nvSpPr>
        <p:spPr>
          <a:xfrm>
            <a:off x="7548920" y="4872990"/>
            <a:ext cx="278427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N/A</a:t>
            </a:r>
            <a:endParaRPr lang="en-US" sz="1800" dirty="0"/>
          </a:p>
        </p:txBody>
      </p:sp>
      <p:sp>
        <p:nvSpPr>
          <p:cNvPr id="23" name="Text 21"/>
          <p:cNvSpPr/>
          <p:nvPr/>
        </p:nvSpPr>
        <p:spPr>
          <a:xfrm>
            <a:off x="10800398" y="4872990"/>
            <a:ext cx="2788087" cy="367784"/>
          </a:xfrm>
          <a:prstGeom prst="rect">
            <a:avLst/>
          </a:prstGeom>
          <a:noFill/>
          <a:ln/>
        </p:spPr>
        <p:txBody>
          <a:bodyPr wrap="non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87.25%</a:t>
            </a:r>
            <a:endParaRPr lang="en-US" sz="1800" dirty="0"/>
          </a:p>
        </p:txBody>
      </p:sp>
      <p:sp>
        <p:nvSpPr>
          <p:cNvPr id="24" name="Text 22"/>
          <p:cNvSpPr/>
          <p:nvPr/>
        </p:nvSpPr>
        <p:spPr>
          <a:xfrm>
            <a:off x="804505" y="5652492"/>
            <a:ext cx="13021389" cy="735568"/>
          </a:xfrm>
          <a:prstGeom prst="rect">
            <a:avLst/>
          </a:prstGeom>
          <a:noFill/>
          <a:ln/>
        </p:spPr>
        <p:txBody>
          <a:bodyPr wrap="squar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AIW-2 surpasse largement AIW-1 dans la détection d'écriture IA post-paraphrase, notamment avec une amélioration de 37,1% pour GPT-4, une efficacité similaire pour Llama-2, et 87,25% de détection pour Gemini-Pro 1.0.</a:t>
            </a:r>
            <a:endParaRPr lang="en-US" sz="1800" dirty="0"/>
          </a:p>
        </p:txBody>
      </p:sp>
      <p:sp>
        <p:nvSpPr>
          <p:cNvPr id="25" name="Text 23"/>
          <p:cNvSpPr/>
          <p:nvPr/>
        </p:nvSpPr>
        <p:spPr>
          <a:xfrm>
            <a:off x="804505" y="6646664"/>
            <a:ext cx="13021389" cy="735568"/>
          </a:xfrm>
          <a:prstGeom prst="rect">
            <a:avLst/>
          </a:prstGeom>
          <a:noFill/>
          <a:ln/>
        </p:spPr>
        <p:txBody>
          <a:bodyPr wrap="squar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Contrairement à AIW-1 qui ciblait principalement GPT-3.5, AIW-2 identifie plus efficacement les signatures de divers LLM grâce à un système automatisé utilisant une chaîne de prompt avancée.</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77347" y="642223"/>
            <a:ext cx="12562284" cy="604838"/>
          </a:xfrm>
          <a:prstGeom prst="rect">
            <a:avLst/>
          </a:prstGeom>
          <a:noFill/>
          <a:ln/>
        </p:spPr>
        <p:txBody>
          <a:bodyPr wrap="none" lIns="0" tIns="0" rIns="0" bIns="0" rtlCol="0" anchor="t"/>
          <a:lstStyle/>
          <a:p>
            <a:pPr algn="l" indent="0" marL="0">
              <a:lnSpc>
                <a:spcPts val="4750"/>
              </a:lnSpc>
              <a:buNone/>
            </a:pPr>
            <a:r>
              <a:rPr lang="en-US" sz="3800" dirty="0">
                <a:solidFill>
                  <a:srgbClr val="F5F0F0"/>
                </a:solidFill>
                <a:latin typeface="Merriweather" pitchFamily="34" charset="0"/>
                <a:ea typeface="Merriweather" pitchFamily="34" charset="-122"/>
                <a:cs typeface="Merriweather" pitchFamily="34" charset="-120"/>
              </a:rPr>
              <a:t>Définitions et Protocole de Test et d'Évaluation d'AIR-1</a:t>
            </a:r>
            <a:endParaRPr lang="en-US" sz="3800" dirty="0"/>
          </a:p>
        </p:txBody>
      </p:sp>
      <p:pic>
        <p:nvPicPr>
          <p:cNvPr id="3" name="Image 0" descr="preencoded.png">    </p:cNvPr>
          <p:cNvPicPr>
            <a:picLocks noChangeAspect="1"/>
          </p:cNvPicPr>
          <p:nvPr/>
        </p:nvPicPr>
        <p:blipFill>
          <a:blip r:embed="rId1"/>
          <a:stretch>
            <a:fillRect/>
          </a:stretch>
        </p:blipFill>
        <p:spPr>
          <a:xfrm>
            <a:off x="2900958" y="1634133"/>
            <a:ext cx="2190393" cy="1424821"/>
          </a:xfrm>
          <a:prstGeom prst="rect">
            <a:avLst/>
          </a:prstGeom>
        </p:spPr>
      </p:pic>
      <p:pic>
        <p:nvPicPr>
          <p:cNvPr id="4" name="Image 1" descr="preencoded.png">    </p:cNvPr>
          <p:cNvPicPr>
            <a:picLocks noChangeAspect="1"/>
          </p:cNvPicPr>
          <p:nvPr/>
        </p:nvPicPr>
        <p:blipFill>
          <a:blip r:embed="rId2"/>
          <a:stretch>
            <a:fillRect/>
          </a:stretch>
        </p:blipFill>
        <p:spPr>
          <a:xfrm>
            <a:off x="3860006" y="2361128"/>
            <a:ext cx="272177" cy="340162"/>
          </a:xfrm>
          <a:prstGeom prst="rect">
            <a:avLst/>
          </a:prstGeom>
        </p:spPr>
      </p:pic>
      <p:sp>
        <p:nvSpPr>
          <p:cNvPr id="5" name="Text 1"/>
          <p:cNvSpPr/>
          <p:nvPr/>
        </p:nvSpPr>
        <p:spPr>
          <a:xfrm>
            <a:off x="5284827" y="1982391"/>
            <a:ext cx="2547580" cy="302419"/>
          </a:xfrm>
          <a:prstGeom prst="rect">
            <a:avLst/>
          </a:prstGeom>
          <a:noFill/>
          <a:ln/>
        </p:spPr>
        <p:txBody>
          <a:bodyPr wrap="none" lIns="0" tIns="0" rIns="0" bIns="0" rtlCol="0" anchor="t"/>
          <a:lstStyle/>
          <a:p>
            <a:pPr algn="l" indent="0" marL="0">
              <a:lnSpc>
                <a:spcPts val="2350"/>
              </a:lnSpc>
              <a:buNone/>
            </a:pPr>
            <a:r>
              <a:rPr lang="en-US" sz="1900" dirty="0">
                <a:solidFill>
                  <a:srgbClr val="E2E6E9"/>
                </a:solidFill>
                <a:latin typeface="Merriweather" pitchFamily="34" charset="0"/>
                <a:ea typeface="Merriweather" pitchFamily="34" charset="-122"/>
                <a:cs typeface="Merriweather" pitchFamily="34" charset="-120"/>
              </a:rPr>
              <a:t>Métriques Principales</a:t>
            </a:r>
            <a:endParaRPr lang="en-US" sz="1900" dirty="0"/>
          </a:p>
        </p:txBody>
      </p:sp>
      <p:sp>
        <p:nvSpPr>
          <p:cNvPr id="6" name="Text 2"/>
          <p:cNvSpPr/>
          <p:nvPr/>
        </p:nvSpPr>
        <p:spPr>
          <a:xfrm>
            <a:off x="5284827" y="2400895"/>
            <a:ext cx="6223873"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AIR-1 évalue les erreurs de mauvaise identification Type 1 et Type 2</a:t>
            </a:r>
            <a:endParaRPr lang="en-US" sz="1500" dirty="0"/>
          </a:p>
        </p:txBody>
      </p:sp>
      <p:sp>
        <p:nvSpPr>
          <p:cNvPr id="7" name="Shape 3"/>
          <p:cNvSpPr/>
          <p:nvPr/>
        </p:nvSpPr>
        <p:spPr>
          <a:xfrm>
            <a:off x="5139690" y="3073598"/>
            <a:ext cx="8765024" cy="11430"/>
          </a:xfrm>
          <a:prstGeom prst="roundRect">
            <a:avLst>
              <a:gd name="adj" fmla="val 711245"/>
            </a:avLst>
          </a:prstGeom>
          <a:solidFill>
            <a:srgbClr val="194A99"/>
          </a:solidFill>
          <a:ln/>
        </p:spPr>
      </p:sp>
      <p:pic>
        <p:nvPicPr>
          <p:cNvPr id="8" name="Image 2" descr="preencoded.png">    </p:cNvPr>
          <p:cNvPicPr>
            <a:picLocks noChangeAspect="1"/>
          </p:cNvPicPr>
          <p:nvPr/>
        </p:nvPicPr>
        <p:blipFill>
          <a:blip r:embed="rId3"/>
          <a:stretch>
            <a:fillRect/>
          </a:stretch>
        </p:blipFill>
        <p:spPr>
          <a:xfrm>
            <a:off x="1805702" y="3107293"/>
            <a:ext cx="4380905" cy="1424821"/>
          </a:xfrm>
          <a:prstGeom prst="rect">
            <a:avLst/>
          </a:prstGeom>
        </p:spPr>
      </p:pic>
      <p:pic>
        <p:nvPicPr>
          <p:cNvPr id="9" name="Image 3" descr="preencoded.png">    </p:cNvPr>
          <p:cNvPicPr>
            <a:picLocks noChangeAspect="1"/>
          </p:cNvPicPr>
          <p:nvPr/>
        </p:nvPicPr>
        <p:blipFill>
          <a:blip r:embed="rId4"/>
          <a:stretch>
            <a:fillRect/>
          </a:stretch>
        </p:blipFill>
        <p:spPr>
          <a:xfrm>
            <a:off x="3860006" y="3649623"/>
            <a:ext cx="272177" cy="340162"/>
          </a:xfrm>
          <a:prstGeom prst="rect">
            <a:avLst/>
          </a:prstGeom>
        </p:spPr>
      </p:pic>
      <p:sp>
        <p:nvSpPr>
          <p:cNvPr id="10" name="Text 4"/>
          <p:cNvSpPr/>
          <p:nvPr/>
        </p:nvSpPr>
        <p:spPr>
          <a:xfrm>
            <a:off x="6380083" y="3300770"/>
            <a:ext cx="3569256" cy="302419"/>
          </a:xfrm>
          <a:prstGeom prst="rect">
            <a:avLst/>
          </a:prstGeom>
          <a:noFill/>
          <a:ln/>
        </p:spPr>
        <p:txBody>
          <a:bodyPr wrap="none" lIns="0" tIns="0" rIns="0" bIns="0" rtlCol="0" anchor="t"/>
          <a:lstStyle/>
          <a:p>
            <a:pPr algn="l" indent="0" marL="0">
              <a:lnSpc>
                <a:spcPts val="2350"/>
              </a:lnSpc>
              <a:buNone/>
            </a:pPr>
            <a:r>
              <a:rPr lang="en-US" sz="1900" dirty="0">
                <a:solidFill>
                  <a:srgbClr val="E2E6E9"/>
                </a:solidFill>
                <a:latin typeface="Merriweather" pitchFamily="34" charset="0"/>
                <a:ea typeface="Merriweather" pitchFamily="34" charset="-122"/>
                <a:cs typeface="Merriweather" pitchFamily="34" charset="-120"/>
              </a:rPr>
              <a:t>Mauvaise Identification Type 1</a:t>
            </a:r>
            <a:endParaRPr lang="en-US" sz="1900" dirty="0"/>
          </a:p>
        </p:txBody>
      </p:sp>
      <p:sp>
        <p:nvSpPr>
          <p:cNvPr id="11" name="Text 5"/>
          <p:cNvSpPr/>
          <p:nvPr/>
        </p:nvSpPr>
        <p:spPr>
          <a:xfrm>
            <a:off x="6380083" y="3719274"/>
            <a:ext cx="7379494" cy="619363"/>
          </a:xfrm>
          <a:prstGeom prst="rect">
            <a:avLst/>
          </a:prstGeom>
          <a:noFill/>
          <a:ln/>
        </p:spPr>
        <p:txBody>
          <a:bodyPr wrap="squar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Classification incorrecte de phrases IA non paraphrasées comme étant paraphrasées</a:t>
            </a:r>
            <a:endParaRPr lang="en-US" sz="1500" dirty="0"/>
          </a:p>
        </p:txBody>
      </p:sp>
      <p:sp>
        <p:nvSpPr>
          <p:cNvPr id="12" name="Shape 6"/>
          <p:cNvSpPr/>
          <p:nvPr/>
        </p:nvSpPr>
        <p:spPr>
          <a:xfrm>
            <a:off x="6234946" y="4546759"/>
            <a:ext cx="7669768" cy="11430"/>
          </a:xfrm>
          <a:prstGeom prst="roundRect">
            <a:avLst>
              <a:gd name="adj" fmla="val 711245"/>
            </a:avLst>
          </a:prstGeom>
          <a:solidFill>
            <a:srgbClr val="194A99"/>
          </a:solidFill>
          <a:ln/>
        </p:spPr>
      </p:sp>
      <p:pic>
        <p:nvPicPr>
          <p:cNvPr id="13" name="Image 4" descr="preencoded.png">    </p:cNvPr>
          <p:cNvPicPr>
            <a:picLocks noChangeAspect="1"/>
          </p:cNvPicPr>
          <p:nvPr/>
        </p:nvPicPr>
        <p:blipFill>
          <a:blip r:embed="rId5"/>
          <a:stretch>
            <a:fillRect/>
          </a:stretch>
        </p:blipFill>
        <p:spPr>
          <a:xfrm>
            <a:off x="710446" y="4580453"/>
            <a:ext cx="6571417" cy="1424821"/>
          </a:xfrm>
          <a:prstGeom prst="rect">
            <a:avLst/>
          </a:prstGeom>
        </p:spPr>
      </p:pic>
      <p:pic>
        <p:nvPicPr>
          <p:cNvPr id="14" name="Image 5" descr="preencoded.png">    </p:cNvPr>
          <p:cNvPicPr>
            <a:picLocks noChangeAspect="1"/>
          </p:cNvPicPr>
          <p:nvPr/>
        </p:nvPicPr>
        <p:blipFill>
          <a:blip r:embed="rId6"/>
          <a:stretch>
            <a:fillRect/>
          </a:stretch>
        </p:blipFill>
        <p:spPr>
          <a:xfrm>
            <a:off x="3860006" y="5122783"/>
            <a:ext cx="272177" cy="340162"/>
          </a:xfrm>
          <a:prstGeom prst="rect">
            <a:avLst/>
          </a:prstGeom>
        </p:spPr>
      </p:pic>
      <p:sp>
        <p:nvSpPr>
          <p:cNvPr id="15" name="Text 7"/>
          <p:cNvSpPr/>
          <p:nvPr/>
        </p:nvSpPr>
        <p:spPr>
          <a:xfrm>
            <a:off x="7475339" y="4928711"/>
            <a:ext cx="3603427" cy="302419"/>
          </a:xfrm>
          <a:prstGeom prst="rect">
            <a:avLst/>
          </a:prstGeom>
          <a:noFill/>
          <a:ln/>
        </p:spPr>
        <p:txBody>
          <a:bodyPr wrap="none" lIns="0" tIns="0" rIns="0" bIns="0" rtlCol="0" anchor="t"/>
          <a:lstStyle/>
          <a:p>
            <a:pPr algn="l" indent="0" marL="0">
              <a:lnSpc>
                <a:spcPts val="2350"/>
              </a:lnSpc>
              <a:buNone/>
            </a:pPr>
            <a:r>
              <a:rPr lang="en-US" sz="1900" dirty="0">
                <a:solidFill>
                  <a:srgbClr val="E2E6E9"/>
                </a:solidFill>
                <a:latin typeface="Merriweather" pitchFamily="34" charset="0"/>
                <a:ea typeface="Merriweather" pitchFamily="34" charset="-122"/>
                <a:cs typeface="Merriweather" pitchFamily="34" charset="-120"/>
              </a:rPr>
              <a:t>Mauvaise Identification Type 2</a:t>
            </a:r>
            <a:endParaRPr lang="en-US" sz="1900" dirty="0"/>
          </a:p>
        </p:txBody>
      </p:sp>
      <p:sp>
        <p:nvSpPr>
          <p:cNvPr id="16" name="Text 8"/>
          <p:cNvSpPr/>
          <p:nvPr/>
        </p:nvSpPr>
        <p:spPr>
          <a:xfrm>
            <a:off x="7475339" y="5347216"/>
            <a:ext cx="5872877"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Non-détection de paraphrase dans des phrases IA paraphrasées</a:t>
            </a:r>
            <a:endParaRPr lang="en-US" sz="1500" dirty="0"/>
          </a:p>
        </p:txBody>
      </p:sp>
      <p:sp>
        <p:nvSpPr>
          <p:cNvPr id="17" name="Text 9"/>
          <p:cNvSpPr/>
          <p:nvPr/>
        </p:nvSpPr>
        <p:spPr>
          <a:xfrm>
            <a:off x="677347" y="6222921"/>
            <a:ext cx="13275707"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AIR-1 opère uniquement sur les phrases déjà identifiées comme générées par l'IA, sans affecter le rappel ou le FPR global.</a:t>
            </a:r>
            <a:endParaRPr lang="en-US" sz="1500" dirty="0"/>
          </a:p>
        </p:txBody>
      </p:sp>
      <p:sp>
        <p:nvSpPr>
          <p:cNvPr id="18" name="Text 10"/>
          <p:cNvSpPr/>
          <p:nvPr/>
        </p:nvSpPr>
        <p:spPr>
          <a:xfrm>
            <a:off x="677347" y="6750248"/>
            <a:ext cx="13275707"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Exemple: si AIR-1 étiquette 5 phrases sur 100 générées par l'IA (non paraphrasées) comme paraphrasées, le taux d'erreur Type 1 est de 5%.</a:t>
            </a:r>
            <a:endParaRPr lang="en-US" sz="1500" dirty="0"/>
          </a:p>
        </p:txBody>
      </p:sp>
      <p:sp>
        <p:nvSpPr>
          <p:cNvPr id="19" name="Text 11"/>
          <p:cNvSpPr/>
          <p:nvPr/>
        </p:nvSpPr>
        <p:spPr>
          <a:xfrm>
            <a:off x="677347" y="7277576"/>
            <a:ext cx="13275707"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La priorité lors du développement d'AIR-1 a été de minimiser les erreurs Type 1, qui pourraient suggérer une malhonnêteté académique.</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10208" y="700326"/>
            <a:ext cx="10701576" cy="634127"/>
          </a:xfrm>
          <a:prstGeom prst="rect">
            <a:avLst/>
          </a:prstGeom>
          <a:noFill/>
          <a:ln/>
        </p:spPr>
        <p:txBody>
          <a:bodyPr wrap="none" lIns="0" tIns="0" rIns="0" bIns="0" rtlCol="0" anchor="t"/>
          <a:lstStyle/>
          <a:p>
            <a:pPr algn="l" indent="0" marL="0">
              <a:lnSpc>
                <a:spcPts val="4950"/>
              </a:lnSpc>
              <a:buNone/>
            </a:pPr>
            <a:r>
              <a:rPr lang="en-US" sz="3950" dirty="0">
                <a:solidFill>
                  <a:srgbClr val="F5F0F0"/>
                </a:solidFill>
                <a:latin typeface="Merriweather" pitchFamily="34" charset="0"/>
                <a:ea typeface="Merriweather" pitchFamily="34" charset="-122"/>
                <a:cs typeface="Merriweather" pitchFamily="34" charset="-120"/>
              </a:rPr>
              <a:t>Résultats des Tests et de l'Évaluation d'AIR-1</a:t>
            </a:r>
            <a:endParaRPr lang="en-US" sz="3950" dirty="0"/>
          </a:p>
        </p:txBody>
      </p:sp>
      <p:sp>
        <p:nvSpPr>
          <p:cNvPr id="3" name="Shape 1"/>
          <p:cNvSpPr/>
          <p:nvPr/>
        </p:nvSpPr>
        <p:spPr>
          <a:xfrm>
            <a:off x="710208" y="1740218"/>
            <a:ext cx="2201585" cy="1168956"/>
          </a:xfrm>
          <a:prstGeom prst="roundRect">
            <a:avLst>
              <a:gd name="adj" fmla="val 7291"/>
            </a:avLst>
          </a:prstGeom>
          <a:solidFill>
            <a:srgbClr val="003180"/>
          </a:solidFill>
          <a:ln w="7620">
            <a:solidFill>
              <a:srgbClr val="194A99"/>
            </a:solidFill>
            <a:prstDash val="solid"/>
          </a:ln>
        </p:spPr>
      </p:sp>
      <p:sp>
        <p:nvSpPr>
          <p:cNvPr id="4" name="Text 2"/>
          <p:cNvSpPr/>
          <p:nvPr/>
        </p:nvSpPr>
        <p:spPr>
          <a:xfrm>
            <a:off x="1668304" y="2146340"/>
            <a:ext cx="285274" cy="356592"/>
          </a:xfrm>
          <a:prstGeom prst="rect">
            <a:avLst/>
          </a:prstGeom>
          <a:noFill/>
          <a:ln/>
        </p:spPr>
        <p:txBody>
          <a:bodyPr wrap="none" lIns="0" tIns="0" rIns="0" bIns="0" rtlCol="0" anchor="t"/>
          <a:lstStyle/>
          <a:p>
            <a:pPr algn="ctr" indent="0" marL="0">
              <a:lnSpc>
                <a:spcPts val="3550"/>
              </a:lnSpc>
              <a:buNone/>
            </a:pPr>
            <a:r>
              <a:rPr lang="en-US" sz="2200" dirty="0">
                <a:solidFill>
                  <a:srgbClr val="E2E6E9"/>
                </a:solidFill>
                <a:latin typeface="Merriweather" pitchFamily="34" charset="0"/>
                <a:ea typeface="Merriweather" pitchFamily="34" charset="-122"/>
                <a:cs typeface="Merriweather" pitchFamily="34" charset="-120"/>
              </a:rPr>
              <a:t>1</a:t>
            </a:r>
            <a:endParaRPr lang="en-US" sz="2200" dirty="0"/>
          </a:p>
        </p:txBody>
      </p:sp>
      <p:sp>
        <p:nvSpPr>
          <p:cNvPr id="5" name="Text 3"/>
          <p:cNvSpPr/>
          <p:nvPr/>
        </p:nvSpPr>
        <p:spPr>
          <a:xfrm>
            <a:off x="3114675" y="1943100"/>
            <a:ext cx="4792623" cy="316944"/>
          </a:xfrm>
          <a:prstGeom prst="rect">
            <a:avLst/>
          </a:prstGeom>
          <a:noFill/>
          <a:ln/>
        </p:spPr>
        <p:txBody>
          <a:bodyPr wrap="none" lIns="0" tIns="0" rIns="0" bIns="0" rtlCol="0" anchor="t"/>
          <a:lstStyle/>
          <a:p>
            <a:pPr algn="l" indent="0" marL="0">
              <a:lnSpc>
                <a:spcPts val="2450"/>
              </a:lnSpc>
              <a:buNone/>
            </a:pPr>
            <a:r>
              <a:rPr lang="en-US" sz="1950" dirty="0">
                <a:solidFill>
                  <a:srgbClr val="E2E6E9"/>
                </a:solidFill>
                <a:latin typeface="Merriweather" pitchFamily="34" charset="0"/>
                <a:ea typeface="Merriweather" pitchFamily="34" charset="-122"/>
                <a:cs typeface="Merriweather" pitchFamily="34" charset="-120"/>
              </a:rPr>
              <a:t>Composition de l'Ensemble de Données</a:t>
            </a:r>
            <a:endParaRPr lang="en-US" sz="1950" dirty="0"/>
          </a:p>
        </p:txBody>
      </p:sp>
      <p:sp>
        <p:nvSpPr>
          <p:cNvPr id="6" name="Text 4"/>
          <p:cNvSpPr/>
          <p:nvPr/>
        </p:nvSpPr>
        <p:spPr>
          <a:xfrm>
            <a:off x="3114675" y="2381726"/>
            <a:ext cx="9260205" cy="324564"/>
          </a:xfrm>
          <a:prstGeom prst="rect">
            <a:avLst/>
          </a:prstGeom>
          <a:noFill/>
          <a:ln/>
        </p:spPr>
        <p:txBody>
          <a:bodyPr wrap="none" lIns="0" tIns="0" rIns="0" bIns="0" rtlCol="0" anchor="t"/>
          <a:lstStyle/>
          <a:p>
            <a:pPr algn="l" indent="0" marL="0">
              <a:lnSpc>
                <a:spcPts val="2550"/>
              </a:lnSpc>
              <a:buNone/>
            </a:pPr>
            <a:r>
              <a:rPr lang="en-US" sz="1550" dirty="0">
                <a:solidFill>
                  <a:srgbClr val="E2E6E9"/>
                </a:solidFill>
                <a:latin typeface="Merriweather" pitchFamily="34" charset="0"/>
                <a:ea typeface="Merriweather" pitchFamily="34" charset="-122"/>
                <a:cs typeface="Merriweather" pitchFamily="34" charset="-120"/>
              </a:rPr>
              <a:t>L'ensemble d'évaluation AIR-1 inclut des textes humains, générés par l'IA et paraphrasés par l'IA</a:t>
            </a:r>
            <a:endParaRPr lang="en-US" sz="1550" dirty="0"/>
          </a:p>
        </p:txBody>
      </p:sp>
      <p:sp>
        <p:nvSpPr>
          <p:cNvPr id="7" name="Shape 5"/>
          <p:cNvSpPr/>
          <p:nvPr/>
        </p:nvSpPr>
        <p:spPr>
          <a:xfrm>
            <a:off x="3013234" y="2899648"/>
            <a:ext cx="10805517" cy="11430"/>
          </a:xfrm>
          <a:prstGeom prst="roundRect">
            <a:avLst>
              <a:gd name="adj" fmla="val 745669"/>
            </a:avLst>
          </a:prstGeom>
          <a:solidFill>
            <a:srgbClr val="194A99"/>
          </a:solidFill>
          <a:ln/>
        </p:spPr>
      </p:sp>
      <p:sp>
        <p:nvSpPr>
          <p:cNvPr id="8" name="Shape 6"/>
          <p:cNvSpPr/>
          <p:nvPr/>
        </p:nvSpPr>
        <p:spPr>
          <a:xfrm>
            <a:off x="710208" y="3010614"/>
            <a:ext cx="4403288" cy="1493520"/>
          </a:xfrm>
          <a:prstGeom prst="roundRect">
            <a:avLst>
              <a:gd name="adj" fmla="val 5707"/>
            </a:avLst>
          </a:prstGeom>
          <a:solidFill>
            <a:srgbClr val="003180"/>
          </a:solidFill>
          <a:ln w="7620">
            <a:solidFill>
              <a:srgbClr val="194A99"/>
            </a:solidFill>
            <a:prstDash val="solid"/>
          </a:ln>
        </p:spPr>
      </p:sp>
      <p:pic>
        <p:nvPicPr>
          <p:cNvPr id="9" name="Image 0" descr="preencoded.png">    </p:cNvPr>
          <p:cNvPicPr>
            <a:picLocks noChangeAspect="1"/>
          </p:cNvPicPr>
          <p:nvPr/>
        </p:nvPicPr>
        <p:blipFill>
          <a:blip r:embed="rId1"/>
          <a:stretch>
            <a:fillRect/>
          </a:stretch>
        </p:blipFill>
        <p:spPr>
          <a:xfrm>
            <a:off x="2769156" y="3579019"/>
            <a:ext cx="285274" cy="356592"/>
          </a:xfrm>
          <a:prstGeom prst="rect">
            <a:avLst/>
          </a:prstGeom>
        </p:spPr>
      </p:pic>
      <p:sp>
        <p:nvSpPr>
          <p:cNvPr id="10" name="Text 7"/>
          <p:cNvSpPr/>
          <p:nvPr/>
        </p:nvSpPr>
        <p:spPr>
          <a:xfrm>
            <a:off x="5316379" y="3213497"/>
            <a:ext cx="4336375" cy="316944"/>
          </a:xfrm>
          <a:prstGeom prst="rect">
            <a:avLst/>
          </a:prstGeom>
          <a:noFill/>
          <a:ln/>
        </p:spPr>
        <p:txBody>
          <a:bodyPr wrap="none" lIns="0" tIns="0" rIns="0" bIns="0" rtlCol="0" anchor="t"/>
          <a:lstStyle/>
          <a:p>
            <a:pPr algn="l" indent="0" marL="0">
              <a:lnSpc>
                <a:spcPts val="2450"/>
              </a:lnSpc>
              <a:buNone/>
            </a:pPr>
            <a:r>
              <a:rPr lang="en-US" sz="1950" dirty="0">
                <a:solidFill>
                  <a:srgbClr val="E2E6E9"/>
                </a:solidFill>
                <a:latin typeface="Merriweather" pitchFamily="34" charset="0"/>
                <a:ea typeface="Merriweather" pitchFamily="34" charset="-122"/>
                <a:cs typeface="Merriweather" pitchFamily="34" charset="-120"/>
              </a:rPr>
              <a:t>Performance au Niveau de la Phrase</a:t>
            </a:r>
            <a:endParaRPr lang="en-US" sz="1950" dirty="0"/>
          </a:p>
        </p:txBody>
      </p:sp>
      <p:sp>
        <p:nvSpPr>
          <p:cNvPr id="11" name="Text 8"/>
          <p:cNvSpPr/>
          <p:nvPr/>
        </p:nvSpPr>
        <p:spPr>
          <a:xfrm>
            <a:off x="5316379" y="3652123"/>
            <a:ext cx="8400931" cy="649129"/>
          </a:xfrm>
          <a:prstGeom prst="rect">
            <a:avLst/>
          </a:prstGeom>
          <a:noFill/>
          <a:ln/>
        </p:spPr>
        <p:txBody>
          <a:bodyPr wrap="square" lIns="0" tIns="0" rIns="0" bIns="0" rtlCol="0" anchor="t"/>
          <a:lstStyle/>
          <a:p>
            <a:pPr algn="l" indent="0" marL="0">
              <a:lnSpc>
                <a:spcPts val="2550"/>
              </a:lnSpc>
              <a:buNone/>
            </a:pPr>
            <a:r>
              <a:rPr lang="en-US" sz="1550" dirty="0">
                <a:solidFill>
                  <a:srgbClr val="E2E6E9"/>
                </a:solidFill>
                <a:latin typeface="Merriweather" pitchFamily="34" charset="0"/>
                <a:ea typeface="Merriweather" pitchFamily="34" charset="-122"/>
                <a:cs typeface="Merriweather" pitchFamily="34" charset="-120"/>
              </a:rPr>
              <a:t>Le système identifie correctement 81,68% des phrases générées et paraphrasées par l'IA</a:t>
            </a:r>
            <a:endParaRPr lang="en-US" sz="1550" dirty="0"/>
          </a:p>
        </p:txBody>
      </p:sp>
      <p:sp>
        <p:nvSpPr>
          <p:cNvPr id="12" name="Shape 9"/>
          <p:cNvSpPr/>
          <p:nvPr/>
        </p:nvSpPr>
        <p:spPr>
          <a:xfrm>
            <a:off x="5214938" y="4494609"/>
            <a:ext cx="8603813" cy="11430"/>
          </a:xfrm>
          <a:prstGeom prst="roundRect">
            <a:avLst>
              <a:gd name="adj" fmla="val 745669"/>
            </a:avLst>
          </a:prstGeom>
          <a:solidFill>
            <a:srgbClr val="194A99"/>
          </a:solidFill>
          <a:ln/>
        </p:spPr>
      </p:sp>
      <p:sp>
        <p:nvSpPr>
          <p:cNvPr id="13" name="Shape 10"/>
          <p:cNvSpPr/>
          <p:nvPr/>
        </p:nvSpPr>
        <p:spPr>
          <a:xfrm>
            <a:off x="710208" y="4605576"/>
            <a:ext cx="6604992" cy="1493520"/>
          </a:xfrm>
          <a:prstGeom prst="roundRect">
            <a:avLst>
              <a:gd name="adj" fmla="val 5707"/>
            </a:avLst>
          </a:prstGeom>
          <a:solidFill>
            <a:srgbClr val="003180"/>
          </a:solidFill>
          <a:ln w="7620">
            <a:solidFill>
              <a:srgbClr val="194A99"/>
            </a:solidFill>
            <a:prstDash val="solid"/>
          </a:ln>
        </p:spPr>
      </p:sp>
      <p:sp>
        <p:nvSpPr>
          <p:cNvPr id="14" name="Text 11"/>
          <p:cNvSpPr/>
          <p:nvPr/>
        </p:nvSpPr>
        <p:spPr>
          <a:xfrm>
            <a:off x="3870008" y="5173980"/>
            <a:ext cx="285274" cy="356592"/>
          </a:xfrm>
          <a:prstGeom prst="rect">
            <a:avLst/>
          </a:prstGeom>
          <a:noFill/>
          <a:ln/>
        </p:spPr>
        <p:txBody>
          <a:bodyPr wrap="none" lIns="0" tIns="0" rIns="0" bIns="0" rtlCol="0" anchor="t"/>
          <a:lstStyle/>
          <a:p>
            <a:pPr algn="ctr" indent="0" marL="0">
              <a:lnSpc>
                <a:spcPts val="3550"/>
              </a:lnSpc>
              <a:buNone/>
            </a:pPr>
            <a:r>
              <a:rPr lang="en-US" sz="2200" dirty="0">
                <a:solidFill>
                  <a:srgbClr val="E2E6E9"/>
                </a:solidFill>
                <a:latin typeface="Merriweather" pitchFamily="34" charset="0"/>
                <a:ea typeface="Merriweather" pitchFamily="34" charset="-122"/>
                <a:cs typeface="Merriweather" pitchFamily="34" charset="-120"/>
              </a:rPr>
              <a:t>3</a:t>
            </a:r>
            <a:endParaRPr lang="en-US" sz="2200" dirty="0"/>
          </a:p>
        </p:txBody>
      </p:sp>
      <p:sp>
        <p:nvSpPr>
          <p:cNvPr id="15" name="Text 12"/>
          <p:cNvSpPr/>
          <p:nvPr/>
        </p:nvSpPr>
        <p:spPr>
          <a:xfrm>
            <a:off x="7518083" y="4808458"/>
            <a:ext cx="2727246" cy="316944"/>
          </a:xfrm>
          <a:prstGeom prst="rect">
            <a:avLst/>
          </a:prstGeom>
          <a:noFill/>
          <a:ln/>
        </p:spPr>
        <p:txBody>
          <a:bodyPr wrap="none" lIns="0" tIns="0" rIns="0" bIns="0" rtlCol="0" anchor="t"/>
          <a:lstStyle/>
          <a:p>
            <a:pPr algn="l" indent="0" marL="0">
              <a:lnSpc>
                <a:spcPts val="2450"/>
              </a:lnSpc>
              <a:buNone/>
            </a:pPr>
            <a:r>
              <a:rPr lang="en-US" sz="1950" dirty="0">
                <a:solidFill>
                  <a:srgbClr val="E2E6E9"/>
                </a:solidFill>
                <a:latin typeface="Merriweather" pitchFamily="34" charset="0"/>
                <a:ea typeface="Merriweather" pitchFamily="34" charset="-122"/>
                <a:cs typeface="Merriweather" pitchFamily="34" charset="-120"/>
              </a:rPr>
              <a:t>Précision de Détection</a:t>
            </a:r>
            <a:endParaRPr lang="en-US" sz="1950" dirty="0"/>
          </a:p>
        </p:txBody>
      </p:sp>
      <p:sp>
        <p:nvSpPr>
          <p:cNvPr id="16" name="Text 13"/>
          <p:cNvSpPr/>
          <p:nvPr/>
        </p:nvSpPr>
        <p:spPr>
          <a:xfrm>
            <a:off x="7518083" y="5247084"/>
            <a:ext cx="6199227" cy="649129"/>
          </a:xfrm>
          <a:prstGeom prst="rect">
            <a:avLst/>
          </a:prstGeom>
          <a:noFill/>
          <a:ln/>
        </p:spPr>
        <p:txBody>
          <a:bodyPr wrap="square" lIns="0" tIns="0" rIns="0" bIns="0" rtlCol="0" anchor="t"/>
          <a:lstStyle/>
          <a:p>
            <a:pPr algn="l" indent="0" marL="0">
              <a:lnSpc>
                <a:spcPts val="2550"/>
              </a:lnSpc>
              <a:buNone/>
            </a:pPr>
            <a:r>
              <a:rPr lang="en-US" sz="1550" dirty="0">
                <a:solidFill>
                  <a:srgbClr val="E2E6E9"/>
                </a:solidFill>
                <a:latin typeface="Merriweather" pitchFamily="34" charset="0"/>
                <a:ea typeface="Merriweather" pitchFamily="34" charset="-122"/>
                <a:cs typeface="Merriweather" pitchFamily="34" charset="-120"/>
              </a:rPr>
              <a:t>Le système détecte correctement 86,25% des phrases générées par l'IA non paraphrasées</a:t>
            </a:r>
            <a:endParaRPr lang="en-US" sz="1550" dirty="0"/>
          </a:p>
        </p:txBody>
      </p:sp>
      <p:sp>
        <p:nvSpPr>
          <p:cNvPr id="17" name="Text 14"/>
          <p:cNvSpPr/>
          <p:nvPr/>
        </p:nvSpPr>
        <p:spPr>
          <a:xfrm>
            <a:off x="710208" y="6327338"/>
            <a:ext cx="13209984" cy="649129"/>
          </a:xfrm>
          <a:prstGeom prst="rect">
            <a:avLst/>
          </a:prstGeom>
          <a:noFill/>
          <a:ln/>
        </p:spPr>
        <p:txBody>
          <a:bodyPr wrap="square" lIns="0" tIns="0" rIns="0" bIns="0" rtlCol="0" anchor="t"/>
          <a:lstStyle/>
          <a:p>
            <a:pPr algn="l" indent="0" marL="0">
              <a:lnSpc>
                <a:spcPts val="2550"/>
              </a:lnSpc>
              <a:buNone/>
            </a:pPr>
            <a:r>
              <a:rPr lang="en-US" sz="1550" dirty="0">
                <a:solidFill>
                  <a:srgbClr val="E2E6E9"/>
                </a:solidFill>
                <a:latin typeface="Merriweather" pitchFamily="34" charset="0"/>
                <a:ea typeface="Merriweather" pitchFamily="34" charset="-122"/>
                <a:cs typeface="Merriweather" pitchFamily="34" charset="-120"/>
              </a:rPr>
              <a:t>AIR-1 détermine si les phrases détectées comme générées par l'IA sont également paraphrasées, évalué via les taux de mauvaise identification Type 1 et Type 2.</a:t>
            </a:r>
            <a:endParaRPr lang="en-US" sz="1550" dirty="0"/>
          </a:p>
        </p:txBody>
      </p:sp>
      <p:sp>
        <p:nvSpPr>
          <p:cNvPr id="18" name="Text 15"/>
          <p:cNvSpPr/>
          <p:nvPr/>
        </p:nvSpPr>
        <p:spPr>
          <a:xfrm>
            <a:off x="710208" y="7204710"/>
            <a:ext cx="13209984" cy="324564"/>
          </a:xfrm>
          <a:prstGeom prst="rect">
            <a:avLst/>
          </a:prstGeom>
          <a:noFill/>
          <a:ln/>
        </p:spPr>
        <p:txBody>
          <a:bodyPr wrap="none" lIns="0" tIns="0" rIns="0" bIns="0" rtlCol="0" anchor="t"/>
          <a:lstStyle/>
          <a:p>
            <a:pPr algn="l" indent="0" marL="0">
              <a:lnSpc>
                <a:spcPts val="2550"/>
              </a:lnSpc>
              <a:buNone/>
            </a:pPr>
            <a:r>
              <a:rPr lang="en-US" sz="1550" dirty="0">
                <a:solidFill>
                  <a:srgbClr val="E2E6E9"/>
                </a:solidFill>
                <a:latin typeface="Merriweather" pitchFamily="34" charset="0"/>
                <a:ea typeface="Merriweather" pitchFamily="34" charset="-122"/>
                <a:cs typeface="Merriweather" pitchFamily="34" charset="-120"/>
              </a:rPr>
              <a:t>Le modèle fonctionne uniquement sur les phrases préalablement identifiées par AIW-2 comme générées par l'IA.</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42117" y="583049"/>
            <a:ext cx="10447377" cy="662702"/>
          </a:xfrm>
          <a:prstGeom prst="rect">
            <a:avLst/>
          </a:prstGeom>
          <a:noFill/>
          <a:ln/>
        </p:spPr>
        <p:txBody>
          <a:bodyPr wrap="none" lIns="0" tIns="0" rIns="0" bIns="0" rtlCol="0" anchor="t"/>
          <a:lstStyle/>
          <a:p>
            <a:pPr algn="l" indent="0" marL="0">
              <a:lnSpc>
                <a:spcPts val="5200"/>
              </a:lnSpc>
              <a:buNone/>
            </a:pPr>
            <a:r>
              <a:rPr lang="en-US" sz="4150" dirty="0">
                <a:solidFill>
                  <a:srgbClr val="F5F0F0"/>
                </a:solidFill>
                <a:latin typeface="Merriweather" pitchFamily="34" charset="0"/>
                <a:ea typeface="Merriweather" pitchFamily="34" charset="-122"/>
                <a:cs typeface="Merriweather" pitchFamily="34" charset="-120"/>
              </a:rPr>
              <a:t>Résultats Détaillés de l'Évaluation d'AIR-1</a:t>
            </a:r>
            <a:endParaRPr lang="en-US" sz="4150" dirty="0"/>
          </a:p>
        </p:txBody>
      </p:sp>
      <p:sp>
        <p:nvSpPr>
          <p:cNvPr id="3" name="Shape 1"/>
          <p:cNvSpPr/>
          <p:nvPr/>
        </p:nvSpPr>
        <p:spPr>
          <a:xfrm>
            <a:off x="742117" y="1669852"/>
            <a:ext cx="13146167" cy="3807143"/>
          </a:xfrm>
          <a:prstGeom prst="roundRect">
            <a:avLst>
              <a:gd name="adj" fmla="val 2339"/>
            </a:avLst>
          </a:prstGeom>
          <a:noFill/>
          <a:ln w="7620">
            <a:solidFill>
              <a:srgbClr val="FFFFFF">
                <a:alpha val="24000"/>
              </a:srgbClr>
            </a:solidFill>
            <a:prstDash val="solid"/>
          </a:ln>
        </p:spPr>
      </p:sp>
      <p:sp>
        <p:nvSpPr>
          <p:cNvPr id="4" name="Shape 2"/>
          <p:cNvSpPr/>
          <p:nvPr/>
        </p:nvSpPr>
        <p:spPr>
          <a:xfrm>
            <a:off x="749737" y="1677472"/>
            <a:ext cx="13130927" cy="608767"/>
          </a:xfrm>
          <a:prstGeom prst="rect">
            <a:avLst/>
          </a:prstGeom>
          <a:solidFill>
            <a:srgbClr val="FFFFFF">
              <a:alpha val="4000"/>
            </a:srgbClr>
          </a:solidFill>
          <a:ln/>
        </p:spPr>
      </p:sp>
      <p:sp>
        <p:nvSpPr>
          <p:cNvPr id="5" name="Text 3"/>
          <p:cNvSpPr/>
          <p:nvPr/>
        </p:nvSpPr>
        <p:spPr>
          <a:xfrm>
            <a:off x="962025" y="1812250"/>
            <a:ext cx="2854762" cy="339209"/>
          </a:xfrm>
          <a:prstGeom prst="rect">
            <a:avLst/>
          </a:prstGeom>
          <a:noFill/>
          <a:ln/>
        </p:spPr>
        <p:txBody>
          <a:bodyPr wrap="none" lIns="0" tIns="0" rIns="0" bIns="0" rtlCol="0" anchor="t"/>
          <a:lstStyle/>
          <a:p>
            <a:pPr algn="l" indent="0" marL="0">
              <a:lnSpc>
                <a:spcPts val="2650"/>
              </a:lnSpc>
              <a:buNone/>
            </a:pPr>
            <a:endParaRPr lang="en-US" sz="1650" dirty="0"/>
          </a:p>
        </p:txBody>
      </p:sp>
      <p:sp>
        <p:nvSpPr>
          <p:cNvPr id="6" name="Text 4"/>
          <p:cNvSpPr/>
          <p:nvPr/>
        </p:nvSpPr>
        <p:spPr>
          <a:xfrm>
            <a:off x="4248507" y="1812250"/>
            <a:ext cx="9420106" cy="339209"/>
          </a:xfrm>
          <a:prstGeom prst="rect">
            <a:avLst/>
          </a:prstGeom>
          <a:noFill/>
          <a:ln/>
        </p:spPr>
        <p:txBody>
          <a:bodyPr wrap="non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Prédiction du Système AIW-2 + AIR-1</a:t>
            </a:r>
            <a:endParaRPr lang="en-US" sz="1650" dirty="0"/>
          </a:p>
        </p:txBody>
      </p:sp>
      <p:sp>
        <p:nvSpPr>
          <p:cNvPr id="7" name="Shape 5"/>
          <p:cNvSpPr/>
          <p:nvPr/>
        </p:nvSpPr>
        <p:spPr>
          <a:xfrm>
            <a:off x="749737" y="2286238"/>
            <a:ext cx="13130927" cy="947976"/>
          </a:xfrm>
          <a:prstGeom prst="rect">
            <a:avLst/>
          </a:prstGeom>
          <a:solidFill>
            <a:srgbClr val="000000">
              <a:alpha val="4000"/>
            </a:srgbClr>
          </a:solidFill>
          <a:ln/>
        </p:spPr>
      </p:sp>
      <p:sp>
        <p:nvSpPr>
          <p:cNvPr id="8" name="Text 6"/>
          <p:cNvSpPr/>
          <p:nvPr/>
        </p:nvSpPr>
        <p:spPr>
          <a:xfrm>
            <a:off x="962025" y="2421017"/>
            <a:ext cx="2854762" cy="339209"/>
          </a:xfrm>
          <a:prstGeom prst="rect">
            <a:avLst/>
          </a:prstGeom>
          <a:noFill/>
          <a:ln/>
        </p:spPr>
        <p:txBody>
          <a:bodyPr wrap="none" lIns="0" tIns="0" rIns="0" bIns="0" rtlCol="0" anchor="t"/>
          <a:lstStyle/>
          <a:p>
            <a:pPr algn="l" indent="0" marL="0">
              <a:lnSpc>
                <a:spcPts val="2650"/>
              </a:lnSpc>
              <a:buNone/>
            </a:pPr>
            <a:endParaRPr lang="en-US" sz="1650" dirty="0"/>
          </a:p>
        </p:txBody>
      </p:sp>
      <p:sp>
        <p:nvSpPr>
          <p:cNvPr id="9" name="Text 7"/>
          <p:cNvSpPr/>
          <p:nvPr/>
        </p:nvSpPr>
        <p:spPr>
          <a:xfrm>
            <a:off x="4248507" y="2421017"/>
            <a:ext cx="2850952" cy="339209"/>
          </a:xfrm>
          <a:prstGeom prst="rect">
            <a:avLst/>
          </a:prstGeom>
          <a:noFill/>
          <a:ln/>
        </p:spPr>
        <p:txBody>
          <a:bodyPr wrap="non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Humain</a:t>
            </a:r>
            <a:endParaRPr lang="en-US" sz="1650" dirty="0"/>
          </a:p>
        </p:txBody>
      </p:sp>
      <p:sp>
        <p:nvSpPr>
          <p:cNvPr id="10" name="Text 8"/>
          <p:cNvSpPr/>
          <p:nvPr/>
        </p:nvSpPr>
        <p:spPr>
          <a:xfrm>
            <a:off x="7531179" y="2421017"/>
            <a:ext cx="2850952" cy="678418"/>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Généré par l'IA et NON Paraphrasé par l'IA</a:t>
            </a:r>
            <a:endParaRPr lang="en-US" sz="1650" dirty="0"/>
          </a:p>
        </p:txBody>
      </p:sp>
      <p:sp>
        <p:nvSpPr>
          <p:cNvPr id="11" name="Text 9"/>
          <p:cNvSpPr/>
          <p:nvPr/>
        </p:nvSpPr>
        <p:spPr>
          <a:xfrm>
            <a:off x="10813852" y="2421017"/>
            <a:ext cx="2854762" cy="678418"/>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Généré par l'IA et Paraphrasé par l'IA</a:t>
            </a:r>
            <a:endParaRPr lang="en-US" sz="1650" dirty="0"/>
          </a:p>
        </p:txBody>
      </p:sp>
      <p:sp>
        <p:nvSpPr>
          <p:cNvPr id="12" name="Shape 10"/>
          <p:cNvSpPr/>
          <p:nvPr/>
        </p:nvSpPr>
        <p:spPr>
          <a:xfrm>
            <a:off x="749737" y="3234214"/>
            <a:ext cx="13130927" cy="1287185"/>
          </a:xfrm>
          <a:prstGeom prst="rect">
            <a:avLst/>
          </a:prstGeom>
          <a:solidFill>
            <a:srgbClr val="FFFFFF">
              <a:alpha val="4000"/>
            </a:srgbClr>
          </a:solidFill>
          <a:ln/>
        </p:spPr>
      </p:sp>
      <p:sp>
        <p:nvSpPr>
          <p:cNvPr id="13" name="Text 11"/>
          <p:cNvSpPr/>
          <p:nvPr/>
        </p:nvSpPr>
        <p:spPr>
          <a:xfrm>
            <a:off x="962025" y="3368993"/>
            <a:ext cx="2854762" cy="1017627"/>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Vérité Terrain: Généré par l'IA et NON Paraphrasé par l'IA</a:t>
            </a:r>
            <a:endParaRPr lang="en-US" sz="1650" dirty="0"/>
          </a:p>
        </p:txBody>
      </p:sp>
      <p:sp>
        <p:nvSpPr>
          <p:cNvPr id="14" name="Text 12"/>
          <p:cNvSpPr/>
          <p:nvPr/>
        </p:nvSpPr>
        <p:spPr>
          <a:xfrm>
            <a:off x="4248507" y="3368993"/>
            <a:ext cx="2850952" cy="339209"/>
          </a:xfrm>
          <a:prstGeom prst="rect">
            <a:avLst/>
          </a:prstGeom>
          <a:noFill/>
          <a:ln/>
        </p:spPr>
        <p:txBody>
          <a:bodyPr wrap="non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10.84%</a:t>
            </a:r>
            <a:endParaRPr lang="en-US" sz="1650" dirty="0"/>
          </a:p>
        </p:txBody>
      </p:sp>
      <p:sp>
        <p:nvSpPr>
          <p:cNvPr id="15" name="Text 13"/>
          <p:cNvSpPr/>
          <p:nvPr/>
        </p:nvSpPr>
        <p:spPr>
          <a:xfrm>
            <a:off x="7531179" y="3368993"/>
            <a:ext cx="2850952" cy="339209"/>
          </a:xfrm>
          <a:prstGeom prst="rect">
            <a:avLst/>
          </a:prstGeom>
          <a:noFill/>
          <a:ln/>
        </p:spPr>
        <p:txBody>
          <a:bodyPr wrap="non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86.25%</a:t>
            </a:r>
            <a:endParaRPr lang="en-US" sz="1650" dirty="0"/>
          </a:p>
        </p:txBody>
      </p:sp>
      <p:sp>
        <p:nvSpPr>
          <p:cNvPr id="16" name="Text 14"/>
          <p:cNvSpPr/>
          <p:nvPr/>
        </p:nvSpPr>
        <p:spPr>
          <a:xfrm>
            <a:off x="10813852" y="3368993"/>
            <a:ext cx="2854762" cy="678418"/>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2.91% (Mauvaise Identification Type 1)</a:t>
            </a:r>
            <a:endParaRPr lang="en-US" sz="1650" dirty="0"/>
          </a:p>
        </p:txBody>
      </p:sp>
      <p:sp>
        <p:nvSpPr>
          <p:cNvPr id="17" name="Shape 15"/>
          <p:cNvSpPr/>
          <p:nvPr/>
        </p:nvSpPr>
        <p:spPr>
          <a:xfrm>
            <a:off x="749737" y="4521398"/>
            <a:ext cx="13130927" cy="947976"/>
          </a:xfrm>
          <a:prstGeom prst="rect">
            <a:avLst/>
          </a:prstGeom>
          <a:solidFill>
            <a:srgbClr val="000000">
              <a:alpha val="4000"/>
            </a:srgbClr>
          </a:solidFill>
          <a:ln/>
        </p:spPr>
      </p:sp>
      <p:sp>
        <p:nvSpPr>
          <p:cNvPr id="18" name="Text 16"/>
          <p:cNvSpPr/>
          <p:nvPr/>
        </p:nvSpPr>
        <p:spPr>
          <a:xfrm>
            <a:off x="962025" y="4656177"/>
            <a:ext cx="2854762" cy="678418"/>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Vérité Terrain: Généré par l'IA et Paraphrasé par l'IA</a:t>
            </a:r>
            <a:endParaRPr lang="en-US" sz="1650" dirty="0"/>
          </a:p>
        </p:txBody>
      </p:sp>
      <p:sp>
        <p:nvSpPr>
          <p:cNvPr id="19" name="Text 17"/>
          <p:cNvSpPr/>
          <p:nvPr/>
        </p:nvSpPr>
        <p:spPr>
          <a:xfrm>
            <a:off x="4248507" y="4656177"/>
            <a:ext cx="2850952" cy="339209"/>
          </a:xfrm>
          <a:prstGeom prst="rect">
            <a:avLst/>
          </a:prstGeom>
          <a:noFill/>
          <a:ln/>
        </p:spPr>
        <p:txBody>
          <a:bodyPr wrap="non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9.31%</a:t>
            </a:r>
            <a:endParaRPr lang="en-US" sz="1650" dirty="0"/>
          </a:p>
        </p:txBody>
      </p:sp>
      <p:sp>
        <p:nvSpPr>
          <p:cNvPr id="20" name="Text 18"/>
          <p:cNvSpPr/>
          <p:nvPr/>
        </p:nvSpPr>
        <p:spPr>
          <a:xfrm>
            <a:off x="7531179" y="4656177"/>
            <a:ext cx="2850952" cy="678418"/>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9.01% (Mauvaise Identification Type 2)</a:t>
            </a:r>
            <a:endParaRPr lang="en-US" sz="1650" dirty="0"/>
          </a:p>
        </p:txBody>
      </p:sp>
      <p:sp>
        <p:nvSpPr>
          <p:cNvPr id="21" name="Text 19"/>
          <p:cNvSpPr/>
          <p:nvPr/>
        </p:nvSpPr>
        <p:spPr>
          <a:xfrm>
            <a:off x="10813852" y="4656177"/>
            <a:ext cx="2854762" cy="339209"/>
          </a:xfrm>
          <a:prstGeom prst="rect">
            <a:avLst/>
          </a:prstGeom>
          <a:noFill/>
          <a:ln/>
        </p:spPr>
        <p:txBody>
          <a:bodyPr wrap="non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81.68%</a:t>
            </a:r>
            <a:endParaRPr lang="en-US" sz="1650" dirty="0"/>
          </a:p>
        </p:txBody>
      </p:sp>
      <p:sp>
        <p:nvSpPr>
          <p:cNvPr id="22" name="Text 20"/>
          <p:cNvSpPr/>
          <p:nvPr/>
        </p:nvSpPr>
        <p:spPr>
          <a:xfrm>
            <a:off x="742117" y="5715476"/>
            <a:ext cx="13146167" cy="1017627"/>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Le tableau présente les résultats de l'évaluation d'AIR-1 au niveau des phrases. Pour le contenu généré par l'IA et paraphrasé, le système AIW-2/AIR-1 atteint une précision de 81,68%, avec 9,31% identifiés comme humains et 9,01% comme générés par l'IA mais non paraphrasés.</a:t>
            </a:r>
            <a:endParaRPr lang="en-US" sz="1650" dirty="0"/>
          </a:p>
        </p:txBody>
      </p:sp>
      <p:sp>
        <p:nvSpPr>
          <p:cNvPr id="23" name="Text 21"/>
          <p:cNvSpPr/>
          <p:nvPr/>
        </p:nvSpPr>
        <p:spPr>
          <a:xfrm>
            <a:off x="742117" y="6971586"/>
            <a:ext cx="13146167" cy="678418"/>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Pour le contenu généré par l'IA non paraphrasé, le système identifie correctement 86,25% des phrases, classant 10,84% comme humaines et 2,91% comme générées et paraphrasées par l'IA.</a:t>
            </a:r>
            <a:endParaRPr lang="en-US" sz="1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4982" y="814268"/>
            <a:ext cx="7230428" cy="718780"/>
          </a:xfrm>
          <a:prstGeom prst="rect">
            <a:avLst/>
          </a:prstGeom>
          <a:noFill/>
          <a:ln/>
        </p:spPr>
        <p:txBody>
          <a:bodyPr wrap="none" lIns="0" tIns="0" rIns="0" bIns="0" rtlCol="0" anchor="t"/>
          <a:lstStyle/>
          <a:p>
            <a:pPr algn="l" indent="0" marL="0">
              <a:lnSpc>
                <a:spcPts val="5650"/>
              </a:lnSpc>
              <a:buNone/>
            </a:pPr>
            <a:r>
              <a:rPr lang="en-US" sz="4500" dirty="0">
                <a:solidFill>
                  <a:srgbClr val="F5F0F0"/>
                </a:solidFill>
                <a:latin typeface="Merriweather" pitchFamily="34" charset="0"/>
                <a:ea typeface="Merriweather" pitchFamily="34" charset="-122"/>
                <a:cs typeface="Merriweather" pitchFamily="34" charset="-120"/>
              </a:rPr>
              <a:t>Résumé et Travaux Futurs</a:t>
            </a:r>
            <a:endParaRPr lang="en-US" sz="4500" dirty="0"/>
          </a:p>
        </p:txBody>
      </p:sp>
      <p:sp>
        <p:nvSpPr>
          <p:cNvPr id="3" name="Shape 1"/>
          <p:cNvSpPr/>
          <p:nvPr/>
        </p:nvSpPr>
        <p:spPr>
          <a:xfrm>
            <a:off x="804982" y="2251710"/>
            <a:ext cx="517446" cy="517446"/>
          </a:xfrm>
          <a:prstGeom prst="roundRect">
            <a:avLst>
              <a:gd name="adj" fmla="val 18669"/>
            </a:avLst>
          </a:prstGeom>
          <a:solidFill>
            <a:srgbClr val="003180"/>
          </a:solidFill>
          <a:ln w="7620">
            <a:solidFill>
              <a:srgbClr val="194A99"/>
            </a:solidFill>
            <a:prstDash val="solid"/>
          </a:ln>
        </p:spPr>
      </p:sp>
      <p:pic>
        <p:nvPicPr>
          <p:cNvPr id="4" name="Image 0" descr="preencoded.png">    </p:cNvPr>
          <p:cNvPicPr>
            <a:picLocks noChangeAspect="1"/>
          </p:cNvPicPr>
          <p:nvPr/>
        </p:nvPicPr>
        <p:blipFill>
          <a:blip r:embed="rId1"/>
          <a:stretch>
            <a:fillRect/>
          </a:stretch>
        </p:blipFill>
        <p:spPr>
          <a:xfrm>
            <a:off x="891242" y="2294811"/>
            <a:ext cx="344924" cy="431244"/>
          </a:xfrm>
          <a:prstGeom prst="rect">
            <a:avLst/>
          </a:prstGeom>
        </p:spPr>
      </p:pic>
      <p:sp>
        <p:nvSpPr>
          <p:cNvPr id="5" name="Text 2"/>
          <p:cNvSpPr/>
          <p:nvPr/>
        </p:nvSpPr>
        <p:spPr>
          <a:xfrm>
            <a:off x="1552337" y="2251710"/>
            <a:ext cx="3261836" cy="359331"/>
          </a:xfrm>
          <a:prstGeom prst="rect">
            <a:avLst/>
          </a:prstGeom>
          <a:noFill/>
          <a:ln/>
        </p:spPr>
        <p:txBody>
          <a:bodyPr wrap="none" lIns="0" tIns="0" rIns="0" bIns="0" rtlCol="0" anchor="t"/>
          <a:lstStyle/>
          <a:p>
            <a:pPr algn="l" indent="0" marL="0">
              <a:lnSpc>
                <a:spcPts val="2800"/>
              </a:lnSpc>
              <a:buNone/>
            </a:pPr>
            <a:r>
              <a:rPr lang="en-US" sz="2250" dirty="0">
                <a:solidFill>
                  <a:srgbClr val="E2E6E9"/>
                </a:solidFill>
                <a:latin typeface="Merriweather" pitchFamily="34" charset="0"/>
                <a:ea typeface="Merriweather" pitchFamily="34" charset="-122"/>
                <a:cs typeface="Merriweather" pitchFamily="34" charset="-120"/>
              </a:rPr>
              <a:t>Explosion de Popularité</a:t>
            </a:r>
            <a:endParaRPr lang="en-US" sz="2250" dirty="0"/>
          </a:p>
        </p:txBody>
      </p:sp>
      <p:sp>
        <p:nvSpPr>
          <p:cNvPr id="6" name="Text 3"/>
          <p:cNvSpPr/>
          <p:nvPr/>
        </p:nvSpPr>
        <p:spPr>
          <a:xfrm>
            <a:off x="1552337" y="2749034"/>
            <a:ext cx="5647968" cy="1840111"/>
          </a:xfrm>
          <a:prstGeom prst="rect">
            <a:avLst/>
          </a:prstGeom>
          <a:noFill/>
          <a:ln/>
        </p:spPr>
        <p:txBody>
          <a:bodyPr wrap="squar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La popularité des outils LLM menace l'intégrité académique. Le système de détection de Turnitin permet aux éducateurs d'identifier l'utilisation potentielle de modèles GPT, facilitant des discussions sur l'usage approprié de ces outils.</a:t>
            </a:r>
            <a:endParaRPr lang="en-US" sz="1800" dirty="0"/>
          </a:p>
        </p:txBody>
      </p:sp>
      <p:sp>
        <p:nvSpPr>
          <p:cNvPr id="7" name="Shape 4"/>
          <p:cNvSpPr/>
          <p:nvPr/>
        </p:nvSpPr>
        <p:spPr>
          <a:xfrm>
            <a:off x="7430214" y="2251710"/>
            <a:ext cx="517446" cy="517446"/>
          </a:xfrm>
          <a:prstGeom prst="roundRect">
            <a:avLst>
              <a:gd name="adj" fmla="val 18669"/>
            </a:avLst>
          </a:prstGeom>
          <a:solidFill>
            <a:srgbClr val="003180"/>
          </a:solidFill>
          <a:ln w="7620">
            <a:solidFill>
              <a:srgbClr val="194A99"/>
            </a:solidFill>
            <a:prstDash val="solid"/>
          </a:ln>
        </p:spPr>
      </p:sp>
      <p:pic>
        <p:nvPicPr>
          <p:cNvPr id="8" name="Image 1" descr="preencoded.png">    </p:cNvPr>
          <p:cNvPicPr>
            <a:picLocks noChangeAspect="1"/>
          </p:cNvPicPr>
          <p:nvPr/>
        </p:nvPicPr>
        <p:blipFill>
          <a:blip r:embed="rId2"/>
          <a:stretch>
            <a:fillRect/>
          </a:stretch>
        </p:blipFill>
        <p:spPr>
          <a:xfrm>
            <a:off x="7516475" y="2294811"/>
            <a:ext cx="344924" cy="431244"/>
          </a:xfrm>
          <a:prstGeom prst="rect">
            <a:avLst/>
          </a:prstGeom>
        </p:spPr>
      </p:pic>
      <p:sp>
        <p:nvSpPr>
          <p:cNvPr id="9" name="Text 5"/>
          <p:cNvSpPr/>
          <p:nvPr/>
        </p:nvSpPr>
        <p:spPr>
          <a:xfrm>
            <a:off x="8177570" y="2251710"/>
            <a:ext cx="2875002" cy="359331"/>
          </a:xfrm>
          <a:prstGeom prst="rect">
            <a:avLst/>
          </a:prstGeom>
          <a:noFill/>
          <a:ln/>
        </p:spPr>
        <p:txBody>
          <a:bodyPr wrap="none" lIns="0" tIns="0" rIns="0" bIns="0" rtlCol="0" anchor="t"/>
          <a:lstStyle/>
          <a:p>
            <a:pPr algn="l" indent="0" marL="0">
              <a:lnSpc>
                <a:spcPts val="2800"/>
              </a:lnSpc>
              <a:buNone/>
            </a:pPr>
            <a:r>
              <a:rPr lang="en-US" sz="2250" dirty="0">
                <a:solidFill>
                  <a:srgbClr val="E2E6E9"/>
                </a:solidFill>
                <a:latin typeface="Merriweather" pitchFamily="34" charset="0"/>
                <a:ea typeface="Merriweather" pitchFamily="34" charset="-122"/>
                <a:cs typeface="Merriweather" pitchFamily="34" charset="-120"/>
              </a:rPr>
              <a:t>Fiabilité et Efficacité</a:t>
            </a:r>
            <a:endParaRPr lang="en-US" sz="2250" dirty="0"/>
          </a:p>
        </p:txBody>
      </p:sp>
      <p:sp>
        <p:nvSpPr>
          <p:cNvPr id="10" name="Text 6"/>
          <p:cNvSpPr/>
          <p:nvPr/>
        </p:nvSpPr>
        <p:spPr>
          <a:xfrm>
            <a:off x="8177570" y="2749034"/>
            <a:ext cx="5647968" cy="1104067"/>
          </a:xfrm>
          <a:prstGeom prst="rect">
            <a:avLst/>
          </a:prstGeom>
          <a:noFill/>
          <a:ln/>
        </p:spPr>
        <p:txBody>
          <a:bodyPr wrap="squar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Le système de détection offre une identification fiable de l'écriture IA, entraîné et testé sur une vaste collection d'écrits académiques authentiques.</a:t>
            </a:r>
            <a:endParaRPr lang="en-US" sz="1800" dirty="0"/>
          </a:p>
        </p:txBody>
      </p:sp>
      <p:sp>
        <p:nvSpPr>
          <p:cNvPr id="11" name="Shape 7"/>
          <p:cNvSpPr/>
          <p:nvPr/>
        </p:nvSpPr>
        <p:spPr>
          <a:xfrm>
            <a:off x="804982" y="5077778"/>
            <a:ext cx="517446" cy="517446"/>
          </a:xfrm>
          <a:prstGeom prst="roundRect">
            <a:avLst>
              <a:gd name="adj" fmla="val 18669"/>
            </a:avLst>
          </a:prstGeom>
          <a:solidFill>
            <a:srgbClr val="003180"/>
          </a:solidFill>
          <a:ln w="7620">
            <a:solidFill>
              <a:srgbClr val="194A99"/>
            </a:solidFill>
            <a:prstDash val="solid"/>
          </a:ln>
        </p:spPr>
      </p:sp>
      <p:pic>
        <p:nvPicPr>
          <p:cNvPr id="12" name="Image 2" descr="preencoded.png">    </p:cNvPr>
          <p:cNvPicPr>
            <a:picLocks noChangeAspect="1"/>
          </p:cNvPicPr>
          <p:nvPr/>
        </p:nvPicPr>
        <p:blipFill>
          <a:blip r:embed="rId3"/>
          <a:stretch>
            <a:fillRect/>
          </a:stretch>
        </p:blipFill>
        <p:spPr>
          <a:xfrm>
            <a:off x="891242" y="5120878"/>
            <a:ext cx="344924" cy="431244"/>
          </a:xfrm>
          <a:prstGeom prst="rect">
            <a:avLst/>
          </a:prstGeom>
        </p:spPr>
      </p:pic>
      <p:sp>
        <p:nvSpPr>
          <p:cNvPr id="13" name="Text 8"/>
          <p:cNvSpPr/>
          <p:nvPr/>
        </p:nvSpPr>
        <p:spPr>
          <a:xfrm>
            <a:off x="1552337" y="5077778"/>
            <a:ext cx="3437453" cy="359331"/>
          </a:xfrm>
          <a:prstGeom prst="rect">
            <a:avLst/>
          </a:prstGeom>
          <a:noFill/>
          <a:ln/>
        </p:spPr>
        <p:txBody>
          <a:bodyPr wrap="none" lIns="0" tIns="0" rIns="0" bIns="0" rtlCol="0" anchor="t"/>
          <a:lstStyle/>
          <a:p>
            <a:pPr algn="l" indent="0" marL="0">
              <a:lnSpc>
                <a:spcPts val="2800"/>
              </a:lnSpc>
              <a:buNone/>
            </a:pPr>
            <a:r>
              <a:rPr lang="en-US" sz="2250" dirty="0">
                <a:solidFill>
                  <a:srgbClr val="E2E6E9"/>
                </a:solidFill>
                <a:latin typeface="Merriweather" pitchFamily="34" charset="0"/>
                <a:ea typeface="Merriweather" pitchFamily="34" charset="-122"/>
                <a:cs typeface="Merriweather" pitchFamily="34" charset="-120"/>
              </a:rPr>
              <a:t>Améliorations Continues</a:t>
            </a:r>
            <a:endParaRPr lang="en-US" sz="2250" dirty="0"/>
          </a:p>
        </p:txBody>
      </p:sp>
      <p:sp>
        <p:nvSpPr>
          <p:cNvPr id="14" name="Text 9"/>
          <p:cNvSpPr/>
          <p:nvPr/>
        </p:nvSpPr>
        <p:spPr>
          <a:xfrm>
            <a:off x="1552337" y="5575102"/>
            <a:ext cx="5647968" cy="1840111"/>
          </a:xfrm>
          <a:prstGeom prst="rect">
            <a:avLst/>
          </a:prstGeom>
          <a:noFill/>
          <a:ln/>
        </p:spPr>
        <p:txBody>
          <a:bodyPr wrap="squar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Les modèles AIW-2 et AIR-1 améliorent l'identification du texte généré par l'IA, même paraphrasé, tout en renforçant la détection de contenus GPT-4, Llama-2 et Gemini Pro 1.0, avec peu de faux positifs.</a:t>
            </a:r>
            <a:endParaRPr lang="en-US" sz="1800" dirty="0"/>
          </a:p>
        </p:txBody>
      </p:sp>
      <p:sp>
        <p:nvSpPr>
          <p:cNvPr id="15" name="Shape 10"/>
          <p:cNvSpPr/>
          <p:nvPr/>
        </p:nvSpPr>
        <p:spPr>
          <a:xfrm>
            <a:off x="7430214" y="5077778"/>
            <a:ext cx="517446" cy="517446"/>
          </a:xfrm>
          <a:prstGeom prst="roundRect">
            <a:avLst>
              <a:gd name="adj" fmla="val 18669"/>
            </a:avLst>
          </a:prstGeom>
          <a:solidFill>
            <a:srgbClr val="003180"/>
          </a:solidFill>
          <a:ln w="7620">
            <a:solidFill>
              <a:srgbClr val="194A99"/>
            </a:solidFill>
            <a:prstDash val="solid"/>
          </a:ln>
        </p:spPr>
      </p:sp>
      <p:pic>
        <p:nvPicPr>
          <p:cNvPr id="16" name="Image 3" descr="preencoded.png">    </p:cNvPr>
          <p:cNvPicPr>
            <a:picLocks noChangeAspect="1"/>
          </p:cNvPicPr>
          <p:nvPr/>
        </p:nvPicPr>
        <p:blipFill>
          <a:blip r:embed="rId4"/>
          <a:stretch>
            <a:fillRect/>
          </a:stretch>
        </p:blipFill>
        <p:spPr>
          <a:xfrm>
            <a:off x="7516475" y="5120878"/>
            <a:ext cx="344924" cy="431244"/>
          </a:xfrm>
          <a:prstGeom prst="rect">
            <a:avLst/>
          </a:prstGeom>
        </p:spPr>
      </p:pic>
      <p:sp>
        <p:nvSpPr>
          <p:cNvPr id="17" name="Text 11"/>
          <p:cNvSpPr/>
          <p:nvPr/>
        </p:nvSpPr>
        <p:spPr>
          <a:xfrm>
            <a:off x="8177570" y="5077778"/>
            <a:ext cx="3787021" cy="359331"/>
          </a:xfrm>
          <a:prstGeom prst="rect">
            <a:avLst/>
          </a:prstGeom>
          <a:noFill/>
          <a:ln/>
        </p:spPr>
        <p:txBody>
          <a:bodyPr wrap="none" lIns="0" tIns="0" rIns="0" bIns="0" rtlCol="0" anchor="t"/>
          <a:lstStyle/>
          <a:p>
            <a:pPr algn="l" indent="0" marL="0">
              <a:lnSpc>
                <a:spcPts val="2800"/>
              </a:lnSpc>
              <a:buNone/>
            </a:pPr>
            <a:r>
              <a:rPr lang="en-US" sz="2250" dirty="0">
                <a:solidFill>
                  <a:srgbClr val="E2E6E9"/>
                </a:solidFill>
                <a:latin typeface="Merriweather" pitchFamily="34" charset="0"/>
                <a:ea typeface="Merriweather" pitchFamily="34" charset="-122"/>
                <a:cs typeface="Merriweather" pitchFamily="34" charset="-120"/>
              </a:rPr>
              <a:t>Engagement à la Recherche</a:t>
            </a:r>
            <a:endParaRPr lang="en-US" sz="2250" dirty="0"/>
          </a:p>
        </p:txBody>
      </p:sp>
      <p:sp>
        <p:nvSpPr>
          <p:cNvPr id="18" name="Text 12"/>
          <p:cNvSpPr/>
          <p:nvPr/>
        </p:nvSpPr>
        <p:spPr>
          <a:xfrm>
            <a:off x="8177570" y="5575102"/>
            <a:ext cx="5647968" cy="1472089"/>
          </a:xfrm>
          <a:prstGeom prst="rect">
            <a:avLst/>
          </a:prstGeom>
          <a:noFill/>
          <a:ln/>
        </p:spPr>
        <p:txBody>
          <a:bodyPr wrap="square" lIns="0" tIns="0" rIns="0" bIns="0" rtlCol="0" anchor="t"/>
          <a:lstStyle/>
          <a:p>
            <a:pPr algn="l" indent="0" marL="0">
              <a:lnSpc>
                <a:spcPts val="2850"/>
              </a:lnSpc>
              <a:buNone/>
            </a:pPr>
            <a:r>
              <a:rPr lang="en-US" sz="1800" dirty="0">
                <a:solidFill>
                  <a:srgbClr val="E2E6E9"/>
                </a:solidFill>
                <a:latin typeface="Merriweather" pitchFamily="34" charset="0"/>
                <a:ea typeface="Merriweather" pitchFamily="34" charset="-122"/>
                <a:cs typeface="Merriweather" pitchFamily="34" charset="-120"/>
              </a:rPr>
              <a:t>Ces avancées illustrent l'engagement de Turnitin dans le développement de solutions permettant aux éducateurs de préserver l'intégrité académique à l'ère de l'IA.</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77704" y="688658"/>
            <a:ext cx="4840962" cy="605076"/>
          </a:xfrm>
          <a:prstGeom prst="rect">
            <a:avLst/>
          </a:prstGeom>
          <a:noFill/>
          <a:ln/>
        </p:spPr>
        <p:txBody>
          <a:bodyPr wrap="none" lIns="0" tIns="0" rIns="0" bIns="0" rtlCol="0" anchor="t"/>
          <a:lstStyle/>
          <a:p>
            <a:pPr algn="l" indent="0" marL="0">
              <a:lnSpc>
                <a:spcPts val="4750"/>
              </a:lnSpc>
              <a:buNone/>
            </a:pPr>
            <a:r>
              <a:rPr lang="en-US" sz="3800" dirty="0">
                <a:solidFill>
                  <a:srgbClr val="F5F0F0"/>
                </a:solidFill>
                <a:latin typeface="Merriweather" pitchFamily="34" charset="0"/>
                <a:ea typeface="Merriweather" pitchFamily="34" charset="-122"/>
                <a:cs typeface="Merriweather" pitchFamily="34" charset="-120"/>
              </a:rPr>
              <a:t>Références</a:t>
            </a:r>
            <a:endParaRPr lang="en-US" sz="3800" dirty="0"/>
          </a:p>
        </p:txBody>
      </p:sp>
      <p:sp>
        <p:nvSpPr>
          <p:cNvPr id="3" name="Text 1"/>
          <p:cNvSpPr/>
          <p:nvPr/>
        </p:nvSpPr>
        <p:spPr>
          <a:xfrm>
            <a:off x="677704" y="1680924"/>
            <a:ext cx="13274993" cy="929045"/>
          </a:xfrm>
          <a:prstGeom prst="rect">
            <a:avLst/>
          </a:prstGeom>
          <a:noFill/>
          <a:ln/>
        </p:spPr>
        <p:txBody>
          <a:bodyPr wrap="squar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Adamson, D. (2023). New research: Turnitin's AI detector shows no statistically significant bias against English Language Learners [Blog]. https://www.turnitin.com/blog/new-research-turnitin-s-ai-detector-shows-no-statistically-significant-bias-against-english-language-learners</a:t>
            </a:r>
            <a:endParaRPr lang="en-US" sz="1500" dirty="0"/>
          </a:p>
        </p:txBody>
      </p:sp>
      <p:sp>
        <p:nvSpPr>
          <p:cNvPr id="4" name="Text 2"/>
          <p:cNvSpPr/>
          <p:nvPr/>
        </p:nvSpPr>
        <p:spPr>
          <a:xfrm>
            <a:off x="677704" y="2827734"/>
            <a:ext cx="13274993"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Askell A, Bai Y., Chen A. et al. (2021). A General Language Assistant as a Laboratory for Alignment.</a:t>
            </a:r>
            <a:endParaRPr lang="en-US" sz="1500" dirty="0"/>
          </a:p>
        </p:txBody>
      </p:sp>
      <p:sp>
        <p:nvSpPr>
          <p:cNvPr id="5" name="Text 3"/>
          <p:cNvSpPr/>
          <p:nvPr/>
        </p:nvSpPr>
        <p:spPr>
          <a:xfrm>
            <a:off x="677704" y="3355181"/>
            <a:ext cx="13274993"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Chen M., Tworek, J., Jun, H. et al. (2021). Evaluating Large Language Models Trained on Code.</a:t>
            </a:r>
            <a:endParaRPr lang="en-US" sz="1500" dirty="0"/>
          </a:p>
        </p:txBody>
      </p:sp>
      <p:sp>
        <p:nvSpPr>
          <p:cNvPr id="6" name="Text 4"/>
          <p:cNvSpPr/>
          <p:nvPr/>
        </p:nvSpPr>
        <p:spPr>
          <a:xfrm>
            <a:off x="677704" y="3882628"/>
            <a:ext cx="13274993"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Chowdhery A., Narang S., Devlin J. et al. (2022). PaLM: Scaling Language Modeling with Pathways.</a:t>
            </a:r>
            <a:endParaRPr lang="en-US" sz="1500" dirty="0"/>
          </a:p>
        </p:txBody>
      </p:sp>
      <p:sp>
        <p:nvSpPr>
          <p:cNvPr id="7" name="Text 5"/>
          <p:cNvSpPr/>
          <p:nvPr/>
        </p:nvSpPr>
        <p:spPr>
          <a:xfrm>
            <a:off x="677704" y="4410075"/>
            <a:ext cx="13274993" cy="619363"/>
          </a:xfrm>
          <a:prstGeom prst="rect">
            <a:avLst/>
          </a:prstGeom>
          <a:noFill/>
          <a:ln/>
        </p:spPr>
        <p:txBody>
          <a:bodyPr wrap="squar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Gehrmann, S., Strobelt, H., &amp; Rush, A. (2019). GLTR: Statistical Detection and Visualization of Generated Text. In </a:t>
            </a:r>
            <a:pPr algn="l" indent="0" marL="0">
              <a:lnSpc>
                <a:spcPts val="2400"/>
              </a:lnSpc>
              <a:buNone/>
            </a:pPr>
            <a:r>
              <a:rPr lang="en-US" sz="1500" i="1" dirty="0">
                <a:solidFill>
                  <a:srgbClr val="E2E6E9"/>
                </a:solidFill>
                <a:latin typeface="Merriweather" pitchFamily="34" charset="0"/>
                <a:ea typeface="Merriweather" pitchFamily="34" charset="-122"/>
                <a:cs typeface="Merriweather" pitchFamily="34" charset="-120"/>
              </a:rPr>
              <a:t>Proceedings of the 57th Annual Meeting of the Association for Computational Linguistics: System Demonstrations</a:t>
            </a:r>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 (pp. 111–116). Association for Computational Linguistics.</a:t>
            </a:r>
            <a:endParaRPr lang="en-US" sz="1500" dirty="0"/>
          </a:p>
        </p:txBody>
      </p:sp>
      <p:sp>
        <p:nvSpPr>
          <p:cNvPr id="8" name="Text 6"/>
          <p:cNvSpPr/>
          <p:nvPr/>
        </p:nvSpPr>
        <p:spPr>
          <a:xfrm>
            <a:off x="677704" y="5247203"/>
            <a:ext cx="13274993" cy="619363"/>
          </a:xfrm>
          <a:prstGeom prst="rect">
            <a:avLst/>
          </a:prstGeom>
          <a:noFill/>
          <a:ln/>
        </p:spPr>
        <p:txBody>
          <a:bodyPr wrap="squar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Hagendorff,T. (2023). Machine Psychology: Investigating Emergent Capabilities and Behavior in Large Language Models Using Psychological Methods.</a:t>
            </a:r>
            <a:endParaRPr lang="en-US" sz="1500" dirty="0"/>
          </a:p>
        </p:txBody>
      </p:sp>
      <p:sp>
        <p:nvSpPr>
          <p:cNvPr id="9" name="Text 7"/>
          <p:cNvSpPr/>
          <p:nvPr/>
        </p:nvSpPr>
        <p:spPr>
          <a:xfrm>
            <a:off x="677704" y="6084332"/>
            <a:ext cx="13274993" cy="309682"/>
          </a:xfrm>
          <a:prstGeom prst="rect">
            <a:avLst/>
          </a:prstGeom>
          <a:noFill/>
          <a:ln/>
        </p:spPr>
        <p:txBody>
          <a:bodyPr wrap="non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Ishikawa, S. (2023). The ICNALE Guide: An Introduction to a Learner Corpus Study on Asian Learners' L2 English (Routledge).</a:t>
            </a:r>
            <a:endParaRPr lang="en-US" sz="1500" dirty="0"/>
          </a:p>
        </p:txBody>
      </p:sp>
      <p:sp>
        <p:nvSpPr>
          <p:cNvPr id="10" name="Text 8"/>
          <p:cNvSpPr/>
          <p:nvPr/>
        </p:nvSpPr>
        <p:spPr>
          <a:xfrm>
            <a:off x="677704" y="6611779"/>
            <a:ext cx="13274993" cy="929045"/>
          </a:xfrm>
          <a:prstGeom prst="rect">
            <a:avLst/>
          </a:prstGeom>
          <a:noFill/>
          <a:ln/>
        </p:spPr>
        <p:txBody>
          <a:bodyPr wrap="square" lIns="0" tIns="0" rIns="0" bIns="0" rtlCol="0" anchor="t"/>
          <a:lstStyle/>
          <a:p>
            <a:pPr algn="l" indent="0" marL="0">
              <a:lnSpc>
                <a:spcPts val="2400"/>
              </a:lnSpc>
              <a:buNone/>
            </a:pPr>
            <a:r>
              <a:rPr lang="en-US" sz="1500" dirty="0">
                <a:solidFill>
                  <a:srgbClr val="E2E6E9"/>
                </a:solidFill>
                <a:latin typeface="Merriweather" pitchFamily="34" charset="0"/>
                <a:ea typeface="Merriweather" pitchFamily="34" charset="-122"/>
                <a:cs typeface="Merriweather" pitchFamily="34" charset="-120"/>
              </a:rPr>
              <a:t>Juffs, A., Han, N-R., &amp; Naismith, B. (2020). The University of Pittsburgh English Language Corpus (PELIC) [Data set]. http://doi.org/10.5281/zenodo.3991977 This dataset was funded with a grant via the Pittsburgh Science of Learning Center, award number SBE-0836012. (Previously NSF award number SBE-0354420.)</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21744" y="488513"/>
            <a:ext cx="4441508" cy="555069"/>
          </a:xfrm>
          <a:prstGeom prst="rect">
            <a:avLst/>
          </a:prstGeom>
          <a:noFill/>
          <a:ln/>
        </p:spPr>
        <p:txBody>
          <a:bodyPr wrap="none" lIns="0" tIns="0" rIns="0" bIns="0" rtlCol="0" anchor="t"/>
          <a:lstStyle/>
          <a:p>
            <a:pPr algn="l" indent="0" marL="0">
              <a:lnSpc>
                <a:spcPts val="4350"/>
              </a:lnSpc>
              <a:buNone/>
            </a:pPr>
            <a:r>
              <a:rPr lang="en-US" sz="3450" dirty="0">
                <a:solidFill>
                  <a:srgbClr val="F5F0F0"/>
                </a:solidFill>
                <a:latin typeface="Merriweather" pitchFamily="34" charset="0"/>
                <a:ea typeface="Merriweather" pitchFamily="34" charset="-122"/>
                <a:cs typeface="Merriweather" pitchFamily="34" charset="-120"/>
              </a:rPr>
              <a:t>Références (suite)</a:t>
            </a:r>
            <a:endParaRPr lang="en-US" sz="3450" dirty="0"/>
          </a:p>
        </p:txBody>
      </p:sp>
      <p:sp>
        <p:nvSpPr>
          <p:cNvPr id="3" name="Text 1"/>
          <p:cNvSpPr/>
          <p:nvPr/>
        </p:nvSpPr>
        <p:spPr>
          <a:xfrm>
            <a:off x="621744" y="1398865"/>
            <a:ext cx="13386911" cy="568404"/>
          </a:xfrm>
          <a:prstGeom prst="rect">
            <a:avLst/>
          </a:prstGeom>
          <a:noFill/>
          <a:ln/>
        </p:spPr>
        <p:txBody>
          <a:bodyPr wrap="squar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Liu, J.Q.J., Hui, K.T.K., Al Zoubi, F. et al. (2024). The great detectives: humans versus AI detectors in catching large language model-generated medical writing. </a:t>
            </a:r>
            <a:pPr algn="l" indent="0" marL="0">
              <a:lnSpc>
                <a:spcPts val="2200"/>
              </a:lnSpc>
              <a:buNone/>
            </a:pPr>
            <a:r>
              <a:rPr lang="en-US" sz="1350" i="1" dirty="0">
                <a:solidFill>
                  <a:srgbClr val="E2E6E9"/>
                </a:solidFill>
                <a:latin typeface="Merriweather" pitchFamily="34" charset="0"/>
                <a:ea typeface="Merriweather" pitchFamily="34" charset="-122"/>
                <a:cs typeface="Merriweather" pitchFamily="34" charset="-120"/>
              </a:rPr>
              <a:t>Int J Educ Integr</a:t>
            </a:r>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 20, 8. https://doi.org/10.1007/s40979-024-00155-6</a:t>
            </a:r>
            <a:endParaRPr lang="en-US" sz="1350" dirty="0"/>
          </a:p>
        </p:txBody>
      </p:sp>
      <p:sp>
        <p:nvSpPr>
          <p:cNvPr id="4" name="Text 2"/>
          <p:cNvSpPr/>
          <p:nvPr/>
        </p:nvSpPr>
        <p:spPr>
          <a:xfrm>
            <a:off x="621744" y="2167057"/>
            <a:ext cx="13386911" cy="284202"/>
          </a:xfrm>
          <a:prstGeom prst="rect">
            <a:avLst/>
          </a:prstGeom>
          <a:noFill/>
          <a:ln/>
        </p:spPr>
        <p:txBody>
          <a:bodyPr wrap="non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OpenAI. (2023). GPT-4 Technical Report.</a:t>
            </a:r>
            <a:endParaRPr lang="en-US" sz="1350" dirty="0"/>
          </a:p>
        </p:txBody>
      </p:sp>
      <p:sp>
        <p:nvSpPr>
          <p:cNvPr id="5" name="Text 3"/>
          <p:cNvSpPr/>
          <p:nvPr/>
        </p:nvSpPr>
        <p:spPr>
          <a:xfrm>
            <a:off x="621744" y="2651046"/>
            <a:ext cx="13386911" cy="568404"/>
          </a:xfrm>
          <a:prstGeom prst="rect">
            <a:avLst/>
          </a:prstGeom>
          <a:noFill/>
          <a:ln/>
        </p:spPr>
        <p:txBody>
          <a:bodyPr wrap="squar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Sakaguchi, K., Bras, R., Bhagavatula, C., &amp; Yejin, C. (2021). WinoGrande: an adversarial winograd schema challenge at scale. </a:t>
            </a:r>
            <a:pPr algn="l" indent="0" marL="0">
              <a:lnSpc>
                <a:spcPts val="2200"/>
              </a:lnSpc>
              <a:buNone/>
            </a:pPr>
            <a:r>
              <a:rPr lang="en-US" sz="1350" i="1" dirty="0">
                <a:solidFill>
                  <a:srgbClr val="E2E6E9"/>
                </a:solidFill>
                <a:latin typeface="Merriweather" pitchFamily="34" charset="0"/>
                <a:ea typeface="Merriweather" pitchFamily="34" charset="-122"/>
                <a:cs typeface="Merriweather" pitchFamily="34" charset="-120"/>
              </a:rPr>
              <a:t>Communications of the ACM</a:t>
            </a:r>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 64, 99-106.</a:t>
            </a:r>
            <a:endParaRPr lang="en-US" sz="1350" dirty="0"/>
          </a:p>
        </p:txBody>
      </p:sp>
      <p:sp>
        <p:nvSpPr>
          <p:cNvPr id="6" name="Text 4"/>
          <p:cNvSpPr/>
          <p:nvPr/>
        </p:nvSpPr>
        <p:spPr>
          <a:xfrm>
            <a:off x="621744" y="3419237"/>
            <a:ext cx="13386911" cy="568404"/>
          </a:xfrm>
          <a:prstGeom prst="rect">
            <a:avLst/>
          </a:prstGeom>
          <a:noFill/>
          <a:ln/>
        </p:spPr>
        <p:txBody>
          <a:bodyPr wrap="squar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Shermis, M. (2014). State-of-the-art automated essay scoring: Competition, results, and future directions from a united states demonstration. Assessing Writing, 20:53–76.</a:t>
            </a:r>
            <a:endParaRPr lang="en-US" sz="1350" dirty="0"/>
          </a:p>
        </p:txBody>
      </p:sp>
      <p:sp>
        <p:nvSpPr>
          <p:cNvPr id="7" name="Text 5"/>
          <p:cNvSpPr/>
          <p:nvPr/>
        </p:nvSpPr>
        <p:spPr>
          <a:xfrm>
            <a:off x="621744" y="4187428"/>
            <a:ext cx="13386911" cy="284202"/>
          </a:xfrm>
          <a:prstGeom prst="rect">
            <a:avLst/>
          </a:prstGeom>
          <a:noFill/>
          <a:ln/>
        </p:spPr>
        <p:txBody>
          <a:bodyPr wrap="non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Sutskever, I., Vinyals, O., &amp; Le, Q. (2014). Sequence to Sequence Learning with Neural Networks. In </a:t>
            </a:r>
            <a:pPr algn="l" indent="0" marL="0">
              <a:lnSpc>
                <a:spcPts val="2200"/>
              </a:lnSpc>
              <a:buNone/>
            </a:pPr>
            <a:r>
              <a:rPr lang="en-US" sz="1350" i="1" dirty="0">
                <a:solidFill>
                  <a:srgbClr val="E2E6E9"/>
                </a:solidFill>
                <a:latin typeface="Merriweather" pitchFamily="34" charset="0"/>
                <a:ea typeface="Merriweather" pitchFamily="34" charset="-122"/>
                <a:cs typeface="Merriweather" pitchFamily="34" charset="-120"/>
              </a:rPr>
              <a:t>Advances in Neural Information Processing Systems</a:t>
            </a:r>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a:t>
            </a:r>
            <a:endParaRPr lang="en-US" sz="1350" dirty="0"/>
          </a:p>
        </p:txBody>
      </p:sp>
      <p:sp>
        <p:nvSpPr>
          <p:cNvPr id="8" name="Text 6"/>
          <p:cNvSpPr/>
          <p:nvPr/>
        </p:nvSpPr>
        <p:spPr>
          <a:xfrm>
            <a:off x="621744" y="4671417"/>
            <a:ext cx="13386911" cy="284202"/>
          </a:xfrm>
          <a:prstGeom prst="rect">
            <a:avLst/>
          </a:prstGeom>
          <a:noFill/>
          <a:ln/>
        </p:spPr>
        <p:txBody>
          <a:bodyPr wrap="non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Vaswani, A., Shazeer, N., Parmar, N. et al.(2017). Attention is All you Need. In </a:t>
            </a:r>
            <a:pPr algn="l" indent="0" marL="0">
              <a:lnSpc>
                <a:spcPts val="2200"/>
              </a:lnSpc>
              <a:buNone/>
            </a:pPr>
            <a:r>
              <a:rPr lang="en-US" sz="1350" i="1" dirty="0">
                <a:solidFill>
                  <a:srgbClr val="E2E6E9"/>
                </a:solidFill>
                <a:latin typeface="Merriweather" pitchFamily="34" charset="0"/>
                <a:ea typeface="Merriweather" pitchFamily="34" charset="-122"/>
                <a:cs typeface="Merriweather" pitchFamily="34" charset="-120"/>
              </a:rPr>
              <a:t>Advances in Neural Information Processing Systems</a:t>
            </a:r>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a:t>
            </a:r>
            <a:endParaRPr lang="en-US" sz="1350" dirty="0"/>
          </a:p>
        </p:txBody>
      </p:sp>
      <p:sp>
        <p:nvSpPr>
          <p:cNvPr id="9" name="Text 7"/>
          <p:cNvSpPr/>
          <p:nvPr/>
        </p:nvSpPr>
        <p:spPr>
          <a:xfrm>
            <a:off x="621744" y="5155406"/>
            <a:ext cx="13386911" cy="568404"/>
          </a:xfrm>
          <a:prstGeom prst="rect">
            <a:avLst/>
          </a:prstGeom>
          <a:noFill/>
          <a:ln/>
        </p:spPr>
        <p:txBody>
          <a:bodyPr wrap="squar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Walters, W. H. (2023) "The Effectiveness of Software Designed to Detect AI-Generated Writing: A Comparison of 16 AI Text Detectors" </a:t>
            </a:r>
            <a:pPr algn="l" indent="0" marL="0">
              <a:lnSpc>
                <a:spcPts val="2200"/>
              </a:lnSpc>
              <a:buNone/>
            </a:pPr>
            <a:r>
              <a:rPr lang="en-US" sz="1350" i="1" dirty="0">
                <a:solidFill>
                  <a:srgbClr val="E2E6E9"/>
                </a:solidFill>
                <a:latin typeface="Merriweather" pitchFamily="34" charset="0"/>
                <a:ea typeface="Merriweather" pitchFamily="34" charset="-122"/>
                <a:cs typeface="Merriweather" pitchFamily="34" charset="-120"/>
              </a:rPr>
              <a:t>Open Information Science</a:t>
            </a:r>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 vol. 7, no. 1, pp. 20220158. https://doi.org/10.1515/opis-2022-0158</a:t>
            </a:r>
            <a:endParaRPr lang="en-US" sz="1350" dirty="0"/>
          </a:p>
        </p:txBody>
      </p:sp>
      <p:sp>
        <p:nvSpPr>
          <p:cNvPr id="10" name="Text 8"/>
          <p:cNvSpPr/>
          <p:nvPr/>
        </p:nvSpPr>
        <p:spPr>
          <a:xfrm>
            <a:off x="621744" y="5923598"/>
            <a:ext cx="13386911" cy="568404"/>
          </a:xfrm>
          <a:prstGeom prst="rect">
            <a:avLst/>
          </a:prstGeom>
          <a:noFill/>
          <a:ln/>
        </p:spPr>
        <p:txBody>
          <a:bodyPr wrap="squar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Weber-Wulff, D., Anohina-Naumeca A., Bjelobaba S. et al.(2023). Testing of Detection Tools for AI-Generated Text. In </a:t>
            </a:r>
            <a:pPr algn="l" indent="0" marL="0">
              <a:lnSpc>
                <a:spcPts val="2200"/>
              </a:lnSpc>
              <a:buNone/>
            </a:pPr>
            <a:r>
              <a:rPr lang="en-US" sz="1350" i="1" dirty="0">
                <a:solidFill>
                  <a:srgbClr val="E2E6E9"/>
                </a:solidFill>
                <a:latin typeface="Merriweather" pitchFamily="34" charset="0"/>
                <a:ea typeface="Merriweather" pitchFamily="34" charset="-122"/>
                <a:cs typeface="Merriweather" pitchFamily="34" charset="-120"/>
              </a:rPr>
              <a:t>European Network for Academic Integrity</a:t>
            </a:r>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a:t>
            </a:r>
            <a:endParaRPr lang="en-US" sz="1350" dirty="0"/>
          </a:p>
        </p:txBody>
      </p:sp>
      <p:sp>
        <p:nvSpPr>
          <p:cNvPr id="11" name="Text 9"/>
          <p:cNvSpPr/>
          <p:nvPr/>
        </p:nvSpPr>
        <p:spPr>
          <a:xfrm>
            <a:off x="621744" y="6691789"/>
            <a:ext cx="13386911" cy="284202"/>
          </a:xfrm>
          <a:prstGeom prst="rect">
            <a:avLst/>
          </a:prstGeom>
          <a:noFill/>
          <a:ln/>
        </p:spPr>
        <p:txBody>
          <a:bodyPr wrap="non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Wei, J., Tay, Y., Bommasani, R., et al. (2022). Emergent Abilities of Large Language Models.</a:t>
            </a:r>
            <a:endParaRPr lang="en-US" sz="1350" dirty="0"/>
          </a:p>
        </p:txBody>
      </p:sp>
      <p:sp>
        <p:nvSpPr>
          <p:cNvPr id="12" name="Text 10"/>
          <p:cNvSpPr/>
          <p:nvPr/>
        </p:nvSpPr>
        <p:spPr>
          <a:xfrm>
            <a:off x="621744" y="7175778"/>
            <a:ext cx="13386911" cy="568404"/>
          </a:xfrm>
          <a:prstGeom prst="rect">
            <a:avLst/>
          </a:prstGeom>
          <a:noFill/>
          <a:ln/>
        </p:spPr>
        <p:txBody>
          <a:bodyPr wrap="square" lIns="0" tIns="0" rIns="0" bIns="0" rtlCol="0" anchor="t"/>
          <a:lstStyle/>
          <a:p>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Zellers, R., Holtzman, A., Bisk, et al. (2019). HellaSwag: Can a Machine Really Finish Your Sentence?. In </a:t>
            </a:r>
            <a:pPr algn="l" indent="0" marL="0">
              <a:lnSpc>
                <a:spcPts val="2200"/>
              </a:lnSpc>
              <a:buNone/>
            </a:pPr>
            <a:r>
              <a:rPr lang="en-US" sz="1350" i="1" dirty="0">
                <a:solidFill>
                  <a:srgbClr val="E2E6E9"/>
                </a:solidFill>
                <a:latin typeface="Merriweather" pitchFamily="34" charset="0"/>
                <a:ea typeface="Merriweather" pitchFamily="34" charset="-122"/>
                <a:cs typeface="Merriweather" pitchFamily="34" charset="-120"/>
              </a:rPr>
              <a:t>Proceedings of the 57th Annual Meeting of the Association for Computational Linguistics</a:t>
            </a:r>
            <a:pPr algn="l" indent="0" marL="0">
              <a:lnSpc>
                <a:spcPts val="2200"/>
              </a:lnSpc>
              <a:buNone/>
            </a:pPr>
            <a:r>
              <a:rPr lang="en-US" sz="1350" dirty="0">
                <a:solidFill>
                  <a:srgbClr val="E2E6E9"/>
                </a:solidFill>
                <a:latin typeface="Merriweather" pitchFamily="34" charset="0"/>
                <a:ea typeface="Merriweather" pitchFamily="34" charset="-122"/>
                <a:cs typeface="Merriweather" pitchFamily="34" charset="-120"/>
              </a:rPr>
              <a:t> (pp. 4791–4800). Association for Computational Linguistics.</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38664" y="867370"/>
            <a:ext cx="11450122" cy="659606"/>
          </a:xfrm>
          <a:prstGeom prst="rect">
            <a:avLst/>
          </a:prstGeom>
          <a:noFill/>
          <a:ln/>
        </p:spPr>
        <p:txBody>
          <a:bodyPr wrap="none" lIns="0" tIns="0" rIns="0" bIns="0" rtlCol="0" anchor="t"/>
          <a:lstStyle/>
          <a:p>
            <a:pPr algn="l" indent="0" marL="0">
              <a:lnSpc>
                <a:spcPts val="5150"/>
              </a:lnSpc>
              <a:buNone/>
            </a:pPr>
            <a:r>
              <a:rPr lang="en-US" sz="4150" dirty="0">
                <a:solidFill>
                  <a:srgbClr val="F5F0F0"/>
                </a:solidFill>
                <a:latin typeface="Merriweather" pitchFamily="34" charset="0"/>
                <a:ea typeface="Merriweather" pitchFamily="34" charset="-122"/>
                <a:cs typeface="Merriweather" pitchFamily="34" charset="-120"/>
              </a:rPr>
              <a:t>Addendum sur le Détecteur AIW Non-Anglais</a:t>
            </a:r>
            <a:endParaRPr lang="en-US" sz="4150" dirty="0"/>
          </a:p>
        </p:txBody>
      </p:sp>
      <p:pic>
        <p:nvPicPr>
          <p:cNvPr id="3" name="Image 0" descr="preencoded.png">    </p:cNvPr>
          <p:cNvPicPr>
            <a:picLocks noChangeAspect="1"/>
          </p:cNvPicPr>
          <p:nvPr/>
        </p:nvPicPr>
        <p:blipFill>
          <a:blip r:embed="rId1"/>
          <a:stretch>
            <a:fillRect/>
          </a:stretch>
        </p:blipFill>
        <p:spPr>
          <a:xfrm>
            <a:off x="738664" y="1985962"/>
            <a:ext cx="527566" cy="527566"/>
          </a:xfrm>
          <a:prstGeom prst="rect">
            <a:avLst/>
          </a:prstGeom>
        </p:spPr>
      </p:pic>
      <p:sp>
        <p:nvSpPr>
          <p:cNvPr id="4" name="Text 1"/>
          <p:cNvSpPr/>
          <p:nvPr/>
        </p:nvSpPr>
        <p:spPr>
          <a:xfrm>
            <a:off x="1477208" y="1949053"/>
            <a:ext cx="2312194" cy="659606"/>
          </a:xfrm>
          <a:prstGeom prst="rect">
            <a:avLst/>
          </a:prstGeom>
          <a:noFill/>
          <a:ln/>
        </p:spPr>
        <p:txBody>
          <a:bodyPr wrap="square" lIns="0" tIns="0" rIns="0" bIns="0" rtlCol="0" anchor="t"/>
          <a:lstStyle/>
          <a:p>
            <a:pPr algn="l" indent="0" marL="0">
              <a:lnSpc>
                <a:spcPts val="2550"/>
              </a:lnSpc>
              <a:buNone/>
            </a:pPr>
            <a:r>
              <a:rPr lang="en-US" sz="2050" dirty="0">
                <a:solidFill>
                  <a:srgbClr val="E2E6E9"/>
                </a:solidFill>
                <a:latin typeface="Merriweather" pitchFamily="34" charset="0"/>
                <a:ea typeface="Merriweather" pitchFamily="34" charset="-122"/>
                <a:cs typeface="Merriweather" pitchFamily="34" charset="-120"/>
              </a:rPr>
              <a:t>Architecture Similaire</a:t>
            </a:r>
            <a:endParaRPr lang="en-US" sz="2050" dirty="0"/>
          </a:p>
        </p:txBody>
      </p:sp>
      <p:sp>
        <p:nvSpPr>
          <p:cNvPr id="5" name="Text 2"/>
          <p:cNvSpPr/>
          <p:nvPr/>
        </p:nvSpPr>
        <p:spPr>
          <a:xfrm>
            <a:off x="1477208" y="2735223"/>
            <a:ext cx="2312194" cy="2701290"/>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Les détecteurs AIW non-anglais utilisent la même architecture transformer qu'AIW-2. Aucun équivalent non-anglais d'AIR-1 n'est actuellement disponible.</a:t>
            </a:r>
            <a:endParaRPr lang="en-US" sz="1650" dirty="0"/>
          </a:p>
        </p:txBody>
      </p:sp>
      <p:pic>
        <p:nvPicPr>
          <p:cNvPr id="6" name="Image 1" descr="preencoded.png">    </p:cNvPr>
          <p:cNvPicPr>
            <a:picLocks noChangeAspect="1"/>
          </p:cNvPicPr>
          <p:nvPr/>
        </p:nvPicPr>
        <p:blipFill>
          <a:blip r:embed="rId2"/>
          <a:stretch>
            <a:fillRect/>
          </a:stretch>
        </p:blipFill>
        <p:spPr>
          <a:xfrm>
            <a:off x="4105989" y="1985962"/>
            <a:ext cx="527566" cy="527566"/>
          </a:xfrm>
          <a:prstGeom prst="rect">
            <a:avLst/>
          </a:prstGeom>
        </p:spPr>
      </p:pic>
      <p:sp>
        <p:nvSpPr>
          <p:cNvPr id="7" name="Text 3"/>
          <p:cNvSpPr/>
          <p:nvPr/>
        </p:nvSpPr>
        <p:spPr>
          <a:xfrm>
            <a:off x="4844534" y="1949053"/>
            <a:ext cx="2312313" cy="659606"/>
          </a:xfrm>
          <a:prstGeom prst="rect">
            <a:avLst/>
          </a:prstGeom>
          <a:noFill/>
          <a:ln/>
        </p:spPr>
        <p:txBody>
          <a:bodyPr wrap="square" lIns="0" tIns="0" rIns="0" bIns="0" rtlCol="0" anchor="t"/>
          <a:lstStyle/>
          <a:p>
            <a:pPr algn="l" indent="0" marL="0">
              <a:lnSpc>
                <a:spcPts val="2550"/>
              </a:lnSpc>
              <a:buNone/>
            </a:pPr>
            <a:r>
              <a:rPr lang="en-US" sz="2050" dirty="0">
                <a:solidFill>
                  <a:srgbClr val="E2E6E9"/>
                </a:solidFill>
                <a:latin typeface="Merriweather" pitchFamily="34" charset="0"/>
                <a:ea typeface="Merriweather" pitchFamily="34" charset="-122"/>
                <a:cs typeface="Merriweather" pitchFamily="34" charset="-120"/>
              </a:rPr>
              <a:t>Adaptation Linguistique</a:t>
            </a:r>
            <a:endParaRPr lang="en-US" sz="2050" dirty="0"/>
          </a:p>
        </p:txBody>
      </p:sp>
      <p:sp>
        <p:nvSpPr>
          <p:cNvPr id="8" name="Text 4"/>
          <p:cNvSpPr/>
          <p:nvPr/>
        </p:nvSpPr>
        <p:spPr>
          <a:xfrm>
            <a:off x="4844534" y="2735223"/>
            <a:ext cx="2312313" cy="3714274"/>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Ces modèles requièrent un transformer, un séparateur de phrases et un tokenizer spécifiques à chaque langue. Les données d'entraînement sont développées avec l'aide de locuteurs natifs.</a:t>
            </a:r>
            <a:endParaRPr lang="en-US" sz="1650" dirty="0"/>
          </a:p>
        </p:txBody>
      </p:sp>
      <p:pic>
        <p:nvPicPr>
          <p:cNvPr id="9" name="Image 2" descr="preencoded.png">    </p:cNvPr>
          <p:cNvPicPr>
            <a:picLocks noChangeAspect="1"/>
          </p:cNvPicPr>
          <p:nvPr/>
        </p:nvPicPr>
        <p:blipFill>
          <a:blip r:embed="rId3"/>
          <a:stretch>
            <a:fillRect/>
          </a:stretch>
        </p:blipFill>
        <p:spPr>
          <a:xfrm>
            <a:off x="7473434" y="1985962"/>
            <a:ext cx="527566" cy="527566"/>
          </a:xfrm>
          <a:prstGeom prst="rect">
            <a:avLst/>
          </a:prstGeom>
        </p:spPr>
      </p:pic>
      <p:sp>
        <p:nvSpPr>
          <p:cNvPr id="10" name="Text 5"/>
          <p:cNvSpPr/>
          <p:nvPr/>
        </p:nvSpPr>
        <p:spPr>
          <a:xfrm>
            <a:off x="8211979" y="1949053"/>
            <a:ext cx="2312313" cy="659606"/>
          </a:xfrm>
          <a:prstGeom prst="rect">
            <a:avLst/>
          </a:prstGeom>
          <a:noFill/>
          <a:ln/>
        </p:spPr>
        <p:txBody>
          <a:bodyPr wrap="square" lIns="0" tIns="0" rIns="0" bIns="0" rtlCol="0" anchor="t"/>
          <a:lstStyle/>
          <a:p>
            <a:pPr algn="l" indent="0" marL="0">
              <a:lnSpc>
                <a:spcPts val="2550"/>
              </a:lnSpc>
              <a:buNone/>
            </a:pPr>
            <a:r>
              <a:rPr lang="en-US" sz="2050" dirty="0">
                <a:solidFill>
                  <a:srgbClr val="E2E6E9"/>
                </a:solidFill>
                <a:latin typeface="Merriweather" pitchFamily="34" charset="0"/>
                <a:ea typeface="Merriweather" pitchFamily="34" charset="-122"/>
                <a:cs typeface="Merriweather" pitchFamily="34" charset="-120"/>
              </a:rPr>
              <a:t>Traitement Multilingue</a:t>
            </a:r>
            <a:endParaRPr lang="en-US" sz="2050" dirty="0"/>
          </a:p>
        </p:txBody>
      </p:sp>
      <p:sp>
        <p:nvSpPr>
          <p:cNvPr id="11" name="Text 6"/>
          <p:cNvSpPr/>
          <p:nvPr/>
        </p:nvSpPr>
        <p:spPr>
          <a:xfrm>
            <a:off x="8211979" y="2735223"/>
            <a:ext cx="2312313" cy="3376613"/>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Un classificateur de langue sélectionne automatiquement le modèle AIW approprié. Pour les documents multilingues, la langue majoritaire détermine le modèle utilisé.</a:t>
            </a:r>
            <a:endParaRPr lang="en-US" sz="1650" dirty="0"/>
          </a:p>
        </p:txBody>
      </p:sp>
      <p:pic>
        <p:nvPicPr>
          <p:cNvPr id="12" name="Image 3" descr="preencoded.png">    </p:cNvPr>
          <p:cNvPicPr>
            <a:picLocks noChangeAspect="1"/>
          </p:cNvPicPr>
          <p:nvPr/>
        </p:nvPicPr>
        <p:blipFill>
          <a:blip r:embed="rId4"/>
          <a:stretch>
            <a:fillRect/>
          </a:stretch>
        </p:blipFill>
        <p:spPr>
          <a:xfrm>
            <a:off x="10840879" y="1985962"/>
            <a:ext cx="527566" cy="527566"/>
          </a:xfrm>
          <a:prstGeom prst="rect">
            <a:avLst/>
          </a:prstGeom>
        </p:spPr>
      </p:pic>
      <p:sp>
        <p:nvSpPr>
          <p:cNvPr id="13" name="Text 7"/>
          <p:cNvSpPr/>
          <p:nvPr/>
        </p:nvSpPr>
        <p:spPr>
          <a:xfrm>
            <a:off x="11579423" y="1949053"/>
            <a:ext cx="2312313" cy="659606"/>
          </a:xfrm>
          <a:prstGeom prst="rect">
            <a:avLst/>
          </a:prstGeom>
          <a:noFill/>
          <a:ln/>
        </p:spPr>
        <p:txBody>
          <a:bodyPr wrap="square" lIns="0" tIns="0" rIns="0" bIns="0" rtlCol="0" anchor="t"/>
          <a:lstStyle/>
          <a:p>
            <a:pPr algn="l" indent="0" marL="0">
              <a:lnSpc>
                <a:spcPts val="2550"/>
              </a:lnSpc>
              <a:buNone/>
            </a:pPr>
            <a:r>
              <a:rPr lang="en-US" sz="2050" dirty="0">
                <a:solidFill>
                  <a:srgbClr val="E2E6E9"/>
                </a:solidFill>
                <a:latin typeface="Merriweather" pitchFamily="34" charset="0"/>
                <a:ea typeface="Merriweather" pitchFamily="34" charset="-122"/>
                <a:cs typeface="Merriweather" pitchFamily="34" charset="-120"/>
              </a:rPr>
              <a:t>Standards de Qualité</a:t>
            </a:r>
            <a:endParaRPr lang="en-US" sz="2050" dirty="0"/>
          </a:p>
        </p:txBody>
      </p:sp>
      <p:sp>
        <p:nvSpPr>
          <p:cNvPr id="14" name="Text 8"/>
          <p:cNvSpPr/>
          <p:nvPr/>
        </p:nvSpPr>
        <p:spPr>
          <a:xfrm>
            <a:off x="11579423" y="2735223"/>
            <a:ext cx="2312313" cy="2363629"/>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Turnitin exige un taux de faux positifs inférieur à 1% sur des documents humains, tout en maintenant un rappel élevé sur les textes générés par l'IA.</a:t>
            </a:r>
            <a:endParaRPr lang="en-US" sz="1650" dirty="0"/>
          </a:p>
        </p:txBody>
      </p:sp>
      <p:sp>
        <p:nvSpPr>
          <p:cNvPr id="15" name="Text 9"/>
          <p:cNvSpPr/>
          <p:nvPr/>
        </p:nvSpPr>
        <p:spPr>
          <a:xfrm>
            <a:off x="738664" y="6686907"/>
            <a:ext cx="13153073" cy="675323"/>
          </a:xfrm>
          <a:prstGeom prst="rect">
            <a:avLst/>
          </a:prstGeom>
          <a:noFill/>
          <a:ln/>
        </p:spPr>
        <p:txBody>
          <a:bodyPr wrap="square" lIns="0" tIns="0" rIns="0" bIns="0" rtlCol="0" anchor="t"/>
          <a:lstStyle/>
          <a:p>
            <a:pPr algn="l" indent="0" marL="0">
              <a:lnSpc>
                <a:spcPts val="2650"/>
              </a:lnSpc>
              <a:buNone/>
            </a:pPr>
            <a:r>
              <a:rPr lang="en-US" sz="1650" dirty="0">
                <a:solidFill>
                  <a:srgbClr val="E2E6E9"/>
                </a:solidFill>
                <a:latin typeface="Merriweather" pitchFamily="34" charset="0"/>
                <a:ea typeface="Merriweather" pitchFamily="34" charset="-122"/>
                <a:cs typeface="Merriweather" pitchFamily="34" charset="-120"/>
              </a:rPr>
              <a:t>La longueur minimale varie selon la langue (généralement 300 mots). L'indicateur AIW s'affiche uniquement si plus de 20% du contenu est probablement généré par l'IA.</a:t>
            </a:r>
            <a:endParaRPr lang="en-US" sz="1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2025-04-01T16:15:47Z</dcterms:created>
  <dcterms:modified xsi:type="dcterms:W3CDTF">2025-04-01T16:15:47Z</dcterms:modified>
</cp:coreProperties>
</file>