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705" r:id="rId2"/>
    <p:sldMasterId id="2147483729" r:id="rId3"/>
  </p:sldMasterIdLst>
  <p:notesMasterIdLst>
    <p:notesMasterId r:id="rId28"/>
  </p:notesMasterIdLst>
  <p:sldIdLst>
    <p:sldId id="256" r:id="rId4"/>
    <p:sldId id="275" r:id="rId5"/>
    <p:sldId id="276" r:id="rId6"/>
    <p:sldId id="277" r:id="rId7"/>
    <p:sldId id="278" r:id="rId8"/>
    <p:sldId id="279" r:id="rId9"/>
    <p:sldId id="284" r:id="rId10"/>
    <p:sldId id="258" r:id="rId11"/>
    <p:sldId id="270" r:id="rId12"/>
    <p:sldId id="272" r:id="rId13"/>
    <p:sldId id="273" r:id="rId14"/>
    <p:sldId id="271" r:id="rId15"/>
    <p:sldId id="274" r:id="rId16"/>
    <p:sldId id="257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04A53-57DA-41F0-84A9-10C51F72F220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9F8E4-7CAE-41F2-8FEE-7A08426502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74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665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84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077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586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619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458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65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8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005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648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666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6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ln w="19046">
            <a:solidFill>
              <a:srgbClr val="FFFFFF"/>
            </a:solidFill>
            <a:prstDash val="solid"/>
          </a:ln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4" name="Sous-titr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 cap="small"/>
            </a:lvl1pPr>
          </a:lstStyle>
          <a:p>
            <a:pPr lvl="0"/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35" name="Espace réservé du pied de page 4"/>
          <p:cNvSpPr txBox="1">
            <a:spLocks noGrp="1"/>
          </p:cNvSpPr>
          <p:nvPr>
            <p:ph type="ftr" sz="quarter" idx="9"/>
          </p:nvPr>
        </p:nvSpPr>
        <p:spPr>
          <a:xfrm>
            <a:off x="343128" y="11774737"/>
            <a:ext cx="554921" cy="4572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90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6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 cap="small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08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7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contenu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 cap="small"/>
            </a:lvl1pPr>
            <a:lvl2pPr>
              <a:defRPr cap="small"/>
            </a:lvl2pPr>
            <a:lvl3pPr>
              <a:defRPr cap="small"/>
            </a:lvl3pPr>
            <a:lvl4pPr>
              <a:defRPr cap="small"/>
            </a:lvl4pPr>
            <a:lvl5pPr>
              <a:defRPr cap="small"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5" name="Espace réservé du contenu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 cap="small"/>
            </a:lvl1pPr>
            <a:lvl2pPr>
              <a:defRPr cap="small"/>
            </a:lvl2pPr>
            <a:lvl3pPr>
              <a:defRPr cap="small"/>
            </a:lvl3pPr>
            <a:lvl4pPr>
              <a:defRPr cap="small"/>
            </a:lvl4pPr>
            <a:lvl5pPr>
              <a:defRPr cap="small"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50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9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contenu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6" name="Espace réservé du texte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7" name="Espace réservé du contenu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8" name="Espace réservé du pied de pag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solidFill>
          <a:srgbClr val="174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5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pied de pag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16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4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Espace réservé du pied de pag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19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bg>
      <p:bgPr>
        <a:solidFill>
          <a:srgbClr val="1740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5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pied de pag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5" name="ZoneTexte 3"/>
          <p:cNvSpPr txBox="1"/>
          <p:nvPr/>
        </p:nvSpPr>
        <p:spPr>
          <a:xfrm>
            <a:off x="853382" y="1996226"/>
            <a:ext cx="10500420" cy="4005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15822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7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contenu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5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92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7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pour une image 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35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62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095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6176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72168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564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612043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75802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34293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323857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14901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82236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03832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68108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7522786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877996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59185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218452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978127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623014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8862870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95728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39553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53769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61357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011888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3423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1499915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252085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28469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697545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114168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2913534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6033167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4328400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787187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011710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16502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1590395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8010819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9771902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2957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06D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838203" y="721690"/>
            <a:ext cx="10515600" cy="9689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				Modifiez le style du titre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-155576" y="12976250"/>
            <a:ext cx="1008958" cy="45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defRPr>
            </a:lvl1pPr>
          </a:lstStyle>
          <a:p>
            <a:pPr lvl="0"/>
            <a:endParaRPr lang="fr-FR"/>
          </a:p>
        </p:txBody>
      </p:sp>
      <p:grpSp>
        <p:nvGrpSpPr>
          <p:cNvPr id="8" name="Diagramme 11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9" name="Forme libre 8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Forme libre 27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pic>
        <p:nvPicPr>
          <p:cNvPr id="31" name="Image 1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8366" y="6358070"/>
            <a:ext cx="793306" cy="4662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" name="Image 1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40480" y="6358070"/>
            <a:ext cx="647111" cy="4579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8" name="Diagramme 19"/>
          <p:cNvSpPr/>
          <p:nvPr/>
        </p:nvSpPr>
        <p:spPr>
          <a:xfrm>
            <a:off x="4656408" y="6401714"/>
            <a:ext cx="2452384" cy="3706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52383"/>
              <a:gd name="f7" fmla="val 370639"/>
              <a:gd name="f8" fmla="+- 0 0 -90"/>
              <a:gd name="f9" fmla="*/ f3 1 2452383"/>
              <a:gd name="f10" fmla="*/ f4 1 370639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2452383"/>
              <a:gd name="f19" fmla="*/ f15 1 370639"/>
              <a:gd name="f20" fmla="*/ 0 f16 1"/>
              <a:gd name="f21" fmla="*/ 0 f15 1"/>
              <a:gd name="f22" fmla="*/ 2452383 f16 1"/>
              <a:gd name="f23" fmla="*/ 370639 f15 1"/>
              <a:gd name="f24" fmla="+- f17 0 f1"/>
              <a:gd name="f25" fmla="*/ f20 1 2452383"/>
              <a:gd name="f26" fmla="*/ f21 1 370639"/>
              <a:gd name="f27" fmla="*/ f22 1 2452383"/>
              <a:gd name="f28" fmla="*/ f23 1 370639"/>
              <a:gd name="f29" fmla="*/ f11 1 f18"/>
              <a:gd name="f30" fmla="*/ f12 1 f18"/>
              <a:gd name="f31" fmla="*/ f11 1 f19"/>
              <a:gd name="f32" fmla="*/ f13 1 f19"/>
              <a:gd name="f33" fmla="*/ f25 1 f18"/>
              <a:gd name="f34" fmla="*/ f26 1 f19"/>
              <a:gd name="f35" fmla="*/ f27 1 f18"/>
              <a:gd name="f36" fmla="*/ f28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  <a:cxn ang="f24">
                <a:pos x="f41" y="f42"/>
              </a:cxn>
            </a:cxnLst>
            <a:rect l="f37" t="f40" r="f38" b="f39"/>
            <a:pathLst>
              <a:path w="2452383" h="370639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10CF9B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64766" tIns="64766" rIns="64766" bIns="64766" anchor="ctr" anchorCtr="1" compatLnSpc="1">
            <a:noAutofit/>
          </a:bodyPr>
          <a:lstStyle/>
          <a:p>
            <a:pPr marL="0" marR="0" lvl="0" indent="0" algn="ctr" defTabSz="755651" rtl="0" fontAlgn="auto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7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rPr>
              <a:t>@</a:t>
            </a:r>
            <a:r>
              <a:rPr lang="fr-FR" sz="11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rPr>
              <a:t>MERCANTIGUERIN</a:t>
            </a:r>
          </a:p>
        </p:txBody>
      </p:sp>
    </p:spTree>
    <p:extLst>
      <p:ext uri="{BB962C8B-B14F-4D97-AF65-F5344CB8AC3E}">
        <p14:creationId xmlns:p14="http://schemas.microsoft.com/office/powerpoint/2010/main" val="122003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4" r:id="rId10"/>
    <p:sldLayoutId id="2147483727" r:id="rId11"/>
    <p:sldLayoutId id="214748372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0" marR="0" lvl="0" indent="0" algn="l" defTabSz="914400" rtl="0" eaLnBrk="1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small" spc="0" baseline="0">
          <a:solidFill>
            <a:srgbClr val="FF0000"/>
          </a:solidFill>
          <a:uFillTx/>
          <a:latin typeface="Corbel"/>
        </a:defRPr>
      </a:lvl1pPr>
    </p:titleStyle>
    <p:bodyStyle>
      <a:lvl1pPr marL="228600" marR="0" lvl="0" indent="-228600" algn="l" defTabSz="914400" rtl="0" eaLnBrk="1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FF0000"/>
        </a:buClr>
        <a:buSzPct val="100000"/>
        <a:buFont typeface="Wingdings" pitchFamily="2"/>
        <a:buChar char="§"/>
        <a:tabLst/>
        <a:defRPr lang="fr-FR" sz="2800" b="0" i="0" u="none" strike="noStrike" kern="1200" cap="none" spc="0" baseline="0">
          <a:solidFill>
            <a:srgbClr val="FFFF00"/>
          </a:solidFill>
          <a:uFillTx/>
          <a:latin typeface="Corbel"/>
        </a:defRPr>
      </a:lvl1pPr>
      <a:lvl2pPr marL="685800" marR="0" lvl="1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fr-FR" sz="2400" b="0" i="0" u="none" strike="noStrike" kern="1200" cap="none" spc="0" baseline="0">
          <a:solidFill>
            <a:srgbClr val="FFC000"/>
          </a:solidFill>
          <a:uFillTx/>
          <a:latin typeface="Corbel"/>
        </a:defRPr>
      </a:lvl2pPr>
      <a:lvl3pPr marL="1143000" marR="0" lvl="2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fr-FR" sz="2000" b="0" i="0" u="none" strike="noStrike" kern="1200" cap="none" spc="0" baseline="0">
          <a:solidFill>
            <a:srgbClr val="EEF1F4"/>
          </a:solidFill>
          <a:uFillTx/>
          <a:latin typeface="Corbel"/>
        </a:defRPr>
      </a:lvl3pPr>
      <a:lvl4pPr marL="1600200" marR="0" lvl="3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fr-FR" sz="1800" b="0" i="0" u="none" strike="noStrike" kern="1200" cap="none" spc="0" baseline="0">
          <a:solidFill>
            <a:srgbClr val="FFFFFF"/>
          </a:solidFill>
          <a:uFillTx/>
          <a:latin typeface="Corbel"/>
        </a:defRPr>
      </a:lvl4pPr>
      <a:lvl5pPr marL="2057400" marR="0" lvl="4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fr-FR" sz="1800" b="0" i="0" u="none" strike="noStrike" kern="1200" cap="none" spc="0" baseline="0">
          <a:solidFill>
            <a:srgbClr val="FFFFFF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278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80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ATELIERS</a:t>
            </a:r>
            <a:br>
              <a:rPr lang="fr-FR" dirty="0" smtClean="0"/>
            </a:br>
            <a:r>
              <a:rPr lang="fr-FR" dirty="0" smtClean="0"/>
              <a:t>DATA RH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EMPLOYEE ADVOCACY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23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0031" y="1913731"/>
            <a:ext cx="617993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500"/>
              </a:lnSpc>
            </a:pPr>
            <a:r>
              <a:rPr lang="en-US" sz="3583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Programme d'Employee Advocacy</a:t>
            </a:r>
            <a:endParaRPr lang="en-US" sz="3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374755" y="3319017"/>
            <a:ext cx="7120328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Imaginez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un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programme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d’Employee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Advocacy pour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une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entreprise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d’un des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membres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du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groupe</a:t>
            </a:r>
            <a:endParaRPr lang="en-US" sz="1583" dirty="0" smtClean="0">
              <a:solidFill>
                <a:srgbClr val="DAD8E9"/>
              </a:solidFill>
              <a:latin typeface="Mukta Light" pitchFamily="34" charset="0"/>
              <a:ea typeface="Mukta Light" pitchFamily="34" charset="-122"/>
              <a:cs typeface="Mukta Light" pitchFamily="34" charset="-120"/>
            </a:endParaRPr>
          </a:p>
          <a:p>
            <a:pPr defTabSz="761970">
              <a:lnSpc>
                <a:spcPts val="2583"/>
              </a:lnSpc>
            </a:pP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Vous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vous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aiderez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 des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ressources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 </a:t>
            </a:r>
            <a:r>
              <a:rPr lang="en-US" sz="1583" dirty="0" err="1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suivantes</a:t>
            </a:r>
            <a:r>
              <a:rPr lang="en-US" sz="1583" dirty="0" smtClean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 </a:t>
            </a:r>
            <a:r>
              <a:rPr lang="en-US" sz="1583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: https://www.sociabble.com/fr/etudes-de-cas/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20031" y="5483030"/>
            <a:ext cx="329108" cy="329108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81" y="5495730"/>
            <a:ext cx="316408" cy="3164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49139" y="5438743"/>
            <a:ext cx="2965053" cy="359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833"/>
              </a:lnSpc>
            </a:pPr>
            <a:r>
              <a:rPr lang="en-US" sz="200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par Maria Mercanti-Guérin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7208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73874" y="552053"/>
            <a:ext cx="6216253" cy="1114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375"/>
              </a:lnSpc>
            </a:pPr>
            <a:r>
              <a:rPr lang="en-US" sz="35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Analyse de l'entreprise et du contexte</a:t>
            </a:r>
            <a:endParaRPr lang="en-US" sz="3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2"/>
          <p:cNvSpPr/>
          <p:nvPr/>
        </p:nvSpPr>
        <p:spPr>
          <a:xfrm>
            <a:off x="5925542" y="2192536"/>
            <a:ext cx="4999137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167"/>
              </a:lnSpc>
            </a:pPr>
            <a:endParaRPr lang="en-US" sz="1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3"/>
          <p:cNvSpPr/>
          <p:nvPr/>
        </p:nvSpPr>
        <p:spPr>
          <a:xfrm>
            <a:off x="5925543" y="2591296"/>
            <a:ext cx="5564584" cy="320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</a:pP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4"/>
          <p:cNvSpPr/>
          <p:nvPr/>
        </p:nvSpPr>
        <p:spPr>
          <a:xfrm>
            <a:off x="5273874" y="3338116"/>
            <a:ext cx="451148" cy="45114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750" y="3429993"/>
            <a:ext cx="267295" cy="26729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25543" y="3338116"/>
            <a:ext cx="3432968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167"/>
              </a:lnSpc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Analyser la culture d'entreprise</a:t>
            </a:r>
            <a:endParaRPr lang="en-US" sz="1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925543" y="3736876"/>
            <a:ext cx="5564584" cy="320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Les valeurs et les objectifs business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5273874" y="4483695"/>
            <a:ext cx="451148" cy="45114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750" y="4542136"/>
            <a:ext cx="267295" cy="33416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925543" y="4483695"/>
            <a:ext cx="5120978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167"/>
              </a:lnSpc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Identifier les enjeux de communication actuels</a:t>
            </a:r>
            <a:endParaRPr lang="en-US" sz="1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5273874" y="5586413"/>
            <a:ext cx="451148" cy="45114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750" y="5644853"/>
            <a:ext cx="267295" cy="33416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925542" y="5586412"/>
            <a:ext cx="4113907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167"/>
              </a:lnSpc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Évaluer la présence digitale existante</a:t>
            </a:r>
            <a:endParaRPr lang="en-US" sz="1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5925543" y="5985173"/>
            <a:ext cx="5564584" cy="320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Et l'engagement des collaborateurs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2099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2031" y="859433"/>
            <a:ext cx="617993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500"/>
              </a:lnSpc>
            </a:pPr>
            <a:r>
              <a:rPr lang="en-US" sz="3583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Définition des objectifs du programme</a:t>
            </a:r>
            <a:endParaRPr lang="en-US" sz="3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292031" y="2311004"/>
            <a:ext cx="2987179" cy="2306638"/>
          </a:xfrm>
          <a:prstGeom prst="roundRect">
            <a:avLst>
              <a:gd name="adj" fmla="val 3746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510411" y="2529383"/>
            <a:ext cx="255041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Définir 3-5 objectifs SMART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5510411" y="3224312"/>
            <a:ext cx="2550418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Spécifiques, Mesurables, Atteignables, Réalistes, Temporels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484891" y="2311004"/>
            <a:ext cx="2987179" cy="2306638"/>
          </a:xfrm>
          <a:prstGeom prst="roundRect">
            <a:avLst>
              <a:gd name="adj" fmla="val 3746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703271" y="2529383"/>
            <a:ext cx="2292449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Exemples d'objectifs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8703270" y="2938562"/>
            <a:ext cx="2550418" cy="658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 defTabSz="761970">
              <a:lnSpc>
                <a:spcPts val="2583"/>
              </a:lnSpc>
              <a:buSzPct val="100000"/>
              <a:buFontTx/>
              <a:buChar char="•"/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Augmenter la visibilité de la marque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703270" y="3668911"/>
            <a:ext cx="2550418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583"/>
              </a:lnSpc>
              <a:buSzPct val="100000"/>
              <a:buFontTx/>
              <a:buChar char="•"/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Renforcer l'attractivité RH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703270" y="4070053"/>
            <a:ext cx="2550418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583"/>
              </a:lnSpc>
              <a:buSzPct val="100000"/>
              <a:buFontTx/>
              <a:buChar char="•"/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Générer des leads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292031" y="4823321"/>
            <a:ext cx="6179939" cy="1175147"/>
          </a:xfrm>
          <a:prstGeom prst="roundRect">
            <a:avLst>
              <a:gd name="adj" fmla="val 7353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510411" y="5041702"/>
            <a:ext cx="378519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Identifier les KPIs correspondants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510411" y="5450880"/>
            <a:ext cx="5743178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Pour mesurer l'efficacité du programme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4835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031" y="2038648"/>
            <a:ext cx="9644658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500"/>
              </a:lnSpc>
            </a:pPr>
            <a:r>
              <a:rPr lang="en-US" sz="3583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Identification des ambassadeurs potentiels</a:t>
            </a:r>
            <a:endParaRPr lang="en-US" sz="3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720031" y="3124398"/>
            <a:ext cx="2340669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Critères de sélection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720031" y="3615829"/>
            <a:ext cx="3249018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Définir les critères précis pour identifier les meilleurs ambassadeurs potentiels au sein de l'organisation.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4477246" y="3124398"/>
            <a:ext cx="27400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Stratégie d'identification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4477246" y="3615829"/>
            <a:ext cx="3249018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583"/>
              </a:lnSpc>
              <a:buSzPct val="100000"/>
              <a:buFontTx/>
              <a:buChar char="•"/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Volontariat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4477246" y="4016970"/>
            <a:ext cx="3249018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583"/>
              </a:lnSpc>
              <a:buSzPct val="100000"/>
              <a:buFontTx/>
              <a:buChar char="•"/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Cooptation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4477246" y="4418112"/>
            <a:ext cx="3249018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583"/>
              </a:lnSpc>
              <a:buSzPct val="100000"/>
              <a:buFontTx/>
              <a:buChar char="•"/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Sélection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34462" y="3124398"/>
            <a:ext cx="25468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Profils d'ambassadeurs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34462" y="3615829"/>
            <a:ext cx="3249018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Détailler les différents profils à mobiliser par département, expertise et séniorité.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385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5021" y="551161"/>
            <a:ext cx="6141243" cy="511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00"/>
              </a:lnSpc>
            </a:pPr>
            <a:r>
              <a:rPr lang="en-US" sz="3208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Création d'un plan de contenu</a:t>
            </a:r>
            <a:endParaRPr lang="en-US" sz="320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52289" y="1339553"/>
            <a:ext cx="25400" cy="4967188"/>
          </a:xfrm>
          <a:prstGeom prst="roundRect">
            <a:avLst>
              <a:gd name="adj" fmla="val 304761"/>
            </a:avLst>
          </a:prstGeom>
          <a:solidFill>
            <a:srgbClr val="6D4562"/>
          </a:solidFill>
          <a:ln/>
        </p:spPr>
      </p:sp>
      <p:sp>
        <p:nvSpPr>
          <p:cNvPr id="5" name="Shape 2"/>
          <p:cNvSpPr/>
          <p:nvPr/>
        </p:nvSpPr>
        <p:spPr>
          <a:xfrm>
            <a:off x="1034207" y="1741388"/>
            <a:ext cx="552847" cy="25400"/>
          </a:xfrm>
          <a:prstGeom prst="roundRect">
            <a:avLst>
              <a:gd name="adj" fmla="val 304761"/>
            </a:avLst>
          </a:prstGeom>
          <a:solidFill>
            <a:srgbClr val="6D4562"/>
          </a:solidFill>
          <a:ln/>
        </p:spPr>
      </p:sp>
      <p:sp>
        <p:nvSpPr>
          <p:cNvPr id="6" name="Shape 3"/>
          <p:cNvSpPr/>
          <p:nvPr/>
        </p:nvSpPr>
        <p:spPr>
          <a:xfrm>
            <a:off x="644972" y="1546820"/>
            <a:ext cx="414635" cy="414635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07" y="1600497"/>
            <a:ext cx="245666" cy="3071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73833" y="1523802"/>
            <a:ext cx="3597176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583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Développer une stratégie éditoriale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5"/>
          <p:cNvSpPr/>
          <p:nvPr/>
        </p:nvSpPr>
        <p:spPr>
          <a:xfrm>
            <a:off x="1773833" y="1890316"/>
            <a:ext cx="5201146" cy="294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417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Adaptée aux objectifs du programme</a:t>
            </a:r>
            <a:endParaRPr lang="en-US" sz="14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1034207" y="2955528"/>
            <a:ext cx="552847" cy="25400"/>
          </a:xfrm>
          <a:prstGeom prst="roundRect">
            <a:avLst>
              <a:gd name="adj" fmla="val 304761"/>
            </a:avLst>
          </a:prstGeom>
          <a:solidFill>
            <a:srgbClr val="6D4562"/>
          </a:solidFill>
          <a:ln/>
        </p:spPr>
      </p:sp>
      <p:sp>
        <p:nvSpPr>
          <p:cNvPr id="11" name="Shape 7"/>
          <p:cNvSpPr/>
          <p:nvPr/>
        </p:nvSpPr>
        <p:spPr>
          <a:xfrm>
            <a:off x="644972" y="2760960"/>
            <a:ext cx="414635" cy="414635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07" y="2814637"/>
            <a:ext cx="245666" cy="30718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73833" y="2737942"/>
            <a:ext cx="3217466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583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Proposer un calendrier éditorial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773833" y="3104456"/>
            <a:ext cx="5201146" cy="294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417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Avec thématiques clés à aborder</a:t>
            </a:r>
            <a:endParaRPr lang="en-US" sz="14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1034207" y="4169668"/>
            <a:ext cx="552847" cy="25400"/>
          </a:xfrm>
          <a:prstGeom prst="roundRect">
            <a:avLst>
              <a:gd name="adj" fmla="val 304761"/>
            </a:avLst>
          </a:prstGeom>
          <a:solidFill>
            <a:srgbClr val="6D4562"/>
          </a:solidFill>
          <a:ln/>
        </p:spPr>
      </p:sp>
      <p:sp>
        <p:nvSpPr>
          <p:cNvPr id="16" name="Shape 11"/>
          <p:cNvSpPr/>
          <p:nvPr/>
        </p:nvSpPr>
        <p:spPr>
          <a:xfrm>
            <a:off x="644972" y="3975100"/>
            <a:ext cx="414635" cy="414635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407" y="4028777"/>
            <a:ext cx="245666" cy="30718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773833" y="3952082"/>
            <a:ext cx="3464619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583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Définir la répartition des contenus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773833" y="4318595"/>
            <a:ext cx="5201146" cy="294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417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Entre contenu corporate et contenu personnalisé</a:t>
            </a:r>
            <a:endParaRPr lang="en-US" sz="141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1034207" y="5383808"/>
            <a:ext cx="552847" cy="25400"/>
          </a:xfrm>
          <a:prstGeom prst="roundRect">
            <a:avLst>
              <a:gd name="adj" fmla="val 304761"/>
            </a:avLst>
          </a:prstGeom>
          <a:solidFill>
            <a:srgbClr val="6D4562"/>
          </a:solidFill>
          <a:ln/>
        </p:spPr>
      </p:sp>
      <p:sp>
        <p:nvSpPr>
          <p:cNvPr id="21" name="Shape 15"/>
          <p:cNvSpPr/>
          <p:nvPr/>
        </p:nvSpPr>
        <p:spPr>
          <a:xfrm>
            <a:off x="644972" y="5189240"/>
            <a:ext cx="414635" cy="414635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407" y="5242917"/>
            <a:ext cx="245666" cy="30718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773832" y="5166221"/>
            <a:ext cx="2899172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</a:pPr>
            <a:r>
              <a:rPr lang="en-US" sz="1583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Intégrer les événements clés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1773833" y="5532735"/>
            <a:ext cx="5201146" cy="589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417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Lancements, conférences et autres moments importants de l'entreprise</a:t>
            </a:r>
            <a:endParaRPr lang="en-US" sz="1417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6347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031" y="1055886"/>
            <a:ext cx="5145385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500"/>
              </a:lnSpc>
            </a:pPr>
            <a:r>
              <a:rPr lang="en-US" sz="3583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Mesure et optimisation</a:t>
            </a:r>
            <a:endParaRPr lang="en-US" sz="358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19845" y="2368649"/>
            <a:ext cx="22860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Suivi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720031" y="2777828"/>
            <a:ext cx="3185815" cy="658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Détailler les outils de suivi et d'analyse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416" y="2038846"/>
            <a:ext cx="3763169" cy="3763169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676" y="2650431"/>
            <a:ext cx="307777" cy="3847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86155" y="2368649"/>
            <a:ext cx="22860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Analyse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4"/>
          <p:cNvSpPr/>
          <p:nvPr/>
        </p:nvSpPr>
        <p:spPr>
          <a:xfrm>
            <a:off x="8286155" y="2777828"/>
            <a:ext cx="3185815" cy="658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Évaluer les performances selon les KPIs définis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416" y="2038846"/>
            <a:ext cx="3763169" cy="3763169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627" y="2970609"/>
            <a:ext cx="307777" cy="3847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86155" y="4404519"/>
            <a:ext cx="22860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Ajustement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6"/>
          <p:cNvSpPr/>
          <p:nvPr/>
        </p:nvSpPr>
        <p:spPr>
          <a:xfrm>
            <a:off x="8286155" y="4813697"/>
            <a:ext cx="3185815" cy="658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Définir un processus d'amélioration continue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4416" y="2038846"/>
            <a:ext cx="3763169" cy="376316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9448" y="4805561"/>
            <a:ext cx="307777" cy="38477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619845" y="4569123"/>
            <a:ext cx="22860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250"/>
              </a:lnSpc>
            </a:pPr>
            <a:r>
              <a:rPr lang="en-US" sz="1792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Feedback</a:t>
            </a:r>
            <a:endParaRPr lang="en-US" sz="179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20031" y="4978301"/>
            <a:ext cx="3185815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defTabSz="761970">
              <a:lnSpc>
                <a:spcPts val="2583"/>
              </a:lnSpc>
            </a:pPr>
            <a:r>
              <a:rPr lang="en-US" sz="1583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Prévoir des points d'étape réguliers</a:t>
            </a:r>
            <a:endParaRPr lang="en-US" sz="158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4416" y="2038846"/>
            <a:ext cx="3763169" cy="3763169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4497" y="4485382"/>
            <a:ext cx="307777" cy="38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1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ATELIER 2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 profil de collaborateurs persona par groupe</a:t>
            </a:r>
          </a:p>
          <a:p>
            <a:r>
              <a:rPr lang="fr-FR" dirty="0" smtClean="0"/>
              <a:t>2 plateformes sociales différentes</a:t>
            </a:r>
          </a:p>
          <a:p>
            <a:endParaRPr lang="fr-FR" dirty="0"/>
          </a:p>
          <a:p>
            <a:pPr lvl="1"/>
            <a:r>
              <a:rPr lang="fr-FR" dirty="0" smtClean="0"/>
              <a:t>Vous avez une </a:t>
            </a:r>
            <a:r>
              <a:rPr lang="fr-FR" dirty="0"/>
              <a:t>combinaison </a:t>
            </a:r>
            <a:r>
              <a:rPr lang="fr-FR" dirty="0" smtClean="0"/>
              <a:t>persona/plateforme. Identifiez</a:t>
            </a:r>
          </a:p>
          <a:p>
            <a:pPr lvl="2"/>
            <a:r>
              <a:rPr lang="fr-FR" dirty="0" smtClean="0"/>
              <a:t>Types </a:t>
            </a:r>
            <a:r>
              <a:rPr lang="fr-FR" dirty="0"/>
              <a:t>de contenus qui résonnent avec l'audience spécifique de ce </a:t>
            </a:r>
            <a:r>
              <a:rPr lang="fr-FR" dirty="0" smtClean="0"/>
              <a:t>collaborateur</a:t>
            </a:r>
          </a:p>
          <a:p>
            <a:pPr lvl="2"/>
            <a:r>
              <a:rPr lang="fr-FR" dirty="0" smtClean="0"/>
              <a:t>Eléments personnels </a:t>
            </a:r>
            <a:r>
              <a:rPr lang="fr-FR" dirty="0"/>
              <a:t>que le collaborateur pourrait intégrer pour authentifier sa </a:t>
            </a:r>
            <a:r>
              <a:rPr lang="fr-FR" dirty="0" smtClean="0"/>
              <a:t>présence</a:t>
            </a: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817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Travail a faire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Reprenez le programme d’</a:t>
            </a:r>
            <a:r>
              <a:rPr lang="fr-FR" dirty="0" err="1" smtClean="0"/>
              <a:t>Employee</a:t>
            </a:r>
            <a:r>
              <a:rPr lang="fr-FR" dirty="0" smtClean="0"/>
              <a:t> </a:t>
            </a:r>
            <a:r>
              <a:rPr lang="fr-FR" dirty="0" err="1" smtClean="0"/>
              <a:t>Advocacy</a:t>
            </a:r>
            <a:r>
              <a:rPr lang="fr-FR" dirty="0" smtClean="0"/>
              <a:t> de l’atelier 1. Vous devez maintenant aider les collaborateurs à s’approprier le programme.</a:t>
            </a:r>
          </a:p>
          <a:p>
            <a:r>
              <a:rPr lang="fr-FR" dirty="0"/>
              <a:t>Vous avez une combinaison persona/plateforme. Identifiez</a:t>
            </a:r>
          </a:p>
          <a:p>
            <a:pPr lvl="1"/>
            <a:r>
              <a:rPr lang="fr-FR" dirty="0"/>
              <a:t>Types de contenus qui résonnent avec l'audience spécifique de ce collaborateur</a:t>
            </a:r>
          </a:p>
          <a:p>
            <a:pPr lvl="1"/>
            <a:r>
              <a:rPr lang="fr-FR" dirty="0"/>
              <a:t>Eléments personnels que le collaborateur pourrait intégrer pour authentifier sa </a:t>
            </a:r>
            <a:r>
              <a:rPr lang="fr-FR" dirty="0" smtClean="0"/>
              <a:t>présence</a:t>
            </a:r>
          </a:p>
          <a:p>
            <a:r>
              <a:rPr lang="fr-FR" dirty="0" smtClean="0"/>
              <a:t>Vous vous baserez pour cela sur la matrice de transformation proposée et sur l’exemple donné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91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4390" y="836414"/>
            <a:ext cx="627122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458"/>
              </a:lnSpc>
            </a:pPr>
            <a:r>
              <a:rPr lang="en-US" sz="3542" kern="0" spc="-72" dirty="0" err="1" smtClean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Matrice</a:t>
            </a:r>
            <a:r>
              <a:rPr lang="en-US" sz="3542" kern="0" spc="-72" dirty="0" smtClean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 de transformation</a:t>
            </a:r>
            <a:endParaRPr lang="en-US" sz="3542" dirty="0"/>
          </a:p>
        </p:txBody>
      </p:sp>
      <p:sp>
        <p:nvSpPr>
          <p:cNvPr id="4" name="Shape 1"/>
          <p:cNvSpPr/>
          <p:nvPr/>
        </p:nvSpPr>
        <p:spPr>
          <a:xfrm>
            <a:off x="674390" y="2258914"/>
            <a:ext cx="6271220" cy="3762673"/>
          </a:xfrm>
          <a:prstGeom prst="roundRect">
            <a:avLst>
              <a:gd name="adj" fmla="val 215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80740" y="2265263"/>
            <a:ext cx="6257826" cy="8604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74217" y="2387204"/>
            <a:ext cx="1697137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Type de contenu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2963069" y="2387204"/>
            <a:ext cx="1693962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Version corporate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048746" y="2387203"/>
            <a:ext cx="1697137" cy="61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Transformation personnalisée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80740" y="3125689"/>
            <a:ext cx="6257826" cy="116869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74217" y="3247628"/>
            <a:ext cx="1697137" cy="61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Communiqué de presse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963069" y="3247629"/>
            <a:ext cx="1693962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Formel, institutionnel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048746" y="3247629"/>
            <a:ext cx="1697137" cy="924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Extraire 1-2 points clés avec votre perspective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80740" y="4294386"/>
            <a:ext cx="6257826" cy="8604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74217" y="4416326"/>
            <a:ext cx="1697137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Lancement produit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963069" y="4416326"/>
            <a:ext cx="1693962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Description technique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048746" y="4416326"/>
            <a:ext cx="1697137" cy="61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Partager votre expérience utilisateur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80740" y="5154811"/>
            <a:ext cx="6257826" cy="86042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74217" y="5276751"/>
            <a:ext cx="1697137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Rapport annuel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2963069" y="5276751"/>
            <a:ext cx="1693962" cy="308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Chiffres, analyses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048746" y="5276751"/>
            <a:ext cx="1697137" cy="61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17"/>
              </a:lnSpc>
            </a:pPr>
            <a:r>
              <a:rPr lang="en-US" sz="1500" kern="0" spc="-3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Sélectionner 1 statistique marquante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511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104" y="810816"/>
            <a:ext cx="5889823" cy="586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583"/>
              </a:lnSpc>
            </a:pPr>
            <a:r>
              <a:rPr lang="en-US" sz="3667" kern="0" spc="-7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Exemples de Transformation</a:t>
            </a:r>
            <a:endParaRPr lang="en-US" sz="3667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03" y="1696641"/>
            <a:ext cx="997347" cy="14501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94595" y="1896070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Corporate</a:t>
            </a:r>
            <a:endParaRPr lang="en-US" sz="1833" dirty="0"/>
          </a:p>
        </p:txBody>
      </p:sp>
      <p:sp>
        <p:nvSpPr>
          <p:cNvPr id="6" name="Text 2"/>
          <p:cNvSpPr/>
          <p:nvPr/>
        </p:nvSpPr>
        <p:spPr>
          <a:xfrm>
            <a:off x="1994594" y="2309019"/>
            <a:ext cx="4927303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"Notre entreprise lance un nouveau système de gestion énergétique."</a:t>
            </a:r>
            <a:endParaRPr lang="en-US" sz="1542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03" y="3146822"/>
            <a:ext cx="997347" cy="14501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94595" y="3346252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Personnel</a:t>
            </a:r>
            <a:endParaRPr lang="en-US" sz="1833" dirty="0"/>
          </a:p>
        </p:txBody>
      </p:sp>
      <p:sp>
        <p:nvSpPr>
          <p:cNvPr id="9" name="Text 4"/>
          <p:cNvSpPr/>
          <p:nvPr/>
        </p:nvSpPr>
        <p:spPr>
          <a:xfrm>
            <a:off x="1994594" y="3759200"/>
            <a:ext cx="4927303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"Fier d'avoir contribué à ce projet qui réduit notre empreinte carbone!"</a:t>
            </a:r>
            <a:endParaRPr lang="en-US" sz="1542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103" y="4597003"/>
            <a:ext cx="997347" cy="14501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94595" y="4796433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Engageant</a:t>
            </a:r>
            <a:endParaRPr lang="en-US" sz="1833" dirty="0"/>
          </a:p>
        </p:txBody>
      </p:sp>
      <p:sp>
        <p:nvSpPr>
          <p:cNvPr id="12" name="Text 6"/>
          <p:cNvSpPr/>
          <p:nvPr/>
        </p:nvSpPr>
        <p:spPr>
          <a:xfrm>
            <a:off x="1994594" y="5209382"/>
            <a:ext cx="4927303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"Voici comment j'utilise cette solution dans mon quotidien. Et vous?"</a:t>
            </a:r>
            <a:endParaRPr lang="en-US" sz="1542" dirty="0"/>
          </a:p>
        </p:txBody>
      </p:sp>
    </p:spTree>
    <p:extLst>
      <p:ext uri="{BB962C8B-B14F-4D97-AF65-F5344CB8AC3E}">
        <p14:creationId xmlns:p14="http://schemas.microsoft.com/office/powerpoint/2010/main" val="9366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PROPOSE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smtClean="0"/>
              <a:t>Couplage Technicien / Instagram</a:t>
            </a:r>
          </a:p>
          <a:p>
            <a:r>
              <a:rPr lang="fr-FR" dirty="0"/>
              <a:t>Exemple concret de transformation :Communication </a:t>
            </a:r>
            <a:r>
              <a:rPr lang="fr-FR" dirty="0" err="1"/>
              <a:t>corporate</a:t>
            </a:r>
            <a:r>
              <a:rPr lang="fr-FR" dirty="0"/>
              <a:t> originale :"XYZ lance sa nouvelle gamme de systèmes de climatisation industrielle EC-5000 offrant une efficacité énergétique améliorée de 28%, une réduction sonore de 15dB et une interface de contrôle à distance</a:t>
            </a:r>
            <a:r>
              <a:rPr lang="fr-FR" dirty="0" smtClean="0"/>
              <a:t>.</a:t>
            </a:r>
          </a:p>
          <a:p>
            <a:r>
              <a:rPr lang="fr-FR" dirty="0" smtClean="0"/>
              <a:t>"</a:t>
            </a:r>
            <a:r>
              <a:rPr lang="fr-FR" dirty="0"/>
              <a:t>Transformation Instagram pour un technicien :Format : </a:t>
            </a:r>
            <a:r>
              <a:rPr lang="fr-FR" dirty="0" err="1"/>
              <a:t>Carousel</a:t>
            </a:r>
            <a:r>
              <a:rPr lang="fr-FR" dirty="0"/>
              <a:t> de 5 slides + Texte </a:t>
            </a:r>
            <a:r>
              <a:rPr lang="fr-FR" dirty="0" smtClean="0"/>
              <a:t>personnalisé</a:t>
            </a:r>
          </a:p>
          <a:p>
            <a:pPr lvl="1"/>
            <a:r>
              <a:rPr lang="fr-FR" dirty="0" smtClean="0"/>
              <a:t>Slide </a:t>
            </a:r>
            <a:r>
              <a:rPr lang="fr-FR" dirty="0"/>
              <a:t>1 : Photo de vous souriant à côté du nouveau système </a:t>
            </a:r>
            <a:r>
              <a:rPr lang="fr-FR" dirty="0" smtClean="0"/>
              <a:t>installé</a:t>
            </a:r>
          </a:p>
          <a:p>
            <a:pPr lvl="1"/>
            <a:r>
              <a:rPr lang="fr-FR" dirty="0" smtClean="0"/>
              <a:t>Slide </a:t>
            </a:r>
            <a:r>
              <a:rPr lang="fr-FR" dirty="0"/>
              <a:t>2 : Gros plan sur l'interface utilisateur avec votre main qui pointe une </a:t>
            </a:r>
            <a:r>
              <a:rPr lang="fr-FR" dirty="0" smtClean="0"/>
              <a:t>fonction</a:t>
            </a:r>
          </a:p>
          <a:p>
            <a:pPr lvl="1"/>
            <a:r>
              <a:rPr lang="fr-FR" dirty="0" smtClean="0"/>
              <a:t>Slide </a:t>
            </a:r>
            <a:r>
              <a:rPr lang="fr-FR" dirty="0"/>
              <a:t>3 : Comparaison visuelle ancien/nouveau modèle avec flèches </a:t>
            </a:r>
            <a:r>
              <a:rPr lang="fr-FR" dirty="0" smtClean="0"/>
              <a:t>explicatives</a:t>
            </a:r>
          </a:p>
          <a:p>
            <a:pPr lvl="1"/>
            <a:r>
              <a:rPr lang="fr-FR" dirty="0" smtClean="0"/>
              <a:t>Slide </a:t>
            </a:r>
            <a:r>
              <a:rPr lang="fr-FR" dirty="0"/>
              <a:t>4 : Court clip vidéo démontrant la différence sonore (avec mesure décibel visible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Slide </a:t>
            </a:r>
            <a:r>
              <a:rPr lang="fr-FR" dirty="0"/>
              <a:t>5 : Photo de vous utilisant l'application de contrôle à distance sur votre </a:t>
            </a:r>
            <a:r>
              <a:rPr lang="fr-FR" dirty="0" smtClean="0"/>
              <a:t>téléphone</a:t>
            </a:r>
          </a:p>
          <a:p>
            <a:r>
              <a:rPr lang="fr-FR" dirty="0" smtClean="0"/>
              <a:t>Texte </a:t>
            </a:r>
            <a:r>
              <a:rPr lang="fr-FR" dirty="0"/>
              <a:t>:"Tellement fier d'avoir installé notre première EC-5000 cette semaine! 🔧✅ Cette petite merveille est 28% plus économe en énergie (ça se voit direct sur les factures!) et TELLEMENT plus silencieuse - fini les clients qui se plaignent du bruit! Mon petit plaisir: pouvoir tout contrôler depuis mon téléphone sans grimper sur le toit à chaque </a:t>
            </a:r>
            <a:r>
              <a:rPr lang="fr-FR" dirty="0" smtClean="0"/>
              <a:t>ajustement</a:t>
            </a:r>
          </a:p>
          <a:p>
            <a:r>
              <a:rPr lang="fr-FR" dirty="0" smtClean="0"/>
              <a:t> </a:t>
            </a:r>
            <a:r>
              <a:rPr lang="fr-FR" dirty="0"/>
              <a:t>😎 #</a:t>
            </a:r>
            <a:r>
              <a:rPr lang="fr-FR" dirty="0" err="1"/>
              <a:t>TechnicienHeureux</a:t>
            </a:r>
            <a:r>
              <a:rPr lang="fr-FR" dirty="0"/>
              <a:t> #Innovation #HVAC #</a:t>
            </a:r>
            <a:r>
              <a:rPr lang="fr-FR" dirty="0" err="1"/>
              <a:t>CoulissesDuMétierVous</a:t>
            </a:r>
            <a:r>
              <a:rPr lang="fr-FR" dirty="0"/>
              <a:t> avez des questions sur ces nouveaux systèmes? Je suis là pour y répondre! 👇"Hashtags : #</a:t>
            </a:r>
            <a:r>
              <a:rPr lang="fr-FR" dirty="0" err="1"/>
              <a:t>TechnicienCVAC</a:t>
            </a:r>
            <a:r>
              <a:rPr lang="fr-FR" dirty="0"/>
              <a:t> #</a:t>
            </a:r>
            <a:r>
              <a:rPr lang="fr-FR" dirty="0" err="1"/>
              <a:t>InstallationDuJour</a:t>
            </a:r>
            <a:r>
              <a:rPr lang="fr-FR" dirty="0"/>
              <a:t> #</a:t>
            </a:r>
            <a:r>
              <a:rPr lang="fr-FR" dirty="0" err="1"/>
              <a:t>ÉconomieÉnergie</a:t>
            </a:r>
            <a:r>
              <a:rPr lang="fr-FR" dirty="0"/>
              <a:t> #</a:t>
            </a:r>
            <a:r>
              <a:rPr lang="fr-FR" dirty="0" err="1"/>
              <a:t>InnovationTechnique</a:t>
            </a:r>
            <a:r>
              <a:rPr lang="fr-FR" dirty="0"/>
              <a:t> #</a:t>
            </a:r>
            <a:r>
              <a:rPr lang="fr-FR" dirty="0" err="1"/>
              <a:t>FierDeMonMétier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6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persona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123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4623" y="565321"/>
            <a:ext cx="6096000" cy="175432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Ingénieur R&amp;D </a:t>
            </a:r>
            <a:r>
              <a:rPr lang="fr-FR" dirty="0" smtClean="0"/>
              <a:t>senior</a:t>
            </a:r>
          </a:p>
          <a:p>
            <a:r>
              <a:rPr lang="fr-FR" dirty="0" smtClean="0"/>
              <a:t>Poste </a:t>
            </a:r>
            <a:r>
              <a:rPr lang="fr-FR" dirty="0"/>
              <a:t>: Responsable innovation </a:t>
            </a:r>
            <a:r>
              <a:rPr lang="fr-FR" dirty="0" smtClean="0"/>
              <a:t>produits</a:t>
            </a:r>
          </a:p>
          <a:p>
            <a:r>
              <a:rPr lang="fr-FR" dirty="0" smtClean="0"/>
              <a:t>Ancienneté </a:t>
            </a:r>
            <a:r>
              <a:rPr lang="fr-FR" dirty="0"/>
              <a:t>: 12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Analytique, réservé, </a:t>
            </a:r>
            <a:r>
              <a:rPr lang="fr-FR" dirty="0" smtClean="0"/>
              <a:t>précis</a:t>
            </a:r>
          </a:p>
          <a:p>
            <a:r>
              <a:rPr lang="fr-FR" dirty="0" smtClean="0"/>
              <a:t>Expertise </a:t>
            </a:r>
            <a:r>
              <a:rPr lang="fr-FR" dirty="0"/>
              <a:t>: Technologies émergentes, brevets, développement technique</a:t>
            </a:r>
          </a:p>
        </p:txBody>
      </p:sp>
      <p:pic>
        <p:nvPicPr>
          <p:cNvPr id="8" name="Image 7" descr="Wiskundemeisjes » Blog Archive » R&amp;D Day in Eindhov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905" y="0"/>
            <a:ext cx="4002374" cy="658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3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4722" y="175577"/>
            <a:ext cx="6096000" cy="175432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Chargée de marketing </a:t>
            </a:r>
            <a:r>
              <a:rPr lang="fr-FR" dirty="0" smtClean="0"/>
              <a:t>digital</a:t>
            </a:r>
          </a:p>
          <a:p>
            <a:r>
              <a:rPr lang="fr-FR" dirty="0" smtClean="0"/>
              <a:t>Poste </a:t>
            </a:r>
            <a:r>
              <a:rPr lang="fr-FR" dirty="0"/>
              <a:t>: Spécialiste des campagnes </a:t>
            </a:r>
            <a:r>
              <a:rPr lang="fr-FR" dirty="0" smtClean="0"/>
              <a:t>digitales</a:t>
            </a:r>
          </a:p>
          <a:p>
            <a:r>
              <a:rPr lang="fr-FR" dirty="0" smtClean="0"/>
              <a:t>Ancienneté </a:t>
            </a:r>
            <a:r>
              <a:rPr lang="fr-FR" dirty="0"/>
              <a:t>: 3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Créative, dynamique, à l'affût des </a:t>
            </a:r>
            <a:r>
              <a:rPr lang="fr-FR" dirty="0" smtClean="0"/>
              <a:t>tendances</a:t>
            </a:r>
          </a:p>
          <a:p>
            <a:r>
              <a:rPr lang="fr-FR" dirty="0" smtClean="0"/>
              <a:t>Expertise </a:t>
            </a:r>
            <a:r>
              <a:rPr lang="fr-FR" dirty="0"/>
              <a:t>: Marketing d'influence, </a:t>
            </a:r>
            <a:r>
              <a:rPr lang="fr-FR" dirty="0" err="1"/>
              <a:t>analytics</a:t>
            </a:r>
            <a:r>
              <a:rPr lang="fr-FR" dirty="0"/>
              <a:t>, stratégies de contenu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643" y="1052740"/>
            <a:ext cx="3772426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750" y="400430"/>
            <a:ext cx="6096000" cy="175432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Responsable </a:t>
            </a:r>
            <a:r>
              <a:rPr lang="fr-FR" dirty="0" smtClean="0"/>
              <a:t>RSE</a:t>
            </a:r>
          </a:p>
          <a:p>
            <a:r>
              <a:rPr lang="fr-FR" dirty="0" smtClean="0"/>
              <a:t>Poste </a:t>
            </a:r>
            <a:r>
              <a:rPr lang="fr-FR" dirty="0"/>
              <a:t>: Directeur du développement </a:t>
            </a:r>
            <a:r>
              <a:rPr lang="fr-FR" dirty="0" smtClean="0"/>
              <a:t>durable</a:t>
            </a:r>
          </a:p>
          <a:p>
            <a:r>
              <a:rPr lang="fr-FR" dirty="0" smtClean="0"/>
              <a:t>Ancienneté </a:t>
            </a:r>
            <a:r>
              <a:rPr lang="fr-FR" dirty="0"/>
              <a:t>: 7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Engagé, diplomate, </a:t>
            </a:r>
            <a:r>
              <a:rPr lang="fr-FR" dirty="0" smtClean="0"/>
              <a:t>visionnaire</a:t>
            </a:r>
          </a:p>
          <a:p>
            <a:r>
              <a:rPr lang="fr-FR" dirty="0" smtClean="0"/>
              <a:t>Expertise </a:t>
            </a:r>
            <a:r>
              <a:rPr lang="fr-FR" dirty="0"/>
              <a:t>: Politiques environnementales, </a:t>
            </a:r>
            <a:r>
              <a:rPr lang="fr-FR" dirty="0" err="1"/>
              <a:t>reporting</a:t>
            </a:r>
            <a:r>
              <a:rPr lang="fr-FR" dirty="0"/>
              <a:t> RSE, partenariats ONG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73" y="925253"/>
            <a:ext cx="3801005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810" y="250528"/>
            <a:ext cx="6096000" cy="175432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Commerciale </a:t>
            </a:r>
            <a:r>
              <a:rPr lang="fr-FR" dirty="0" smtClean="0"/>
              <a:t>terrain</a:t>
            </a:r>
          </a:p>
          <a:p>
            <a:r>
              <a:rPr lang="fr-FR" dirty="0" smtClean="0"/>
              <a:t>Poste </a:t>
            </a:r>
            <a:r>
              <a:rPr lang="fr-FR" dirty="0"/>
              <a:t>: </a:t>
            </a:r>
            <a:r>
              <a:rPr lang="fr-FR" dirty="0" err="1"/>
              <a:t>Account</a:t>
            </a:r>
            <a:r>
              <a:rPr lang="fr-FR" dirty="0"/>
              <a:t> manager secteur </a:t>
            </a:r>
            <a:r>
              <a:rPr lang="fr-FR" dirty="0" smtClean="0"/>
              <a:t>Sud</a:t>
            </a:r>
          </a:p>
          <a:p>
            <a:r>
              <a:rPr lang="fr-FR" dirty="0" smtClean="0"/>
              <a:t>Ancienneté </a:t>
            </a:r>
            <a:r>
              <a:rPr lang="fr-FR" dirty="0"/>
              <a:t>: 5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Extravertie, pragmatique, </a:t>
            </a:r>
            <a:r>
              <a:rPr lang="fr-FR" dirty="0" smtClean="0"/>
              <a:t>relationnelle</a:t>
            </a:r>
          </a:p>
          <a:p>
            <a:r>
              <a:rPr lang="fr-FR" dirty="0" smtClean="0"/>
              <a:t>Expertise </a:t>
            </a:r>
            <a:r>
              <a:rPr lang="fr-FR" dirty="0"/>
              <a:t>: Négociation, connaissance produits, fidélisation clients</a:t>
            </a:r>
          </a:p>
        </p:txBody>
      </p:sp>
      <p:pic>
        <p:nvPicPr>
          <p:cNvPr id="3" name="Image 2" descr="Immagini Belle : lavoro, conversazione, adattamento, interazione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493" y="524656"/>
            <a:ext cx="4901785" cy="487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4721" y="280508"/>
            <a:ext cx="6096000" cy="1477328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Technicien de </a:t>
            </a:r>
            <a:r>
              <a:rPr lang="fr-FR" dirty="0" smtClean="0"/>
              <a:t>maintenance</a:t>
            </a:r>
          </a:p>
          <a:p>
            <a:r>
              <a:rPr lang="fr-FR" dirty="0" smtClean="0"/>
              <a:t>Poste </a:t>
            </a:r>
            <a:r>
              <a:rPr lang="fr-FR" dirty="0"/>
              <a:t>: Expert intervention </a:t>
            </a:r>
            <a:r>
              <a:rPr lang="fr-FR" dirty="0" smtClean="0"/>
              <a:t>client</a:t>
            </a:r>
          </a:p>
          <a:p>
            <a:r>
              <a:rPr lang="fr-FR" dirty="0" smtClean="0"/>
              <a:t>Ancienneté </a:t>
            </a:r>
            <a:r>
              <a:rPr lang="fr-FR" dirty="0"/>
              <a:t>: 15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Méthodique, bienveillant, </a:t>
            </a:r>
            <a:r>
              <a:rPr lang="fr-FR" dirty="0" smtClean="0"/>
              <a:t>direct</a:t>
            </a:r>
          </a:p>
          <a:p>
            <a:r>
              <a:rPr lang="fr-FR" dirty="0" smtClean="0"/>
              <a:t>Expertise </a:t>
            </a:r>
            <a:r>
              <a:rPr lang="fr-FR" dirty="0"/>
              <a:t>: Dépannage, relation client, optimisation technique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366" y="1297204"/>
            <a:ext cx="3762900" cy="43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3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652" y="385440"/>
            <a:ext cx="6096000" cy="175432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Directrice </a:t>
            </a:r>
            <a:r>
              <a:rPr lang="fr-FR" dirty="0" smtClean="0"/>
              <a:t>financière</a:t>
            </a:r>
          </a:p>
          <a:p>
            <a:r>
              <a:rPr lang="fr-FR" dirty="0" smtClean="0"/>
              <a:t>Poste </a:t>
            </a:r>
            <a:r>
              <a:rPr lang="fr-FR" dirty="0"/>
              <a:t>: </a:t>
            </a:r>
            <a:r>
              <a:rPr lang="fr-FR" dirty="0" smtClean="0"/>
              <a:t>CFO</a:t>
            </a:r>
          </a:p>
          <a:p>
            <a:r>
              <a:rPr lang="fr-FR" dirty="0" smtClean="0"/>
              <a:t>Ancienneté </a:t>
            </a:r>
            <a:r>
              <a:rPr lang="fr-FR" dirty="0"/>
              <a:t>: 8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Rigoureuse, stratégique, </a:t>
            </a:r>
            <a:r>
              <a:rPr lang="fr-FR" dirty="0" smtClean="0"/>
              <a:t>réfléchie</a:t>
            </a:r>
          </a:p>
          <a:p>
            <a:r>
              <a:rPr lang="fr-FR" dirty="0" smtClean="0"/>
              <a:t>Expertise </a:t>
            </a:r>
            <a:r>
              <a:rPr lang="fr-FR" dirty="0"/>
              <a:t>: Pilotage financier, investissements, communication financière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658" y="977647"/>
            <a:ext cx="3686689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4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819" y="205557"/>
            <a:ext cx="6096000" cy="175432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fr-FR" dirty="0"/>
              <a:t>Gestionnaire de </a:t>
            </a:r>
            <a:r>
              <a:rPr lang="fr-FR" dirty="0" smtClean="0"/>
              <a:t>projet</a:t>
            </a:r>
          </a:p>
          <a:p>
            <a:r>
              <a:rPr lang="fr-FR" dirty="0" smtClean="0"/>
              <a:t>Poste </a:t>
            </a:r>
            <a:r>
              <a:rPr lang="fr-FR" dirty="0"/>
              <a:t>: Chef de projet </a:t>
            </a:r>
            <a:r>
              <a:rPr lang="fr-FR" dirty="0" smtClean="0"/>
              <a:t>international</a:t>
            </a:r>
          </a:p>
          <a:p>
            <a:r>
              <a:rPr lang="fr-FR" dirty="0" smtClean="0"/>
              <a:t>Ancienneté </a:t>
            </a:r>
            <a:r>
              <a:rPr lang="fr-FR" dirty="0"/>
              <a:t>: 6 ans dans </a:t>
            </a:r>
            <a:r>
              <a:rPr lang="fr-FR" dirty="0" smtClean="0"/>
              <a:t>l'entreprise</a:t>
            </a:r>
          </a:p>
          <a:p>
            <a:r>
              <a:rPr lang="fr-FR" dirty="0" smtClean="0"/>
              <a:t>Personnalité </a:t>
            </a:r>
            <a:r>
              <a:rPr lang="fr-FR" dirty="0"/>
              <a:t>: Organisée, résiliente, </a:t>
            </a:r>
            <a:r>
              <a:rPr lang="fr-FR" dirty="0" smtClean="0"/>
              <a:t>diplomate</a:t>
            </a:r>
          </a:p>
          <a:p>
            <a:r>
              <a:rPr lang="fr-FR" dirty="0" smtClean="0"/>
              <a:t>Expertise </a:t>
            </a:r>
            <a:r>
              <a:rPr lang="fr-FR" dirty="0"/>
              <a:t>: Management interculturel, coordination d'équipes, gestion de crise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604" y="685968"/>
            <a:ext cx="4824052" cy="52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0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3" y="2431277"/>
            <a:ext cx="23696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LinkedIn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Instagram</a:t>
            </a:r>
          </a:p>
          <a:p>
            <a:r>
              <a:rPr lang="fr-FR" dirty="0" err="1" smtClean="0">
                <a:solidFill>
                  <a:srgbClr val="FFC000"/>
                </a:solidFill>
              </a:rPr>
              <a:t>TikTok</a:t>
            </a:r>
            <a:endParaRPr lang="fr-FR" dirty="0" smtClean="0">
              <a:solidFill>
                <a:srgbClr val="FFC000"/>
              </a:solidFill>
            </a:endParaRPr>
          </a:p>
          <a:p>
            <a:r>
              <a:rPr lang="fr-FR" dirty="0" smtClean="0">
                <a:solidFill>
                  <a:srgbClr val="FFC000"/>
                </a:solidFill>
              </a:rPr>
              <a:t>Twitter/X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YouTube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Threads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Facebook</a:t>
            </a:r>
          </a:p>
          <a:p>
            <a:r>
              <a:rPr lang="fr-FR" dirty="0" err="1" smtClean="0">
                <a:solidFill>
                  <a:srgbClr val="FFC000"/>
                </a:solidFill>
              </a:rPr>
              <a:t>Reddit</a:t>
            </a:r>
            <a:endParaRPr lang="fr-FR" dirty="0" smtClean="0">
              <a:solidFill>
                <a:srgbClr val="FFC000"/>
              </a:solidFill>
            </a:endParaRPr>
          </a:p>
          <a:p>
            <a:r>
              <a:rPr lang="fr-FR" dirty="0" smtClean="0">
                <a:solidFill>
                  <a:srgbClr val="FFC000"/>
                </a:solidFill>
              </a:rPr>
              <a:t>Medium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Discord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PLATEFORMES</a:t>
            </a:r>
            <a:endParaRPr lang="fr-FR" dirty="0"/>
          </a:p>
        </p:txBody>
      </p:sp>
      <p:pic>
        <p:nvPicPr>
          <p:cNvPr id="4" name="Image 3" descr="Como Desenvolver Um Cronograma Para o Seu Website - top com web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705" y="230472"/>
            <a:ext cx="6820524" cy="582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4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04" y="1662510"/>
            <a:ext cx="7675959" cy="586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583"/>
              </a:lnSpc>
            </a:pPr>
            <a:r>
              <a:rPr lang="en-US" sz="3667" kern="0" spc="-7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Plateformes Sociales Professionnelles</a:t>
            </a:r>
            <a:endParaRPr lang="en-US" sz="3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698104" y="2747765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kern="0" spc="-37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LinkedIn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98103" y="3240484"/>
            <a:ext cx="3273822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Idéal pour le contenu professionnel détaillé. Format: articles, infographies, slides.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698103" y="4377532"/>
            <a:ext cx="3273822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Ton professionnel mais accessible. Fréquence: 2-3 fois par semaine.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4464845" y="2747765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kern="0" spc="-37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Twitter/X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4464844" y="3240484"/>
            <a:ext cx="3273822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Parfait pour les messages courts et l'actualité. Format: tweets concis, threads.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4464844" y="4377532"/>
            <a:ext cx="3273822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Ton dynamique et percutant. Fréquence: quotidienne.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31585" y="2747765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kern="0" spc="-37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Medium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31584" y="3240484"/>
            <a:ext cx="3273822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Pour les analyses approfondies. Format: articles longs, études de cas.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31584" y="4058344"/>
            <a:ext cx="3273822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Ton réfléchi et expert. Fréquence: 1-2 fois par mois.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0443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03" y="1248370"/>
            <a:ext cx="6113165" cy="586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583"/>
              </a:lnSpc>
            </a:pPr>
            <a:r>
              <a:rPr lang="en-US" sz="3667" kern="0" spc="-7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Plateformes Sociales Visuelles</a:t>
            </a:r>
            <a:endParaRPr lang="en-US" sz="3667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54" y="2362002"/>
            <a:ext cx="2576116" cy="257611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113" y="2362002"/>
            <a:ext cx="2576116" cy="257611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772" y="2362002"/>
            <a:ext cx="2576116" cy="257611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1432" y="2362002"/>
            <a:ext cx="2576116" cy="257611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98104" y="5290443"/>
            <a:ext cx="10795793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Instagram, TikTok, YouTube et Threads privilégient le contenu visuel et authentique. Adaptez votre ton selon la plateforme.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26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70104" y="1429147"/>
            <a:ext cx="6114554" cy="586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583"/>
              </a:lnSpc>
            </a:pPr>
            <a:r>
              <a:rPr lang="en-US" sz="3667" kern="0" spc="-7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Plateformes Communautaires</a:t>
            </a:r>
            <a:endParaRPr lang="en-US" sz="3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270104" y="2314972"/>
            <a:ext cx="149523" cy="732135"/>
          </a:xfrm>
          <a:prstGeom prst="roundRect">
            <a:avLst>
              <a:gd name="adj" fmla="val 56034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18770" y="2314972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Facebook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5718770" y="2727920"/>
            <a:ext cx="5775127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Mix de contenus personnels et professionnels. Ton convivial et inclusif.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569248" y="3246537"/>
            <a:ext cx="149523" cy="732135"/>
          </a:xfrm>
          <a:prstGeom prst="roundRect">
            <a:avLst>
              <a:gd name="adj" fmla="val 56034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17915" y="3246537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Discord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017915" y="3659485"/>
            <a:ext cx="5475982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Échanges directs et discussions. Ton décontracté et interactif.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868492" y="4178102"/>
            <a:ext cx="149523" cy="1051322"/>
          </a:xfrm>
          <a:prstGeom prst="roundRect">
            <a:avLst>
              <a:gd name="adj" fmla="val 56034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17159" y="4178102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Reddit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17159" y="4591050"/>
            <a:ext cx="5176738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kern="0" spc="-32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Partage d'expertise et discussions. Ton authentique et transparent.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6363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MM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MMG" id="{8525FF0E-806B-462B-A98C-BCC67DB28E5C}" vid="{6849C229-69FE-49B5-A70C-A454256A5F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1040</Words>
  <Application>Microsoft Office PowerPoint</Application>
  <PresentationFormat>Grand écran</PresentationFormat>
  <Paragraphs>169</Paragraphs>
  <Slides>24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24</vt:i4>
      </vt:variant>
    </vt:vector>
  </HeadingPairs>
  <TitlesOfParts>
    <vt:vector size="36" baseType="lpstr">
      <vt:lpstr>Arial</vt:lpstr>
      <vt:lpstr>Calibri</vt:lpstr>
      <vt:lpstr>Corbel</vt:lpstr>
      <vt:lpstr>Mukta Bold</vt:lpstr>
      <vt:lpstr>Mukta Light</vt:lpstr>
      <vt:lpstr>Prompt Medium</vt:lpstr>
      <vt:lpstr>Source Sans Pro</vt:lpstr>
      <vt:lpstr>Source Serif Pro Semi Bold</vt:lpstr>
      <vt:lpstr>Wingdings</vt:lpstr>
      <vt:lpstr>ThèmeMMG</vt:lpstr>
      <vt:lpstr>Office Theme</vt:lpstr>
      <vt:lpstr>1_Office Theme</vt:lpstr>
      <vt:lpstr>ATELIERS DATA RH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ATELIER 2</vt:lpstr>
      <vt:lpstr>Travail a faire</vt:lpstr>
      <vt:lpstr>Présentation PowerPoint</vt:lpstr>
      <vt:lpstr>Présentation PowerPoint</vt:lpstr>
      <vt:lpstr>EXEMPLE PROPOSE</vt:lpstr>
      <vt:lpstr>persona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PLATEFORMES</vt:lpstr>
      <vt:lpstr>Présentation PowerPoint</vt:lpstr>
      <vt:lpstr>Présentation PowerPoint</vt:lpstr>
      <vt:lpstr>Présentation PowerPoint</vt:lpstr>
    </vt:vector>
  </TitlesOfParts>
  <Company>IAEDEPARIS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ATELIERS DATA RH</dc:title>
  <dc:creator>GUERIN</dc:creator>
  <cp:lastModifiedBy>GUERIN</cp:lastModifiedBy>
  <cp:revision>14</cp:revision>
  <dcterms:created xsi:type="dcterms:W3CDTF">2025-03-21T15:32:55Z</dcterms:created>
  <dcterms:modified xsi:type="dcterms:W3CDTF">2025-03-21T18:50:29Z</dcterms:modified>
</cp:coreProperties>
</file>