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3.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4.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5.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6.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theme/theme8.xml" ContentType="application/vnd.openxmlformats-officedocument.theme+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theme/theme10.xml" ContentType="application/vnd.openxmlformats-officedocument.theme+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7" r:id="rId1"/>
    <p:sldMasterId id="2147483937" r:id="rId2"/>
    <p:sldMasterId id="2147483956" r:id="rId3"/>
    <p:sldMasterId id="2147483987" r:id="rId4"/>
    <p:sldMasterId id="2147484015" r:id="rId5"/>
    <p:sldMasterId id="2147484043" r:id="rId6"/>
    <p:sldMasterId id="2147484073" r:id="rId7"/>
    <p:sldMasterId id="2147484095" r:id="rId8"/>
    <p:sldMasterId id="2147484115" r:id="rId9"/>
    <p:sldMasterId id="2147484148" r:id="rId10"/>
    <p:sldMasterId id="2147484158" r:id="rId11"/>
  </p:sldMasterIdLst>
  <p:notesMasterIdLst>
    <p:notesMasterId r:id="rId75"/>
  </p:notesMasterIdLst>
  <p:handoutMasterIdLst>
    <p:handoutMasterId r:id="rId76"/>
  </p:handoutMasterIdLst>
  <p:sldIdLst>
    <p:sldId id="2749" r:id="rId12"/>
    <p:sldId id="2769" r:id="rId13"/>
    <p:sldId id="2770" r:id="rId14"/>
    <p:sldId id="2771" r:id="rId15"/>
    <p:sldId id="2772" r:id="rId16"/>
    <p:sldId id="2757" r:id="rId17"/>
    <p:sldId id="2758" r:id="rId18"/>
    <p:sldId id="2759" r:id="rId19"/>
    <p:sldId id="2760" r:id="rId20"/>
    <p:sldId id="2761" r:id="rId21"/>
    <p:sldId id="2740" r:id="rId22"/>
    <p:sldId id="2741" r:id="rId23"/>
    <p:sldId id="2744" r:id="rId24"/>
    <p:sldId id="2747" r:id="rId25"/>
    <p:sldId id="2557" r:id="rId26"/>
    <p:sldId id="2553" r:id="rId27"/>
    <p:sldId id="2554" r:id="rId28"/>
    <p:sldId id="2555" r:id="rId29"/>
    <p:sldId id="2565" r:id="rId30"/>
    <p:sldId id="2568" r:id="rId31"/>
    <p:sldId id="2571" r:id="rId32"/>
    <p:sldId id="2575" r:id="rId33"/>
    <p:sldId id="2576" r:id="rId34"/>
    <p:sldId id="2577" r:id="rId35"/>
    <p:sldId id="2586" r:id="rId36"/>
    <p:sldId id="2591" r:id="rId37"/>
    <p:sldId id="2605" r:id="rId38"/>
    <p:sldId id="2606" r:id="rId39"/>
    <p:sldId id="2608" r:id="rId40"/>
    <p:sldId id="2611" r:id="rId41"/>
    <p:sldId id="2615" r:id="rId42"/>
    <p:sldId id="2620" r:id="rId43"/>
    <p:sldId id="2631" r:id="rId44"/>
    <p:sldId id="2634" r:id="rId45"/>
    <p:sldId id="2635" r:id="rId46"/>
    <p:sldId id="2766" r:id="rId47"/>
    <p:sldId id="2637" r:id="rId48"/>
    <p:sldId id="2638" r:id="rId49"/>
    <p:sldId id="2773" r:id="rId50"/>
    <p:sldId id="2641" r:id="rId51"/>
    <p:sldId id="2657" r:id="rId52"/>
    <p:sldId id="2658" r:id="rId53"/>
    <p:sldId id="2659" r:id="rId54"/>
    <p:sldId id="2661" r:id="rId55"/>
    <p:sldId id="2662" r:id="rId56"/>
    <p:sldId id="2664" r:id="rId57"/>
    <p:sldId id="2665" r:id="rId58"/>
    <p:sldId id="2667" r:id="rId59"/>
    <p:sldId id="2669" r:id="rId60"/>
    <p:sldId id="2685" r:id="rId61"/>
    <p:sldId id="2689" r:id="rId62"/>
    <p:sldId id="2690" r:id="rId63"/>
    <p:sldId id="2767" r:id="rId64"/>
    <p:sldId id="2768" r:id="rId65"/>
    <p:sldId id="2705" r:id="rId66"/>
    <p:sldId id="2706" r:id="rId67"/>
    <p:sldId id="2707" r:id="rId68"/>
    <p:sldId id="2708" r:id="rId69"/>
    <p:sldId id="2709" r:id="rId70"/>
    <p:sldId id="2710" r:id="rId71"/>
    <p:sldId id="2711" r:id="rId72"/>
    <p:sldId id="2722" r:id="rId73"/>
    <p:sldId id="2604" r:id="rId7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F400"/>
    <a:srgbClr val="05EE55"/>
    <a:srgbClr val="05D74D"/>
    <a:srgbClr val="2F3342"/>
    <a:srgbClr val="038B30"/>
    <a:srgbClr val="663300"/>
    <a:srgbClr val="04C0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93861" autoAdjust="0"/>
  </p:normalViewPr>
  <p:slideViewPr>
    <p:cSldViewPr snapToGrid="0">
      <p:cViewPr varScale="1">
        <p:scale>
          <a:sx n="60" d="100"/>
          <a:sy n="60" d="100"/>
        </p:scale>
        <p:origin x="1134" y="60"/>
      </p:cViewPr>
      <p:guideLst/>
    </p:cSldViewPr>
  </p:slideViewPr>
  <p:notesTextViewPr>
    <p:cViewPr>
      <p:scale>
        <a:sx n="1" d="1"/>
        <a:sy n="1" d="1"/>
      </p:scale>
      <p:origin x="0" y="0"/>
    </p:cViewPr>
  </p:notesTextViewPr>
  <p:sorterViewPr>
    <p:cViewPr>
      <p:scale>
        <a:sx n="66" d="100"/>
        <a:sy n="66" d="100"/>
      </p:scale>
      <p:origin x="0" y="-22284"/>
    </p:cViewPr>
  </p:sorter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0.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54265FD-4E3F-4008-BF0D-92438DDF38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dirty="0"/>
          </a:p>
        </p:txBody>
      </p:sp>
      <p:sp>
        <p:nvSpPr>
          <p:cNvPr id="3" name="Espace réservé de la date 2">
            <a:extLst>
              <a:ext uri="{FF2B5EF4-FFF2-40B4-BE49-F238E27FC236}">
                <a16:creationId xmlns:a16="http://schemas.microsoft.com/office/drawing/2014/main" id="{7411FABC-D2A4-4DDD-AE15-415703DDD3E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7E76542-B352-43FB-BB84-C98836247367}" type="datetime1">
              <a:rPr lang="fr-FR" smtClean="0"/>
              <a:t>24/09/2024</a:t>
            </a:fld>
            <a:endParaRPr lang="fr-FR" dirty="0"/>
          </a:p>
        </p:txBody>
      </p:sp>
      <p:sp>
        <p:nvSpPr>
          <p:cNvPr id="4" name="Espace réservé du pied de page 3">
            <a:extLst>
              <a:ext uri="{FF2B5EF4-FFF2-40B4-BE49-F238E27FC236}">
                <a16:creationId xmlns:a16="http://schemas.microsoft.com/office/drawing/2014/main" id="{27EBBAB0-AE2E-4EA6-BE3D-A8C4DA40070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dirty="0"/>
          </a:p>
        </p:txBody>
      </p:sp>
      <p:sp>
        <p:nvSpPr>
          <p:cNvPr id="5" name="Espace réservé du numéro de diapositive 4">
            <a:extLst>
              <a:ext uri="{FF2B5EF4-FFF2-40B4-BE49-F238E27FC236}">
                <a16:creationId xmlns:a16="http://schemas.microsoft.com/office/drawing/2014/main" id="{A31D462F-4914-49FC-A851-7FFFE9D6E86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3422B72-BD1C-4F41-B10E-CA0BEB17901E}" type="slidenum">
              <a:rPr lang="fr-FR" smtClean="0"/>
              <a:t>‹N°›</a:t>
            </a:fld>
            <a:endParaRPr lang="fr-FR" dirty="0"/>
          </a:p>
        </p:txBody>
      </p:sp>
    </p:spTree>
    <p:extLst>
      <p:ext uri="{BB962C8B-B14F-4D97-AF65-F5344CB8AC3E}">
        <p14:creationId xmlns:p14="http://schemas.microsoft.com/office/powerpoint/2010/main" val="3531907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DA2511-F204-4F86-8416-164020DAC540}" type="datetime1">
              <a:rPr lang="fr-FR" smtClean="0"/>
              <a:pPr/>
              <a:t>24/09/2024</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A3BE989-76B8-4F13-9267-01FDA45C437A}" type="slidenum">
              <a:rPr lang="fr-FR" noProof="0" smtClean="0"/>
              <a:t>‹N°›</a:t>
            </a:fld>
            <a:endParaRPr lang="fr-FR" noProof="0" dirty="0"/>
          </a:p>
        </p:txBody>
      </p:sp>
    </p:spTree>
    <p:extLst>
      <p:ext uri="{BB962C8B-B14F-4D97-AF65-F5344CB8AC3E}">
        <p14:creationId xmlns:p14="http://schemas.microsoft.com/office/powerpoint/2010/main" val="3169730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0555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3153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0777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3987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9278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7287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5791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2557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2555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7540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358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0219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1066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6146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939294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723887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2053095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975416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5332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0536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35540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97397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3116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3634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40665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15307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0673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5227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28190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91774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14815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8274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8457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79177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21040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12167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07217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18390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22491348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96628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707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713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03639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31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80554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568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1114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07597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90103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44744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42070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95055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11284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92447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06729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34985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59060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83497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5581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90750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5112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0789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2092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9702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717268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1667931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4148579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2229089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234363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532315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16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2804436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2808840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12721964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698314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2345084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13660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3463062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647079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27148720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7581311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34672081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20606910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1596531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40460654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6760692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18226200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23270884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5902121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2728293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35710401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DFA"/>
          </a:solidFill>
          <a:ln/>
        </p:spPr>
      </p:sp>
    </p:spTree>
    <p:extLst>
      <p:ext uri="{BB962C8B-B14F-4D97-AF65-F5344CB8AC3E}">
        <p14:creationId xmlns:p14="http://schemas.microsoft.com/office/powerpoint/2010/main" val="3621232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66937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2716443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35774832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30764077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32887400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37137307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21265156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24572852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10918553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32435773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7630775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22624708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38263713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32237854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16825239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6779079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15522401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E4CF"/>
          </a:solidFill>
          <a:ln/>
        </p:spPr>
      </p:sp>
      <p:sp>
        <p:nvSpPr>
          <p:cNvPr id="3" name="Shape 1"/>
          <p:cNvSpPr/>
          <p:nvPr/>
        </p:nvSpPr>
        <p:spPr>
          <a:xfrm>
            <a:off x="0" y="0"/>
            <a:ext cx="12192000" cy="6858000"/>
          </a:xfrm>
          <a:prstGeom prst="rect">
            <a:avLst/>
          </a:prstGeom>
          <a:solidFill>
            <a:srgbClr val="FEF5E7"/>
          </a:solidFill>
          <a:ln/>
        </p:spPr>
      </p:sp>
    </p:spTree>
    <p:extLst>
      <p:ext uri="{BB962C8B-B14F-4D97-AF65-F5344CB8AC3E}">
        <p14:creationId xmlns:p14="http://schemas.microsoft.com/office/powerpoint/2010/main" val="26342770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58455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31232653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41951818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35694307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35418809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18928830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16711748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25887864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9739691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31727539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32370234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41206357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24019032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10349944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425324921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37652262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13426874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29964034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1046707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40432066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33847059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13912850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37781595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41489010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121282288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25727342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20153885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214743188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19394453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75000"/>
            </a:srgbClr>
          </a:solidFill>
          <a:ln/>
        </p:spPr>
      </p:sp>
    </p:spTree>
    <p:extLst>
      <p:ext uri="{BB962C8B-B14F-4D97-AF65-F5344CB8AC3E}">
        <p14:creationId xmlns:p14="http://schemas.microsoft.com/office/powerpoint/2010/main" val="128660498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04011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25206080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7876321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18771246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194796023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5675595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224513346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309368838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155110029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401103406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294309530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371316366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15889742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404429303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7481566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25865470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33961381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2474673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230017380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98879605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20391747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122470252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3543511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46606771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100299609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134007588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81B"/>
          </a:solidFill>
          <a:ln/>
        </p:spPr>
      </p:sp>
      <p:sp>
        <p:nvSpPr>
          <p:cNvPr id="3" name="Shape 1"/>
          <p:cNvSpPr/>
          <p:nvPr/>
        </p:nvSpPr>
        <p:spPr>
          <a:xfrm>
            <a:off x="0" y="0"/>
            <a:ext cx="12192000" cy="6858000"/>
          </a:xfrm>
          <a:prstGeom prst="rect">
            <a:avLst/>
          </a:prstGeom>
          <a:solidFill>
            <a:srgbClr val="0F0F10"/>
          </a:solidFill>
          <a:ln/>
        </p:spPr>
      </p:sp>
    </p:spTree>
    <p:extLst>
      <p:ext uri="{BB962C8B-B14F-4D97-AF65-F5344CB8AC3E}">
        <p14:creationId xmlns:p14="http://schemas.microsoft.com/office/powerpoint/2010/main" val="2073722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5450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145174545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300391916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104651140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327403041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253323409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201943253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188949889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581948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268307799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7149715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104415336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160322368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16153034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72615056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42447323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93826224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16612921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248882126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105580366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5003854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199519250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127143720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86939822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162719618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67627607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D0D0C"/>
          </a:solidFill>
          <a:ln/>
        </p:spPr>
      </p:sp>
      <p:sp>
        <p:nvSpPr>
          <p:cNvPr id="3" name="Shape 1"/>
          <p:cNvSpPr/>
          <p:nvPr/>
        </p:nvSpPr>
        <p:spPr>
          <a:xfrm>
            <a:off x="0" y="0"/>
            <a:ext cx="12192000" cy="6858000"/>
          </a:xfrm>
          <a:prstGeom prst="rect">
            <a:avLst/>
          </a:prstGeom>
          <a:solidFill>
            <a:srgbClr val="1D1D1B"/>
          </a:solidFill>
          <a:ln/>
        </p:spPr>
      </p:sp>
    </p:spTree>
    <p:extLst>
      <p:ext uri="{BB962C8B-B14F-4D97-AF65-F5344CB8AC3E}">
        <p14:creationId xmlns:p14="http://schemas.microsoft.com/office/powerpoint/2010/main" val="50459642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499081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28776267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26758074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258406994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117976608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362353075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42245213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81013201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232964630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36742711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192054163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360065865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51691588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404627513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243018393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109919152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334295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39478600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118516344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253692400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110488876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21360810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23618817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66187911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223515953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158036500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234271791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40273978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81A24"/>
          </a:solidFill>
          <a:ln/>
        </p:spPr>
      </p:sp>
      <p:sp>
        <p:nvSpPr>
          <p:cNvPr id="3" name="Shape 1"/>
          <p:cNvSpPr/>
          <p:nvPr/>
        </p:nvSpPr>
        <p:spPr>
          <a:xfrm>
            <a:off x="0" y="0"/>
            <a:ext cx="12192000" cy="6858000"/>
          </a:xfrm>
          <a:prstGeom prst="rect">
            <a:avLst/>
          </a:prstGeom>
          <a:solidFill>
            <a:srgbClr val="252833"/>
          </a:solidFill>
          <a:ln/>
        </p:spPr>
      </p:sp>
    </p:spTree>
    <p:extLst>
      <p:ext uri="{BB962C8B-B14F-4D97-AF65-F5344CB8AC3E}">
        <p14:creationId xmlns:p14="http://schemas.microsoft.com/office/powerpoint/2010/main" val="271997917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218696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67423096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278768503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408394434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262955024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42244025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266406237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278874611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243008744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428466910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195153075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277297015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62554051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417246195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95783486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343261417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178853762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4213894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196702377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239906999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D0A2C">
              <a:alpha val="75000"/>
            </a:srgbClr>
          </a:solidFill>
          <a:ln/>
        </p:spPr>
      </p:sp>
    </p:spTree>
    <p:extLst>
      <p:ext uri="{BB962C8B-B14F-4D97-AF65-F5344CB8AC3E}">
        <p14:creationId xmlns:p14="http://schemas.microsoft.com/office/powerpoint/2010/main" val="99892106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792331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155544501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235113388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271708562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27022277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44625126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22634718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180494498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58438208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370225928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349006023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188323450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26969555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118607310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207439753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244538259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311668995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22104792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30303">
              <a:alpha val="75000"/>
            </a:srgbClr>
          </a:solidFill>
          <a:ln/>
        </p:spPr>
      </p:sp>
    </p:spTree>
    <p:extLst>
      <p:ext uri="{BB962C8B-B14F-4D97-AF65-F5344CB8AC3E}">
        <p14:creationId xmlns:p14="http://schemas.microsoft.com/office/powerpoint/2010/main" val="370533495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532612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00018">
              <a:alpha val="75000"/>
            </a:srgbClr>
          </a:solidFill>
          <a:ln/>
        </p:spPr>
      </p:sp>
    </p:spTree>
    <p:extLst>
      <p:ext uri="{BB962C8B-B14F-4D97-AF65-F5344CB8AC3E}">
        <p14:creationId xmlns:p14="http://schemas.microsoft.com/office/powerpoint/2010/main" val="336113777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00018">
              <a:alpha val="75000"/>
            </a:srgbClr>
          </a:solidFill>
          <a:ln/>
        </p:spPr>
      </p:sp>
    </p:spTree>
    <p:extLst>
      <p:ext uri="{BB962C8B-B14F-4D97-AF65-F5344CB8AC3E}">
        <p14:creationId xmlns:p14="http://schemas.microsoft.com/office/powerpoint/2010/main" val="354990920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00018">
              <a:alpha val="75000"/>
            </a:srgbClr>
          </a:solidFill>
          <a:ln/>
        </p:spPr>
      </p:sp>
    </p:spTree>
    <p:extLst>
      <p:ext uri="{BB962C8B-B14F-4D97-AF65-F5344CB8AC3E}">
        <p14:creationId xmlns:p14="http://schemas.microsoft.com/office/powerpoint/2010/main" val="73478136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00018">
              <a:alpha val="75000"/>
            </a:srgbClr>
          </a:solidFill>
          <a:ln/>
        </p:spPr>
      </p:sp>
    </p:spTree>
    <p:extLst>
      <p:ext uri="{BB962C8B-B14F-4D97-AF65-F5344CB8AC3E}">
        <p14:creationId xmlns:p14="http://schemas.microsoft.com/office/powerpoint/2010/main" val="99443789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00018">
              <a:alpha val="75000"/>
            </a:srgbClr>
          </a:solidFill>
          <a:ln/>
        </p:spPr>
      </p:sp>
    </p:spTree>
    <p:extLst>
      <p:ext uri="{BB962C8B-B14F-4D97-AF65-F5344CB8AC3E}">
        <p14:creationId xmlns:p14="http://schemas.microsoft.com/office/powerpoint/2010/main" val="72233248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00018">
              <a:alpha val="75000"/>
            </a:srgbClr>
          </a:solidFill>
          <a:ln/>
        </p:spPr>
      </p:sp>
    </p:spTree>
    <p:extLst>
      <p:ext uri="{BB962C8B-B14F-4D97-AF65-F5344CB8AC3E}">
        <p14:creationId xmlns:p14="http://schemas.microsoft.com/office/powerpoint/2010/main" val="427675531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00018">
              <a:alpha val="75000"/>
            </a:srgbClr>
          </a:solidFill>
          <a:ln/>
        </p:spPr>
      </p:sp>
    </p:spTree>
    <p:extLst>
      <p:ext uri="{BB962C8B-B14F-4D97-AF65-F5344CB8AC3E}">
        <p14:creationId xmlns:p14="http://schemas.microsoft.com/office/powerpoint/2010/main" val="84821970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00018">
              <a:alpha val="75000"/>
            </a:srgbClr>
          </a:solidFill>
          <a:ln/>
        </p:spPr>
      </p:sp>
    </p:spTree>
    <p:extLst>
      <p:ext uri="{BB962C8B-B14F-4D97-AF65-F5344CB8AC3E}">
        <p14:creationId xmlns:p14="http://schemas.microsoft.com/office/powerpoint/2010/main" val="97234092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060335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000"/>
          </a:solidFill>
          <a:ln/>
        </p:spPr>
      </p:sp>
      <p:sp>
        <p:nvSpPr>
          <p:cNvPr id="3" name="Shape 1"/>
          <p:cNvSpPr/>
          <p:nvPr/>
        </p:nvSpPr>
        <p:spPr>
          <a:xfrm>
            <a:off x="0" y="0"/>
            <a:ext cx="12192000" cy="6858000"/>
          </a:xfrm>
          <a:prstGeom prst="rect">
            <a:avLst/>
          </a:prstGeom>
          <a:solidFill>
            <a:srgbClr val="1F1F1F"/>
          </a:solidFill>
          <a:ln/>
        </p:spPr>
      </p:sp>
    </p:spTree>
    <p:extLst>
      <p:ext uri="{BB962C8B-B14F-4D97-AF65-F5344CB8AC3E}">
        <p14:creationId xmlns:p14="http://schemas.microsoft.com/office/powerpoint/2010/main" val="237420115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000"/>
          </a:solidFill>
          <a:ln/>
        </p:spPr>
      </p:sp>
      <p:sp>
        <p:nvSpPr>
          <p:cNvPr id="3" name="Shape 1"/>
          <p:cNvSpPr/>
          <p:nvPr/>
        </p:nvSpPr>
        <p:spPr>
          <a:xfrm>
            <a:off x="0" y="0"/>
            <a:ext cx="12192000" cy="6858000"/>
          </a:xfrm>
          <a:prstGeom prst="rect">
            <a:avLst/>
          </a:prstGeom>
          <a:solidFill>
            <a:srgbClr val="1F1F1F"/>
          </a:solidFill>
          <a:ln/>
        </p:spPr>
      </p:sp>
    </p:spTree>
    <p:extLst>
      <p:ext uri="{BB962C8B-B14F-4D97-AF65-F5344CB8AC3E}">
        <p14:creationId xmlns:p14="http://schemas.microsoft.com/office/powerpoint/2010/main" val="299122491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000"/>
          </a:solidFill>
          <a:ln/>
        </p:spPr>
      </p:sp>
      <p:sp>
        <p:nvSpPr>
          <p:cNvPr id="3" name="Shape 1"/>
          <p:cNvSpPr/>
          <p:nvPr/>
        </p:nvSpPr>
        <p:spPr>
          <a:xfrm>
            <a:off x="0" y="0"/>
            <a:ext cx="12192000" cy="6858000"/>
          </a:xfrm>
          <a:prstGeom prst="rect">
            <a:avLst/>
          </a:prstGeom>
          <a:solidFill>
            <a:srgbClr val="1F1F1F"/>
          </a:solidFill>
          <a:ln/>
        </p:spPr>
      </p:sp>
    </p:spTree>
    <p:extLst>
      <p:ext uri="{BB962C8B-B14F-4D97-AF65-F5344CB8AC3E}">
        <p14:creationId xmlns:p14="http://schemas.microsoft.com/office/powerpoint/2010/main" val="332250203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000"/>
          </a:solidFill>
          <a:ln/>
        </p:spPr>
      </p:sp>
      <p:sp>
        <p:nvSpPr>
          <p:cNvPr id="3" name="Shape 1"/>
          <p:cNvSpPr/>
          <p:nvPr/>
        </p:nvSpPr>
        <p:spPr>
          <a:xfrm>
            <a:off x="0" y="0"/>
            <a:ext cx="12192000" cy="6858000"/>
          </a:xfrm>
          <a:prstGeom prst="rect">
            <a:avLst/>
          </a:prstGeom>
          <a:solidFill>
            <a:srgbClr val="1F1F1F"/>
          </a:solidFill>
          <a:ln/>
        </p:spPr>
      </p:sp>
    </p:spTree>
    <p:extLst>
      <p:ext uri="{BB962C8B-B14F-4D97-AF65-F5344CB8AC3E}">
        <p14:creationId xmlns:p14="http://schemas.microsoft.com/office/powerpoint/2010/main" val="240202404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000"/>
          </a:solidFill>
          <a:ln/>
        </p:spPr>
      </p:sp>
      <p:sp>
        <p:nvSpPr>
          <p:cNvPr id="3" name="Shape 1"/>
          <p:cNvSpPr/>
          <p:nvPr/>
        </p:nvSpPr>
        <p:spPr>
          <a:xfrm>
            <a:off x="0" y="0"/>
            <a:ext cx="12192000" cy="6858000"/>
          </a:xfrm>
          <a:prstGeom prst="rect">
            <a:avLst/>
          </a:prstGeom>
          <a:solidFill>
            <a:srgbClr val="1F1F1F"/>
          </a:solidFill>
          <a:ln/>
        </p:spPr>
      </p:sp>
    </p:spTree>
    <p:extLst>
      <p:ext uri="{BB962C8B-B14F-4D97-AF65-F5344CB8AC3E}">
        <p14:creationId xmlns:p14="http://schemas.microsoft.com/office/powerpoint/2010/main" val="235979978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000"/>
          </a:solidFill>
          <a:ln/>
        </p:spPr>
      </p:sp>
      <p:sp>
        <p:nvSpPr>
          <p:cNvPr id="3" name="Shape 1"/>
          <p:cNvSpPr/>
          <p:nvPr/>
        </p:nvSpPr>
        <p:spPr>
          <a:xfrm>
            <a:off x="0" y="0"/>
            <a:ext cx="12192000" cy="6858000"/>
          </a:xfrm>
          <a:prstGeom prst="rect">
            <a:avLst/>
          </a:prstGeom>
          <a:solidFill>
            <a:srgbClr val="1F1F1F"/>
          </a:solidFill>
          <a:ln/>
        </p:spPr>
      </p:sp>
    </p:spTree>
    <p:extLst>
      <p:ext uri="{BB962C8B-B14F-4D97-AF65-F5344CB8AC3E}">
        <p14:creationId xmlns:p14="http://schemas.microsoft.com/office/powerpoint/2010/main" val="38011800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000"/>
          </a:solidFill>
          <a:ln/>
        </p:spPr>
      </p:sp>
      <p:sp>
        <p:nvSpPr>
          <p:cNvPr id="3" name="Shape 1"/>
          <p:cNvSpPr/>
          <p:nvPr/>
        </p:nvSpPr>
        <p:spPr>
          <a:xfrm>
            <a:off x="0" y="0"/>
            <a:ext cx="12192000" cy="6858000"/>
          </a:xfrm>
          <a:prstGeom prst="rect">
            <a:avLst/>
          </a:prstGeom>
          <a:solidFill>
            <a:srgbClr val="1F1F1F"/>
          </a:solidFill>
          <a:ln/>
        </p:spPr>
      </p:sp>
    </p:spTree>
    <p:extLst>
      <p:ext uri="{BB962C8B-B14F-4D97-AF65-F5344CB8AC3E}">
        <p14:creationId xmlns:p14="http://schemas.microsoft.com/office/powerpoint/2010/main" val="310366672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000"/>
          </a:solidFill>
          <a:ln/>
        </p:spPr>
      </p:sp>
      <p:sp>
        <p:nvSpPr>
          <p:cNvPr id="3" name="Shape 1"/>
          <p:cNvSpPr/>
          <p:nvPr/>
        </p:nvSpPr>
        <p:spPr>
          <a:xfrm>
            <a:off x="0" y="0"/>
            <a:ext cx="12192000" cy="6858000"/>
          </a:xfrm>
          <a:prstGeom prst="rect">
            <a:avLst/>
          </a:prstGeom>
          <a:solidFill>
            <a:srgbClr val="1F1F1F"/>
          </a:solidFill>
          <a:ln/>
        </p:spPr>
      </p:sp>
    </p:spTree>
    <p:extLst>
      <p:ext uri="{BB962C8B-B14F-4D97-AF65-F5344CB8AC3E}">
        <p14:creationId xmlns:p14="http://schemas.microsoft.com/office/powerpoint/2010/main" val="2732394899"/>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0136825"/>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C0524">
              <a:alpha val="75000"/>
            </a:srgbClr>
          </a:solidFill>
          <a:ln/>
        </p:spPr>
      </p:sp>
    </p:spTree>
    <p:extLst>
      <p:ext uri="{BB962C8B-B14F-4D97-AF65-F5344CB8AC3E}">
        <p14:creationId xmlns:p14="http://schemas.microsoft.com/office/powerpoint/2010/main" val="98696620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C0524">
              <a:alpha val="75000"/>
            </a:srgbClr>
          </a:solidFill>
          <a:ln/>
        </p:spPr>
      </p:sp>
    </p:spTree>
    <p:extLst>
      <p:ext uri="{BB962C8B-B14F-4D97-AF65-F5344CB8AC3E}">
        <p14:creationId xmlns:p14="http://schemas.microsoft.com/office/powerpoint/2010/main" val="305364722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C0524">
              <a:alpha val="75000"/>
            </a:srgbClr>
          </a:solidFill>
          <a:ln/>
        </p:spPr>
      </p:sp>
    </p:spTree>
    <p:extLst>
      <p:ext uri="{BB962C8B-B14F-4D97-AF65-F5344CB8AC3E}">
        <p14:creationId xmlns:p14="http://schemas.microsoft.com/office/powerpoint/2010/main" val="2467890083"/>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C0524">
              <a:alpha val="75000"/>
            </a:srgbClr>
          </a:solidFill>
          <a:ln/>
        </p:spPr>
      </p:sp>
    </p:spTree>
    <p:extLst>
      <p:ext uri="{BB962C8B-B14F-4D97-AF65-F5344CB8AC3E}">
        <p14:creationId xmlns:p14="http://schemas.microsoft.com/office/powerpoint/2010/main" val="1508806134"/>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C0524">
              <a:alpha val="75000"/>
            </a:srgbClr>
          </a:solidFill>
          <a:ln/>
        </p:spPr>
      </p:sp>
    </p:spTree>
    <p:extLst>
      <p:ext uri="{BB962C8B-B14F-4D97-AF65-F5344CB8AC3E}">
        <p14:creationId xmlns:p14="http://schemas.microsoft.com/office/powerpoint/2010/main" val="37983143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C0524">
              <a:alpha val="75000"/>
            </a:srgbClr>
          </a:solidFill>
          <a:ln/>
        </p:spPr>
      </p:sp>
    </p:spTree>
    <p:extLst>
      <p:ext uri="{BB962C8B-B14F-4D97-AF65-F5344CB8AC3E}">
        <p14:creationId xmlns:p14="http://schemas.microsoft.com/office/powerpoint/2010/main" val="1298045492"/>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C0524">
              <a:alpha val="75000"/>
            </a:srgbClr>
          </a:solidFill>
          <a:ln/>
        </p:spPr>
      </p:sp>
    </p:spTree>
    <p:extLst>
      <p:ext uri="{BB962C8B-B14F-4D97-AF65-F5344CB8AC3E}">
        <p14:creationId xmlns:p14="http://schemas.microsoft.com/office/powerpoint/2010/main" val="2886700301"/>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C0524">
              <a:alpha val="75000"/>
            </a:srgbClr>
          </a:solidFill>
          <a:ln/>
        </p:spPr>
      </p:sp>
    </p:spTree>
    <p:extLst>
      <p:ext uri="{BB962C8B-B14F-4D97-AF65-F5344CB8AC3E}">
        <p14:creationId xmlns:p14="http://schemas.microsoft.com/office/powerpoint/2010/main" val="1048029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theme" Target="../theme/theme2.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theme" Target="../theme/theme3.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26" Type="http://schemas.openxmlformats.org/officeDocument/2006/relationships/slideLayout" Target="../slideLayouts/slideLayout103.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5" Type="http://schemas.openxmlformats.org/officeDocument/2006/relationships/slideLayout" Target="../slideLayouts/slideLayout102.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slideLayout" Target="../slideLayouts/slideLayout101.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slideLayout" Target="../slideLayouts/slideLayout100.xml"/><Relationship Id="rId28" Type="http://schemas.openxmlformats.org/officeDocument/2006/relationships/theme" Target="../theme/theme4.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 Id="rId27" Type="http://schemas.openxmlformats.org/officeDocument/2006/relationships/slideLayout" Target="../slideLayouts/slideLayout10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18" Type="http://schemas.openxmlformats.org/officeDocument/2006/relationships/slideLayout" Target="../slideLayouts/slideLayout122.xml"/><Relationship Id="rId26" Type="http://schemas.openxmlformats.org/officeDocument/2006/relationships/slideLayout" Target="../slideLayouts/slideLayout130.xml"/><Relationship Id="rId3" Type="http://schemas.openxmlformats.org/officeDocument/2006/relationships/slideLayout" Target="../slideLayouts/slideLayout107.xml"/><Relationship Id="rId21" Type="http://schemas.openxmlformats.org/officeDocument/2006/relationships/slideLayout" Target="../slideLayouts/slideLayout125.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17" Type="http://schemas.openxmlformats.org/officeDocument/2006/relationships/slideLayout" Target="../slideLayouts/slideLayout121.xml"/><Relationship Id="rId25" Type="http://schemas.openxmlformats.org/officeDocument/2006/relationships/slideLayout" Target="../slideLayouts/slideLayout129.xml"/><Relationship Id="rId2" Type="http://schemas.openxmlformats.org/officeDocument/2006/relationships/slideLayout" Target="../slideLayouts/slideLayout106.xml"/><Relationship Id="rId16" Type="http://schemas.openxmlformats.org/officeDocument/2006/relationships/slideLayout" Target="../slideLayouts/slideLayout120.xml"/><Relationship Id="rId20" Type="http://schemas.openxmlformats.org/officeDocument/2006/relationships/slideLayout" Target="../slideLayouts/slideLayout124.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24" Type="http://schemas.openxmlformats.org/officeDocument/2006/relationships/slideLayout" Target="../slideLayouts/slideLayout128.xml"/><Relationship Id="rId5" Type="http://schemas.openxmlformats.org/officeDocument/2006/relationships/slideLayout" Target="../slideLayouts/slideLayout109.xml"/><Relationship Id="rId15" Type="http://schemas.openxmlformats.org/officeDocument/2006/relationships/slideLayout" Target="../slideLayouts/slideLayout119.xml"/><Relationship Id="rId23" Type="http://schemas.openxmlformats.org/officeDocument/2006/relationships/slideLayout" Target="../slideLayouts/slideLayout127.xml"/><Relationship Id="rId28" Type="http://schemas.openxmlformats.org/officeDocument/2006/relationships/theme" Target="../theme/theme5.xml"/><Relationship Id="rId10" Type="http://schemas.openxmlformats.org/officeDocument/2006/relationships/slideLayout" Target="../slideLayouts/slideLayout114.xml"/><Relationship Id="rId19" Type="http://schemas.openxmlformats.org/officeDocument/2006/relationships/slideLayout" Target="../slideLayouts/slideLayout123.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 Id="rId22" Type="http://schemas.openxmlformats.org/officeDocument/2006/relationships/slideLayout" Target="../slideLayouts/slideLayout126.xml"/><Relationship Id="rId27" Type="http://schemas.openxmlformats.org/officeDocument/2006/relationships/slideLayout" Target="../slideLayouts/slideLayout13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slideLayout" Target="../slideLayouts/slideLayout144.xml"/><Relationship Id="rId18" Type="http://schemas.openxmlformats.org/officeDocument/2006/relationships/slideLayout" Target="../slideLayouts/slideLayout149.xml"/><Relationship Id="rId26" Type="http://schemas.openxmlformats.org/officeDocument/2006/relationships/slideLayout" Target="../slideLayouts/slideLayout157.xml"/><Relationship Id="rId3" Type="http://schemas.openxmlformats.org/officeDocument/2006/relationships/slideLayout" Target="../slideLayouts/slideLayout134.xml"/><Relationship Id="rId21" Type="http://schemas.openxmlformats.org/officeDocument/2006/relationships/slideLayout" Target="../slideLayouts/slideLayout152.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17" Type="http://schemas.openxmlformats.org/officeDocument/2006/relationships/slideLayout" Target="../slideLayouts/slideLayout148.xml"/><Relationship Id="rId25" Type="http://schemas.openxmlformats.org/officeDocument/2006/relationships/slideLayout" Target="../slideLayouts/slideLayout156.xml"/><Relationship Id="rId2" Type="http://schemas.openxmlformats.org/officeDocument/2006/relationships/slideLayout" Target="../slideLayouts/slideLayout133.xml"/><Relationship Id="rId16" Type="http://schemas.openxmlformats.org/officeDocument/2006/relationships/slideLayout" Target="../slideLayouts/slideLayout147.xml"/><Relationship Id="rId20" Type="http://schemas.openxmlformats.org/officeDocument/2006/relationships/slideLayout" Target="../slideLayouts/slideLayout151.xml"/><Relationship Id="rId29" Type="http://schemas.openxmlformats.org/officeDocument/2006/relationships/slideLayout" Target="../slideLayouts/slideLayout160.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24" Type="http://schemas.openxmlformats.org/officeDocument/2006/relationships/slideLayout" Target="../slideLayouts/slideLayout155.xml"/><Relationship Id="rId5" Type="http://schemas.openxmlformats.org/officeDocument/2006/relationships/slideLayout" Target="../slideLayouts/slideLayout136.xml"/><Relationship Id="rId15" Type="http://schemas.openxmlformats.org/officeDocument/2006/relationships/slideLayout" Target="../slideLayouts/slideLayout146.xml"/><Relationship Id="rId23" Type="http://schemas.openxmlformats.org/officeDocument/2006/relationships/slideLayout" Target="../slideLayouts/slideLayout154.xml"/><Relationship Id="rId28" Type="http://schemas.openxmlformats.org/officeDocument/2006/relationships/slideLayout" Target="../slideLayouts/slideLayout159.xml"/><Relationship Id="rId10" Type="http://schemas.openxmlformats.org/officeDocument/2006/relationships/slideLayout" Target="../slideLayouts/slideLayout141.xml"/><Relationship Id="rId19" Type="http://schemas.openxmlformats.org/officeDocument/2006/relationships/slideLayout" Target="../slideLayouts/slideLayout150.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slideLayout" Target="../slideLayouts/slideLayout145.xml"/><Relationship Id="rId22" Type="http://schemas.openxmlformats.org/officeDocument/2006/relationships/slideLayout" Target="../slideLayouts/slideLayout153.xml"/><Relationship Id="rId27" Type="http://schemas.openxmlformats.org/officeDocument/2006/relationships/slideLayout" Target="../slideLayouts/slideLayout158.xml"/><Relationship Id="rId30"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slideLayout" Target="../slideLayouts/slideLayout178.xml"/><Relationship Id="rId3" Type="http://schemas.openxmlformats.org/officeDocument/2006/relationships/slideLayout" Target="../slideLayouts/slideLayout163.xml"/><Relationship Id="rId21" Type="http://schemas.openxmlformats.org/officeDocument/2006/relationships/slideLayout" Target="../slideLayouts/slideLayout181.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slideLayout" Target="../slideLayouts/slideLayout177.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20" Type="http://schemas.openxmlformats.org/officeDocument/2006/relationships/slideLayout" Target="../slideLayouts/slideLayout180.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19" Type="http://schemas.openxmlformats.org/officeDocument/2006/relationships/slideLayout" Target="../slideLayouts/slideLayout179.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 Id="rId2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slideLayout" Target="../slideLayouts/slideLayout194.xml"/><Relationship Id="rId18" Type="http://schemas.openxmlformats.org/officeDocument/2006/relationships/slideLayout" Target="../slideLayouts/slideLayout199.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17" Type="http://schemas.openxmlformats.org/officeDocument/2006/relationships/slideLayout" Target="../slideLayouts/slideLayout198.xml"/><Relationship Id="rId2" Type="http://schemas.openxmlformats.org/officeDocument/2006/relationships/slideLayout" Target="../slideLayouts/slideLayout183.xml"/><Relationship Id="rId16" Type="http://schemas.openxmlformats.org/officeDocument/2006/relationships/slideLayout" Target="../slideLayouts/slideLayout197.xml"/><Relationship Id="rId20" Type="http://schemas.openxmlformats.org/officeDocument/2006/relationships/theme" Target="../theme/theme8.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5" Type="http://schemas.openxmlformats.org/officeDocument/2006/relationships/slideLayout" Target="../slideLayouts/slideLayout196.xml"/><Relationship Id="rId10" Type="http://schemas.openxmlformats.org/officeDocument/2006/relationships/slideLayout" Target="../slideLayouts/slideLayout191.xml"/><Relationship Id="rId19" Type="http://schemas.openxmlformats.org/officeDocument/2006/relationships/slideLayout" Target="../slideLayouts/slideLayout200.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slideLayout" Target="../slideLayouts/slideLayout19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08.xml"/><Relationship Id="rId3" Type="http://schemas.openxmlformats.org/officeDocument/2006/relationships/slideLayout" Target="../slideLayouts/slideLayout203.xml"/><Relationship Id="rId7" Type="http://schemas.openxmlformats.org/officeDocument/2006/relationships/slideLayout" Target="../slideLayouts/slideLayout207.xml"/><Relationship Id="rId2" Type="http://schemas.openxmlformats.org/officeDocument/2006/relationships/slideLayout" Target="../slideLayouts/slideLayout202.xml"/><Relationship Id="rId1" Type="http://schemas.openxmlformats.org/officeDocument/2006/relationships/slideLayout" Target="../slideLayouts/slideLayout201.xml"/><Relationship Id="rId6" Type="http://schemas.openxmlformats.org/officeDocument/2006/relationships/slideLayout" Target="../slideLayouts/slideLayout206.xml"/><Relationship Id="rId5" Type="http://schemas.openxmlformats.org/officeDocument/2006/relationships/slideLayout" Target="../slideLayouts/slideLayout205.xml"/><Relationship Id="rId10" Type="http://schemas.openxmlformats.org/officeDocument/2006/relationships/theme" Target="../theme/theme9.xml"/><Relationship Id="rId4" Type="http://schemas.openxmlformats.org/officeDocument/2006/relationships/slideLayout" Target="../slideLayouts/slideLayout204.xml"/><Relationship Id="rId9" Type="http://schemas.openxmlformats.org/officeDocument/2006/relationships/slideLayout" Target="../slideLayouts/slideLayout20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5" Type="http://schemas.openxmlformats.org/officeDocument/2006/relationships/slideLayout" Target="../slideLayouts/slideLayout214.xml"/><Relationship Id="rId10" Type="http://schemas.openxmlformats.org/officeDocument/2006/relationships/theme" Target="../theme/theme10.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26.xml"/><Relationship Id="rId3" Type="http://schemas.openxmlformats.org/officeDocument/2006/relationships/slideLayout" Target="../slideLayouts/slideLayout221.xml"/><Relationship Id="rId7" Type="http://schemas.openxmlformats.org/officeDocument/2006/relationships/slideLayout" Target="../slideLayouts/slideLayout225.xml"/><Relationship Id="rId2" Type="http://schemas.openxmlformats.org/officeDocument/2006/relationships/slideLayout" Target="../slideLayouts/slideLayout220.xml"/><Relationship Id="rId1" Type="http://schemas.openxmlformats.org/officeDocument/2006/relationships/slideLayout" Target="../slideLayouts/slideLayout219.xml"/><Relationship Id="rId6" Type="http://schemas.openxmlformats.org/officeDocument/2006/relationships/slideLayout" Target="../slideLayouts/slideLayout224.xml"/><Relationship Id="rId5" Type="http://schemas.openxmlformats.org/officeDocument/2006/relationships/slideLayout" Target="../slideLayouts/slideLayout223.xml"/><Relationship Id="rId10" Type="http://schemas.openxmlformats.org/officeDocument/2006/relationships/theme" Target="../theme/theme11.xml"/><Relationship Id="rId4" Type="http://schemas.openxmlformats.org/officeDocument/2006/relationships/slideLayout" Target="../slideLayouts/slideLayout222.xml"/><Relationship Id="rId9" Type="http://schemas.openxmlformats.org/officeDocument/2006/relationships/slideLayout" Target="../slideLayouts/slideLayout2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65723"/>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 id="2147483933" r:id="rId26"/>
    <p:sldLayoutId id="2147483934" r:id="rId27"/>
    <p:sldLayoutId id="2147483935" r:id="rId28"/>
    <p:sldLayoutId id="2147483936" r:id="rId29"/>
  </p:sldLayoutIdLst>
  <p:hf sldNum="0" hdr="0" ftr="0" dt="0"/>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6410165"/>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 id="2147483950" r:id="rId13"/>
    <p:sldLayoutId id="2147483951" r:id="rId14"/>
    <p:sldLayoutId id="2147483952" r:id="rId15"/>
    <p:sldLayoutId id="2147483953" r:id="rId16"/>
    <p:sldLayoutId id="2147483954" r:id="rId17"/>
    <p:sldLayoutId id="2147483955" r:id="rId18"/>
  </p:sldLayoutIdLst>
  <p:hf sldNum="0" hdr="0" ftr="0" dt="0"/>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2299739"/>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 id="2147483968" r:id="rId12"/>
    <p:sldLayoutId id="2147483969" r:id="rId13"/>
    <p:sldLayoutId id="2147483970" r:id="rId14"/>
    <p:sldLayoutId id="2147483971" r:id="rId15"/>
    <p:sldLayoutId id="2147483972" r:id="rId16"/>
    <p:sldLayoutId id="2147483973" r:id="rId17"/>
    <p:sldLayoutId id="2147483974" r:id="rId18"/>
    <p:sldLayoutId id="2147483975" r:id="rId19"/>
    <p:sldLayoutId id="2147483976" r:id="rId20"/>
    <p:sldLayoutId id="2147483977" r:id="rId21"/>
    <p:sldLayoutId id="2147483978" r:id="rId22"/>
    <p:sldLayoutId id="2147483979" r:id="rId23"/>
    <p:sldLayoutId id="2147483980" r:id="rId24"/>
    <p:sldLayoutId id="2147483981" r:id="rId25"/>
    <p:sldLayoutId id="2147483982" r:id="rId26"/>
    <p:sldLayoutId id="2147483983" r:id="rId27"/>
    <p:sldLayoutId id="2147483984" r:id="rId28"/>
    <p:sldLayoutId id="2147483985" r:id="rId29"/>
    <p:sldLayoutId id="2147483986" r:id="rId30"/>
  </p:sldLayoutIdLst>
  <p:hf sldNum="0" hdr="0" ftr="0" dt="0"/>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3643550"/>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 id="2147484001" r:id="rId14"/>
    <p:sldLayoutId id="2147484002" r:id="rId15"/>
    <p:sldLayoutId id="2147484003" r:id="rId16"/>
    <p:sldLayoutId id="2147484004" r:id="rId17"/>
    <p:sldLayoutId id="2147484005" r:id="rId18"/>
    <p:sldLayoutId id="2147484006" r:id="rId19"/>
    <p:sldLayoutId id="2147484007" r:id="rId20"/>
    <p:sldLayoutId id="2147484008" r:id="rId21"/>
    <p:sldLayoutId id="2147484009" r:id="rId22"/>
    <p:sldLayoutId id="2147484010" r:id="rId23"/>
    <p:sldLayoutId id="2147484011" r:id="rId24"/>
    <p:sldLayoutId id="2147484012" r:id="rId25"/>
    <p:sldLayoutId id="2147484013" r:id="rId26"/>
    <p:sldLayoutId id="2147484014" r:id="rId27"/>
  </p:sldLayoutIdLst>
  <p:hf sldNum="0" hdr="0" ftr="0" dt="0"/>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3701655"/>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 id="2147484027" r:id="rId12"/>
    <p:sldLayoutId id="2147484028" r:id="rId13"/>
    <p:sldLayoutId id="2147484029" r:id="rId14"/>
    <p:sldLayoutId id="2147484030" r:id="rId15"/>
    <p:sldLayoutId id="2147484031" r:id="rId16"/>
    <p:sldLayoutId id="2147484032" r:id="rId17"/>
    <p:sldLayoutId id="2147484033" r:id="rId18"/>
    <p:sldLayoutId id="2147484034" r:id="rId19"/>
    <p:sldLayoutId id="2147484035" r:id="rId20"/>
    <p:sldLayoutId id="2147484036" r:id="rId21"/>
    <p:sldLayoutId id="2147484037" r:id="rId22"/>
    <p:sldLayoutId id="2147484038" r:id="rId23"/>
    <p:sldLayoutId id="2147484039" r:id="rId24"/>
    <p:sldLayoutId id="2147484040" r:id="rId25"/>
    <p:sldLayoutId id="2147484041" r:id="rId26"/>
    <p:sldLayoutId id="2147484042" r:id="rId27"/>
  </p:sldLayoutIdLst>
  <p:hf sldNum="0" hdr="0" ftr="0" dt="0"/>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9087477"/>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 id="2147484055" r:id="rId12"/>
    <p:sldLayoutId id="2147484056" r:id="rId13"/>
    <p:sldLayoutId id="2147484057" r:id="rId14"/>
    <p:sldLayoutId id="2147484058" r:id="rId15"/>
    <p:sldLayoutId id="2147484059" r:id="rId16"/>
    <p:sldLayoutId id="2147484060" r:id="rId17"/>
    <p:sldLayoutId id="2147484061" r:id="rId18"/>
    <p:sldLayoutId id="2147484062" r:id="rId19"/>
    <p:sldLayoutId id="2147484063" r:id="rId20"/>
    <p:sldLayoutId id="2147484064" r:id="rId21"/>
    <p:sldLayoutId id="2147484065" r:id="rId22"/>
    <p:sldLayoutId id="2147484066" r:id="rId23"/>
    <p:sldLayoutId id="2147484067" r:id="rId24"/>
    <p:sldLayoutId id="2147484068" r:id="rId25"/>
    <p:sldLayoutId id="2147484069" r:id="rId26"/>
    <p:sldLayoutId id="2147484070" r:id="rId27"/>
    <p:sldLayoutId id="2147484071" r:id="rId28"/>
    <p:sldLayoutId id="2147484072" r:id="rId29"/>
  </p:sldLayoutIdLst>
  <p:hf sldNum="0" hdr="0" ftr="0" dt="0"/>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2969360"/>
      </p:ext>
    </p:extLst>
  </p:cSld>
  <p:clrMap bg1="lt1" tx1="dk1" bg2="lt2" tx2="dk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 id="2147484079" r:id="rId6"/>
    <p:sldLayoutId id="2147484080" r:id="rId7"/>
    <p:sldLayoutId id="2147484081" r:id="rId8"/>
    <p:sldLayoutId id="2147484082" r:id="rId9"/>
    <p:sldLayoutId id="2147484083" r:id="rId10"/>
    <p:sldLayoutId id="2147484084" r:id="rId11"/>
    <p:sldLayoutId id="2147484085" r:id="rId12"/>
    <p:sldLayoutId id="2147484086" r:id="rId13"/>
    <p:sldLayoutId id="2147484087" r:id="rId14"/>
    <p:sldLayoutId id="2147484088" r:id="rId15"/>
    <p:sldLayoutId id="2147484089" r:id="rId16"/>
    <p:sldLayoutId id="2147484090" r:id="rId17"/>
    <p:sldLayoutId id="2147484091" r:id="rId18"/>
    <p:sldLayoutId id="2147484092" r:id="rId19"/>
    <p:sldLayoutId id="2147484093" r:id="rId20"/>
    <p:sldLayoutId id="2147484094" r:id="rId21"/>
  </p:sldLayoutIdLst>
  <p:hf sldNum="0" hdr="0" ftr="0" dt="0"/>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5431299"/>
      </p:ext>
    </p:extLst>
  </p:cSld>
  <p:clrMap bg1="lt1" tx1="dk1" bg2="lt2" tx2="dk2" accent1="accent1" accent2="accent2" accent3="accent3" accent4="accent4" accent5="accent5" accent6="accent6" hlink="hlink" folHlink="folHlink"/>
  <p:sldLayoutIdLst>
    <p:sldLayoutId id="2147484096"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 id="2147484107" r:id="rId12"/>
    <p:sldLayoutId id="2147484108" r:id="rId13"/>
    <p:sldLayoutId id="2147484109" r:id="rId14"/>
    <p:sldLayoutId id="2147484110" r:id="rId15"/>
    <p:sldLayoutId id="2147484111" r:id="rId16"/>
    <p:sldLayoutId id="2147484112" r:id="rId17"/>
    <p:sldLayoutId id="2147484113" r:id="rId18"/>
    <p:sldLayoutId id="2147484114" r:id="rId19"/>
  </p:sldLayoutIdLst>
  <p:hf sldNum="0" hdr="0" ftr="0" dt="0"/>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26139"/>
      </p:ext>
    </p:extLst>
  </p:cSld>
  <p:clrMap bg1="lt1" tx1="dk1" bg2="lt2" tx2="dk2" accent1="accent1" accent2="accent2" accent3="accent3" accent4="accent4" accent5="accent5" accent6="accent6" hlink="hlink" folHlink="folHlink"/>
  <p:sldLayoutIdLst>
    <p:sldLayoutId id="2147484116" r:id="rId1"/>
    <p:sldLayoutId id="2147484117" r:id="rId2"/>
    <p:sldLayoutId id="2147484118" r:id="rId3"/>
    <p:sldLayoutId id="2147484119" r:id="rId4"/>
    <p:sldLayoutId id="2147484120" r:id="rId5"/>
    <p:sldLayoutId id="2147484121" r:id="rId6"/>
    <p:sldLayoutId id="2147484122" r:id="rId7"/>
    <p:sldLayoutId id="2147484123" r:id="rId8"/>
    <p:sldLayoutId id="2147484124" r:id="rId9"/>
  </p:sldLayoutIdLst>
  <p:hf sldNum="0" hdr="0" ftr="0" dt="0"/>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318264"/>
      </p:ext>
    </p:extLst>
  </p:cSld>
  <p:clrMap bg1="lt1" tx1="dk1" bg2="lt2" tx2="dk2" accent1="accent1" accent2="accent2" accent3="accent3" accent4="accent4" accent5="accent5" accent6="accent6" hlink="hlink" folHlink="folHlink"/>
  <p:sldLayoutIdLst>
    <p:sldLayoutId id="2147484149" r:id="rId1"/>
    <p:sldLayoutId id="2147484150" r:id="rId2"/>
    <p:sldLayoutId id="2147484151" r:id="rId3"/>
    <p:sldLayoutId id="2147484152" r:id="rId4"/>
    <p:sldLayoutId id="2147484153" r:id="rId5"/>
    <p:sldLayoutId id="2147484154" r:id="rId6"/>
    <p:sldLayoutId id="2147484155" r:id="rId7"/>
    <p:sldLayoutId id="2147484156" r:id="rId8"/>
    <p:sldLayoutId id="2147484157" r:id="rId9"/>
  </p:sldLayoutIdLst>
  <p:hf sldNum="0" hdr="0" ftr="0" dt="0"/>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909091"/>
      </p:ext>
    </p:extLst>
  </p:cSld>
  <p:clrMap bg1="lt1" tx1="dk1" bg2="lt2" tx2="dk2" accent1="accent1" accent2="accent2" accent3="accent3" accent4="accent4" accent5="accent5" accent6="accent6" hlink="hlink" folHlink="folHlink"/>
  <p:sldLayoutIdLst>
    <p:sldLayoutId id="2147484159" r:id="rId1"/>
    <p:sldLayoutId id="2147484160" r:id="rId2"/>
    <p:sldLayoutId id="2147484161" r:id="rId3"/>
    <p:sldLayoutId id="2147484162" r:id="rId4"/>
    <p:sldLayoutId id="2147484163" r:id="rId5"/>
    <p:sldLayoutId id="2147484164" r:id="rId6"/>
    <p:sldLayoutId id="2147484165" r:id="rId7"/>
    <p:sldLayoutId id="2147484166" r:id="rId8"/>
    <p:sldLayoutId id="2147484167" r:id="rId9"/>
  </p:sldLayoutIdLst>
  <p:hf sldNum="0" hdr="0" ftr="0" dt="0"/>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2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2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2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4.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0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4.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0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06.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07.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59.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64.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80.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85.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89.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94.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10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9.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110.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97.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7.xml"/><Relationship Id="rId1" Type="http://schemas.openxmlformats.org/officeDocument/2006/relationships/slideLayout" Target="../slideLayouts/slideLayout112.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1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7.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116.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133.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13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5.xm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137.xml"/></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5.xml"/><Relationship Id="rId1" Type="http://schemas.openxmlformats.org/officeDocument/2006/relationships/slideLayout" Target="../slideLayouts/slideLayout138.xml"/></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6.xml"/><Relationship Id="rId1" Type="http://schemas.openxmlformats.org/officeDocument/2006/relationships/slideLayout" Target="../slideLayouts/slideLayout140.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7.xml"/><Relationship Id="rId1" Type="http://schemas.openxmlformats.org/officeDocument/2006/relationships/slideLayout" Target="../slideLayouts/slideLayout141.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8.xml"/><Relationship Id="rId1" Type="http://schemas.openxmlformats.org/officeDocument/2006/relationships/slideLayout" Target="../slideLayouts/slideLayout143.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9.xml"/><Relationship Id="rId1" Type="http://schemas.openxmlformats.org/officeDocument/2006/relationships/slideLayout" Target="../slideLayouts/slideLayout145.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0.xml"/><Relationship Id="rId1" Type="http://schemas.openxmlformats.org/officeDocument/2006/relationships/slideLayout" Target="../slideLayouts/slideLayout162.xml"/><Relationship Id="rId4" Type="http://schemas.openxmlformats.org/officeDocument/2006/relationships/image" Target="../media/image62.png"/></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1.xml"/><Relationship Id="rId1" Type="http://schemas.openxmlformats.org/officeDocument/2006/relationships/slideLayout" Target="../slideLayouts/slideLayout166.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2.xml"/><Relationship Id="rId1" Type="http://schemas.openxmlformats.org/officeDocument/2006/relationships/slideLayout" Target="../slideLayouts/slideLayout167.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3.xml"/><Relationship Id="rId1" Type="http://schemas.openxmlformats.org/officeDocument/2006/relationships/slideLayout" Target="../slideLayouts/slideLayout211.xml"/></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4.xml"/><Relationship Id="rId1" Type="http://schemas.openxmlformats.org/officeDocument/2006/relationships/slideLayout" Target="../slideLayouts/slideLayout213.xml"/></Relationships>
</file>

<file path=ppt/slides/_rels/slide5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5.xml"/><Relationship Id="rId1" Type="http://schemas.openxmlformats.org/officeDocument/2006/relationships/slideLayout" Target="../slideLayouts/slideLayout183.xml"/></Relationships>
</file>

<file path=ppt/slides/_rels/slide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6.xml"/><Relationship Id="rId1" Type="http://schemas.openxmlformats.org/officeDocument/2006/relationships/slideLayout" Target="../slideLayouts/slideLayout18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85.xml"/></Relationships>
</file>

<file path=ppt/slides/_rels/slide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8.xml"/><Relationship Id="rId1" Type="http://schemas.openxmlformats.org/officeDocument/2006/relationships/slideLayout" Target="../slideLayouts/slideLayout186.xml"/></Relationships>
</file>

<file path=ppt/slides/_rels/slide5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9.xml"/><Relationship Id="rId1" Type="http://schemas.openxmlformats.org/officeDocument/2006/relationships/slideLayout" Target="../slideLayouts/slideLayout187.xml"/></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60.xml"/><Relationship Id="rId1" Type="http://schemas.openxmlformats.org/officeDocument/2006/relationships/slideLayout" Target="../slideLayouts/slideLayout188.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6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1.xml"/><Relationship Id="rId1" Type="http://schemas.openxmlformats.org/officeDocument/2006/relationships/slideLayout" Target="../slideLayouts/slideLayout18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00.xml"/></Relationships>
</file>

<file path=ppt/slides/_rels/slide6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3.xml"/><Relationship Id="rId1" Type="http://schemas.openxmlformats.org/officeDocument/2006/relationships/slideLayout" Target="../slideLayouts/slideLayout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25455" y="1065907"/>
            <a:ext cx="6313091" cy="2415778"/>
          </a:xfrm>
          <a:prstGeom prst="rect">
            <a:avLst/>
          </a:prstGeom>
          <a:noFill/>
          <a:ln/>
        </p:spPr>
        <p:txBody>
          <a:bodyPr wrap="square" lIns="0" tIns="0" rIns="0" bIns="0" rtlCol="0" anchor="t"/>
          <a:lstStyle/>
          <a:p>
            <a:pPr defTabSz="761970">
              <a:lnSpc>
                <a:spcPts val="6333"/>
              </a:lnSpc>
            </a:pPr>
            <a:r>
              <a:rPr lang="en-US" sz="5041" dirty="0">
                <a:solidFill>
                  <a:srgbClr val="5C4E3D"/>
                </a:solidFill>
                <a:latin typeface="Libre Baskerville" pitchFamily="34" charset="0"/>
                <a:ea typeface="Libre Baskerville" pitchFamily="34" charset="-122"/>
                <a:cs typeface="Libre Baskerville" pitchFamily="34" charset="-120"/>
              </a:rPr>
              <a:t>L'Intelligence Artificielle dans le Secteur Bancaire</a:t>
            </a:r>
            <a:endParaRPr lang="en-US" sz="5041" dirty="0">
              <a:solidFill>
                <a:prstClr val="black"/>
              </a:solidFill>
              <a:latin typeface="Calibri" panose="020F0502020204030204"/>
            </a:endParaRPr>
          </a:p>
        </p:txBody>
      </p:sp>
      <p:sp>
        <p:nvSpPr>
          <p:cNvPr id="4" name="Text 1"/>
          <p:cNvSpPr/>
          <p:nvPr/>
        </p:nvSpPr>
        <p:spPr>
          <a:xfrm>
            <a:off x="5225455" y="3761681"/>
            <a:ext cx="6313091" cy="1493738"/>
          </a:xfrm>
          <a:prstGeom prst="rect">
            <a:avLst/>
          </a:prstGeom>
          <a:noFill/>
          <a:ln/>
        </p:spPr>
        <p:txBody>
          <a:bodyPr wrap="square" lIns="0" tIns="0" rIns="0" bIns="0" rtlCol="0" anchor="t"/>
          <a:lstStyle/>
          <a:p>
            <a:pPr defTabSz="761970">
              <a:lnSpc>
                <a:spcPts val="2333"/>
              </a:lnSpc>
            </a:pPr>
            <a:r>
              <a:rPr lang="en-US" sz="1458" dirty="0">
                <a:solidFill>
                  <a:srgbClr val="454240"/>
                </a:solidFill>
                <a:latin typeface="DM Sans" pitchFamily="34" charset="0"/>
                <a:ea typeface="DM Sans" pitchFamily="34" charset="-122"/>
                <a:cs typeface="DM Sans" pitchFamily="34" charset="-120"/>
              </a:rPr>
              <a:t>L'intelligence artificielle révolutionne le secteur bancaire en optimisant la collecte de données, l'analyse comportementale des clients, la personnalisation des services et l'automatisation des processus. Cette technologie permet aux banques d'offrir une expérience client améliorée tout en renforçant leur efficacité opérationnelle.</a:t>
            </a:r>
            <a:endParaRPr lang="en-US" sz="1458" dirty="0">
              <a:solidFill>
                <a:prstClr val="black"/>
              </a:solidFill>
              <a:latin typeface="Calibri" panose="020F0502020204030204"/>
            </a:endParaRPr>
          </a:p>
        </p:txBody>
      </p:sp>
      <p:sp>
        <p:nvSpPr>
          <p:cNvPr id="5" name="Shape 2"/>
          <p:cNvSpPr/>
          <p:nvPr/>
        </p:nvSpPr>
        <p:spPr>
          <a:xfrm>
            <a:off x="5225455" y="5479356"/>
            <a:ext cx="298748" cy="298748"/>
          </a:xfrm>
          <a:prstGeom prst="roundRect">
            <a:avLst>
              <a:gd name="adj" fmla="val 25503939"/>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5231805" y="5485706"/>
            <a:ext cx="286048" cy="286048"/>
          </a:xfrm>
          <a:prstGeom prst="rect">
            <a:avLst/>
          </a:prstGeom>
        </p:spPr>
      </p:pic>
      <p:sp>
        <p:nvSpPr>
          <p:cNvPr id="7" name="Text 3"/>
          <p:cNvSpPr/>
          <p:nvPr/>
        </p:nvSpPr>
        <p:spPr>
          <a:xfrm>
            <a:off x="5617469" y="5465465"/>
            <a:ext cx="2964259" cy="326628"/>
          </a:xfrm>
          <a:prstGeom prst="rect">
            <a:avLst/>
          </a:prstGeom>
          <a:noFill/>
          <a:ln/>
        </p:spPr>
        <p:txBody>
          <a:bodyPr wrap="none" lIns="0" tIns="0" rIns="0" bIns="0" rtlCol="0" anchor="t"/>
          <a:lstStyle/>
          <a:p>
            <a:pPr defTabSz="761970">
              <a:lnSpc>
                <a:spcPts val="2542"/>
              </a:lnSpc>
            </a:pPr>
            <a:r>
              <a:rPr lang="en-US" sz="1833" b="1" dirty="0">
                <a:solidFill>
                  <a:srgbClr val="454240"/>
                </a:solidFill>
                <a:latin typeface="DM Sans" pitchFamily="34" charset="0"/>
                <a:ea typeface="DM Sans" pitchFamily="34" charset="-122"/>
                <a:cs typeface="DM Sans" pitchFamily="34" charset="-120"/>
              </a:rPr>
              <a:t>by Maria Mercanti-Guérin</a:t>
            </a:r>
            <a:endParaRPr lang="en-US" sz="1833" dirty="0">
              <a:solidFill>
                <a:prstClr val="black"/>
              </a:solidFill>
              <a:latin typeface="Calibri" panose="020F0502020204030204"/>
            </a:endParaRPr>
          </a:p>
        </p:txBody>
      </p:sp>
    </p:spTree>
    <p:extLst>
      <p:ext uri="{BB962C8B-B14F-4D97-AF65-F5344CB8AC3E}">
        <p14:creationId xmlns:p14="http://schemas.microsoft.com/office/powerpoint/2010/main" val="1737750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24364" y="513954"/>
            <a:ext cx="4893171" cy="611683"/>
          </a:xfrm>
          <a:prstGeom prst="rect">
            <a:avLst/>
          </a:prstGeom>
          <a:noFill/>
          <a:ln/>
        </p:spPr>
        <p:txBody>
          <a:bodyPr wrap="none" lIns="0" tIns="0" rIns="0" bIns="0" rtlCol="0" anchor="t"/>
          <a:lstStyle/>
          <a:p>
            <a:pPr defTabSz="761970">
              <a:lnSpc>
                <a:spcPts val="4791"/>
              </a:lnSpc>
            </a:pPr>
            <a:r>
              <a:rPr lang="en-US" sz="3833" b="1" kern="0" spc="-77" dirty="0">
                <a:solidFill>
                  <a:srgbClr val="FF8AAF"/>
                </a:solidFill>
                <a:latin typeface="Petrona" pitchFamily="34" charset="0"/>
                <a:ea typeface="Petrona" pitchFamily="34" charset="-122"/>
                <a:cs typeface="Petrona" pitchFamily="34" charset="-120"/>
              </a:rPr>
              <a:t>Montants investis</a:t>
            </a:r>
            <a:endParaRPr lang="en-US" sz="3833" dirty="0">
              <a:solidFill>
                <a:prstClr val="black"/>
              </a:solidFill>
              <a:latin typeface="Calibri" panose="020F0502020204030204"/>
            </a:endParaRPr>
          </a:p>
        </p:txBody>
      </p:sp>
      <p:sp>
        <p:nvSpPr>
          <p:cNvPr id="4" name="Shape 1"/>
          <p:cNvSpPr/>
          <p:nvPr/>
        </p:nvSpPr>
        <p:spPr>
          <a:xfrm>
            <a:off x="5224364" y="1614884"/>
            <a:ext cx="419398" cy="419398"/>
          </a:xfrm>
          <a:prstGeom prst="roundRect">
            <a:avLst>
              <a:gd name="adj" fmla="val 18668"/>
            </a:avLst>
          </a:prstGeom>
          <a:solidFill>
            <a:srgbClr val="2F1D63"/>
          </a:solidFill>
          <a:ln w="7620">
            <a:solidFill>
              <a:srgbClr val="48367C"/>
            </a:solidFill>
            <a:prstDash val="solid"/>
          </a:ln>
        </p:spPr>
      </p:sp>
      <p:sp>
        <p:nvSpPr>
          <p:cNvPr id="5" name="Text 2"/>
          <p:cNvSpPr/>
          <p:nvPr/>
        </p:nvSpPr>
        <p:spPr>
          <a:xfrm>
            <a:off x="5374183" y="1677789"/>
            <a:ext cx="119757" cy="293588"/>
          </a:xfrm>
          <a:prstGeom prst="rect">
            <a:avLst/>
          </a:prstGeom>
          <a:noFill/>
          <a:ln/>
        </p:spPr>
        <p:txBody>
          <a:bodyPr wrap="none" lIns="0" tIns="0" rIns="0" bIns="0" rtlCol="0" anchor="t"/>
          <a:lstStyle/>
          <a:p>
            <a:pPr algn="ctr" defTabSz="761970">
              <a:lnSpc>
                <a:spcPts val="2292"/>
              </a:lnSpc>
            </a:pPr>
            <a:r>
              <a:rPr lang="en-US" sz="2292" b="1" kern="0" spc="-46" dirty="0">
                <a:solidFill>
                  <a:srgbClr val="E0D6DE"/>
                </a:solidFill>
                <a:latin typeface="Petrona" pitchFamily="34" charset="0"/>
                <a:ea typeface="Petrona" pitchFamily="34" charset="-122"/>
                <a:cs typeface="Petrona" pitchFamily="34" charset="-120"/>
              </a:rPr>
              <a:t>1</a:t>
            </a:r>
            <a:endParaRPr lang="en-US" sz="2292" dirty="0">
              <a:solidFill>
                <a:prstClr val="black"/>
              </a:solidFill>
              <a:latin typeface="Calibri" panose="020F0502020204030204"/>
            </a:endParaRPr>
          </a:p>
        </p:txBody>
      </p:sp>
      <p:sp>
        <p:nvSpPr>
          <p:cNvPr id="6" name="Text 3"/>
          <p:cNvSpPr/>
          <p:nvPr/>
        </p:nvSpPr>
        <p:spPr>
          <a:xfrm>
            <a:off x="5830094" y="1614884"/>
            <a:ext cx="2446536" cy="305793"/>
          </a:xfrm>
          <a:prstGeom prst="rect">
            <a:avLst/>
          </a:prstGeom>
          <a:noFill/>
          <a:ln/>
        </p:spPr>
        <p:txBody>
          <a:bodyPr wrap="none" lIns="0" tIns="0" rIns="0" bIns="0" rtlCol="0" anchor="t"/>
          <a:lstStyle/>
          <a:p>
            <a:pPr defTabSz="761970">
              <a:lnSpc>
                <a:spcPts val="2375"/>
              </a:lnSpc>
            </a:pPr>
            <a:r>
              <a:rPr lang="en-US" sz="1917" b="1" kern="0" spc="-38" dirty="0">
                <a:solidFill>
                  <a:srgbClr val="E0D6DE"/>
                </a:solidFill>
                <a:latin typeface="Petrona" pitchFamily="34" charset="0"/>
                <a:ea typeface="Petrona" pitchFamily="34" charset="-122"/>
                <a:cs typeface="Petrona" pitchFamily="34" charset="-120"/>
              </a:rPr>
              <a:t>Taille du marché</a:t>
            </a:r>
            <a:endParaRPr lang="en-US" sz="1917" dirty="0">
              <a:solidFill>
                <a:prstClr val="black"/>
              </a:solidFill>
              <a:latin typeface="Calibri" panose="020F0502020204030204"/>
            </a:endParaRPr>
          </a:p>
        </p:txBody>
      </p:sp>
      <p:sp>
        <p:nvSpPr>
          <p:cNvPr id="7" name="Text 4"/>
          <p:cNvSpPr/>
          <p:nvPr/>
        </p:nvSpPr>
        <p:spPr>
          <a:xfrm>
            <a:off x="5830094" y="2032496"/>
            <a:ext cx="5709543" cy="894755"/>
          </a:xfrm>
          <a:prstGeom prst="rect">
            <a:avLst/>
          </a:prstGeom>
          <a:noFill/>
          <a:ln/>
        </p:spPr>
        <p:txBody>
          <a:bodyPr wrap="square" lIns="0" tIns="0" rIns="0" bIns="0" rtlCol="0" anchor="t"/>
          <a:lstStyle/>
          <a:p>
            <a:pPr defTabSz="761970">
              <a:lnSpc>
                <a:spcPts val="2333"/>
              </a:lnSpc>
            </a:pPr>
            <a:r>
              <a:rPr lang="en-US" sz="1458" kern="0" spc="-29" dirty="0">
                <a:solidFill>
                  <a:srgbClr val="E0D6DE"/>
                </a:solidFill>
                <a:latin typeface="Inter" pitchFamily="34" charset="0"/>
                <a:ea typeface="Inter" pitchFamily="34" charset="-122"/>
                <a:cs typeface="Inter" pitchFamily="34" charset="-120"/>
              </a:rPr>
              <a:t>En 2023, le marché mondial de l'IA dans la finance a été estimé à environ 10 milliards de dollars, et il est prévu qu'il atteigne 60 milliards de dollars d'ici 2030.</a:t>
            </a:r>
            <a:endParaRPr lang="en-US" sz="1458" dirty="0">
              <a:solidFill>
                <a:prstClr val="black"/>
              </a:solidFill>
              <a:latin typeface="Calibri" panose="020F0502020204030204"/>
            </a:endParaRPr>
          </a:p>
        </p:txBody>
      </p:sp>
      <p:sp>
        <p:nvSpPr>
          <p:cNvPr id="8" name="Shape 5"/>
          <p:cNvSpPr/>
          <p:nvPr/>
        </p:nvSpPr>
        <p:spPr>
          <a:xfrm>
            <a:off x="5224364" y="3323233"/>
            <a:ext cx="419398" cy="419398"/>
          </a:xfrm>
          <a:prstGeom prst="roundRect">
            <a:avLst>
              <a:gd name="adj" fmla="val 18668"/>
            </a:avLst>
          </a:prstGeom>
          <a:solidFill>
            <a:srgbClr val="2F1D63"/>
          </a:solidFill>
          <a:ln w="7620">
            <a:solidFill>
              <a:srgbClr val="48367C"/>
            </a:solidFill>
            <a:prstDash val="solid"/>
          </a:ln>
        </p:spPr>
      </p:sp>
      <p:sp>
        <p:nvSpPr>
          <p:cNvPr id="9" name="Text 6"/>
          <p:cNvSpPr/>
          <p:nvPr/>
        </p:nvSpPr>
        <p:spPr>
          <a:xfrm>
            <a:off x="5353744" y="3386138"/>
            <a:ext cx="160635" cy="293588"/>
          </a:xfrm>
          <a:prstGeom prst="rect">
            <a:avLst/>
          </a:prstGeom>
          <a:noFill/>
          <a:ln/>
        </p:spPr>
        <p:txBody>
          <a:bodyPr wrap="none" lIns="0" tIns="0" rIns="0" bIns="0" rtlCol="0" anchor="t"/>
          <a:lstStyle/>
          <a:p>
            <a:pPr algn="ctr" defTabSz="761970">
              <a:lnSpc>
                <a:spcPts val="2292"/>
              </a:lnSpc>
            </a:pPr>
            <a:r>
              <a:rPr lang="en-US" sz="2292" b="1" kern="0" spc="-46" dirty="0">
                <a:solidFill>
                  <a:srgbClr val="E0D6DE"/>
                </a:solidFill>
                <a:latin typeface="Petrona" pitchFamily="34" charset="0"/>
                <a:ea typeface="Petrona" pitchFamily="34" charset="-122"/>
                <a:cs typeface="Petrona" pitchFamily="34" charset="-120"/>
              </a:rPr>
              <a:t>2</a:t>
            </a:r>
            <a:endParaRPr lang="en-US" sz="2292" dirty="0">
              <a:solidFill>
                <a:prstClr val="black"/>
              </a:solidFill>
              <a:latin typeface="Calibri" panose="020F0502020204030204"/>
            </a:endParaRPr>
          </a:p>
        </p:txBody>
      </p:sp>
      <p:sp>
        <p:nvSpPr>
          <p:cNvPr id="10" name="Text 7"/>
          <p:cNvSpPr/>
          <p:nvPr/>
        </p:nvSpPr>
        <p:spPr>
          <a:xfrm>
            <a:off x="5830094" y="3323233"/>
            <a:ext cx="2446536" cy="305793"/>
          </a:xfrm>
          <a:prstGeom prst="rect">
            <a:avLst/>
          </a:prstGeom>
          <a:noFill/>
          <a:ln/>
        </p:spPr>
        <p:txBody>
          <a:bodyPr wrap="none" lIns="0" tIns="0" rIns="0" bIns="0" rtlCol="0" anchor="t"/>
          <a:lstStyle/>
          <a:p>
            <a:pPr defTabSz="761970">
              <a:lnSpc>
                <a:spcPts val="2375"/>
              </a:lnSpc>
            </a:pPr>
            <a:r>
              <a:rPr lang="en-US" sz="1917" b="1" kern="0" spc="-38" dirty="0">
                <a:solidFill>
                  <a:srgbClr val="E0D6DE"/>
                </a:solidFill>
                <a:latin typeface="Petrona" pitchFamily="34" charset="0"/>
                <a:ea typeface="Petrona" pitchFamily="34" charset="-122"/>
                <a:cs typeface="Petrona" pitchFamily="34" charset="-120"/>
              </a:rPr>
              <a:t>Croissance annuelle</a:t>
            </a:r>
            <a:endParaRPr lang="en-US" sz="1917" dirty="0">
              <a:solidFill>
                <a:prstClr val="black"/>
              </a:solidFill>
              <a:latin typeface="Calibri" panose="020F0502020204030204"/>
            </a:endParaRPr>
          </a:p>
        </p:txBody>
      </p:sp>
      <p:sp>
        <p:nvSpPr>
          <p:cNvPr id="11" name="Text 8"/>
          <p:cNvSpPr/>
          <p:nvPr/>
        </p:nvSpPr>
        <p:spPr>
          <a:xfrm>
            <a:off x="5830094" y="3740844"/>
            <a:ext cx="5709543" cy="596503"/>
          </a:xfrm>
          <a:prstGeom prst="rect">
            <a:avLst/>
          </a:prstGeom>
          <a:noFill/>
          <a:ln/>
        </p:spPr>
        <p:txBody>
          <a:bodyPr wrap="square" lIns="0" tIns="0" rIns="0" bIns="0" rtlCol="0" anchor="t"/>
          <a:lstStyle/>
          <a:p>
            <a:pPr defTabSz="761970">
              <a:lnSpc>
                <a:spcPts val="2333"/>
              </a:lnSpc>
            </a:pPr>
            <a:r>
              <a:rPr lang="en-US" sz="1458" kern="0" spc="-29" dirty="0">
                <a:solidFill>
                  <a:srgbClr val="E0D6DE"/>
                </a:solidFill>
                <a:latin typeface="Inter" pitchFamily="34" charset="0"/>
                <a:ea typeface="Inter" pitchFamily="34" charset="-122"/>
                <a:cs typeface="Inter" pitchFamily="34" charset="-120"/>
              </a:rPr>
              <a:t>Le marché de l'IA dans la banque croît à un taux annuel composé (CAGR) d'environ 23% entre 2023 et 2030.</a:t>
            </a:r>
            <a:endParaRPr lang="en-US" sz="1458" dirty="0">
              <a:solidFill>
                <a:prstClr val="black"/>
              </a:solidFill>
              <a:latin typeface="Calibri" panose="020F0502020204030204"/>
            </a:endParaRPr>
          </a:p>
        </p:txBody>
      </p:sp>
      <p:sp>
        <p:nvSpPr>
          <p:cNvPr id="12" name="Shape 9"/>
          <p:cNvSpPr/>
          <p:nvPr/>
        </p:nvSpPr>
        <p:spPr>
          <a:xfrm>
            <a:off x="5224364" y="4733330"/>
            <a:ext cx="419398" cy="419398"/>
          </a:xfrm>
          <a:prstGeom prst="roundRect">
            <a:avLst>
              <a:gd name="adj" fmla="val 18668"/>
            </a:avLst>
          </a:prstGeom>
          <a:solidFill>
            <a:srgbClr val="2F1D63"/>
          </a:solidFill>
          <a:ln w="7620">
            <a:solidFill>
              <a:srgbClr val="48367C"/>
            </a:solidFill>
            <a:prstDash val="solid"/>
          </a:ln>
        </p:spPr>
      </p:sp>
      <p:sp>
        <p:nvSpPr>
          <p:cNvPr id="13" name="Text 10"/>
          <p:cNvSpPr/>
          <p:nvPr/>
        </p:nvSpPr>
        <p:spPr>
          <a:xfrm>
            <a:off x="5353844" y="4796234"/>
            <a:ext cx="160338" cy="293588"/>
          </a:xfrm>
          <a:prstGeom prst="rect">
            <a:avLst/>
          </a:prstGeom>
          <a:noFill/>
          <a:ln/>
        </p:spPr>
        <p:txBody>
          <a:bodyPr wrap="none" lIns="0" tIns="0" rIns="0" bIns="0" rtlCol="0" anchor="t"/>
          <a:lstStyle/>
          <a:p>
            <a:pPr algn="ctr" defTabSz="761970">
              <a:lnSpc>
                <a:spcPts val="2292"/>
              </a:lnSpc>
            </a:pPr>
            <a:r>
              <a:rPr lang="en-US" sz="2292" b="1" kern="0" spc="-46" dirty="0">
                <a:solidFill>
                  <a:srgbClr val="E0D6DE"/>
                </a:solidFill>
                <a:latin typeface="Petrona" pitchFamily="34" charset="0"/>
                <a:ea typeface="Petrona" pitchFamily="34" charset="-122"/>
                <a:cs typeface="Petrona" pitchFamily="34" charset="-120"/>
              </a:rPr>
              <a:t>3</a:t>
            </a:r>
            <a:endParaRPr lang="en-US" sz="2292" dirty="0">
              <a:solidFill>
                <a:prstClr val="black"/>
              </a:solidFill>
              <a:latin typeface="Calibri" panose="020F0502020204030204"/>
            </a:endParaRPr>
          </a:p>
        </p:txBody>
      </p:sp>
      <p:sp>
        <p:nvSpPr>
          <p:cNvPr id="14" name="Text 11"/>
          <p:cNvSpPr/>
          <p:nvPr/>
        </p:nvSpPr>
        <p:spPr>
          <a:xfrm>
            <a:off x="5830094" y="4733330"/>
            <a:ext cx="4372471" cy="305793"/>
          </a:xfrm>
          <a:prstGeom prst="rect">
            <a:avLst/>
          </a:prstGeom>
          <a:noFill/>
          <a:ln/>
        </p:spPr>
        <p:txBody>
          <a:bodyPr wrap="none" lIns="0" tIns="0" rIns="0" bIns="0" rtlCol="0" anchor="t"/>
          <a:lstStyle/>
          <a:p>
            <a:pPr defTabSz="761970">
              <a:lnSpc>
                <a:spcPts val="2375"/>
              </a:lnSpc>
            </a:pPr>
            <a:r>
              <a:rPr lang="en-US" sz="1917" b="1" kern="0" spc="-38" dirty="0">
                <a:solidFill>
                  <a:srgbClr val="E0D6DE"/>
                </a:solidFill>
                <a:latin typeface="Petrona" pitchFamily="34" charset="0"/>
                <a:ea typeface="Petrona" pitchFamily="34" charset="-122"/>
                <a:cs typeface="Petrona" pitchFamily="34" charset="-120"/>
              </a:rPr>
              <a:t>Investissements par les grandes banques</a:t>
            </a:r>
            <a:endParaRPr lang="en-US" sz="1917" dirty="0">
              <a:solidFill>
                <a:prstClr val="black"/>
              </a:solidFill>
              <a:latin typeface="Calibri" panose="020F0502020204030204"/>
            </a:endParaRPr>
          </a:p>
        </p:txBody>
      </p:sp>
      <p:sp>
        <p:nvSpPr>
          <p:cNvPr id="15" name="Text 12"/>
          <p:cNvSpPr/>
          <p:nvPr/>
        </p:nvSpPr>
        <p:spPr>
          <a:xfrm>
            <a:off x="5830094" y="5150942"/>
            <a:ext cx="5709543" cy="1193007"/>
          </a:xfrm>
          <a:prstGeom prst="rect">
            <a:avLst/>
          </a:prstGeom>
          <a:noFill/>
          <a:ln/>
        </p:spPr>
        <p:txBody>
          <a:bodyPr wrap="square" lIns="0" tIns="0" rIns="0" bIns="0" rtlCol="0" anchor="t"/>
          <a:lstStyle/>
          <a:p>
            <a:pPr defTabSz="761970">
              <a:lnSpc>
                <a:spcPts val="2333"/>
              </a:lnSpc>
            </a:pPr>
            <a:r>
              <a:rPr lang="en-US" sz="1458" kern="0" spc="-29" dirty="0">
                <a:solidFill>
                  <a:srgbClr val="E0D6DE"/>
                </a:solidFill>
                <a:latin typeface="Inter" pitchFamily="34" charset="0"/>
                <a:ea typeface="Inter" pitchFamily="34" charset="-122"/>
                <a:cs typeface="Inter" pitchFamily="34" charset="-120"/>
              </a:rPr>
              <a:t>Les banques d'investissement, comme JPMorgan, Goldman Sachs et Citibank, investissent des milliards dans l'intégration de l'IA pour améliorer la détection des fraudes, la gestion des risques et la personnalisation des services.</a:t>
            </a:r>
            <a:endParaRPr lang="en-US" sz="1458" dirty="0">
              <a:solidFill>
                <a:prstClr val="black"/>
              </a:solidFill>
              <a:latin typeface="Calibri" panose="020F0502020204030204"/>
            </a:endParaRPr>
          </a:p>
        </p:txBody>
      </p:sp>
    </p:spTree>
    <p:extLst>
      <p:ext uri="{BB962C8B-B14F-4D97-AF65-F5344CB8AC3E}">
        <p14:creationId xmlns:p14="http://schemas.microsoft.com/office/powerpoint/2010/main" val="38179293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61076"/>
          </a:xfrm>
          <a:prstGeom prst="rect">
            <a:avLst/>
          </a:prstGeom>
        </p:spPr>
      </p:pic>
      <p:sp>
        <p:nvSpPr>
          <p:cNvPr id="3" name="Text 0"/>
          <p:cNvSpPr/>
          <p:nvPr/>
        </p:nvSpPr>
        <p:spPr>
          <a:xfrm>
            <a:off x="5109270" y="422077"/>
            <a:ext cx="4029571" cy="503634"/>
          </a:xfrm>
          <a:prstGeom prst="rect">
            <a:avLst/>
          </a:prstGeom>
          <a:noFill/>
          <a:ln/>
        </p:spPr>
        <p:txBody>
          <a:bodyPr wrap="none" lIns="0" tIns="0" rIns="0" bIns="0" rtlCol="0" anchor="t"/>
          <a:lstStyle/>
          <a:p>
            <a:pPr defTabSz="761970">
              <a:lnSpc>
                <a:spcPts val="3958"/>
              </a:lnSpc>
            </a:pPr>
            <a:r>
              <a:rPr lang="en-US" sz="3167" b="1" kern="0" spc="-63" dirty="0">
                <a:solidFill>
                  <a:srgbClr val="FF8AAF"/>
                </a:solidFill>
                <a:latin typeface="Petrona" pitchFamily="34" charset="0"/>
                <a:ea typeface="Petrona" pitchFamily="34" charset="-122"/>
                <a:cs typeface="Petrona" pitchFamily="34" charset="-120"/>
              </a:rPr>
              <a:t>Technologies clés</a:t>
            </a:r>
            <a:endParaRPr lang="en-US" sz="3167" dirty="0">
              <a:solidFill>
                <a:prstClr val="black"/>
              </a:solidFill>
              <a:latin typeface="Calibri" panose="020F0502020204030204"/>
            </a:endParaRPr>
          </a:p>
        </p:txBody>
      </p:sp>
      <p:pic>
        <p:nvPicPr>
          <p:cNvPr id="4" name="Image 1" descr="preencoded.png"/>
          <p:cNvPicPr>
            <a:picLocks noChangeAspect="1"/>
          </p:cNvPicPr>
          <p:nvPr/>
        </p:nvPicPr>
        <p:blipFill>
          <a:blip r:embed="rId4"/>
          <a:stretch>
            <a:fillRect/>
          </a:stretch>
        </p:blipFill>
        <p:spPr>
          <a:xfrm>
            <a:off x="5109270" y="1155899"/>
            <a:ext cx="383679" cy="383679"/>
          </a:xfrm>
          <a:prstGeom prst="rect">
            <a:avLst/>
          </a:prstGeom>
        </p:spPr>
      </p:pic>
      <p:sp>
        <p:nvSpPr>
          <p:cNvPr id="5" name="Text 1"/>
          <p:cNvSpPr/>
          <p:nvPr/>
        </p:nvSpPr>
        <p:spPr>
          <a:xfrm>
            <a:off x="5109269" y="1693069"/>
            <a:ext cx="2092523" cy="251818"/>
          </a:xfrm>
          <a:prstGeom prst="rect">
            <a:avLst/>
          </a:prstGeom>
          <a:noFill/>
          <a:ln/>
        </p:spPr>
        <p:txBody>
          <a:bodyPr wrap="none" lIns="0" tIns="0" rIns="0" bIns="0" rtlCol="0" anchor="t"/>
          <a:lstStyle/>
          <a:p>
            <a:pPr defTabSz="761970">
              <a:lnSpc>
                <a:spcPts val="1958"/>
              </a:lnSpc>
            </a:pPr>
            <a:r>
              <a:rPr lang="en-US" sz="1583" b="1" kern="0" spc="-32" dirty="0">
                <a:solidFill>
                  <a:srgbClr val="E0D6DE"/>
                </a:solidFill>
                <a:latin typeface="Petrona" pitchFamily="34" charset="0"/>
                <a:ea typeface="Petrona" pitchFamily="34" charset="-122"/>
                <a:cs typeface="Petrona" pitchFamily="34" charset="-120"/>
              </a:rPr>
              <a:t>Machine Learning (ML)</a:t>
            </a:r>
            <a:endParaRPr lang="en-US" sz="1583" dirty="0">
              <a:solidFill>
                <a:prstClr val="black"/>
              </a:solidFill>
              <a:latin typeface="Calibri" panose="020F0502020204030204"/>
            </a:endParaRPr>
          </a:p>
        </p:txBody>
      </p:sp>
      <p:sp>
        <p:nvSpPr>
          <p:cNvPr id="6" name="Text 2"/>
          <p:cNvSpPr/>
          <p:nvPr/>
        </p:nvSpPr>
        <p:spPr>
          <a:xfrm>
            <a:off x="5109270" y="2036961"/>
            <a:ext cx="6545461" cy="491133"/>
          </a:xfrm>
          <a:prstGeom prst="rect">
            <a:avLst/>
          </a:prstGeom>
          <a:noFill/>
          <a:ln/>
        </p:spPr>
        <p:txBody>
          <a:bodyPr wrap="square" lIns="0" tIns="0" rIns="0" bIns="0" rtlCol="0" anchor="t"/>
          <a:lstStyle/>
          <a:p>
            <a:pPr defTabSz="761970">
              <a:lnSpc>
                <a:spcPts val="1917"/>
              </a:lnSpc>
            </a:pPr>
            <a:r>
              <a:rPr lang="en-US" sz="1208" kern="0" spc="-24" dirty="0">
                <a:solidFill>
                  <a:srgbClr val="E0D6DE"/>
                </a:solidFill>
                <a:latin typeface="Inter" pitchFamily="34" charset="0"/>
                <a:ea typeface="Inter" pitchFamily="34" charset="-122"/>
                <a:cs typeface="Inter" pitchFamily="34" charset="-120"/>
              </a:rPr>
              <a:t>Utilisé pour l'analyse prédictive, la détection des fraudes, la gestion des risques, ainsi que pour améliorer l'expérience client à travers la personnalisation.</a:t>
            </a:r>
            <a:endParaRPr lang="en-US" sz="1208" dirty="0">
              <a:solidFill>
                <a:prstClr val="black"/>
              </a:solidFill>
              <a:latin typeface="Calibri" panose="020F0502020204030204"/>
            </a:endParaRPr>
          </a:p>
        </p:txBody>
      </p:sp>
      <p:pic>
        <p:nvPicPr>
          <p:cNvPr id="7" name="Image 2" descr="preencoded.png"/>
          <p:cNvPicPr>
            <a:picLocks noChangeAspect="1"/>
          </p:cNvPicPr>
          <p:nvPr/>
        </p:nvPicPr>
        <p:blipFill>
          <a:blip r:embed="rId5"/>
          <a:stretch>
            <a:fillRect/>
          </a:stretch>
        </p:blipFill>
        <p:spPr>
          <a:xfrm>
            <a:off x="5109270" y="2988569"/>
            <a:ext cx="383679" cy="383679"/>
          </a:xfrm>
          <a:prstGeom prst="rect">
            <a:avLst/>
          </a:prstGeom>
        </p:spPr>
      </p:pic>
      <p:sp>
        <p:nvSpPr>
          <p:cNvPr id="8" name="Text 3"/>
          <p:cNvSpPr/>
          <p:nvPr/>
        </p:nvSpPr>
        <p:spPr>
          <a:xfrm>
            <a:off x="5109269" y="3525739"/>
            <a:ext cx="3234928" cy="251818"/>
          </a:xfrm>
          <a:prstGeom prst="rect">
            <a:avLst/>
          </a:prstGeom>
          <a:noFill/>
          <a:ln/>
        </p:spPr>
        <p:txBody>
          <a:bodyPr wrap="none" lIns="0" tIns="0" rIns="0" bIns="0" rtlCol="0" anchor="t"/>
          <a:lstStyle/>
          <a:p>
            <a:pPr defTabSz="761970">
              <a:lnSpc>
                <a:spcPts val="1958"/>
              </a:lnSpc>
            </a:pPr>
            <a:r>
              <a:rPr lang="en-US" sz="1583" b="1" kern="0" spc="-32" dirty="0">
                <a:solidFill>
                  <a:srgbClr val="E0D6DE"/>
                </a:solidFill>
                <a:latin typeface="Petrona" pitchFamily="34" charset="0"/>
                <a:ea typeface="Petrona" pitchFamily="34" charset="-122"/>
                <a:cs typeface="Petrona" pitchFamily="34" charset="-120"/>
              </a:rPr>
              <a:t>Traitement du langage naturel (NLP)</a:t>
            </a:r>
            <a:endParaRPr lang="en-US" sz="1583" dirty="0">
              <a:solidFill>
                <a:prstClr val="black"/>
              </a:solidFill>
              <a:latin typeface="Calibri" panose="020F0502020204030204"/>
            </a:endParaRPr>
          </a:p>
        </p:txBody>
      </p:sp>
      <p:sp>
        <p:nvSpPr>
          <p:cNvPr id="9" name="Text 4"/>
          <p:cNvSpPr/>
          <p:nvPr/>
        </p:nvSpPr>
        <p:spPr>
          <a:xfrm>
            <a:off x="5109270" y="3869631"/>
            <a:ext cx="6545461" cy="736699"/>
          </a:xfrm>
          <a:prstGeom prst="rect">
            <a:avLst/>
          </a:prstGeom>
          <a:noFill/>
          <a:ln/>
        </p:spPr>
        <p:txBody>
          <a:bodyPr wrap="square" lIns="0" tIns="0" rIns="0" bIns="0" rtlCol="0" anchor="t"/>
          <a:lstStyle/>
          <a:p>
            <a:pPr defTabSz="761970">
              <a:lnSpc>
                <a:spcPts val="1917"/>
              </a:lnSpc>
            </a:pPr>
            <a:r>
              <a:rPr lang="en-US" sz="1208" kern="0" spc="-24" dirty="0">
                <a:solidFill>
                  <a:srgbClr val="E0D6DE"/>
                </a:solidFill>
                <a:latin typeface="Inter" pitchFamily="34" charset="0"/>
                <a:ea typeface="Inter" pitchFamily="34" charset="-122"/>
                <a:cs typeface="Inter" pitchFamily="34" charset="-120"/>
              </a:rPr>
              <a:t>Les chatbots et les assistants virtuels, comme ceux basés sur GPT, sont utilisés pour améliorer le service client, gérer les requêtes des clients, et automatiser certaines tâches administratives.</a:t>
            </a:r>
            <a:endParaRPr lang="en-US" sz="1208" dirty="0">
              <a:solidFill>
                <a:prstClr val="black"/>
              </a:solidFill>
              <a:latin typeface="Calibri" panose="020F0502020204030204"/>
            </a:endParaRPr>
          </a:p>
        </p:txBody>
      </p:sp>
      <p:pic>
        <p:nvPicPr>
          <p:cNvPr id="10" name="Image 3" descr="preencoded.png"/>
          <p:cNvPicPr>
            <a:picLocks noChangeAspect="1"/>
          </p:cNvPicPr>
          <p:nvPr/>
        </p:nvPicPr>
        <p:blipFill>
          <a:blip r:embed="rId6"/>
          <a:stretch>
            <a:fillRect/>
          </a:stretch>
        </p:blipFill>
        <p:spPr>
          <a:xfrm>
            <a:off x="5109270" y="5066805"/>
            <a:ext cx="383679" cy="383679"/>
          </a:xfrm>
          <a:prstGeom prst="rect">
            <a:avLst/>
          </a:prstGeom>
        </p:spPr>
      </p:pic>
      <p:sp>
        <p:nvSpPr>
          <p:cNvPr id="11" name="Text 5"/>
          <p:cNvSpPr/>
          <p:nvPr/>
        </p:nvSpPr>
        <p:spPr>
          <a:xfrm>
            <a:off x="5109269" y="5603974"/>
            <a:ext cx="3056235" cy="251818"/>
          </a:xfrm>
          <a:prstGeom prst="rect">
            <a:avLst/>
          </a:prstGeom>
          <a:noFill/>
          <a:ln/>
        </p:spPr>
        <p:txBody>
          <a:bodyPr wrap="none" lIns="0" tIns="0" rIns="0" bIns="0" rtlCol="0" anchor="t"/>
          <a:lstStyle/>
          <a:p>
            <a:pPr defTabSz="761970">
              <a:lnSpc>
                <a:spcPts val="1958"/>
              </a:lnSpc>
            </a:pPr>
            <a:r>
              <a:rPr lang="en-US" sz="1583" b="1" kern="0" spc="-32" dirty="0">
                <a:solidFill>
                  <a:srgbClr val="E0D6DE"/>
                </a:solidFill>
                <a:latin typeface="Petrona" pitchFamily="34" charset="0"/>
                <a:ea typeface="Petrona" pitchFamily="34" charset="-122"/>
                <a:cs typeface="Petrona" pitchFamily="34" charset="-120"/>
              </a:rPr>
              <a:t>RPA (Robotic Process Automation)</a:t>
            </a:r>
            <a:endParaRPr lang="en-US" sz="1583" dirty="0">
              <a:solidFill>
                <a:prstClr val="black"/>
              </a:solidFill>
              <a:latin typeface="Calibri" panose="020F0502020204030204"/>
            </a:endParaRPr>
          </a:p>
        </p:txBody>
      </p:sp>
      <p:sp>
        <p:nvSpPr>
          <p:cNvPr id="12" name="Text 6"/>
          <p:cNvSpPr/>
          <p:nvPr/>
        </p:nvSpPr>
        <p:spPr>
          <a:xfrm>
            <a:off x="5109270" y="5947867"/>
            <a:ext cx="6545461" cy="491133"/>
          </a:xfrm>
          <a:prstGeom prst="rect">
            <a:avLst/>
          </a:prstGeom>
          <a:noFill/>
          <a:ln/>
        </p:spPr>
        <p:txBody>
          <a:bodyPr wrap="square" lIns="0" tIns="0" rIns="0" bIns="0" rtlCol="0" anchor="t"/>
          <a:lstStyle/>
          <a:p>
            <a:pPr defTabSz="761970">
              <a:lnSpc>
                <a:spcPts val="1917"/>
              </a:lnSpc>
            </a:pPr>
            <a:r>
              <a:rPr lang="en-US" sz="1208" kern="0" spc="-24" dirty="0">
                <a:solidFill>
                  <a:srgbClr val="E0D6DE"/>
                </a:solidFill>
                <a:latin typeface="Inter" pitchFamily="34" charset="0"/>
                <a:ea typeface="Inter" pitchFamily="34" charset="-122"/>
                <a:cs typeface="Inter" pitchFamily="34" charset="-120"/>
              </a:rPr>
              <a:t>Automatisation de processus répétitifs comme la gestion des comptes, le traitement des paiements et des prêts.</a:t>
            </a:r>
            <a:endParaRPr lang="en-US" sz="1208" dirty="0">
              <a:solidFill>
                <a:prstClr val="black"/>
              </a:solidFill>
              <a:latin typeface="Calibri" panose="020F0502020204030204"/>
            </a:endParaRPr>
          </a:p>
        </p:txBody>
      </p:sp>
    </p:spTree>
    <p:extLst>
      <p:ext uri="{BB962C8B-B14F-4D97-AF65-F5344CB8AC3E}">
        <p14:creationId xmlns:p14="http://schemas.microsoft.com/office/powerpoint/2010/main" val="20809122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536873" y="545307"/>
            <a:ext cx="4315023" cy="503337"/>
          </a:xfrm>
          <a:prstGeom prst="rect">
            <a:avLst/>
          </a:prstGeom>
          <a:noFill/>
          <a:ln/>
        </p:spPr>
        <p:txBody>
          <a:bodyPr wrap="none" lIns="0" tIns="0" rIns="0" bIns="0" rtlCol="0" anchor="t"/>
          <a:lstStyle/>
          <a:p>
            <a:pPr defTabSz="761970">
              <a:lnSpc>
                <a:spcPts val="3958"/>
              </a:lnSpc>
            </a:pPr>
            <a:r>
              <a:rPr lang="en-US" sz="3167" b="1" kern="0" spc="-63" dirty="0">
                <a:solidFill>
                  <a:srgbClr val="FF8AAF"/>
                </a:solidFill>
                <a:latin typeface="Petrona" pitchFamily="34" charset="0"/>
                <a:ea typeface="Petrona" pitchFamily="34" charset="-122"/>
                <a:cs typeface="Petrona" pitchFamily="34" charset="-120"/>
              </a:rPr>
              <a:t>Technologies clés (suite)</a:t>
            </a:r>
            <a:endParaRPr lang="en-US" sz="3167" dirty="0">
              <a:solidFill>
                <a:prstClr val="black"/>
              </a:solidFill>
              <a:latin typeface="Calibri" panose="020F0502020204030204"/>
            </a:endParaRPr>
          </a:p>
        </p:txBody>
      </p:sp>
      <p:pic>
        <p:nvPicPr>
          <p:cNvPr id="4" name="Image 1" descr="preencoded.png"/>
          <p:cNvPicPr>
            <a:picLocks noChangeAspect="1"/>
          </p:cNvPicPr>
          <p:nvPr/>
        </p:nvPicPr>
        <p:blipFill>
          <a:blip r:embed="rId4"/>
          <a:stretch>
            <a:fillRect/>
          </a:stretch>
        </p:blipFill>
        <p:spPr>
          <a:xfrm>
            <a:off x="536873" y="1278731"/>
            <a:ext cx="383481" cy="383481"/>
          </a:xfrm>
          <a:prstGeom prst="rect">
            <a:avLst/>
          </a:prstGeom>
        </p:spPr>
      </p:pic>
      <p:sp>
        <p:nvSpPr>
          <p:cNvPr id="5" name="Text 1"/>
          <p:cNvSpPr/>
          <p:nvPr/>
        </p:nvSpPr>
        <p:spPr>
          <a:xfrm>
            <a:off x="536873" y="1815605"/>
            <a:ext cx="2013545" cy="251619"/>
          </a:xfrm>
          <a:prstGeom prst="rect">
            <a:avLst/>
          </a:prstGeom>
          <a:noFill/>
          <a:ln/>
        </p:spPr>
        <p:txBody>
          <a:bodyPr wrap="none" lIns="0" tIns="0" rIns="0" bIns="0" rtlCol="0" anchor="t"/>
          <a:lstStyle/>
          <a:p>
            <a:pPr defTabSz="761970">
              <a:lnSpc>
                <a:spcPts val="1958"/>
              </a:lnSpc>
            </a:pPr>
            <a:r>
              <a:rPr lang="en-US" sz="1583" b="1" kern="0" spc="-32" dirty="0">
                <a:solidFill>
                  <a:srgbClr val="E0D6DE"/>
                </a:solidFill>
                <a:latin typeface="Petrona" pitchFamily="34" charset="0"/>
                <a:ea typeface="Petrona" pitchFamily="34" charset="-122"/>
                <a:cs typeface="Petrona" pitchFamily="34" charset="-120"/>
              </a:rPr>
              <a:t>Détection des fraudes</a:t>
            </a:r>
            <a:endParaRPr lang="en-US" sz="1583" dirty="0">
              <a:solidFill>
                <a:prstClr val="black"/>
              </a:solidFill>
              <a:latin typeface="Calibri" panose="020F0502020204030204"/>
            </a:endParaRPr>
          </a:p>
        </p:txBody>
      </p:sp>
      <p:sp>
        <p:nvSpPr>
          <p:cNvPr id="6" name="Text 2"/>
          <p:cNvSpPr/>
          <p:nvPr/>
        </p:nvSpPr>
        <p:spPr>
          <a:xfrm>
            <a:off x="536873" y="2159199"/>
            <a:ext cx="6546255" cy="490736"/>
          </a:xfrm>
          <a:prstGeom prst="rect">
            <a:avLst/>
          </a:prstGeom>
          <a:noFill/>
          <a:ln/>
        </p:spPr>
        <p:txBody>
          <a:bodyPr wrap="square" lIns="0" tIns="0" rIns="0" bIns="0" rtlCol="0" anchor="t"/>
          <a:lstStyle/>
          <a:p>
            <a:pPr defTabSz="761970">
              <a:lnSpc>
                <a:spcPts val="1917"/>
              </a:lnSpc>
            </a:pPr>
            <a:r>
              <a:rPr lang="en-US" sz="1167" kern="0" spc="-24" dirty="0">
                <a:solidFill>
                  <a:srgbClr val="E0D6DE"/>
                </a:solidFill>
                <a:latin typeface="Inter" pitchFamily="34" charset="0"/>
                <a:ea typeface="Inter" pitchFamily="34" charset="-122"/>
                <a:cs typeface="Inter" pitchFamily="34" charset="-120"/>
              </a:rPr>
              <a:t>L'IA permet d'analyser de grandes quantités de données en temps réel pour détecter les comportements suspects et prévenir les fraudes financières.</a:t>
            </a:r>
            <a:endParaRPr lang="en-US" sz="1167" dirty="0">
              <a:solidFill>
                <a:prstClr val="black"/>
              </a:solidFill>
              <a:latin typeface="Calibri" panose="020F0502020204030204"/>
            </a:endParaRPr>
          </a:p>
        </p:txBody>
      </p:sp>
      <p:pic>
        <p:nvPicPr>
          <p:cNvPr id="7" name="Image 2" descr="preencoded.png"/>
          <p:cNvPicPr>
            <a:picLocks noChangeAspect="1"/>
          </p:cNvPicPr>
          <p:nvPr/>
        </p:nvPicPr>
        <p:blipFill>
          <a:blip r:embed="rId5"/>
          <a:stretch>
            <a:fillRect/>
          </a:stretch>
        </p:blipFill>
        <p:spPr>
          <a:xfrm>
            <a:off x="536873" y="3110111"/>
            <a:ext cx="383481" cy="383481"/>
          </a:xfrm>
          <a:prstGeom prst="rect">
            <a:avLst/>
          </a:prstGeom>
        </p:spPr>
      </p:pic>
      <p:sp>
        <p:nvSpPr>
          <p:cNvPr id="8" name="Text 3"/>
          <p:cNvSpPr/>
          <p:nvPr/>
        </p:nvSpPr>
        <p:spPr>
          <a:xfrm>
            <a:off x="536873" y="3646984"/>
            <a:ext cx="2013545" cy="251619"/>
          </a:xfrm>
          <a:prstGeom prst="rect">
            <a:avLst/>
          </a:prstGeom>
          <a:noFill/>
          <a:ln/>
        </p:spPr>
        <p:txBody>
          <a:bodyPr wrap="none" lIns="0" tIns="0" rIns="0" bIns="0" rtlCol="0" anchor="t"/>
          <a:lstStyle/>
          <a:p>
            <a:pPr defTabSz="761970">
              <a:lnSpc>
                <a:spcPts val="1958"/>
              </a:lnSpc>
            </a:pPr>
            <a:r>
              <a:rPr lang="en-US" sz="1583" b="1" kern="0" spc="-32" dirty="0">
                <a:solidFill>
                  <a:srgbClr val="E0D6DE"/>
                </a:solidFill>
                <a:latin typeface="Petrona" pitchFamily="34" charset="0"/>
                <a:ea typeface="Petrona" pitchFamily="34" charset="-122"/>
                <a:cs typeface="Petrona" pitchFamily="34" charset="-120"/>
              </a:rPr>
              <a:t>Analyse des données</a:t>
            </a:r>
            <a:endParaRPr lang="en-US" sz="1583" dirty="0">
              <a:solidFill>
                <a:prstClr val="black"/>
              </a:solidFill>
              <a:latin typeface="Calibri" panose="020F0502020204030204"/>
            </a:endParaRPr>
          </a:p>
        </p:txBody>
      </p:sp>
      <p:sp>
        <p:nvSpPr>
          <p:cNvPr id="9" name="Text 4"/>
          <p:cNvSpPr/>
          <p:nvPr/>
        </p:nvSpPr>
        <p:spPr>
          <a:xfrm>
            <a:off x="536873" y="3990579"/>
            <a:ext cx="6546255" cy="490736"/>
          </a:xfrm>
          <a:prstGeom prst="rect">
            <a:avLst/>
          </a:prstGeom>
          <a:noFill/>
          <a:ln/>
        </p:spPr>
        <p:txBody>
          <a:bodyPr wrap="square" lIns="0" tIns="0" rIns="0" bIns="0" rtlCol="0" anchor="t"/>
          <a:lstStyle/>
          <a:p>
            <a:pPr defTabSz="761970">
              <a:lnSpc>
                <a:spcPts val="1917"/>
              </a:lnSpc>
            </a:pPr>
            <a:r>
              <a:rPr lang="en-US" sz="1167" kern="0" spc="-24" dirty="0">
                <a:solidFill>
                  <a:srgbClr val="E0D6DE"/>
                </a:solidFill>
                <a:latin typeface="Inter" pitchFamily="34" charset="0"/>
                <a:ea typeface="Inter" pitchFamily="34" charset="-122"/>
                <a:cs typeface="Inter" pitchFamily="34" charset="-120"/>
              </a:rPr>
              <a:t>Les banques utilisent des algorithmes pour exploiter les données des clients afin de proposer des produits personnalisés, identifier des risques potentiels, et optimiser la prise de décision.</a:t>
            </a:r>
            <a:endParaRPr lang="en-US" sz="1167" dirty="0">
              <a:solidFill>
                <a:prstClr val="black"/>
              </a:solidFill>
              <a:latin typeface="Calibri" panose="020F0502020204030204"/>
            </a:endParaRPr>
          </a:p>
        </p:txBody>
      </p:sp>
      <p:pic>
        <p:nvPicPr>
          <p:cNvPr id="10" name="Image 3" descr="preencoded.png"/>
          <p:cNvPicPr>
            <a:picLocks noChangeAspect="1"/>
          </p:cNvPicPr>
          <p:nvPr/>
        </p:nvPicPr>
        <p:blipFill>
          <a:blip r:embed="rId6"/>
          <a:stretch>
            <a:fillRect/>
          </a:stretch>
        </p:blipFill>
        <p:spPr>
          <a:xfrm>
            <a:off x="536873" y="4941491"/>
            <a:ext cx="383481" cy="383481"/>
          </a:xfrm>
          <a:prstGeom prst="rect">
            <a:avLst/>
          </a:prstGeom>
        </p:spPr>
      </p:pic>
      <p:sp>
        <p:nvSpPr>
          <p:cNvPr id="11" name="Text 5"/>
          <p:cNvSpPr/>
          <p:nvPr/>
        </p:nvSpPr>
        <p:spPr>
          <a:xfrm>
            <a:off x="536873" y="5478364"/>
            <a:ext cx="2013545" cy="251619"/>
          </a:xfrm>
          <a:prstGeom prst="rect">
            <a:avLst/>
          </a:prstGeom>
          <a:noFill/>
          <a:ln/>
        </p:spPr>
        <p:txBody>
          <a:bodyPr wrap="none" lIns="0" tIns="0" rIns="0" bIns="0" rtlCol="0" anchor="t"/>
          <a:lstStyle/>
          <a:p>
            <a:pPr defTabSz="761970">
              <a:lnSpc>
                <a:spcPts val="1958"/>
              </a:lnSpc>
            </a:pPr>
            <a:r>
              <a:rPr lang="en-US" sz="1583" b="1" kern="0" spc="-32" dirty="0">
                <a:solidFill>
                  <a:srgbClr val="E0D6DE"/>
                </a:solidFill>
                <a:latin typeface="Petrona" pitchFamily="34" charset="0"/>
                <a:ea typeface="Petrona" pitchFamily="34" charset="-122"/>
                <a:cs typeface="Petrona" pitchFamily="34" charset="-120"/>
              </a:rPr>
              <a:t>Modèles génératifs</a:t>
            </a:r>
            <a:endParaRPr lang="en-US" sz="1583" dirty="0">
              <a:solidFill>
                <a:prstClr val="black"/>
              </a:solidFill>
              <a:latin typeface="Calibri" panose="020F0502020204030204"/>
            </a:endParaRPr>
          </a:p>
        </p:txBody>
      </p:sp>
      <p:sp>
        <p:nvSpPr>
          <p:cNvPr id="12" name="Text 6"/>
          <p:cNvSpPr/>
          <p:nvPr/>
        </p:nvSpPr>
        <p:spPr>
          <a:xfrm>
            <a:off x="536873" y="5821958"/>
            <a:ext cx="6546255" cy="490736"/>
          </a:xfrm>
          <a:prstGeom prst="rect">
            <a:avLst/>
          </a:prstGeom>
          <a:noFill/>
          <a:ln/>
        </p:spPr>
        <p:txBody>
          <a:bodyPr wrap="square" lIns="0" tIns="0" rIns="0" bIns="0" rtlCol="0" anchor="t"/>
          <a:lstStyle/>
          <a:p>
            <a:pPr defTabSz="761970">
              <a:lnSpc>
                <a:spcPts val="1917"/>
              </a:lnSpc>
            </a:pPr>
            <a:r>
              <a:rPr lang="en-US" sz="1167" kern="0" spc="-24" dirty="0">
                <a:solidFill>
                  <a:srgbClr val="E0D6DE"/>
                </a:solidFill>
                <a:latin typeface="Inter" pitchFamily="34" charset="0"/>
                <a:ea typeface="Inter" pitchFamily="34" charset="-122"/>
                <a:cs typeface="Inter" pitchFamily="34" charset="-120"/>
              </a:rPr>
              <a:t>L'utilisation des modèles IA de génération, comme GPT, pour créer des contenus personnalisés ou des rapports financiers.</a:t>
            </a:r>
            <a:endParaRPr lang="en-US" sz="1167" dirty="0">
              <a:solidFill>
                <a:prstClr val="black"/>
              </a:solidFill>
              <a:latin typeface="Calibri" panose="020F0502020204030204"/>
            </a:endParaRPr>
          </a:p>
        </p:txBody>
      </p:sp>
    </p:spTree>
    <p:extLst>
      <p:ext uri="{BB962C8B-B14F-4D97-AF65-F5344CB8AC3E}">
        <p14:creationId xmlns:p14="http://schemas.microsoft.com/office/powerpoint/2010/main" val="33394074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20031" y="1149152"/>
            <a:ext cx="5400675" cy="674985"/>
          </a:xfrm>
          <a:prstGeom prst="rect">
            <a:avLst/>
          </a:prstGeom>
          <a:noFill/>
          <a:ln/>
        </p:spPr>
        <p:txBody>
          <a:bodyPr wrap="none" lIns="0" tIns="0" rIns="0" bIns="0" rtlCol="0" anchor="t"/>
          <a:lstStyle/>
          <a:p>
            <a:pPr defTabSz="761970">
              <a:lnSpc>
                <a:spcPts val="5291"/>
              </a:lnSpc>
            </a:pPr>
            <a:r>
              <a:rPr lang="en-US" sz="4250" b="1" kern="0" spc="-85" dirty="0">
                <a:solidFill>
                  <a:srgbClr val="FF8AAF"/>
                </a:solidFill>
                <a:latin typeface="Petrona" pitchFamily="34" charset="0"/>
                <a:ea typeface="Petrona" pitchFamily="34" charset="-122"/>
                <a:cs typeface="Petrona" pitchFamily="34" charset="-120"/>
              </a:rPr>
              <a:t>Principaux acteurs</a:t>
            </a:r>
            <a:endParaRPr lang="en-US" sz="4250" dirty="0">
              <a:solidFill>
                <a:prstClr val="black"/>
              </a:solidFill>
              <a:latin typeface="Calibri" panose="020F0502020204030204"/>
            </a:endParaRPr>
          </a:p>
        </p:txBody>
      </p:sp>
      <p:sp>
        <p:nvSpPr>
          <p:cNvPr id="3" name="Text 1"/>
          <p:cNvSpPr/>
          <p:nvPr/>
        </p:nvSpPr>
        <p:spPr>
          <a:xfrm>
            <a:off x="720031" y="2338388"/>
            <a:ext cx="3249018" cy="675084"/>
          </a:xfrm>
          <a:prstGeom prst="rect">
            <a:avLst/>
          </a:prstGeom>
          <a:noFill/>
          <a:ln/>
        </p:spPr>
        <p:txBody>
          <a:bodyPr wrap="square" lIns="0" tIns="0" rIns="0" bIns="0" rtlCol="0" anchor="t"/>
          <a:lstStyle/>
          <a:p>
            <a:pPr defTabSz="761970">
              <a:lnSpc>
                <a:spcPts val="2625"/>
              </a:lnSpc>
            </a:pPr>
            <a:r>
              <a:rPr lang="en-US" sz="2125" b="1" kern="0" spc="-42" dirty="0">
                <a:solidFill>
                  <a:srgbClr val="FF8AAF"/>
                </a:solidFill>
                <a:latin typeface="Petrona" pitchFamily="34" charset="0"/>
                <a:ea typeface="Petrona" pitchFamily="34" charset="-122"/>
                <a:cs typeface="Petrona" pitchFamily="34" charset="-120"/>
              </a:rPr>
              <a:t>Grandes banques et institutions financières</a:t>
            </a:r>
            <a:endParaRPr lang="en-US" sz="2125" dirty="0">
              <a:solidFill>
                <a:prstClr val="black"/>
              </a:solidFill>
              <a:latin typeface="Calibri" panose="020F0502020204030204"/>
            </a:endParaRPr>
          </a:p>
        </p:txBody>
      </p:sp>
      <p:sp>
        <p:nvSpPr>
          <p:cNvPr id="4" name="Text 2"/>
          <p:cNvSpPr/>
          <p:nvPr/>
        </p:nvSpPr>
        <p:spPr>
          <a:xfrm>
            <a:off x="720031" y="3219152"/>
            <a:ext cx="3249018" cy="1975247"/>
          </a:xfrm>
          <a:prstGeom prst="rect">
            <a:avLst/>
          </a:prstGeom>
          <a:noFill/>
          <a:ln/>
        </p:spPr>
        <p:txBody>
          <a:bodyPr wrap="square" lIns="0" tIns="0" rIns="0" bIns="0" rtlCol="0" anchor="t"/>
          <a:lstStyle/>
          <a:p>
            <a:pPr defTabSz="761970">
              <a:lnSpc>
                <a:spcPts val="2583"/>
              </a:lnSpc>
            </a:pPr>
            <a:r>
              <a:rPr lang="en-US" sz="1583" kern="0" spc="-32" dirty="0">
                <a:solidFill>
                  <a:srgbClr val="E0D6DE"/>
                </a:solidFill>
                <a:latin typeface="Inter" pitchFamily="34" charset="0"/>
                <a:ea typeface="Inter" pitchFamily="34" charset="-122"/>
                <a:cs typeface="Inter" pitchFamily="34" charset="-120"/>
              </a:rPr>
              <a:t>JPMorgan, Goldman Sachs, Citigroup, Bank of America, et HSBC investissent massivement dans l'IA pour optimiser leurs processus internes et améliorer l'expérience client.</a:t>
            </a:r>
            <a:endParaRPr lang="en-US" sz="1583" dirty="0">
              <a:solidFill>
                <a:prstClr val="black"/>
              </a:solidFill>
              <a:latin typeface="Calibri" panose="020F0502020204030204"/>
            </a:endParaRPr>
          </a:p>
        </p:txBody>
      </p:sp>
      <p:sp>
        <p:nvSpPr>
          <p:cNvPr id="5" name="Text 3"/>
          <p:cNvSpPr/>
          <p:nvPr/>
        </p:nvSpPr>
        <p:spPr>
          <a:xfrm>
            <a:off x="4477246" y="2338388"/>
            <a:ext cx="2700338" cy="337543"/>
          </a:xfrm>
          <a:prstGeom prst="rect">
            <a:avLst/>
          </a:prstGeom>
          <a:noFill/>
          <a:ln/>
        </p:spPr>
        <p:txBody>
          <a:bodyPr wrap="none" lIns="0" tIns="0" rIns="0" bIns="0" rtlCol="0" anchor="t"/>
          <a:lstStyle/>
          <a:p>
            <a:pPr defTabSz="761970">
              <a:lnSpc>
                <a:spcPts val="2625"/>
              </a:lnSpc>
            </a:pPr>
            <a:r>
              <a:rPr lang="en-US" sz="2125" b="1" kern="0" spc="-42" dirty="0">
                <a:solidFill>
                  <a:srgbClr val="FF8AAF"/>
                </a:solidFill>
                <a:latin typeface="Petrona" pitchFamily="34" charset="0"/>
                <a:ea typeface="Petrona" pitchFamily="34" charset="-122"/>
                <a:cs typeface="Petrona" pitchFamily="34" charset="-120"/>
              </a:rPr>
              <a:t>FinTechs</a:t>
            </a:r>
            <a:endParaRPr lang="en-US" sz="2125" dirty="0">
              <a:solidFill>
                <a:prstClr val="black"/>
              </a:solidFill>
              <a:latin typeface="Calibri" panose="020F0502020204030204"/>
            </a:endParaRPr>
          </a:p>
        </p:txBody>
      </p:sp>
      <p:sp>
        <p:nvSpPr>
          <p:cNvPr id="6" name="Text 4"/>
          <p:cNvSpPr/>
          <p:nvPr/>
        </p:nvSpPr>
        <p:spPr>
          <a:xfrm>
            <a:off x="4477246" y="2881611"/>
            <a:ext cx="3249018" cy="1646039"/>
          </a:xfrm>
          <a:prstGeom prst="rect">
            <a:avLst/>
          </a:prstGeom>
          <a:noFill/>
          <a:ln/>
        </p:spPr>
        <p:txBody>
          <a:bodyPr wrap="square" lIns="0" tIns="0" rIns="0" bIns="0" rtlCol="0" anchor="t"/>
          <a:lstStyle/>
          <a:p>
            <a:pPr defTabSz="761970">
              <a:lnSpc>
                <a:spcPts val="2583"/>
              </a:lnSpc>
            </a:pPr>
            <a:r>
              <a:rPr lang="en-US" sz="1583" kern="0" spc="-32" dirty="0">
                <a:solidFill>
                  <a:srgbClr val="E0D6DE"/>
                </a:solidFill>
                <a:latin typeface="Inter" pitchFamily="34" charset="0"/>
                <a:ea typeface="Inter" pitchFamily="34" charset="-122"/>
                <a:cs typeface="Inter" pitchFamily="34" charset="-120"/>
              </a:rPr>
              <a:t>Des entreprises comme Ant </a:t>
            </a:r>
            <a:r>
              <a:rPr lang="en-US" sz="1583" kern="0" spc="-32" dirty="0" smtClean="0">
                <a:solidFill>
                  <a:srgbClr val="E0D6DE"/>
                </a:solidFill>
                <a:latin typeface="Inter" pitchFamily="34" charset="0"/>
                <a:ea typeface="Inter" pitchFamily="34" charset="-122"/>
                <a:cs typeface="Inter" pitchFamily="34" charset="-120"/>
              </a:rPr>
              <a:t>Group, </a:t>
            </a:r>
            <a:r>
              <a:rPr lang="en-US" sz="1583" kern="0" spc="-32" dirty="0">
                <a:solidFill>
                  <a:srgbClr val="E0D6DE"/>
                </a:solidFill>
                <a:latin typeface="Inter" pitchFamily="34" charset="0"/>
                <a:ea typeface="Inter" pitchFamily="34" charset="-122"/>
                <a:cs typeface="Inter" pitchFamily="34" charset="-120"/>
              </a:rPr>
              <a:t>Revolut, et N26 utilisent l'IA pour offrir des services financiers innovants, notamment dans les paiements et le crédit.</a:t>
            </a:r>
            <a:endParaRPr lang="en-US" sz="1583" dirty="0">
              <a:solidFill>
                <a:prstClr val="black"/>
              </a:solidFill>
              <a:latin typeface="Calibri" panose="020F0502020204030204"/>
            </a:endParaRPr>
          </a:p>
        </p:txBody>
      </p:sp>
      <p:sp>
        <p:nvSpPr>
          <p:cNvPr id="7" name="Text 5"/>
          <p:cNvSpPr/>
          <p:nvPr/>
        </p:nvSpPr>
        <p:spPr>
          <a:xfrm>
            <a:off x="8234462" y="2338388"/>
            <a:ext cx="3249018" cy="675084"/>
          </a:xfrm>
          <a:prstGeom prst="rect">
            <a:avLst/>
          </a:prstGeom>
          <a:noFill/>
          <a:ln/>
        </p:spPr>
        <p:txBody>
          <a:bodyPr wrap="square" lIns="0" tIns="0" rIns="0" bIns="0" rtlCol="0" anchor="t"/>
          <a:lstStyle/>
          <a:p>
            <a:pPr defTabSz="761970">
              <a:lnSpc>
                <a:spcPts val="2625"/>
              </a:lnSpc>
            </a:pPr>
            <a:r>
              <a:rPr lang="en-US" sz="2125" b="1" kern="0" spc="-42" dirty="0">
                <a:solidFill>
                  <a:srgbClr val="FF8AAF"/>
                </a:solidFill>
                <a:latin typeface="Petrona" pitchFamily="34" charset="0"/>
                <a:ea typeface="Petrona" pitchFamily="34" charset="-122"/>
                <a:cs typeface="Petrona" pitchFamily="34" charset="-120"/>
              </a:rPr>
              <a:t>Fournisseurs de technologies IA</a:t>
            </a:r>
            <a:endParaRPr lang="en-US" sz="2125" dirty="0">
              <a:solidFill>
                <a:prstClr val="black"/>
              </a:solidFill>
              <a:latin typeface="Calibri" panose="020F0502020204030204"/>
            </a:endParaRPr>
          </a:p>
        </p:txBody>
      </p:sp>
      <p:sp>
        <p:nvSpPr>
          <p:cNvPr id="8" name="Text 6"/>
          <p:cNvSpPr/>
          <p:nvPr/>
        </p:nvSpPr>
        <p:spPr>
          <a:xfrm>
            <a:off x="8234462" y="3219153"/>
            <a:ext cx="3249018" cy="2304455"/>
          </a:xfrm>
          <a:prstGeom prst="rect">
            <a:avLst/>
          </a:prstGeom>
          <a:noFill/>
          <a:ln/>
        </p:spPr>
        <p:txBody>
          <a:bodyPr wrap="square" lIns="0" tIns="0" rIns="0" bIns="0" rtlCol="0" anchor="t"/>
          <a:lstStyle/>
          <a:p>
            <a:pPr defTabSz="761970">
              <a:lnSpc>
                <a:spcPts val="2583"/>
              </a:lnSpc>
            </a:pPr>
            <a:r>
              <a:rPr lang="en-US" sz="1583" kern="0" spc="-32" dirty="0">
                <a:solidFill>
                  <a:srgbClr val="E0D6DE"/>
                </a:solidFill>
                <a:latin typeface="Inter" pitchFamily="34" charset="0"/>
                <a:ea typeface="Inter" pitchFamily="34" charset="-122"/>
                <a:cs typeface="Inter" pitchFamily="34" charset="-120"/>
              </a:rPr>
              <a:t>Des géants comme IBM, Microsoft, Google Cloud, Amazon Web Services (AWS), et Palantir fournissent des solutions IA et des infrastructures cloud aux banques pour le traitement des données et l'analyse.</a:t>
            </a:r>
            <a:endParaRPr lang="en-US" sz="1583" dirty="0">
              <a:solidFill>
                <a:prstClr val="black"/>
              </a:solidFill>
              <a:latin typeface="Calibri" panose="020F0502020204030204"/>
            </a:endParaRPr>
          </a:p>
        </p:txBody>
      </p:sp>
    </p:spTree>
    <p:extLst>
      <p:ext uri="{BB962C8B-B14F-4D97-AF65-F5344CB8AC3E}">
        <p14:creationId xmlns:p14="http://schemas.microsoft.com/office/powerpoint/2010/main" val="954225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9191"/>
          </a:xfrm>
          <a:prstGeom prst="rect">
            <a:avLst/>
          </a:prstGeom>
        </p:spPr>
      </p:pic>
      <p:sp>
        <p:nvSpPr>
          <p:cNvPr id="3" name="Text 0"/>
          <p:cNvSpPr/>
          <p:nvPr/>
        </p:nvSpPr>
        <p:spPr>
          <a:xfrm>
            <a:off x="5155903" y="458788"/>
            <a:ext cx="6452195" cy="1042789"/>
          </a:xfrm>
          <a:prstGeom prst="rect">
            <a:avLst/>
          </a:prstGeom>
          <a:noFill/>
          <a:ln/>
        </p:spPr>
        <p:txBody>
          <a:bodyPr wrap="square" lIns="0" tIns="0" rIns="0" bIns="0" rtlCol="0" anchor="t"/>
          <a:lstStyle/>
          <a:p>
            <a:pPr defTabSz="761970">
              <a:lnSpc>
                <a:spcPts val="4083"/>
              </a:lnSpc>
            </a:pPr>
            <a:r>
              <a:rPr lang="en-US" sz="3250" dirty="0">
                <a:solidFill>
                  <a:srgbClr val="FFFFFF"/>
                </a:solidFill>
                <a:latin typeface="Roboto" pitchFamily="34" charset="0"/>
                <a:ea typeface="Roboto" pitchFamily="34" charset="-122"/>
                <a:cs typeface="Roboto" pitchFamily="34" charset="-120"/>
              </a:rPr>
              <a:t>Reconnaissance vocale et chatbots</a:t>
            </a:r>
            <a:endParaRPr lang="en-US" sz="3250" dirty="0">
              <a:solidFill>
                <a:prstClr val="black"/>
              </a:solidFill>
              <a:latin typeface="Calibri" panose="020F0502020204030204"/>
            </a:endParaRPr>
          </a:p>
        </p:txBody>
      </p:sp>
      <p:sp>
        <p:nvSpPr>
          <p:cNvPr id="4" name="Text 1"/>
          <p:cNvSpPr/>
          <p:nvPr/>
        </p:nvSpPr>
        <p:spPr>
          <a:xfrm>
            <a:off x="5155903" y="1751807"/>
            <a:ext cx="6452195" cy="1067991"/>
          </a:xfrm>
          <a:prstGeom prst="rect">
            <a:avLst/>
          </a:prstGeom>
          <a:noFill/>
          <a:ln/>
        </p:spPr>
        <p:txBody>
          <a:bodyPr wrap="square" lIns="0" tIns="0" rIns="0" bIns="0" rtlCol="0" anchor="t"/>
          <a:lstStyle/>
          <a:p>
            <a:pPr defTabSz="761970">
              <a:lnSpc>
                <a:spcPts val="2083"/>
              </a:lnSpc>
            </a:pPr>
            <a:r>
              <a:rPr lang="en-US" sz="1292" dirty="0">
                <a:solidFill>
                  <a:srgbClr val="CFD0D8"/>
                </a:solidFill>
                <a:latin typeface="Roboto" pitchFamily="34" charset="0"/>
                <a:ea typeface="Roboto" pitchFamily="34" charset="-122"/>
                <a:cs typeface="Roboto" pitchFamily="34" charset="-120"/>
              </a:rPr>
              <a:t>Les technologies de reconnaissance vocale et les chatbots basés sur l'IA permettent aux banques de fournir un service client plus rapide et plus efficace. Ces systèmes peuvent répondre aux questions courantes, traiter les demandes simples et fournir une assistance 24 heures sur 24, 7 jours sur 7.</a:t>
            </a:r>
            <a:endParaRPr lang="en-US" sz="1292" dirty="0">
              <a:solidFill>
                <a:prstClr val="black"/>
              </a:solidFill>
              <a:latin typeface="Calibri" panose="020F0502020204030204"/>
            </a:endParaRPr>
          </a:p>
        </p:txBody>
      </p:sp>
      <p:sp>
        <p:nvSpPr>
          <p:cNvPr id="5" name="Shape 2"/>
          <p:cNvSpPr/>
          <p:nvPr/>
        </p:nvSpPr>
        <p:spPr>
          <a:xfrm>
            <a:off x="5155903" y="3195043"/>
            <a:ext cx="375344" cy="375344"/>
          </a:xfrm>
          <a:prstGeom prst="roundRect">
            <a:avLst>
              <a:gd name="adj" fmla="val 18669"/>
            </a:avLst>
          </a:prstGeom>
          <a:solidFill>
            <a:srgbClr val="182567"/>
          </a:solidFill>
          <a:ln w="7620">
            <a:solidFill>
              <a:srgbClr val="313E80"/>
            </a:solidFill>
            <a:prstDash val="solid"/>
          </a:ln>
        </p:spPr>
      </p:sp>
      <p:sp>
        <p:nvSpPr>
          <p:cNvPr id="6" name="Text 3"/>
          <p:cNvSpPr/>
          <p:nvPr/>
        </p:nvSpPr>
        <p:spPr>
          <a:xfrm>
            <a:off x="5272385" y="3257550"/>
            <a:ext cx="142280" cy="250230"/>
          </a:xfrm>
          <a:prstGeom prst="rect">
            <a:avLst/>
          </a:prstGeom>
          <a:noFill/>
          <a:ln/>
        </p:spPr>
        <p:txBody>
          <a:bodyPr wrap="none" lIns="0" tIns="0" rIns="0" bIns="0" rtlCol="0" anchor="t"/>
          <a:lstStyle/>
          <a:p>
            <a:pPr algn="ctr" defTabSz="761970">
              <a:lnSpc>
                <a:spcPts val="1958"/>
              </a:lnSpc>
            </a:pPr>
            <a:r>
              <a:rPr lang="en-US" sz="1958" dirty="0">
                <a:solidFill>
                  <a:srgbClr val="CFD0D8"/>
                </a:solidFill>
                <a:latin typeface="Roboto" pitchFamily="34" charset="0"/>
                <a:ea typeface="Roboto" pitchFamily="34" charset="-122"/>
                <a:cs typeface="Roboto" pitchFamily="34" charset="-120"/>
              </a:rPr>
              <a:t>1</a:t>
            </a:r>
            <a:endParaRPr lang="en-US" sz="1958" dirty="0">
              <a:solidFill>
                <a:prstClr val="black"/>
              </a:solidFill>
              <a:latin typeface="Calibri" panose="020F0502020204030204"/>
            </a:endParaRPr>
          </a:p>
        </p:txBody>
      </p:sp>
      <p:sp>
        <p:nvSpPr>
          <p:cNvPr id="7" name="Text 4"/>
          <p:cNvSpPr/>
          <p:nvPr/>
        </p:nvSpPr>
        <p:spPr>
          <a:xfrm>
            <a:off x="5698034" y="3195043"/>
            <a:ext cx="2600623" cy="521295"/>
          </a:xfrm>
          <a:prstGeom prst="rect">
            <a:avLst/>
          </a:prstGeom>
          <a:noFill/>
          <a:ln/>
        </p:spPr>
        <p:txBody>
          <a:bodyPr wrap="square" lIns="0" tIns="0" rIns="0" bIns="0" rtlCol="0" anchor="t"/>
          <a:lstStyle/>
          <a:p>
            <a:pPr defTabSz="761970">
              <a:lnSpc>
                <a:spcPts val="2042"/>
              </a:lnSpc>
            </a:pPr>
            <a:r>
              <a:rPr lang="en-US" sz="1625" dirty="0">
                <a:solidFill>
                  <a:srgbClr val="CFD0D8"/>
                </a:solidFill>
                <a:latin typeface="Roboto" pitchFamily="34" charset="0"/>
                <a:ea typeface="Roboto" pitchFamily="34" charset="-122"/>
                <a:cs typeface="Roboto" pitchFamily="34" charset="-120"/>
              </a:rPr>
              <a:t>Répondre aux questions courantes</a:t>
            </a:r>
            <a:endParaRPr lang="en-US" sz="1625" dirty="0">
              <a:solidFill>
                <a:prstClr val="black"/>
              </a:solidFill>
              <a:latin typeface="Calibri" panose="020F0502020204030204"/>
            </a:endParaRPr>
          </a:p>
        </p:txBody>
      </p:sp>
      <p:sp>
        <p:nvSpPr>
          <p:cNvPr id="8" name="Text 5"/>
          <p:cNvSpPr/>
          <p:nvPr/>
        </p:nvSpPr>
        <p:spPr>
          <a:xfrm>
            <a:off x="5698034" y="3816350"/>
            <a:ext cx="2600623" cy="1334988"/>
          </a:xfrm>
          <a:prstGeom prst="rect">
            <a:avLst/>
          </a:prstGeom>
          <a:noFill/>
          <a:ln/>
        </p:spPr>
        <p:txBody>
          <a:bodyPr wrap="square" lIns="0" tIns="0" rIns="0" bIns="0" rtlCol="0" anchor="t"/>
          <a:lstStyle/>
          <a:p>
            <a:pPr defTabSz="761970">
              <a:lnSpc>
                <a:spcPts val="2083"/>
              </a:lnSpc>
            </a:pPr>
            <a:r>
              <a:rPr lang="en-US" sz="1292" dirty="0">
                <a:solidFill>
                  <a:srgbClr val="CFD0D8"/>
                </a:solidFill>
                <a:latin typeface="Roboto" pitchFamily="34" charset="0"/>
                <a:ea typeface="Roboto" pitchFamily="34" charset="-122"/>
                <a:cs typeface="Roboto" pitchFamily="34" charset="-120"/>
              </a:rPr>
              <a:t>Les chatbots peuvent fournir des réponses rapides et précises à un large éventail de questions fréquemment posées par les clients.</a:t>
            </a:r>
            <a:endParaRPr lang="en-US" sz="1292" dirty="0">
              <a:solidFill>
                <a:prstClr val="black"/>
              </a:solidFill>
              <a:latin typeface="Calibri" panose="020F0502020204030204"/>
            </a:endParaRPr>
          </a:p>
        </p:txBody>
      </p:sp>
      <p:sp>
        <p:nvSpPr>
          <p:cNvPr id="9" name="Shape 6"/>
          <p:cNvSpPr/>
          <p:nvPr/>
        </p:nvSpPr>
        <p:spPr>
          <a:xfrm>
            <a:off x="8465444" y="3195043"/>
            <a:ext cx="375344" cy="375344"/>
          </a:xfrm>
          <a:prstGeom prst="roundRect">
            <a:avLst>
              <a:gd name="adj" fmla="val 18669"/>
            </a:avLst>
          </a:prstGeom>
          <a:solidFill>
            <a:srgbClr val="182567"/>
          </a:solidFill>
          <a:ln w="7620">
            <a:solidFill>
              <a:srgbClr val="313E80"/>
            </a:solidFill>
            <a:prstDash val="solid"/>
          </a:ln>
        </p:spPr>
      </p:sp>
      <p:sp>
        <p:nvSpPr>
          <p:cNvPr id="10" name="Text 7"/>
          <p:cNvSpPr/>
          <p:nvPr/>
        </p:nvSpPr>
        <p:spPr>
          <a:xfrm>
            <a:off x="8581926" y="3257550"/>
            <a:ext cx="142280" cy="250230"/>
          </a:xfrm>
          <a:prstGeom prst="rect">
            <a:avLst/>
          </a:prstGeom>
          <a:noFill/>
          <a:ln/>
        </p:spPr>
        <p:txBody>
          <a:bodyPr wrap="none" lIns="0" tIns="0" rIns="0" bIns="0" rtlCol="0" anchor="t"/>
          <a:lstStyle/>
          <a:p>
            <a:pPr algn="ctr" defTabSz="761970">
              <a:lnSpc>
                <a:spcPts val="1958"/>
              </a:lnSpc>
            </a:pPr>
            <a:r>
              <a:rPr lang="en-US" sz="1958" dirty="0">
                <a:solidFill>
                  <a:srgbClr val="CFD0D8"/>
                </a:solidFill>
                <a:latin typeface="Roboto" pitchFamily="34" charset="0"/>
                <a:ea typeface="Roboto" pitchFamily="34" charset="-122"/>
                <a:cs typeface="Roboto" pitchFamily="34" charset="-120"/>
              </a:rPr>
              <a:t>2</a:t>
            </a:r>
            <a:endParaRPr lang="en-US" sz="1958" dirty="0">
              <a:solidFill>
                <a:prstClr val="black"/>
              </a:solidFill>
              <a:latin typeface="Calibri" panose="020F0502020204030204"/>
            </a:endParaRPr>
          </a:p>
        </p:txBody>
      </p:sp>
      <p:sp>
        <p:nvSpPr>
          <p:cNvPr id="11" name="Text 8"/>
          <p:cNvSpPr/>
          <p:nvPr/>
        </p:nvSpPr>
        <p:spPr>
          <a:xfrm>
            <a:off x="9007574" y="3195043"/>
            <a:ext cx="2600623" cy="521295"/>
          </a:xfrm>
          <a:prstGeom prst="rect">
            <a:avLst/>
          </a:prstGeom>
          <a:noFill/>
          <a:ln/>
        </p:spPr>
        <p:txBody>
          <a:bodyPr wrap="square" lIns="0" tIns="0" rIns="0" bIns="0" rtlCol="0" anchor="t"/>
          <a:lstStyle/>
          <a:p>
            <a:pPr defTabSz="761970">
              <a:lnSpc>
                <a:spcPts val="2042"/>
              </a:lnSpc>
            </a:pPr>
            <a:r>
              <a:rPr lang="en-US" sz="1625" dirty="0">
                <a:solidFill>
                  <a:srgbClr val="CFD0D8"/>
                </a:solidFill>
                <a:latin typeface="Roboto" pitchFamily="34" charset="0"/>
                <a:ea typeface="Roboto" pitchFamily="34" charset="-122"/>
                <a:cs typeface="Roboto" pitchFamily="34" charset="-120"/>
              </a:rPr>
              <a:t>Traiter les demandes simples</a:t>
            </a:r>
            <a:endParaRPr lang="en-US" sz="1625" dirty="0">
              <a:solidFill>
                <a:prstClr val="black"/>
              </a:solidFill>
              <a:latin typeface="Calibri" panose="020F0502020204030204"/>
            </a:endParaRPr>
          </a:p>
        </p:txBody>
      </p:sp>
      <p:sp>
        <p:nvSpPr>
          <p:cNvPr id="12" name="Text 9"/>
          <p:cNvSpPr/>
          <p:nvPr/>
        </p:nvSpPr>
        <p:spPr>
          <a:xfrm>
            <a:off x="9007574" y="3816350"/>
            <a:ext cx="2600623" cy="1067991"/>
          </a:xfrm>
          <a:prstGeom prst="rect">
            <a:avLst/>
          </a:prstGeom>
          <a:noFill/>
          <a:ln/>
        </p:spPr>
        <p:txBody>
          <a:bodyPr wrap="square" lIns="0" tIns="0" rIns="0" bIns="0" rtlCol="0" anchor="t"/>
          <a:lstStyle/>
          <a:p>
            <a:pPr defTabSz="761970">
              <a:lnSpc>
                <a:spcPts val="2083"/>
              </a:lnSpc>
            </a:pPr>
            <a:r>
              <a:rPr lang="en-US" sz="1292" dirty="0">
                <a:solidFill>
                  <a:srgbClr val="CFD0D8"/>
                </a:solidFill>
                <a:latin typeface="Roboto" pitchFamily="34" charset="0"/>
                <a:ea typeface="Roboto" pitchFamily="34" charset="-122"/>
                <a:cs typeface="Roboto" pitchFamily="34" charset="-120"/>
              </a:rPr>
              <a:t>Les chatbots peuvent gérer des tâches simples telles que le transfert de fonds ou la vérification du solde d'un compte.</a:t>
            </a:r>
            <a:endParaRPr lang="en-US" sz="1292" dirty="0">
              <a:solidFill>
                <a:prstClr val="black"/>
              </a:solidFill>
              <a:latin typeface="Calibri" panose="020F0502020204030204"/>
            </a:endParaRPr>
          </a:p>
        </p:txBody>
      </p:sp>
      <p:sp>
        <p:nvSpPr>
          <p:cNvPr id="13" name="Shape 10"/>
          <p:cNvSpPr/>
          <p:nvPr/>
        </p:nvSpPr>
        <p:spPr>
          <a:xfrm>
            <a:off x="5155903" y="5505748"/>
            <a:ext cx="375344" cy="375344"/>
          </a:xfrm>
          <a:prstGeom prst="roundRect">
            <a:avLst>
              <a:gd name="adj" fmla="val 18669"/>
            </a:avLst>
          </a:prstGeom>
          <a:solidFill>
            <a:srgbClr val="182567"/>
          </a:solidFill>
          <a:ln w="7620">
            <a:solidFill>
              <a:srgbClr val="313E80"/>
            </a:solidFill>
            <a:prstDash val="solid"/>
          </a:ln>
        </p:spPr>
      </p:sp>
      <p:sp>
        <p:nvSpPr>
          <p:cNvPr id="14" name="Text 11"/>
          <p:cNvSpPr/>
          <p:nvPr/>
        </p:nvSpPr>
        <p:spPr>
          <a:xfrm>
            <a:off x="5272385" y="5568256"/>
            <a:ext cx="142280" cy="250230"/>
          </a:xfrm>
          <a:prstGeom prst="rect">
            <a:avLst/>
          </a:prstGeom>
          <a:noFill/>
          <a:ln/>
        </p:spPr>
        <p:txBody>
          <a:bodyPr wrap="none" lIns="0" tIns="0" rIns="0" bIns="0" rtlCol="0" anchor="t"/>
          <a:lstStyle/>
          <a:p>
            <a:pPr algn="ctr" defTabSz="761970">
              <a:lnSpc>
                <a:spcPts val="1958"/>
              </a:lnSpc>
            </a:pPr>
            <a:r>
              <a:rPr lang="en-US" sz="1958" dirty="0">
                <a:solidFill>
                  <a:srgbClr val="CFD0D8"/>
                </a:solidFill>
                <a:latin typeface="Roboto" pitchFamily="34" charset="0"/>
                <a:ea typeface="Roboto" pitchFamily="34" charset="-122"/>
                <a:cs typeface="Roboto" pitchFamily="34" charset="-120"/>
              </a:rPr>
              <a:t>3</a:t>
            </a:r>
            <a:endParaRPr lang="en-US" sz="1958" dirty="0">
              <a:solidFill>
                <a:prstClr val="black"/>
              </a:solidFill>
              <a:latin typeface="Calibri" panose="020F0502020204030204"/>
            </a:endParaRPr>
          </a:p>
        </p:txBody>
      </p:sp>
      <p:sp>
        <p:nvSpPr>
          <p:cNvPr id="15" name="Text 12"/>
          <p:cNvSpPr/>
          <p:nvPr/>
        </p:nvSpPr>
        <p:spPr>
          <a:xfrm>
            <a:off x="5698034" y="5505748"/>
            <a:ext cx="3559274" cy="260648"/>
          </a:xfrm>
          <a:prstGeom prst="rect">
            <a:avLst/>
          </a:prstGeom>
          <a:noFill/>
          <a:ln/>
        </p:spPr>
        <p:txBody>
          <a:bodyPr wrap="none" lIns="0" tIns="0" rIns="0" bIns="0" rtlCol="0" anchor="t"/>
          <a:lstStyle/>
          <a:p>
            <a:pPr defTabSz="761970">
              <a:lnSpc>
                <a:spcPts val="2042"/>
              </a:lnSpc>
            </a:pPr>
            <a:r>
              <a:rPr lang="en-US" sz="1625" dirty="0">
                <a:solidFill>
                  <a:srgbClr val="CFD0D8"/>
                </a:solidFill>
                <a:latin typeface="Roboto" pitchFamily="34" charset="0"/>
                <a:ea typeface="Roboto" pitchFamily="34" charset="-122"/>
                <a:cs typeface="Roboto" pitchFamily="34" charset="-120"/>
              </a:rPr>
              <a:t>Offrir une assistance 24 heures sur 24</a:t>
            </a:r>
            <a:endParaRPr lang="en-US" sz="1625" dirty="0">
              <a:solidFill>
                <a:prstClr val="black"/>
              </a:solidFill>
              <a:latin typeface="Calibri" panose="020F0502020204030204"/>
            </a:endParaRPr>
          </a:p>
        </p:txBody>
      </p:sp>
      <p:sp>
        <p:nvSpPr>
          <p:cNvPr id="16" name="Text 13"/>
          <p:cNvSpPr/>
          <p:nvPr/>
        </p:nvSpPr>
        <p:spPr>
          <a:xfrm>
            <a:off x="5698034" y="5866408"/>
            <a:ext cx="5910064" cy="533995"/>
          </a:xfrm>
          <a:prstGeom prst="rect">
            <a:avLst/>
          </a:prstGeom>
          <a:noFill/>
          <a:ln/>
        </p:spPr>
        <p:txBody>
          <a:bodyPr wrap="square" lIns="0" tIns="0" rIns="0" bIns="0" rtlCol="0" anchor="t"/>
          <a:lstStyle/>
          <a:p>
            <a:pPr defTabSz="761970">
              <a:lnSpc>
                <a:spcPts val="2083"/>
              </a:lnSpc>
            </a:pPr>
            <a:r>
              <a:rPr lang="en-US" sz="1292" dirty="0">
                <a:solidFill>
                  <a:srgbClr val="CFD0D8"/>
                </a:solidFill>
                <a:latin typeface="Roboto" pitchFamily="34" charset="0"/>
                <a:ea typeface="Roboto" pitchFamily="34" charset="-122"/>
                <a:cs typeface="Roboto" pitchFamily="34" charset="-120"/>
              </a:rPr>
              <a:t>Les chatbots peuvent fournir un service client à tout moment, sans avoir besoin d'intervention humaine.</a:t>
            </a:r>
            <a:endParaRPr lang="en-US" sz="1292" dirty="0">
              <a:solidFill>
                <a:prstClr val="black"/>
              </a:solidFill>
              <a:latin typeface="Calibri" panose="020F0502020204030204"/>
            </a:endParaRPr>
          </a:p>
        </p:txBody>
      </p:sp>
    </p:spTree>
    <p:extLst>
      <p:ext uri="{BB962C8B-B14F-4D97-AF65-F5344CB8AC3E}">
        <p14:creationId xmlns:p14="http://schemas.microsoft.com/office/powerpoint/2010/main" val="871832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92" y="1509416"/>
            <a:ext cx="7300218" cy="590649"/>
          </a:xfrm>
          <a:prstGeom prst="rect">
            <a:avLst/>
          </a:prstGeom>
          <a:noFill/>
          <a:ln/>
        </p:spPr>
        <p:txBody>
          <a:bodyPr wrap="none" lIns="0" tIns="0" rIns="0" bIns="0" rtlCol="0" anchor="t"/>
          <a:lstStyle/>
          <a:p>
            <a:pPr defTabSz="761970">
              <a:lnSpc>
                <a:spcPts val="4625"/>
              </a:lnSpc>
            </a:pPr>
            <a:r>
              <a:rPr lang="en-US" sz="3708" dirty="0">
                <a:solidFill>
                  <a:srgbClr val="FFFFFF"/>
                </a:solidFill>
                <a:latin typeface="Roboto" pitchFamily="34" charset="0"/>
                <a:ea typeface="Roboto" pitchFamily="34" charset="-122"/>
                <a:cs typeface="Roboto" pitchFamily="34" charset="-120"/>
              </a:rPr>
              <a:t>Analyse des données et prévisions</a:t>
            </a:r>
            <a:endParaRPr lang="en-US" sz="3708" dirty="0">
              <a:solidFill>
                <a:prstClr val="black"/>
              </a:solidFill>
              <a:latin typeface="Calibri" panose="020F0502020204030204"/>
            </a:endParaRPr>
          </a:p>
        </p:txBody>
      </p:sp>
      <p:sp>
        <p:nvSpPr>
          <p:cNvPr id="3" name="Text 1"/>
          <p:cNvSpPr/>
          <p:nvPr/>
        </p:nvSpPr>
        <p:spPr>
          <a:xfrm>
            <a:off x="661492" y="2478088"/>
            <a:ext cx="10869018" cy="604838"/>
          </a:xfrm>
          <a:prstGeom prst="rect">
            <a:avLst/>
          </a:prstGeom>
          <a:noFill/>
          <a:ln/>
        </p:spPr>
        <p:txBody>
          <a:bodyPr wrap="square" lIns="0" tIns="0" rIns="0" bIns="0" rtlCol="0" anchor="t"/>
          <a:lstStyle/>
          <a:p>
            <a:pPr defTabSz="761970">
              <a:lnSpc>
                <a:spcPts val="2375"/>
              </a:lnSpc>
            </a:pPr>
            <a:r>
              <a:rPr lang="en-US" sz="1458" dirty="0">
                <a:solidFill>
                  <a:srgbClr val="CFD0D8"/>
                </a:solidFill>
                <a:latin typeface="Roboto" pitchFamily="34" charset="0"/>
                <a:ea typeface="Roboto" pitchFamily="34" charset="-122"/>
                <a:cs typeface="Roboto" pitchFamily="34" charset="-120"/>
              </a:rPr>
              <a:t>L'IA peut analyser de vastes quantités de données pour identifier les tendances, prévoir les risques et personnaliser les services bancaires.</a:t>
            </a:r>
            <a:endParaRPr lang="en-US" sz="1458" dirty="0">
              <a:solidFill>
                <a:prstClr val="black"/>
              </a:solidFill>
              <a:latin typeface="Calibri" panose="020F0502020204030204"/>
            </a:endParaRPr>
          </a:p>
        </p:txBody>
      </p:sp>
      <p:sp>
        <p:nvSpPr>
          <p:cNvPr id="4" name="Text 2"/>
          <p:cNvSpPr/>
          <p:nvPr/>
        </p:nvSpPr>
        <p:spPr>
          <a:xfrm>
            <a:off x="661492" y="3484563"/>
            <a:ext cx="2478286" cy="295275"/>
          </a:xfrm>
          <a:prstGeom prst="rect">
            <a:avLst/>
          </a:prstGeom>
          <a:noFill/>
          <a:ln/>
        </p:spPr>
        <p:txBody>
          <a:bodyPr wrap="none" lIns="0" tIns="0" rIns="0" bIns="0" rtlCol="0" anchor="t"/>
          <a:lstStyle/>
          <a:p>
            <a:pPr defTabSz="761970">
              <a:lnSpc>
                <a:spcPts val="2292"/>
              </a:lnSpc>
            </a:pPr>
            <a:r>
              <a:rPr lang="en-US" sz="1833" dirty="0">
                <a:solidFill>
                  <a:srgbClr val="FFFFFF"/>
                </a:solidFill>
                <a:latin typeface="Roboto" pitchFamily="34" charset="0"/>
                <a:ea typeface="Roboto" pitchFamily="34" charset="-122"/>
                <a:cs typeface="Roboto" pitchFamily="34" charset="-120"/>
              </a:rPr>
              <a:t>Identifier les tendances</a:t>
            </a:r>
            <a:endParaRPr lang="en-US" sz="1833" dirty="0">
              <a:solidFill>
                <a:prstClr val="black"/>
              </a:solidFill>
              <a:latin typeface="Calibri" panose="020F0502020204030204"/>
            </a:endParaRPr>
          </a:p>
        </p:txBody>
      </p:sp>
      <p:sp>
        <p:nvSpPr>
          <p:cNvPr id="5" name="Text 3"/>
          <p:cNvSpPr/>
          <p:nvPr/>
        </p:nvSpPr>
        <p:spPr>
          <a:xfrm>
            <a:off x="661492" y="3968849"/>
            <a:ext cx="3315097" cy="1209675"/>
          </a:xfrm>
          <a:prstGeom prst="rect">
            <a:avLst/>
          </a:prstGeom>
          <a:noFill/>
          <a:ln/>
        </p:spPr>
        <p:txBody>
          <a:bodyPr wrap="square" lIns="0" tIns="0" rIns="0" bIns="0" rtlCol="0" anchor="t"/>
          <a:lstStyle/>
          <a:p>
            <a:pPr defTabSz="761970">
              <a:lnSpc>
                <a:spcPts val="2375"/>
              </a:lnSpc>
            </a:pPr>
            <a:r>
              <a:rPr lang="en-US" sz="1458" dirty="0">
                <a:solidFill>
                  <a:srgbClr val="CFD0D8"/>
                </a:solidFill>
                <a:latin typeface="Roboto" pitchFamily="34" charset="0"/>
                <a:ea typeface="Roboto" pitchFamily="34" charset="-122"/>
                <a:cs typeface="Roboto" pitchFamily="34" charset="-120"/>
              </a:rPr>
              <a:t>L'IA peut analyser les données de transaction pour identifier les tendances de dépenses et les habitudes d'épargne des clients.</a:t>
            </a:r>
            <a:endParaRPr lang="en-US" sz="1458" dirty="0">
              <a:solidFill>
                <a:prstClr val="black"/>
              </a:solidFill>
              <a:latin typeface="Calibri" panose="020F0502020204030204"/>
            </a:endParaRPr>
          </a:p>
        </p:txBody>
      </p:sp>
      <p:sp>
        <p:nvSpPr>
          <p:cNvPr id="6" name="Text 4"/>
          <p:cNvSpPr/>
          <p:nvPr/>
        </p:nvSpPr>
        <p:spPr>
          <a:xfrm>
            <a:off x="4444107" y="3484563"/>
            <a:ext cx="2362696" cy="295275"/>
          </a:xfrm>
          <a:prstGeom prst="rect">
            <a:avLst/>
          </a:prstGeom>
          <a:noFill/>
          <a:ln/>
        </p:spPr>
        <p:txBody>
          <a:bodyPr wrap="none" lIns="0" tIns="0" rIns="0" bIns="0" rtlCol="0" anchor="t"/>
          <a:lstStyle/>
          <a:p>
            <a:pPr defTabSz="761970">
              <a:lnSpc>
                <a:spcPts val="2292"/>
              </a:lnSpc>
            </a:pPr>
            <a:r>
              <a:rPr lang="en-US" sz="1833" dirty="0">
                <a:solidFill>
                  <a:srgbClr val="FFFFFF"/>
                </a:solidFill>
                <a:latin typeface="Roboto" pitchFamily="34" charset="0"/>
                <a:ea typeface="Roboto" pitchFamily="34" charset="-122"/>
                <a:cs typeface="Roboto" pitchFamily="34" charset="-120"/>
              </a:rPr>
              <a:t>Prévoir les risques</a:t>
            </a:r>
            <a:endParaRPr lang="en-US" sz="1833" dirty="0">
              <a:solidFill>
                <a:prstClr val="black"/>
              </a:solidFill>
              <a:latin typeface="Calibri" panose="020F0502020204030204"/>
            </a:endParaRPr>
          </a:p>
        </p:txBody>
      </p:sp>
      <p:sp>
        <p:nvSpPr>
          <p:cNvPr id="7" name="Text 5"/>
          <p:cNvSpPr/>
          <p:nvPr/>
        </p:nvSpPr>
        <p:spPr>
          <a:xfrm>
            <a:off x="4444107" y="3968849"/>
            <a:ext cx="3315097" cy="907257"/>
          </a:xfrm>
          <a:prstGeom prst="rect">
            <a:avLst/>
          </a:prstGeom>
          <a:noFill/>
          <a:ln/>
        </p:spPr>
        <p:txBody>
          <a:bodyPr wrap="square" lIns="0" tIns="0" rIns="0" bIns="0" rtlCol="0" anchor="t"/>
          <a:lstStyle/>
          <a:p>
            <a:pPr defTabSz="761970">
              <a:lnSpc>
                <a:spcPts val="2375"/>
              </a:lnSpc>
            </a:pPr>
            <a:r>
              <a:rPr lang="en-US" sz="1458" dirty="0">
                <a:solidFill>
                  <a:srgbClr val="CFD0D8"/>
                </a:solidFill>
                <a:latin typeface="Roboto" pitchFamily="34" charset="0"/>
                <a:ea typeface="Roboto" pitchFamily="34" charset="-122"/>
                <a:cs typeface="Roboto" pitchFamily="34" charset="-120"/>
              </a:rPr>
              <a:t>L'IA peut détecter les signes précoces de comportement frauduleux et évaluer les risques de crédit.</a:t>
            </a:r>
            <a:endParaRPr lang="en-US" sz="1458" dirty="0">
              <a:solidFill>
                <a:prstClr val="black"/>
              </a:solidFill>
              <a:latin typeface="Calibri" panose="020F0502020204030204"/>
            </a:endParaRPr>
          </a:p>
        </p:txBody>
      </p:sp>
      <p:sp>
        <p:nvSpPr>
          <p:cNvPr id="8" name="Text 6"/>
          <p:cNvSpPr/>
          <p:nvPr/>
        </p:nvSpPr>
        <p:spPr>
          <a:xfrm>
            <a:off x="8226722" y="3484563"/>
            <a:ext cx="2767707" cy="295275"/>
          </a:xfrm>
          <a:prstGeom prst="rect">
            <a:avLst/>
          </a:prstGeom>
          <a:noFill/>
          <a:ln/>
        </p:spPr>
        <p:txBody>
          <a:bodyPr wrap="none" lIns="0" tIns="0" rIns="0" bIns="0" rtlCol="0" anchor="t"/>
          <a:lstStyle/>
          <a:p>
            <a:pPr defTabSz="761970">
              <a:lnSpc>
                <a:spcPts val="2292"/>
              </a:lnSpc>
            </a:pPr>
            <a:r>
              <a:rPr lang="en-US" sz="1833" dirty="0">
                <a:solidFill>
                  <a:srgbClr val="FFFFFF"/>
                </a:solidFill>
                <a:latin typeface="Roboto" pitchFamily="34" charset="0"/>
                <a:ea typeface="Roboto" pitchFamily="34" charset="-122"/>
                <a:cs typeface="Roboto" pitchFamily="34" charset="-120"/>
              </a:rPr>
              <a:t>Personnaliser les services</a:t>
            </a:r>
            <a:endParaRPr lang="en-US" sz="1833" dirty="0">
              <a:solidFill>
                <a:prstClr val="black"/>
              </a:solidFill>
              <a:latin typeface="Calibri" panose="020F0502020204030204"/>
            </a:endParaRPr>
          </a:p>
        </p:txBody>
      </p:sp>
      <p:sp>
        <p:nvSpPr>
          <p:cNvPr id="9" name="Text 7"/>
          <p:cNvSpPr/>
          <p:nvPr/>
        </p:nvSpPr>
        <p:spPr>
          <a:xfrm>
            <a:off x="8226722" y="3968849"/>
            <a:ext cx="3315097" cy="907257"/>
          </a:xfrm>
          <a:prstGeom prst="rect">
            <a:avLst/>
          </a:prstGeom>
          <a:noFill/>
          <a:ln/>
        </p:spPr>
        <p:txBody>
          <a:bodyPr wrap="square" lIns="0" tIns="0" rIns="0" bIns="0" rtlCol="0" anchor="t"/>
          <a:lstStyle/>
          <a:p>
            <a:pPr defTabSz="761970">
              <a:lnSpc>
                <a:spcPts val="2375"/>
              </a:lnSpc>
            </a:pPr>
            <a:r>
              <a:rPr lang="en-US" sz="1458" dirty="0">
                <a:solidFill>
                  <a:srgbClr val="CFD0D8"/>
                </a:solidFill>
                <a:latin typeface="Roboto" pitchFamily="34" charset="0"/>
                <a:ea typeface="Roboto" pitchFamily="34" charset="-122"/>
                <a:cs typeface="Roboto" pitchFamily="34" charset="-120"/>
              </a:rPr>
              <a:t>L'IA peut personnaliser les offres de produits et de services en fonction des besoins spécifiques des clients.</a:t>
            </a:r>
            <a:endParaRPr lang="en-US" sz="1458" dirty="0">
              <a:solidFill>
                <a:prstClr val="black"/>
              </a:solidFill>
              <a:latin typeface="Calibri" panose="020F0502020204030204"/>
            </a:endParaRPr>
          </a:p>
        </p:txBody>
      </p:sp>
    </p:spTree>
    <p:extLst>
      <p:ext uri="{BB962C8B-B14F-4D97-AF65-F5344CB8AC3E}">
        <p14:creationId xmlns:p14="http://schemas.microsoft.com/office/powerpoint/2010/main" val="3992303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198"/>
          </a:xfrm>
          <a:prstGeom prst="rect">
            <a:avLst/>
          </a:prstGeom>
        </p:spPr>
      </p:pic>
      <p:sp>
        <p:nvSpPr>
          <p:cNvPr id="3" name="Text 0"/>
          <p:cNvSpPr/>
          <p:nvPr/>
        </p:nvSpPr>
        <p:spPr>
          <a:xfrm>
            <a:off x="599381" y="470892"/>
            <a:ext cx="4281488" cy="535087"/>
          </a:xfrm>
          <a:prstGeom prst="rect">
            <a:avLst/>
          </a:prstGeom>
          <a:noFill/>
          <a:ln/>
        </p:spPr>
        <p:txBody>
          <a:bodyPr wrap="none" lIns="0" tIns="0" rIns="0" bIns="0" rtlCol="0" anchor="t"/>
          <a:lstStyle/>
          <a:p>
            <a:pPr defTabSz="761970">
              <a:lnSpc>
                <a:spcPts val="4208"/>
              </a:lnSpc>
            </a:pPr>
            <a:r>
              <a:rPr lang="en-US" sz="3333" dirty="0">
                <a:solidFill>
                  <a:srgbClr val="FFFFFF"/>
                </a:solidFill>
                <a:latin typeface="Roboto" pitchFamily="34" charset="0"/>
                <a:ea typeface="Roboto" pitchFamily="34" charset="-122"/>
                <a:cs typeface="Roboto" pitchFamily="34" charset="-120"/>
              </a:rPr>
              <a:t>Détection des fraudes</a:t>
            </a:r>
            <a:endParaRPr lang="en-US" sz="3333" dirty="0">
              <a:solidFill>
                <a:prstClr val="black"/>
              </a:solidFill>
              <a:latin typeface="Calibri" panose="020F0502020204030204"/>
            </a:endParaRPr>
          </a:p>
        </p:txBody>
      </p:sp>
      <p:sp>
        <p:nvSpPr>
          <p:cNvPr id="4" name="Text 1"/>
          <p:cNvSpPr/>
          <p:nvPr/>
        </p:nvSpPr>
        <p:spPr>
          <a:xfrm>
            <a:off x="599381" y="1262857"/>
            <a:ext cx="6421239" cy="821829"/>
          </a:xfrm>
          <a:prstGeom prst="rect">
            <a:avLst/>
          </a:prstGeom>
          <a:noFill/>
          <a:ln/>
        </p:spPr>
        <p:txBody>
          <a:bodyPr wrap="square" lIns="0" tIns="0" rIns="0" bIns="0" rtlCol="0" anchor="t"/>
          <a:lstStyle/>
          <a:p>
            <a:pPr defTabSz="761970">
              <a:lnSpc>
                <a:spcPts val="2125"/>
              </a:lnSpc>
            </a:pPr>
            <a:r>
              <a:rPr lang="en-US" sz="1333" dirty="0">
                <a:solidFill>
                  <a:srgbClr val="CFD0D8"/>
                </a:solidFill>
                <a:latin typeface="Roboto" pitchFamily="34" charset="0"/>
                <a:ea typeface="Roboto" pitchFamily="34" charset="-122"/>
                <a:cs typeface="Roboto" pitchFamily="34" charset="-120"/>
              </a:rPr>
              <a:t>L'IA joue un rôle essentiel dans la détection des fraudes. Elle peut identifier les transactions suspectes en temps réel, réduisant ainsi les pertes et protégeant les clients.</a:t>
            </a:r>
            <a:endParaRPr lang="en-US" sz="1333" dirty="0">
              <a:solidFill>
                <a:prstClr val="black"/>
              </a:solidFill>
              <a:latin typeface="Calibri" panose="020F0502020204030204"/>
            </a:endParaRPr>
          </a:p>
        </p:txBody>
      </p:sp>
      <p:pic>
        <p:nvPicPr>
          <p:cNvPr id="5" name="Image 1" descr="preencoded.png"/>
          <p:cNvPicPr>
            <a:picLocks noChangeAspect="1"/>
          </p:cNvPicPr>
          <p:nvPr/>
        </p:nvPicPr>
        <p:blipFill>
          <a:blip r:embed="rId4"/>
          <a:stretch>
            <a:fillRect/>
          </a:stretch>
        </p:blipFill>
        <p:spPr>
          <a:xfrm>
            <a:off x="599381" y="2277269"/>
            <a:ext cx="856258" cy="1370013"/>
          </a:xfrm>
          <a:prstGeom prst="rect">
            <a:avLst/>
          </a:prstGeom>
        </p:spPr>
      </p:pic>
      <p:sp>
        <p:nvSpPr>
          <p:cNvPr id="6" name="Text 2"/>
          <p:cNvSpPr/>
          <p:nvPr/>
        </p:nvSpPr>
        <p:spPr>
          <a:xfrm>
            <a:off x="1712516" y="2448520"/>
            <a:ext cx="2140744" cy="267593"/>
          </a:xfrm>
          <a:prstGeom prst="rect">
            <a:avLst/>
          </a:prstGeom>
          <a:noFill/>
          <a:ln/>
        </p:spPr>
        <p:txBody>
          <a:bodyPr wrap="none" lIns="0" tIns="0" rIns="0" bIns="0" rtlCol="0" anchor="t"/>
          <a:lstStyle/>
          <a:p>
            <a:pPr defTabSz="761970">
              <a:lnSpc>
                <a:spcPts val="2083"/>
              </a:lnSpc>
            </a:pPr>
            <a:r>
              <a:rPr lang="en-US" sz="1667" dirty="0">
                <a:solidFill>
                  <a:srgbClr val="CFD0D8"/>
                </a:solidFill>
                <a:latin typeface="Roboto" pitchFamily="34" charset="0"/>
                <a:ea typeface="Roboto" pitchFamily="34" charset="-122"/>
                <a:cs typeface="Roboto" pitchFamily="34" charset="-120"/>
              </a:rPr>
              <a:t>Analyse des données</a:t>
            </a:r>
            <a:endParaRPr lang="en-US" sz="1667" dirty="0">
              <a:solidFill>
                <a:prstClr val="black"/>
              </a:solidFill>
              <a:latin typeface="Calibri" panose="020F0502020204030204"/>
            </a:endParaRPr>
          </a:p>
        </p:txBody>
      </p:sp>
      <p:sp>
        <p:nvSpPr>
          <p:cNvPr id="7" name="Text 3"/>
          <p:cNvSpPr/>
          <p:nvPr/>
        </p:nvSpPr>
        <p:spPr>
          <a:xfrm>
            <a:off x="1712516" y="2818805"/>
            <a:ext cx="5308104" cy="547886"/>
          </a:xfrm>
          <a:prstGeom prst="rect">
            <a:avLst/>
          </a:prstGeom>
          <a:noFill/>
          <a:ln/>
        </p:spPr>
        <p:txBody>
          <a:bodyPr wrap="square" lIns="0" tIns="0" rIns="0" bIns="0" rtlCol="0" anchor="t"/>
          <a:lstStyle/>
          <a:p>
            <a:pPr defTabSz="761970">
              <a:lnSpc>
                <a:spcPts val="2125"/>
              </a:lnSpc>
            </a:pPr>
            <a:r>
              <a:rPr lang="en-US" sz="1333" dirty="0">
                <a:solidFill>
                  <a:srgbClr val="CFD0D8"/>
                </a:solidFill>
                <a:latin typeface="Roboto" pitchFamily="34" charset="0"/>
                <a:ea typeface="Roboto" pitchFamily="34" charset="-122"/>
                <a:cs typeface="Roboto" pitchFamily="34" charset="-120"/>
              </a:rPr>
              <a:t>L'IA analyse les données de transaction pour identifier les schémas suspects.</a:t>
            </a:r>
            <a:endParaRPr lang="en-US" sz="1333" dirty="0">
              <a:solidFill>
                <a:prstClr val="black"/>
              </a:solidFill>
              <a:latin typeface="Calibri" panose="020F0502020204030204"/>
            </a:endParaRPr>
          </a:p>
        </p:txBody>
      </p:sp>
      <p:pic>
        <p:nvPicPr>
          <p:cNvPr id="8" name="Image 2" descr="preencoded.png"/>
          <p:cNvPicPr>
            <a:picLocks noChangeAspect="1"/>
          </p:cNvPicPr>
          <p:nvPr/>
        </p:nvPicPr>
        <p:blipFill>
          <a:blip r:embed="rId5"/>
          <a:stretch>
            <a:fillRect/>
          </a:stretch>
        </p:blipFill>
        <p:spPr>
          <a:xfrm>
            <a:off x="599381" y="3647282"/>
            <a:ext cx="856258" cy="1370013"/>
          </a:xfrm>
          <a:prstGeom prst="rect">
            <a:avLst/>
          </a:prstGeom>
        </p:spPr>
      </p:pic>
      <p:sp>
        <p:nvSpPr>
          <p:cNvPr id="9" name="Text 4"/>
          <p:cNvSpPr/>
          <p:nvPr/>
        </p:nvSpPr>
        <p:spPr>
          <a:xfrm>
            <a:off x="1712516" y="3818533"/>
            <a:ext cx="2273994" cy="267593"/>
          </a:xfrm>
          <a:prstGeom prst="rect">
            <a:avLst/>
          </a:prstGeom>
          <a:noFill/>
          <a:ln/>
        </p:spPr>
        <p:txBody>
          <a:bodyPr wrap="none" lIns="0" tIns="0" rIns="0" bIns="0" rtlCol="0" anchor="t"/>
          <a:lstStyle/>
          <a:p>
            <a:pPr defTabSz="761970">
              <a:lnSpc>
                <a:spcPts val="2083"/>
              </a:lnSpc>
            </a:pPr>
            <a:r>
              <a:rPr lang="en-US" sz="1667" dirty="0">
                <a:solidFill>
                  <a:srgbClr val="CFD0D8"/>
                </a:solidFill>
                <a:latin typeface="Roboto" pitchFamily="34" charset="0"/>
                <a:ea typeface="Roboto" pitchFamily="34" charset="-122"/>
                <a:cs typeface="Roboto" pitchFamily="34" charset="-120"/>
              </a:rPr>
              <a:t>Détection en temps réel</a:t>
            </a:r>
            <a:endParaRPr lang="en-US" sz="1667" dirty="0">
              <a:solidFill>
                <a:prstClr val="black"/>
              </a:solidFill>
              <a:latin typeface="Calibri" panose="020F0502020204030204"/>
            </a:endParaRPr>
          </a:p>
        </p:txBody>
      </p:sp>
      <p:sp>
        <p:nvSpPr>
          <p:cNvPr id="10" name="Text 5"/>
          <p:cNvSpPr/>
          <p:nvPr/>
        </p:nvSpPr>
        <p:spPr>
          <a:xfrm>
            <a:off x="1712516" y="4188818"/>
            <a:ext cx="5308104" cy="547886"/>
          </a:xfrm>
          <a:prstGeom prst="rect">
            <a:avLst/>
          </a:prstGeom>
          <a:noFill/>
          <a:ln/>
        </p:spPr>
        <p:txBody>
          <a:bodyPr wrap="square" lIns="0" tIns="0" rIns="0" bIns="0" rtlCol="0" anchor="t"/>
          <a:lstStyle/>
          <a:p>
            <a:pPr defTabSz="761970">
              <a:lnSpc>
                <a:spcPts val="2125"/>
              </a:lnSpc>
            </a:pPr>
            <a:r>
              <a:rPr lang="en-US" sz="1333" dirty="0">
                <a:solidFill>
                  <a:srgbClr val="CFD0D8"/>
                </a:solidFill>
                <a:latin typeface="Roboto" pitchFamily="34" charset="0"/>
                <a:ea typeface="Roboto" pitchFamily="34" charset="-122"/>
                <a:cs typeface="Roboto" pitchFamily="34" charset="-120"/>
              </a:rPr>
              <a:t>Les systèmes d'IA peuvent détecter les fraudes en temps réel, permettant une intervention immédiate.</a:t>
            </a:r>
            <a:endParaRPr lang="en-US" sz="1333" dirty="0">
              <a:solidFill>
                <a:prstClr val="black"/>
              </a:solidFill>
              <a:latin typeface="Calibri" panose="020F0502020204030204"/>
            </a:endParaRPr>
          </a:p>
        </p:txBody>
      </p:sp>
      <p:pic>
        <p:nvPicPr>
          <p:cNvPr id="11" name="Image 3" descr="preencoded.png"/>
          <p:cNvPicPr>
            <a:picLocks noChangeAspect="1"/>
          </p:cNvPicPr>
          <p:nvPr/>
        </p:nvPicPr>
        <p:blipFill>
          <a:blip r:embed="rId6"/>
          <a:stretch>
            <a:fillRect/>
          </a:stretch>
        </p:blipFill>
        <p:spPr>
          <a:xfrm>
            <a:off x="599381" y="5017294"/>
            <a:ext cx="856258" cy="1370013"/>
          </a:xfrm>
          <a:prstGeom prst="rect">
            <a:avLst/>
          </a:prstGeom>
        </p:spPr>
      </p:pic>
      <p:sp>
        <p:nvSpPr>
          <p:cNvPr id="12" name="Text 6"/>
          <p:cNvSpPr/>
          <p:nvPr/>
        </p:nvSpPr>
        <p:spPr>
          <a:xfrm>
            <a:off x="1712516" y="5188545"/>
            <a:ext cx="2140744" cy="267593"/>
          </a:xfrm>
          <a:prstGeom prst="rect">
            <a:avLst/>
          </a:prstGeom>
          <a:noFill/>
          <a:ln/>
        </p:spPr>
        <p:txBody>
          <a:bodyPr wrap="none" lIns="0" tIns="0" rIns="0" bIns="0" rtlCol="0" anchor="t"/>
          <a:lstStyle/>
          <a:p>
            <a:pPr defTabSz="761970">
              <a:lnSpc>
                <a:spcPts val="2083"/>
              </a:lnSpc>
            </a:pPr>
            <a:r>
              <a:rPr lang="en-US" sz="1667" dirty="0">
                <a:solidFill>
                  <a:srgbClr val="CFD0D8"/>
                </a:solidFill>
                <a:latin typeface="Roboto" pitchFamily="34" charset="0"/>
                <a:ea typeface="Roboto" pitchFamily="34" charset="-122"/>
                <a:cs typeface="Roboto" pitchFamily="34" charset="-120"/>
              </a:rPr>
              <a:t>Réduction des pertes</a:t>
            </a:r>
            <a:endParaRPr lang="en-US" sz="1667" dirty="0">
              <a:solidFill>
                <a:prstClr val="black"/>
              </a:solidFill>
              <a:latin typeface="Calibri" panose="020F0502020204030204"/>
            </a:endParaRPr>
          </a:p>
        </p:txBody>
      </p:sp>
      <p:sp>
        <p:nvSpPr>
          <p:cNvPr id="13" name="Text 7"/>
          <p:cNvSpPr/>
          <p:nvPr/>
        </p:nvSpPr>
        <p:spPr>
          <a:xfrm>
            <a:off x="1712516" y="5558830"/>
            <a:ext cx="5308104" cy="547886"/>
          </a:xfrm>
          <a:prstGeom prst="rect">
            <a:avLst/>
          </a:prstGeom>
          <a:noFill/>
          <a:ln/>
        </p:spPr>
        <p:txBody>
          <a:bodyPr wrap="square" lIns="0" tIns="0" rIns="0" bIns="0" rtlCol="0" anchor="t"/>
          <a:lstStyle/>
          <a:p>
            <a:pPr defTabSz="761970">
              <a:lnSpc>
                <a:spcPts val="2125"/>
              </a:lnSpc>
            </a:pPr>
            <a:r>
              <a:rPr lang="en-US" sz="1333" dirty="0">
                <a:solidFill>
                  <a:srgbClr val="CFD0D8"/>
                </a:solidFill>
                <a:latin typeface="Roboto" pitchFamily="34" charset="0"/>
                <a:ea typeface="Roboto" pitchFamily="34" charset="-122"/>
                <a:cs typeface="Roboto" pitchFamily="34" charset="-120"/>
              </a:rPr>
              <a:t>La détection rapide des fraudes permet de minimiser les pertes financières.</a:t>
            </a:r>
            <a:endParaRPr lang="en-US" sz="1333" dirty="0">
              <a:solidFill>
                <a:prstClr val="black"/>
              </a:solidFill>
              <a:latin typeface="Calibri" panose="020F0502020204030204"/>
            </a:endParaRPr>
          </a:p>
        </p:txBody>
      </p:sp>
    </p:spTree>
    <p:extLst>
      <p:ext uri="{BB962C8B-B14F-4D97-AF65-F5344CB8AC3E}">
        <p14:creationId xmlns:p14="http://schemas.microsoft.com/office/powerpoint/2010/main" val="1827019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1928713"/>
          </a:xfrm>
          <a:prstGeom prst="rect">
            <a:avLst/>
          </a:prstGeom>
        </p:spPr>
      </p:pic>
      <p:sp>
        <p:nvSpPr>
          <p:cNvPr id="3" name="Text 0"/>
          <p:cNvSpPr/>
          <p:nvPr/>
        </p:nvSpPr>
        <p:spPr>
          <a:xfrm>
            <a:off x="540048" y="2352973"/>
            <a:ext cx="5841901" cy="482203"/>
          </a:xfrm>
          <a:prstGeom prst="rect">
            <a:avLst/>
          </a:prstGeom>
          <a:noFill/>
          <a:ln/>
        </p:spPr>
        <p:txBody>
          <a:bodyPr wrap="none" lIns="0" tIns="0" rIns="0" bIns="0" rtlCol="0" anchor="t"/>
          <a:lstStyle/>
          <a:p>
            <a:pPr defTabSz="761970">
              <a:lnSpc>
                <a:spcPts val="3792"/>
              </a:lnSpc>
            </a:pPr>
            <a:r>
              <a:rPr lang="en-US" sz="3000" dirty="0">
                <a:solidFill>
                  <a:srgbClr val="FFFFFF"/>
                </a:solidFill>
                <a:latin typeface="Roboto" pitchFamily="34" charset="0"/>
                <a:ea typeface="Roboto" pitchFamily="34" charset="-122"/>
                <a:cs typeface="Roboto" pitchFamily="34" charset="-120"/>
              </a:rPr>
              <a:t>Gestion des risques et conformité</a:t>
            </a:r>
            <a:endParaRPr lang="en-US" sz="3000" dirty="0">
              <a:solidFill>
                <a:prstClr val="black"/>
              </a:solidFill>
              <a:latin typeface="Calibri" panose="020F0502020204030204"/>
            </a:endParaRPr>
          </a:p>
        </p:txBody>
      </p:sp>
      <p:sp>
        <p:nvSpPr>
          <p:cNvPr id="4" name="Text 1"/>
          <p:cNvSpPr/>
          <p:nvPr/>
        </p:nvSpPr>
        <p:spPr>
          <a:xfrm>
            <a:off x="540048" y="3066554"/>
            <a:ext cx="11111905" cy="493713"/>
          </a:xfrm>
          <a:prstGeom prst="rect">
            <a:avLst/>
          </a:prstGeom>
          <a:noFill/>
          <a:ln/>
        </p:spPr>
        <p:txBody>
          <a:bodyPr wrap="square" lIns="0" tIns="0" rIns="0" bIns="0" rtlCol="0" anchor="t"/>
          <a:lstStyle/>
          <a:p>
            <a:pPr defTabSz="761970">
              <a:lnSpc>
                <a:spcPts val="1917"/>
              </a:lnSpc>
            </a:pPr>
            <a:r>
              <a:rPr lang="en-US" sz="1208" dirty="0">
                <a:solidFill>
                  <a:srgbClr val="CFD0D8"/>
                </a:solidFill>
                <a:latin typeface="Roboto" pitchFamily="34" charset="0"/>
                <a:ea typeface="Roboto" pitchFamily="34" charset="-122"/>
                <a:cs typeface="Roboto" pitchFamily="34" charset="-120"/>
              </a:rPr>
              <a:t>L'IA peut automatiser les processus de gestion des risques et de conformité, garantissant que les banques respectent les réglementations et minimisent les risques.</a:t>
            </a:r>
            <a:endParaRPr lang="en-US" sz="1208" dirty="0">
              <a:solidFill>
                <a:prstClr val="black"/>
              </a:solidFill>
              <a:latin typeface="Calibri" panose="020F0502020204030204"/>
            </a:endParaRPr>
          </a:p>
        </p:txBody>
      </p:sp>
      <p:sp>
        <p:nvSpPr>
          <p:cNvPr id="5" name="Shape 2"/>
          <p:cNvSpPr/>
          <p:nvPr/>
        </p:nvSpPr>
        <p:spPr>
          <a:xfrm>
            <a:off x="6086475" y="3733801"/>
            <a:ext cx="19050" cy="2700139"/>
          </a:xfrm>
          <a:prstGeom prst="roundRect">
            <a:avLst>
              <a:gd name="adj" fmla="val 340199"/>
            </a:avLst>
          </a:prstGeom>
          <a:solidFill>
            <a:srgbClr val="313E80"/>
          </a:solidFill>
          <a:ln/>
        </p:spPr>
      </p:sp>
      <p:sp>
        <p:nvSpPr>
          <p:cNvPr id="6" name="Shape 3"/>
          <p:cNvSpPr/>
          <p:nvPr/>
        </p:nvSpPr>
        <p:spPr>
          <a:xfrm>
            <a:off x="5401419" y="4071343"/>
            <a:ext cx="540048" cy="19050"/>
          </a:xfrm>
          <a:prstGeom prst="roundRect">
            <a:avLst>
              <a:gd name="adj" fmla="val 340199"/>
            </a:avLst>
          </a:prstGeom>
          <a:solidFill>
            <a:srgbClr val="313E80"/>
          </a:solidFill>
          <a:ln/>
        </p:spPr>
      </p:sp>
      <p:sp>
        <p:nvSpPr>
          <p:cNvPr id="7" name="Shape 4"/>
          <p:cNvSpPr/>
          <p:nvPr/>
        </p:nvSpPr>
        <p:spPr>
          <a:xfrm>
            <a:off x="5922417" y="3907333"/>
            <a:ext cx="347167" cy="347167"/>
          </a:xfrm>
          <a:prstGeom prst="roundRect">
            <a:avLst>
              <a:gd name="adj" fmla="val 18668"/>
            </a:avLst>
          </a:prstGeom>
          <a:solidFill>
            <a:srgbClr val="182567"/>
          </a:solidFill>
          <a:ln w="7620">
            <a:solidFill>
              <a:srgbClr val="313E80"/>
            </a:solidFill>
            <a:prstDash val="solid"/>
          </a:ln>
        </p:spPr>
      </p:sp>
      <p:sp>
        <p:nvSpPr>
          <p:cNvPr id="8" name="Text 5"/>
          <p:cNvSpPr/>
          <p:nvPr/>
        </p:nvSpPr>
        <p:spPr>
          <a:xfrm>
            <a:off x="6030169" y="3965179"/>
            <a:ext cx="131564" cy="231478"/>
          </a:xfrm>
          <a:prstGeom prst="rect">
            <a:avLst/>
          </a:prstGeom>
          <a:noFill/>
          <a:ln/>
        </p:spPr>
        <p:txBody>
          <a:bodyPr wrap="none" lIns="0" tIns="0" rIns="0" bIns="0" rtlCol="0" anchor="t"/>
          <a:lstStyle/>
          <a:p>
            <a:pPr algn="ctr" defTabSz="761970">
              <a:lnSpc>
                <a:spcPts val="1792"/>
              </a:lnSpc>
            </a:pPr>
            <a:r>
              <a:rPr lang="en-US" sz="1792" dirty="0">
                <a:solidFill>
                  <a:srgbClr val="CFD0D8"/>
                </a:solidFill>
                <a:latin typeface="Roboto" pitchFamily="34" charset="0"/>
                <a:ea typeface="Roboto" pitchFamily="34" charset="-122"/>
                <a:cs typeface="Roboto" pitchFamily="34" charset="-120"/>
              </a:rPr>
              <a:t>1</a:t>
            </a:r>
            <a:endParaRPr lang="en-US" sz="1792" dirty="0">
              <a:solidFill>
                <a:prstClr val="black"/>
              </a:solidFill>
              <a:latin typeface="Calibri" panose="020F0502020204030204"/>
            </a:endParaRPr>
          </a:p>
        </p:txBody>
      </p:sp>
      <p:sp>
        <p:nvSpPr>
          <p:cNvPr id="9" name="Text 6"/>
          <p:cNvSpPr/>
          <p:nvPr/>
        </p:nvSpPr>
        <p:spPr>
          <a:xfrm>
            <a:off x="3307755" y="3888085"/>
            <a:ext cx="1939628" cy="241102"/>
          </a:xfrm>
          <a:prstGeom prst="rect">
            <a:avLst/>
          </a:prstGeom>
          <a:noFill/>
          <a:ln/>
        </p:spPr>
        <p:txBody>
          <a:bodyPr wrap="none" lIns="0" tIns="0" rIns="0" bIns="0" rtlCol="0" anchor="t"/>
          <a:lstStyle/>
          <a:p>
            <a:pPr algn="r" defTabSz="761970">
              <a:lnSpc>
                <a:spcPts val="1875"/>
              </a:lnSpc>
            </a:pPr>
            <a:r>
              <a:rPr lang="en-US" sz="1500" dirty="0">
                <a:solidFill>
                  <a:srgbClr val="CFD0D8"/>
                </a:solidFill>
                <a:latin typeface="Roboto" pitchFamily="34" charset="0"/>
                <a:ea typeface="Roboto" pitchFamily="34" charset="-122"/>
                <a:cs typeface="Roboto" pitchFamily="34" charset="-120"/>
              </a:rPr>
              <a:t>Évaluation des risques</a:t>
            </a:r>
            <a:endParaRPr lang="en-US" sz="1500" dirty="0">
              <a:solidFill>
                <a:prstClr val="black"/>
              </a:solidFill>
              <a:latin typeface="Calibri" panose="020F0502020204030204"/>
            </a:endParaRPr>
          </a:p>
        </p:txBody>
      </p:sp>
      <p:sp>
        <p:nvSpPr>
          <p:cNvPr id="10" name="Text 7"/>
          <p:cNvSpPr/>
          <p:nvPr/>
        </p:nvSpPr>
        <p:spPr>
          <a:xfrm>
            <a:off x="540048" y="4221758"/>
            <a:ext cx="4707334" cy="493713"/>
          </a:xfrm>
          <a:prstGeom prst="rect">
            <a:avLst/>
          </a:prstGeom>
          <a:noFill/>
          <a:ln/>
        </p:spPr>
        <p:txBody>
          <a:bodyPr wrap="square" lIns="0" tIns="0" rIns="0" bIns="0" rtlCol="0" anchor="t"/>
          <a:lstStyle/>
          <a:p>
            <a:pPr algn="r" defTabSz="761970">
              <a:lnSpc>
                <a:spcPts val="1917"/>
              </a:lnSpc>
            </a:pPr>
            <a:r>
              <a:rPr lang="en-US" sz="1208" dirty="0">
                <a:solidFill>
                  <a:srgbClr val="CFD0D8"/>
                </a:solidFill>
                <a:latin typeface="Roboto" pitchFamily="34" charset="0"/>
                <a:ea typeface="Roboto" pitchFamily="34" charset="-122"/>
                <a:cs typeface="Roboto" pitchFamily="34" charset="-120"/>
              </a:rPr>
              <a:t>L'IA peut évaluer les risques associés aux prêts, aux investissements et autres opérations bancaires.</a:t>
            </a:r>
            <a:endParaRPr lang="en-US" sz="1208" dirty="0">
              <a:solidFill>
                <a:prstClr val="black"/>
              </a:solidFill>
              <a:latin typeface="Calibri" panose="020F0502020204030204"/>
            </a:endParaRPr>
          </a:p>
        </p:txBody>
      </p:sp>
      <p:sp>
        <p:nvSpPr>
          <p:cNvPr id="11" name="Shape 8"/>
          <p:cNvSpPr/>
          <p:nvPr/>
        </p:nvSpPr>
        <p:spPr>
          <a:xfrm>
            <a:off x="6250534" y="4842768"/>
            <a:ext cx="540048" cy="19050"/>
          </a:xfrm>
          <a:prstGeom prst="roundRect">
            <a:avLst>
              <a:gd name="adj" fmla="val 340199"/>
            </a:avLst>
          </a:prstGeom>
          <a:solidFill>
            <a:srgbClr val="313E80"/>
          </a:solidFill>
          <a:ln/>
        </p:spPr>
      </p:sp>
      <p:sp>
        <p:nvSpPr>
          <p:cNvPr id="12" name="Shape 9"/>
          <p:cNvSpPr/>
          <p:nvPr/>
        </p:nvSpPr>
        <p:spPr>
          <a:xfrm>
            <a:off x="5922417" y="4678759"/>
            <a:ext cx="347167" cy="347167"/>
          </a:xfrm>
          <a:prstGeom prst="roundRect">
            <a:avLst>
              <a:gd name="adj" fmla="val 18668"/>
            </a:avLst>
          </a:prstGeom>
          <a:solidFill>
            <a:srgbClr val="182567"/>
          </a:solidFill>
          <a:ln w="7620">
            <a:solidFill>
              <a:srgbClr val="313E80"/>
            </a:solidFill>
            <a:prstDash val="solid"/>
          </a:ln>
        </p:spPr>
      </p:sp>
      <p:sp>
        <p:nvSpPr>
          <p:cNvPr id="13" name="Text 10"/>
          <p:cNvSpPr/>
          <p:nvPr/>
        </p:nvSpPr>
        <p:spPr>
          <a:xfrm>
            <a:off x="6030169" y="4736604"/>
            <a:ext cx="131564" cy="231478"/>
          </a:xfrm>
          <a:prstGeom prst="rect">
            <a:avLst/>
          </a:prstGeom>
          <a:noFill/>
          <a:ln/>
        </p:spPr>
        <p:txBody>
          <a:bodyPr wrap="none" lIns="0" tIns="0" rIns="0" bIns="0" rtlCol="0" anchor="t"/>
          <a:lstStyle/>
          <a:p>
            <a:pPr algn="ctr" defTabSz="761970">
              <a:lnSpc>
                <a:spcPts val="1792"/>
              </a:lnSpc>
            </a:pPr>
            <a:r>
              <a:rPr lang="en-US" sz="1792" dirty="0">
                <a:solidFill>
                  <a:srgbClr val="CFD0D8"/>
                </a:solidFill>
                <a:latin typeface="Roboto" pitchFamily="34" charset="0"/>
                <a:ea typeface="Roboto" pitchFamily="34" charset="-122"/>
                <a:cs typeface="Roboto" pitchFamily="34" charset="-120"/>
              </a:rPr>
              <a:t>2</a:t>
            </a:r>
            <a:endParaRPr lang="en-US" sz="1792" dirty="0">
              <a:solidFill>
                <a:prstClr val="black"/>
              </a:solidFill>
              <a:latin typeface="Calibri" panose="020F0502020204030204"/>
            </a:endParaRPr>
          </a:p>
        </p:txBody>
      </p:sp>
      <p:sp>
        <p:nvSpPr>
          <p:cNvPr id="14" name="Text 11"/>
          <p:cNvSpPr/>
          <p:nvPr/>
        </p:nvSpPr>
        <p:spPr>
          <a:xfrm>
            <a:off x="6944619" y="4659511"/>
            <a:ext cx="2512219" cy="241102"/>
          </a:xfrm>
          <a:prstGeom prst="rect">
            <a:avLst/>
          </a:prstGeom>
          <a:noFill/>
          <a:ln/>
        </p:spPr>
        <p:txBody>
          <a:bodyPr wrap="none" lIns="0" tIns="0" rIns="0" bIns="0" rtlCol="0" anchor="t"/>
          <a:lstStyle/>
          <a:p>
            <a:pPr defTabSz="761970">
              <a:lnSpc>
                <a:spcPts val="1875"/>
              </a:lnSpc>
            </a:pPr>
            <a:r>
              <a:rPr lang="en-US" sz="1500" dirty="0">
                <a:solidFill>
                  <a:srgbClr val="CFD0D8"/>
                </a:solidFill>
                <a:latin typeface="Roboto" pitchFamily="34" charset="0"/>
                <a:ea typeface="Roboto" pitchFamily="34" charset="-122"/>
                <a:cs typeface="Roboto" pitchFamily="34" charset="-120"/>
              </a:rPr>
              <a:t>Surveillance de la conformité</a:t>
            </a:r>
            <a:endParaRPr lang="en-US" sz="1500" dirty="0">
              <a:solidFill>
                <a:prstClr val="black"/>
              </a:solidFill>
              <a:latin typeface="Calibri" panose="020F0502020204030204"/>
            </a:endParaRPr>
          </a:p>
        </p:txBody>
      </p:sp>
      <p:sp>
        <p:nvSpPr>
          <p:cNvPr id="15" name="Text 12"/>
          <p:cNvSpPr/>
          <p:nvPr/>
        </p:nvSpPr>
        <p:spPr>
          <a:xfrm>
            <a:off x="6944619" y="4993184"/>
            <a:ext cx="4707334" cy="493713"/>
          </a:xfrm>
          <a:prstGeom prst="rect">
            <a:avLst/>
          </a:prstGeom>
          <a:noFill/>
          <a:ln/>
        </p:spPr>
        <p:txBody>
          <a:bodyPr wrap="square" lIns="0" tIns="0" rIns="0" bIns="0" rtlCol="0" anchor="t"/>
          <a:lstStyle/>
          <a:p>
            <a:pPr defTabSz="761970">
              <a:lnSpc>
                <a:spcPts val="1917"/>
              </a:lnSpc>
            </a:pPr>
            <a:r>
              <a:rPr lang="en-US" sz="1208" dirty="0">
                <a:solidFill>
                  <a:srgbClr val="CFD0D8"/>
                </a:solidFill>
                <a:latin typeface="Roboto" pitchFamily="34" charset="0"/>
                <a:ea typeface="Roboto" pitchFamily="34" charset="-122"/>
                <a:cs typeface="Roboto" pitchFamily="34" charset="-120"/>
              </a:rPr>
              <a:t>L'IA peut surveiller les opérations bancaires pour garantir la conformité aux réglementations.</a:t>
            </a:r>
            <a:endParaRPr lang="en-US" sz="1208" dirty="0">
              <a:solidFill>
                <a:prstClr val="black"/>
              </a:solidFill>
              <a:latin typeface="Calibri" panose="020F0502020204030204"/>
            </a:endParaRPr>
          </a:p>
        </p:txBody>
      </p:sp>
      <p:sp>
        <p:nvSpPr>
          <p:cNvPr id="16" name="Shape 13"/>
          <p:cNvSpPr/>
          <p:nvPr/>
        </p:nvSpPr>
        <p:spPr>
          <a:xfrm>
            <a:off x="5401419" y="5537101"/>
            <a:ext cx="540048" cy="19050"/>
          </a:xfrm>
          <a:prstGeom prst="roundRect">
            <a:avLst>
              <a:gd name="adj" fmla="val 340199"/>
            </a:avLst>
          </a:prstGeom>
          <a:solidFill>
            <a:srgbClr val="313E80"/>
          </a:solidFill>
          <a:ln/>
        </p:spPr>
      </p:sp>
      <p:sp>
        <p:nvSpPr>
          <p:cNvPr id="17" name="Shape 14"/>
          <p:cNvSpPr/>
          <p:nvPr/>
        </p:nvSpPr>
        <p:spPr>
          <a:xfrm>
            <a:off x="5922417" y="5373092"/>
            <a:ext cx="347167" cy="347167"/>
          </a:xfrm>
          <a:prstGeom prst="roundRect">
            <a:avLst>
              <a:gd name="adj" fmla="val 18668"/>
            </a:avLst>
          </a:prstGeom>
          <a:solidFill>
            <a:srgbClr val="182567"/>
          </a:solidFill>
          <a:ln w="7620">
            <a:solidFill>
              <a:srgbClr val="313E80"/>
            </a:solidFill>
            <a:prstDash val="solid"/>
          </a:ln>
        </p:spPr>
      </p:sp>
      <p:sp>
        <p:nvSpPr>
          <p:cNvPr id="18" name="Text 15"/>
          <p:cNvSpPr/>
          <p:nvPr/>
        </p:nvSpPr>
        <p:spPr>
          <a:xfrm>
            <a:off x="6030169" y="5430937"/>
            <a:ext cx="131564" cy="231478"/>
          </a:xfrm>
          <a:prstGeom prst="rect">
            <a:avLst/>
          </a:prstGeom>
          <a:noFill/>
          <a:ln/>
        </p:spPr>
        <p:txBody>
          <a:bodyPr wrap="none" lIns="0" tIns="0" rIns="0" bIns="0" rtlCol="0" anchor="t"/>
          <a:lstStyle/>
          <a:p>
            <a:pPr algn="ctr" defTabSz="761970">
              <a:lnSpc>
                <a:spcPts val="1792"/>
              </a:lnSpc>
            </a:pPr>
            <a:r>
              <a:rPr lang="en-US" sz="1792" dirty="0">
                <a:solidFill>
                  <a:srgbClr val="CFD0D8"/>
                </a:solidFill>
                <a:latin typeface="Roboto" pitchFamily="34" charset="0"/>
                <a:ea typeface="Roboto" pitchFamily="34" charset="-122"/>
                <a:cs typeface="Roboto" pitchFamily="34" charset="-120"/>
              </a:rPr>
              <a:t>3</a:t>
            </a:r>
            <a:endParaRPr lang="en-US" sz="1792" dirty="0">
              <a:solidFill>
                <a:prstClr val="black"/>
              </a:solidFill>
              <a:latin typeface="Calibri" panose="020F0502020204030204"/>
            </a:endParaRPr>
          </a:p>
        </p:txBody>
      </p:sp>
      <p:sp>
        <p:nvSpPr>
          <p:cNvPr id="19" name="Text 16"/>
          <p:cNvSpPr/>
          <p:nvPr/>
        </p:nvSpPr>
        <p:spPr>
          <a:xfrm>
            <a:off x="2935387" y="5353844"/>
            <a:ext cx="2311995" cy="241102"/>
          </a:xfrm>
          <a:prstGeom prst="rect">
            <a:avLst/>
          </a:prstGeom>
          <a:noFill/>
          <a:ln/>
        </p:spPr>
        <p:txBody>
          <a:bodyPr wrap="none" lIns="0" tIns="0" rIns="0" bIns="0" rtlCol="0" anchor="t"/>
          <a:lstStyle/>
          <a:p>
            <a:pPr algn="r" defTabSz="761970">
              <a:lnSpc>
                <a:spcPts val="1875"/>
              </a:lnSpc>
            </a:pPr>
            <a:r>
              <a:rPr lang="en-US" sz="1500" dirty="0">
                <a:solidFill>
                  <a:srgbClr val="CFD0D8"/>
                </a:solidFill>
                <a:latin typeface="Roboto" pitchFamily="34" charset="0"/>
                <a:ea typeface="Roboto" pitchFamily="34" charset="-122"/>
                <a:cs typeface="Roboto" pitchFamily="34" charset="-120"/>
              </a:rPr>
              <a:t>Automatisation des tâches</a:t>
            </a:r>
            <a:endParaRPr lang="en-US" sz="1500" dirty="0">
              <a:solidFill>
                <a:prstClr val="black"/>
              </a:solidFill>
              <a:latin typeface="Calibri" panose="020F0502020204030204"/>
            </a:endParaRPr>
          </a:p>
        </p:txBody>
      </p:sp>
      <p:sp>
        <p:nvSpPr>
          <p:cNvPr id="20" name="Text 17"/>
          <p:cNvSpPr/>
          <p:nvPr/>
        </p:nvSpPr>
        <p:spPr>
          <a:xfrm>
            <a:off x="540048" y="5687517"/>
            <a:ext cx="4707334" cy="493713"/>
          </a:xfrm>
          <a:prstGeom prst="rect">
            <a:avLst/>
          </a:prstGeom>
          <a:noFill/>
          <a:ln/>
        </p:spPr>
        <p:txBody>
          <a:bodyPr wrap="square" lIns="0" tIns="0" rIns="0" bIns="0" rtlCol="0" anchor="t"/>
          <a:lstStyle/>
          <a:p>
            <a:pPr algn="r" defTabSz="761970">
              <a:lnSpc>
                <a:spcPts val="1917"/>
              </a:lnSpc>
            </a:pPr>
            <a:r>
              <a:rPr lang="en-US" sz="1208" dirty="0">
                <a:solidFill>
                  <a:srgbClr val="CFD0D8"/>
                </a:solidFill>
                <a:latin typeface="Roboto" pitchFamily="34" charset="0"/>
                <a:ea typeface="Roboto" pitchFamily="34" charset="-122"/>
                <a:cs typeface="Roboto" pitchFamily="34" charset="-120"/>
              </a:rPr>
              <a:t>L'IA peut automatiser les tâches répétitives de gestion des risques et de conformité.</a:t>
            </a:r>
            <a:endParaRPr lang="en-US" sz="1208" dirty="0">
              <a:solidFill>
                <a:prstClr val="black"/>
              </a:solidFill>
              <a:latin typeface="Calibri" panose="020F0502020204030204"/>
            </a:endParaRPr>
          </a:p>
        </p:txBody>
      </p:sp>
    </p:spTree>
    <p:extLst>
      <p:ext uri="{BB962C8B-B14F-4D97-AF65-F5344CB8AC3E}">
        <p14:creationId xmlns:p14="http://schemas.microsoft.com/office/powerpoint/2010/main" val="2056432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60382"/>
          </a:xfrm>
          <a:prstGeom prst="rect">
            <a:avLst/>
          </a:prstGeom>
        </p:spPr>
      </p:pic>
      <p:sp>
        <p:nvSpPr>
          <p:cNvPr id="3" name="Text 0"/>
          <p:cNvSpPr/>
          <p:nvPr/>
        </p:nvSpPr>
        <p:spPr>
          <a:xfrm>
            <a:off x="5175250" y="473969"/>
            <a:ext cx="6413500" cy="1077119"/>
          </a:xfrm>
          <a:prstGeom prst="rect">
            <a:avLst/>
          </a:prstGeom>
          <a:noFill/>
          <a:ln/>
        </p:spPr>
        <p:txBody>
          <a:bodyPr wrap="square" lIns="0" tIns="0" rIns="0" bIns="0" rtlCol="0" anchor="t"/>
          <a:lstStyle/>
          <a:p>
            <a:pPr defTabSz="761970">
              <a:lnSpc>
                <a:spcPts val="4208"/>
              </a:lnSpc>
            </a:pPr>
            <a:r>
              <a:rPr lang="en-US" sz="3375" dirty="0">
                <a:solidFill>
                  <a:srgbClr val="FFFFFF"/>
                </a:solidFill>
                <a:latin typeface="Roboto" pitchFamily="34" charset="0"/>
                <a:ea typeface="Roboto" pitchFamily="34" charset="-122"/>
                <a:cs typeface="Roboto" pitchFamily="34" charset="-120"/>
              </a:rPr>
              <a:t>Personnalisation des services bancaires</a:t>
            </a:r>
            <a:endParaRPr lang="en-US" sz="3375" dirty="0">
              <a:solidFill>
                <a:prstClr val="black"/>
              </a:solidFill>
              <a:latin typeface="Calibri" panose="020F0502020204030204"/>
            </a:endParaRPr>
          </a:p>
        </p:txBody>
      </p:sp>
      <p:sp>
        <p:nvSpPr>
          <p:cNvPr id="4" name="Text 1"/>
          <p:cNvSpPr/>
          <p:nvPr/>
        </p:nvSpPr>
        <p:spPr>
          <a:xfrm>
            <a:off x="5175250" y="1809552"/>
            <a:ext cx="6413500" cy="827187"/>
          </a:xfrm>
          <a:prstGeom prst="rect">
            <a:avLst/>
          </a:prstGeom>
          <a:noFill/>
          <a:ln/>
        </p:spPr>
        <p:txBody>
          <a:bodyPr wrap="square" lIns="0" tIns="0" rIns="0" bIns="0" rtlCol="0" anchor="t"/>
          <a:lstStyle/>
          <a:p>
            <a:pPr defTabSz="761970">
              <a:lnSpc>
                <a:spcPts val="2167"/>
              </a:lnSpc>
            </a:pPr>
            <a:r>
              <a:rPr lang="en-US" sz="1333" dirty="0">
                <a:solidFill>
                  <a:srgbClr val="CFD0D8"/>
                </a:solidFill>
                <a:latin typeface="Roboto" pitchFamily="34" charset="0"/>
                <a:ea typeface="Roboto" pitchFamily="34" charset="-122"/>
                <a:cs typeface="Roboto" pitchFamily="34" charset="-120"/>
              </a:rPr>
              <a:t>L'IA permet de personnaliser les services bancaires en fonction des besoins individuels de chaque client. Les banques peuvent ainsi offrir des expériences plus pertinentes et plus satisfaisantes.</a:t>
            </a:r>
            <a:endParaRPr lang="en-US" sz="1333" dirty="0">
              <a:solidFill>
                <a:prstClr val="black"/>
              </a:solidFill>
              <a:latin typeface="Calibri" panose="020F0502020204030204"/>
            </a:endParaRPr>
          </a:p>
        </p:txBody>
      </p:sp>
      <p:sp>
        <p:nvSpPr>
          <p:cNvPr id="5" name="Shape 2"/>
          <p:cNvSpPr/>
          <p:nvPr/>
        </p:nvSpPr>
        <p:spPr>
          <a:xfrm>
            <a:off x="5175250" y="2830612"/>
            <a:ext cx="3120628" cy="2102048"/>
          </a:xfrm>
          <a:prstGeom prst="roundRect">
            <a:avLst>
              <a:gd name="adj" fmla="val 3444"/>
            </a:avLst>
          </a:prstGeom>
          <a:solidFill>
            <a:srgbClr val="182567"/>
          </a:solidFill>
          <a:ln w="7620">
            <a:solidFill>
              <a:srgbClr val="313E80"/>
            </a:solidFill>
            <a:prstDash val="solid"/>
          </a:ln>
        </p:spPr>
      </p:sp>
      <p:sp>
        <p:nvSpPr>
          <p:cNvPr id="6" name="Text 3"/>
          <p:cNvSpPr/>
          <p:nvPr/>
        </p:nvSpPr>
        <p:spPr>
          <a:xfrm>
            <a:off x="5353944" y="3009305"/>
            <a:ext cx="2763243" cy="538361"/>
          </a:xfrm>
          <a:prstGeom prst="rect">
            <a:avLst/>
          </a:prstGeom>
          <a:noFill/>
          <a:ln/>
        </p:spPr>
        <p:txBody>
          <a:bodyPr wrap="square" lIns="0" tIns="0" rIns="0" bIns="0" rtlCol="0" anchor="t"/>
          <a:lstStyle/>
          <a:p>
            <a:pPr defTabSz="761970">
              <a:lnSpc>
                <a:spcPts val="2083"/>
              </a:lnSpc>
            </a:pPr>
            <a:r>
              <a:rPr lang="en-US" sz="1667" dirty="0">
                <a:solidFill>
                  <a:srgbClr val="CFD0D8"/>
                </a:solidFill>
                <a:latin typeface="Roboto" pitchFamily="34" charset="0"/>
                <a:ea typeface="Roboto" pitchFamily="34" charset="-122"/>
                <a:cs typeface="Roboto" pitchFamily="34" charset="-120"/>
              </a:rPr>
              <a:t>Recommandations personnalisées</a:t>
            </a:r>
            <a:endParaRPr lang="en-US" sz="1667" dirty="0">
              <a:solidFill>
                <a:prstClr val="black"/>
              </a:solidFill>
              <a:latin typeface="Calibri" panose="020F0502020204030204"/>
            </a:endParaRPr>
          </a:p>
        </p:txBody>
      </p:sp>
      <p:sp>
        <p:nvSpPr>
          <p:cNvPr id="7" name="Text 4"/>
          <p:cNvSpPr/>
          <p:nvPr/>
        </p:nvSpPr>
        <p:spPr>
          <a:xfrm>
            <a:off x="5353944" y="3651052"/>
            <a:ext cx="2763243" cy="1102916"/>
          </a:xfrm>
          <a:prstGeom prst="rect">
            <a:avLst/>
          </a:prstGeom>
          <a:noFill/>
          <a:ln/>
        </p:spPr>
        <p:txBody>
          <a:bodyPr wrap="square" lIns="0" tIns="0" rIns="0" bIns="0" rtlCol="0" anchor="t"/>
          <a:lstStyle/>
          <a:p>
            <a:pPr defTabSz="761970">
              <a:lnSpc>
                <a:spcPts val="2167"/>
              </a:lnSpc>
            </a:pPr>
            <a:r>
              <a:rPr lang="en-US" sz="1333" dirty="0">
                <a:solidFill>
                  <a:srgbClr val="CFD0D8"/>
                </a:solidFill>
                <a:latin typeface="Roboto" pitchFamily="34" charset="0"/>
                <a:ea typeface="Roboto" pitchFamily="34" charset="-122"/>
                <a:cs typeface="Roboto" pitchFamily="34" charset="-120"/>
              </a:rPr>
              <a:t>L'IA peut fournir des recommandations personnalisées en matière d'investissements, de prêts et d'épargne.</a:t>
            </a:r>
            <a:endParaRPr lang="en-US" sz="1333" dirty="0">
              <a:solidFill>
                <a:prstClr val="black"/>
              </a:solidFill>
              <a:latin typeface="Calibri" panose="020F0502020204030204"/>
            </a:endParaRPr>
          </a:p>
        </p:txBody>
      </p:sp>
      <p:sp>
        <p:nvSpPr>
          <p:cNvPr id="8" name="Shape 5"/>
          <p:cNvSpPr/>
          <p:nvPr/>
        </p:nvSpPr>
        <p:spPr>
          <a:xfrm>
            <a:off x="8468221" y="2830612"/>
            <a:ext cx="3120628" cy="2102048"/>
          </a:xfrm>
          <a:prstGeom prst="roundRect">
            <a:avLst>
              <a:gd name="adj" fmla="val 3444"/>
            </a:avLst>
          </a:prstGeom>
          <a:solidFill>
            <a:srgbClr val="182567"/>
          </a:solidFill>
          <a:ln w="7620">
            <a:solidFill>
              <a:srgbClr val="313E80"/>
            </a:solidFill>
            <a:prstDash val="solid"/>
          </a:ln>
        </p:spPr>
      </p:sp>
      <p:sp>
        <p:nvSpPr>
          <p:cNvPr id="9" name="Text 6"/>
          <p:cNvSpPr/>
          <p:nvPr/>
        </p:nvSpPr>
        <p:spPr>
          <a:xfrm>
            <a:off x="8646915" y="3009305"/>
            <a:ext cx="2154436" cy="269181"/>
          </a:xfrm>
          <a:prstGeom prst="rect">
            <a:avLst/>
          </a:prstGeom>
          <a:noFill/>
          <a:ln/>
        </p:spPr>
        <p:txBody>
          <a:bodyPr wrap="none" lIns="0" tIns="0" rIns="0" bIns="0" rtlCol="0" anchor="t"/>
          <a:lstStyle/>
          <a:p>
            <a:pPr defTabSz="761970">
              <a:lnSpc>
                <a:spcPts val="2083"/>
              </a:lnSpc>
            </a:pPr>
            <a:r>
              <a:rPr lang="en-US" sz="1667" dirty="0">
                <a:solidFill>
                  <a:srgbClr val="CFD0D8"/>
                </a:solidFill>
                <a:latin typeface="Roboto" pitchFamily="34" charset="0"/>
                <a:ea typeface="Roboto" pitchFamily="34" charset="-122"/>
                <a:cs typeface="Roboto" pitchFamily="34" charset="-120"/>
              </a:rPr>
              <a:t>Analyse des dépenses</a:t>
            </a:r>
            <a:endParaRPr lang="en-US" sz="1667" dirty="0">
              <a:solidFill>
                <a:prstClr val="black"/>
              </a:solidFill>
              <a:latin typeface="Calibri" panose="020F0502020204030204"/>
            </a:endParaRPr>
          </a:p>
        </p:txBody>
      </p:sp>
      <p:sp>
        <p:nvSpPr>
          <p:cNvPr id="10" name="Text 7"/>
          <p:cNvSpPr/>
          <p:nvPr/>
        </p:nvSpPr>
        <p:spPr>
          <a:xfrm>
            <a:off x="8646914" y="3381871"/>
            <a:ext cx="2763243" cy="827187"/>
          </a:xfrm>
          <a:prstGeom prst="rect">
            <a:avLst/>
          </a:prstGeom>
          <a:noFill/>
          <a:ln/>
        </p:spPr>
        <p:txBody>
          <a:bodyPr wrap="square" lIns="0" tIns="0" rIns="0" bIns="0" rtlCol="0" anchor="t"/>
          <a:lstStyle/>
          <a:p>
            <a:pPr defTabSz="761970">
              <a:lnSpc>
                <a:spcPts val="2167"/>
              </a:lnSpc>
            </a:pPr>
            <a:r>
              <a:rPr lang="en-US" sz="1333" dirty="0">
                <a:solidFill>
                  <a:srgbClr val="CFD0D8"/>
                </a:solidFill>
                <a:latin typeface="Roboto" pitchFamily="34" charset="0"/>
                <a:ea typeface="Roboto" pitchFamily="34" charset="-122"/>
                <a:cs typeface="Roboto" pitchFamily="34" charset="-120"/>
              </a:rPr>
              <a:t>L'IA peut analyser les dépenses des clients pour identifier les domaines d'amélioration.</a:t>
            </a:r>
            <a:endParaRPr lang="en-US" sz="1333" dirty="0">
              <a:solidFill>
                <a:prstClr val="black"/>
              </a:solidFill>
              <a:latin typeface="Calibri" panose="020F0502020204030204"/>
            </a:endParaRPr>
          </a:p>
        </p:txBody>
      </p:sp>
      <p:sp>
        <p:nvSpPr>
          <p:cNvPr id="11" name="Shape 8"/>
          <p:cNvSpPr/>
          <p:nvPr/>
        </p:nvSpPr>
        <p:spPr>
          <a:xfrm>
            <a:off x="5175250" y="5105003"/>
            <a:ext cx="6413500" cy="1281410"/>
          </a:xfrm>
          <a:prstGeom prst="roundRect">
            <a:avLst>
              <a:gd name="adj" fmla="val 5649"/>
            </a:avLst>
          </a:prstGeom>
          <a:solidFill>
            <a:srgbClr val="182567"/>
          </a:solidFill>
          <a:ln w="7620">
            <a:solidFill>
              <a:srgbClr val="313E80"/>
            </a:solidFill>
            <a:prstDash val="solid"/>
          </a:ln>
        </p:spPr>
      </p:sp>
      <p:sp>
        <p:nvSpPr>
          <p:cNvPr id="12" name="Text 9"/>
          <p:cNvSpPr/>
          <p:nvPr/>
        </p:nvSpPr>
        <p:spPr>
          <a:xfrm>
            <a:off x="5353944" y="5283696"/>
            <a:ext cx="3245048" cy="269181"/>
          </a:xfrm>
          <a:prstGeom prst="rect">
            <a:avLst/>
          </a:prstGeom>
          <a:noFill/>
          <a:ln/>
        </p:spPr>
        <p:txBody>
          <a:bodyPr wrap="none" lIns="0" tIns="0" rIns="0" bIns="0" rtlCol="0" anchor="t"/>
          <a:lstStyle/>
          <a:p>
            <a:pPr defTabSz="761970">
              <a:lnSpc>
                <a:spcPts val="2083"/>
              </a:lnSpc>
            </a:pPr>
            <a:r>
              <a:rPr lang="en-US" sz="1667" dirty="0">
                <a:solidFill>
                  <a:srgbClr val="CFD0D8"/>
                </a:solidFill>
                <a:latin typeface="Roboto" pitchFamily="34" charset="0"/>
                <a:ea typeface="Roboto" pitchFamily="34" charset="-122"/>
                <a:cs typeface="Roboto" pitchFamily="34" charset="-120"/>
              </a:rPr>
              <a:t>Conseils financiers personnalisés</a:t>
            </a:r>
            <a:endParaRPr lang="en-US" sz="1667" dirty="0">
              <a:solidFill>
                <a:prstClr val="black"/>
              </a:solidFill>
              <a:latin typeface="Calibri" panose="020F0502020204030204"/>
            </a:endParaRPr>
          </a:p>
        </p:txBody>
      </p:sp>
      <p:sp>
        <p:nvSpPr>
          <p:cNvPr id="13" name="Text 10"/>
          <p:cNvSpPr/>
          <p:nvPr/>
        </p:nvSpPr>
        <p:spPr>
          <a:xfrm>
            <a:off x="5353944" y="5656263"/>
            <a:ext cx="6056114" cy="551458"/>
          </a:xfrm>
          <a:prstGeom prst="rect">
            <a:avLst/>
          </a:prstGeom>
          <a:noFill/>
          <a:ln/>
        </p:spPr>
        <p:txBody>
          <a:bodyPr wrap="square" lIns="0" tIns="0" rIns="0" bIns="0" rtlCol="0" anchor="t"/>
          <a:lstStyle/>
          <a:p>
            <a:pPr defTabSz="761970">
              <a:lnSpc>
                <a:spcPts val="2167"/>
              </a:lnSpc>
            </a:pPr>
            <a:r>
              <a:rPr lang="en-US" sz="1333" dirty="0">
                <a:solidFill>
                  <a:srgbClr val="CFD0D8"/>
                </a:solidFill>
                <a:latin typeface="Roboto" pitchFamily="34" charset="0"/>
                <a:ea typeface="Roboto" pitchFamily="34" charset="-122"/>
                <a:cs typeface="Roboto" pitchFamily="34" charset="-120"/>
              </a:rPr>
              <a:t>L'IA peut fournir des conseils financiers personnalisés en fonction des objectifs et des situations des clients.</a:t>
            </a:r>
            <a:endParaRPr lang="en-US" sz="1333" dirty="0">
              <a:solidFill>
                <a:prstClr val="black"/>
              </a:solidFill>
              <a:latin typeface="Calibri" panose="020F0502020204030204"/>
            </a:endParaRPr>
          </a:p>
        </p:txBody>
      </p:sp>
    </p:spTree>
    <p:extLst>
      <p:ext uri="{BB962C8B-B14F-4D97-AF65-F5344CB8AC3E}">
        <p14:creationId xmlns:p14="http://schemas.microsoft.com/office/powerpoint/2010/main" val="2020488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608410" y="479227"/>
            <a:ext cx="6403181" cy="3748484"/>
          </a:xfrm>
          <a:prstGeom prst="rect">
            <a:avLst/>
          </a:prstGeom>
          <a:noFill/>
          <a:ln/>
        </p:spPr>
        <p:txBody>
          <a:bodyPr wrap="square" lIns="0" tIns="0" rIns="0" bIns="0" rtlCol="0" anchor="t"/>
          <a:lstStyle/>
          <a:p>
            <a:pPr marL="0" marR="0" lvl="0" indent="0" algn="l" defTabSz="761970" rtl="0" eaLnBrk="1" fontAlgn="auto" latinLnBrk="0" hangingPunct="1">
              <a:lnSpc>
                <a:spcPts val="5875"/>
              </a:lnSpc>
              <a:spcBef>
                <a:spcPts val="0"/>
              </a:spcBef>
              <a:spcAft>
                <a:spcPts val="0"/>
              </a:spcAft>
              <a:buClrTx/>
              <a:buSzTx/>
              <a:buFontTx/>
              <a:buNone/>
              <a:tabLst/>
              <a:defRPr/>
            </a:pPr>
            <a:r>
              <a:rPr kumimoji="0" lang="en-US" sz="4708" b="0" i="0" u="none" strike="noStrike" kern="1200" cap="none" spc="0" normalizeH="0" baseline="0" noProof="0" dirty="0">
                <a:ln>
                  <a:noFill/>
                </a:ln>
                <a:solidFill>
                  <a:srgbClr val="5C4E3D"/>
                </a:solidFill>
                <a:effectLst/>
                <a:uLnTx/>
                <a:uFillTx/>
                <a:latin typeface="Libre Baskerville" pitchFamily="34" charset="0"/>
                <a:ea typeface="Libre Baskerville" pitchFamily="34" charset="-122"/>
                <a:cs typeface="Libre Baskerville" pitchFamily="34" charset="-120"/>
              </a:rPr>
              <a:t>L'Impact des Chatbots et Assistants Virtuels dans le Secteur Bancaire</a:t>
            </a:r>
            <a:endParaRPr kumimoji="0" lang="en-US" sz="470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187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189042" y="603449"/>
            <a:ext cx="6385918" cy="1101923"/>
          </a:xfrm>
          <a:prstGeom prst="rect">
            <a:avLst/>
          </a:prstGeom>
          <a:noFill/>
          <a:ln/>
        </p:spPr>
        <p:txBody>
          <a:bodyPr wrap="square" lIns="0" tIns="0" rIns="0" bIns="0" rtlCol="0" anchor="t"/>
          <a:lstStyle/>
          <a:p>
            <a:pPr marL="0" marR="0" lvl="0" indent="0" algn="l" defTabSz="761970" rtl="0" eaLnBrk="1" fontAlgn="auto" latinLnBrk="0" hangingPunct="1">
              <a:lnSpc>
                <a:spcPts val="4333"/>
              </a:lnSpc>
              <a:spcBef>
                <a:spcPts val="0"/>
              </a:spcBef>
              <a:spcAft>
                <a:spcPts val="0"/>
              </a:spcAft>
              <a:buClrTx/>
              <a:buSzTx/>
              <a:buFontTx/>
              <a:buNone/>
              <a:tabLst/>
              <a:defRPr/>
            </a:pPr>
            <a:r>
              <a:rPr kumimoji="0" lang="en-US" sz="3458" b="0" i="0" u="none" strike="noStrike" kern="1200" cap="none" spc="0" normalizeH="0" baseline="0" noProof="0" dirty="0">
                <a:ln>
                  <a:noFill/>
                </a:ln>
                <a:solidFill>
                  <a:srgbClr val="5C4E3D"/>
                </a:solidFill>
                <a:effectLst/>
                <a:uLnTx/>
                <a:uFillTx/>
                <a:latin typeface="Libre Baskerville" pitchFamily="34" charset="0"/>
                <a:ea typeface="Libre Baskerville" pitchFamily="34" charset="-122"/>
                <a:cs typeface="Libre Baskerville" pitchFamily="34" charset="-120"/>
              </a:rPr>
              <a:t>Perspectives Économiques des Chatbots Bancaires</a:t>
            </a:r>
            <a:endParaRPr kumimoji="0" lang="en-US" sz="345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1"/>
          <p:cNvSpPr/>
          <p:nvPr/>
        </p:nvSpPr>
        <p:spPr>
          <a:xfrm>
            <a:off x="5189042" y="1969790"/>
            <a:ext cx="6385918" cy="1310680"/>
          </a:xfrm>
          <a:prstGeom prst="roundRect">
            <a:avLst>
              <a:gd name="adj" fmla="val 5650"/>
            </a:avLst>
          </a:prstGeom>
          <a:solidFill>
            <a:srgbClr val="F7EDD4"/>
          </a:solidFill>
          <a:ln w="7620">
            <a:solidFill>
              <a:srgbClr val="DDD3BA"/>
            </a:solidFill>
            <a:prstDash val="solid"/>
          </a:ln>
        </p:spPr>
      </p:sp>
      <p:sp>
        <p:nvSpPr>
          <p:cNvPr id="5" name="Text 2"/>
          <p:cNvSpPr/>
          <p:nvPr/>
        </p:nvSpPr>
        <p:spPr>
          <a:xfrm>
            <a:off x="5371704" y="2152452"/>
            <a:ext cx="2204244" cy="275431"/>
          </a:xfrm>
          <a:prstGeom prst="rect">
            <a:avLst/>
          </a:prstGeom>
          <a:noFill/>
          <a:ln/>
        </p:spPr>
        <p:txBody>
          <a:bodyPr wrap="none" lIns="0" tIns="0" rIns="0" bIns="0" rtlCol="0" anchor="t"/>
          <a:lstStyle/>
          <a:p>
            <a:pPr marL="0" marR="0" lvl="0" indent="0" algn="l" defTabSz="761970" rtl="0" eaLnBrk="1" fontAlgn="auto" latinLnBrk="0" hangingPunct="1">
              <a:lnSpc>
                <a:spcPts val="2167"/>
              </a:lnSpc>
              <a:spcBef>
                <a:spcPts val="0"/>
              </a:spcBef>
              <a:spcAft>
                <a:spcPts val="0"/>
              </a:spcAft>
              <a:buClrTx/>
              <a:buSzTx/>
              <a:buFontTx/>
              <a:buNone/>
              <a:tabLst/>
              <a:defRPr/>
            </a:pPr>
            <a:r>
              <a:rPr kumimoji="0" lang="en-US" sz="1708" b="0" i="0" u="none" strike="noStrike" kern="1200" cap="none" spc="0" normalizeH="0" baseline="0" noProof="0" dirty="0">
                <a:ln>
                  <a:noFill/>
                </a:ln>
                <a:solidFill>
                  <a:srgbClr val="454240"/>
                </a:solidFill>
                <a:effectLst/>
                <a:uLnTx/>
                <a:uFillTx/>
                <a:latin typeface="Libre Baskerville" pitchFamily="34" charset="0"/>
                <a:ea typeface="Libre Baskerville" pitchFamily="34" charset="-122"/>
                <a:cs typeface="Libre Baskerville" pitchFamily="34" charset="-120"/>
              </a:rPr>
              <a:t>Économies Prévues</a:t>
            </a:r>
            <a:endParaRPr kumimoji="0" lang="en-US" sz="170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5371704" y="2533650"/>
            <a:ext cx="6020593" cy="564158"/>
          </a:xfrm>
          <a:prstGeom prst="rect">
            <a:avLst/>
          </a:prstGeom>
          <a:noFill/>
          <a:ln/>
        </p:spPr>
        <p:txBody>
          <a:bodyPr wrap="square" lIns="0" tIns="0" rIns="0" bIns="0" rtlCol="0" anchor="t"/>
          <a:lstStyle/>
          <a:p>
            <a:pPr marL="0" marR="0" lvl="0" indent="0" algn="l" defTabSz="761970" rtl="0" eaLnBrk="1" fontAlgn="auto" latinLnBrk="0" hangingPunct="1">
              <a:lnSpc>
                <a:spcPts val="2208"/>
              </a:lnSpc>
              <a:spcBef>
                <a:spcPts val="0"/>
              </a:spcBef>
              <a:spcAft>
                <a:spcPts val="0"/>
              </a:spcAft>
              <a:buClrTx/>
              <a:buSzTx/>
              <a:buFontTx/>
              <a:buNone/>
              <a:tabLst/>
              <a:defRPr/>
            </a:pPr>
            <a:r>
              <a:rPr kumimoji="0" lang="en-US" sz="1375" b="0" i="0" u="none" strike="noStrike" kern="1200" cap="none" spc="0" normalizeH="0" baseline="0" noProof="0" dirty="0">
                <a:ln>
                  <a:noFill/>
                </a:ln>
                <a:solidFill>
                  <a:srgbClr val="454240"/>
                </a:solidFill>
                <a:effectLst/>
                <a:uLnTx/>
                <a:uFillTx/>
                <a:latin typeface="DM Sans" pitchFamily="34" charset="0"/>
                <a:ea typeface="DM Sans" pitchFamily="34" charset="-122"/>
                <a:cs typeface="DM Sans" pitchFamily="34" charset="-120"/>
              </a:rPr>
              <a:t>Les chatbots généreront des économies estimées à 7,3 milliards de dollars pour le secteur bancaire d'ici 2023, selon Juniper Research.</a:t>
            </a:r>
            <a:endParaRPr kumimoji="0" lang="en-US" sz="13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4"/>
          <p:cNvSpPr/>
          <p:nvPr/>
        </p:nvSpPr>
        <p:spPr>
          <a:xfrm>
            <a:off x="5189042" y="3456782"/>
            <a:ext cx="6385918" cy="1670864"/>
          </a:xfrm>
          <a:prstGeom prst="roundRect">
            <a:avLst>
              <a:gd name="adj" fmla="val 5650"/>
            </a:avLst>
          </a:prstGeom>
          <a:solidFill>
            <a:srgbClr val="F7EDD4"/>
          </a:solidFill>
          <a:ln w="7620">
            <a:solidFill>
              <a:srgbClr val="DDD3BA"/>
            </a:solidFill>
            <a:prstDash val="solid"/>
          </a:ln>
        </p:spPr>
      </p:sp>
      <p:sp>
        <p:nvSpPr>
          <p:cNvPr id="8" name="Text 5"/>
          <p:cNvSpPr/>
          <p:nvPr/>
        </p:nvSpPr>
        <p:spPr>
          <a:xfrm>
            <a:off x="5371703" y="3639444"/>
            <a:ext cx="2725440" cy="275431"/>
          </a:xfrm>
          <a:prstGeom prst="rect">
            <a:avLst/>
          </a:prstGeom>
          <a:noFill/>
          <a:ln/>
        </p:spPr>
        <p:txBody>
          <a:bodyPr wrap="none" lIns="0" tIns="0" rIns="0" bIns="0" rtlCol="0" anchor="t"/>
          <a:lstStyle/>
          <a:p>
            <a:pPr marL="0" marR="0" lvl="0" indent="0" algn="l" defTabSz="761970" rtl="0" eaLnBrk="1" fontAlgn="auto" latinLnBrk="0" hangingPunct="1">
              <a:lnSpc>
                <a:spcPts val="2167"/>
              </a:lnSpc>
              <a:spcBef>
                <a:spcPts val="0"/>
              </a:spcBef>
              <a:spcAft>
                <a:spcPts val="0"/>
              </a:spcAft>
              <a:buClrTx/>
              <a:buSzTx/>
              <a:buFontTx/>
              <a:buNone/>
              <a:tabLst/>
              <a:defRPr/>
            </a:pPr>
            <a:r>
              <a:rPr kumimoji="0" lang="en-US" sz="1708" b="0" i="0" u="none" strike="noStrike" kern="1200" cap="none" spc="0" normalizeH="0" baseline="0" noProof="0" dirty="0">
                <a:ln>
                  <a:noFill/>
                </a:ln>
                <a:solidFill>
                  <a:srgbClr val="454240"/>
                </a:solidFill>
                <a:effectLst/>
                <a:uLnTx/>
                <a:uFillTx/>
                <a:latin typeface="Libre Baskerville" pitchFamily="34" charset="0"/>
                <a:ea typeface="Libre Baskerville" pitchFamily="34" charset="-122"/>
                <a:cs typeface="Libre Baskerville" pitchFamily="34" charset="-120"/>
              </a:rPr>
              <a:t>Gestion des Interactions</a:t>
            </a:r>
            <a:endParaRPr kumimoji="0" lang="en-US" sz="170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5371704" y="4020642"/>
            <a:ext cx="6020593" cy="564158"/>
          </a:xfrm>
          <a:prstGeom prst="rect">
            <a:avLst/>
          </a:prstGeom>
          <a:noFill/>
          <a:ln/>
        </p:spPr>
        <p:txBody>
          <a:bodyPr wrap="square" lIns="0" tIns="0" rIns="0" bIns="0" rtlCol="0" anchor="t"/>
          <a:lstStyle/>
          <a:p>
            <a:pPr lvl="0" defTabSz="761970">
              <a:lnSpc>
                <a:spcPts val="2208"/>
              </a:lnSpc>
              <a:defRPr/>
            </a:pPr>
            <a:r>
              <a:rPr kumimoji="0" lang="en-US" sz="1375" b="0" i="0" u="none" strike="noStrike" kern="1200" cap="none" spc="0" normalizeH="0" baseline="0" noProof="0" dirty="0">
                <a:ln>
                  <a:noFill/>
                </a:ln>
                <a:solidFill>
                  <a:srgbClr val="454240"/>
                </a:solidFill>
                <a:effectLst/>
                <a:uLnTx/>
                <a:uFillTx/>
                <a:latin typeface="DM Sans" pitchFamily="34" charset="0"/>
                <a:ea typeface="DM Sans" pitchFamily="34" charset="-122"/>
                <a:cs typeface="DM Sans" pitchFamily="34" charset="-120"/>
              </a:rPr>
              <a:t>Ils devraient permettre de gérer plus de 75 % des interactions client d'ici 2025</a:t>
            </a:r>
            <a:r>
              <a:rPr kumimoji="0" lang="en-US" sz="1375" b="0" i="0" u="none" strike="noStrike" kern="1200" cap="none" spc="0" normalizeH="0" baseline="0" noProof="0" dirty="0" smtClean="0">
                <a:ln>
                  <a:noFill/>
                </a:ln>
                <a:solidFill>
                  <a:srgbClr val="454240"/>
                </a:solidFill>
                <a:effectLst/>
                <a:uLnTx/>
                <a:uFillTx/>
                <a:latin typeface="DM Sans" pitchFamily="34" charset="0"/>
                <a:ea typeface="DM Sans" pitchFamily="34" charset="-122"/>
                <a:cs typeface="DM Sans" pitchFamily="34" charset="-120"/>
              </a:rPr>
              <a:t>.</a:t>
            </a:r>
            <a:r>
              <a:rPr lang="fr-FR" sz="1375" dirty="0" smtClean="0">
                <a:solidFill>
                  <a:srgbClr val="454240"/>
                </a:solidFill>
                <a:latin typeface="DM Sans" pitchFamily="34" charset="0"/>
                <a:ea typeface="DM Sans" pitchFamily="34" charset="-122"/>
                <a:cs typeface="DM Sans" pitchFamily="34" charset="-120"/>
              </a:rPr>
              <a:t> </a:t>
            </a:r>
            <a:r>
              <a:rPr lang="fr-FR" sz="1375" dirty="0">
                <a:solidFill>
                  <a:srgbClr val="454240"/>
                </a:solidFill>
                <a:latin typeface="DM Sans" pitchFamily="34" charset="0"/>
                <a:ea typeface="DM Sans" pitchFamily="34" charset="-122"/>
                <a:cs typeface="DM Sans" pitchFamily="34" charset="-120"/>
              </a:rPr>
              <a:t>75 % des grandes banques utilisent déjà des </a:t>
            </a:r>
            <a:r>
              <a:rPr lang="fr-FR" sz="1375" dirty="0" err="1">
                <a:solidFill>
                  <a:srgbClr val="454240"/>
                </a:solidFill>
                <a:latin typeface="DM Sans" pitchFamily="34" charset="0"/>
                <a:ea typeface="DM Sans" pitchFamily="34" charset="-122"/>
                <a:cs typeface="DM Sans" pitchFamily="34" charset="-120"/>
              </a:rPr>
              <a:t>chatbots</a:t>
            </a:r>
            <a:r>
              <a:rPr lang="fr-FR" sz="1375" dirty="0">
                <a:solidFill>
                  <a:srgbClr val="454240"/>
                </a:solidFill>
                <a:latin typeface="DM Sans" pitchFamily="34" charset="0"/>
                <a:ea typeface="DM Sans" pitchFamily="34" charset="-122"/>
                <a:cs typeface="DM Sans" pitchFamily="34" charset="-120"/>
              </a:rPr>
              <a:t> pour interagir avec leurs clients.</a:t>
            </a:r>
          </a:p>
          <a:p>
            <a:pPr marL="0" marR="0" lvl="0" indent="0" algn="l" defTabSz="761970" rtl="0" eaLnBrk="1" fontAlgn="auto" latinLnBrk="0" hangingPunct="1">
              <a:lnSpc>
                <a:spcPts val="2208"/>
              </a:lnSpc>
              <a:spcBef>
                <a:spcPts val="0"/>
              </a:spcBef>
              <a:spcAft>
                <a:spcPts val="0"/>
              </a:spcAft>
              <a:buClrTx/>
              <a:buSzTx/>
              <a:buFontTx/>
              <a:buNone/>
              <a:tabLst/>
              <a:defRPr/>
            </a:pPr>
            <a:endParaRPr kumimoji="0" lang="en-US" sz="13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p:cNvSpPr/>
          <p:nvPr/>
        </p:nvSpPr>
        <p:spPr>
          <a:xfrm>
            <a:off x="5202682" y="5310308"/>
            <a:ext cx="6385918" cy="1310680"/>
          </a:xfrm>
          <a:prstGeom prst="roundRect">
            <a:avLst>
              <a:gd name="adj" fmla="val 5650"/>
            </a:avLst>
          </a:prstGeom>
          <a:solidFill>
            <a:srgbClr val="F7EDD4"/>
          </a:solidFill>
          <a:ln w="7620">
            <a:solidFill>
              <a:srgbClr val="DDD3BA"/>
            </a:solidFill>
            <a:prstDash val="solid"/>
          </a:ln>
        </p:spPr>
      </p:sp>
      <p:sp>
        <p:nvSpPr>
          <p:cNvPr id="11" name="Text 8"/>
          <p:cNvSpPr/>
          <p:nvPr/>
        </p:nvSpPr>
        <p:spPr>
          <a:xfrm>
            <a:off x="5371703" y="5421358"/>
            <a:ext cx="3549154" cy="275431"/>
          </a:xfrm>
          <a:prstGeom prst="rect">
            <a:avLst/>
          </a:prstGeom>
          <a:noFill/>
          <a:ln/>
        </p:spPr>
        <p:txBody>
          <a:bodyPr wrap="none" lIns="0" tIns="0" rIns="0" bIns="0" rtlCol="0" anchor="t"/>
          <a:lstStyle/>
          <a:p>
            <a:pPr defTabSz="761970">
              <a:lnSpc>
                <a:spcPts val="2167"/>
              </a:lnSpc>
              <a:defRPr/>
            </a:pPr>
            <a:r>
              <a:rPr lang="en-US" sz="1708" dirty="0">
                <a:solidFill>
                  <a:srgbClr val="454240"/>
                </a:solidFill>
                <a:latin typeface="Libre Baskerville" pitchFamily="34" charset="0"/>
                <a:ea typeface="Libre Baskerville" pitchFamily="34" charset="-122"/>
                <a:cs typeface="Libre Baskerville" pitchFamily="34" charset="-120"/>
              </a:rPr>
              <a:t>Augmentation des Transactions</a:t>
            </a:r>
          </a:p>
        </p:txBody>
      </p:sp>
      <p:sp>
        <p:nvSpPr>
          <p:cNvPr id="12" name="Text 9"/>
          <p:cNvSpPr/>
          <p:nvPr/>
        </p:nvSpPr>
        <p:spPr>
          <a:xfrm>
            <a:off x="5371704" y="5650404"/>
            <a:ext cx="6020593" cy="764830"/>
          </a:xfrm>
          <a:prstGeom prst="rect">
            <a:avLst/>
          </a:prstGeom>
          <a:noFill/>
          <a:ln/>
        </p:spPr>
        <p:txBody>
          <a:bodyPr wrap="square" lIns="0" tIns="0" rIns="0" bIns="0" rtlCol="0" anchor="t"/>
          <a:lstStyle/>
          <a:p>
            <a:pPr marL="0" marR="0" lvl="0" indent="0" algn="l" defTabSz="761970" rtl="0" eaLnBrk="1" fontAlgn="auto" latinLnBrk="0" hangingPunct="1">
              <a:lnSpc>
                <a:spcPts val="2208"/>
              </a:lnSpc>
              <a:spcBef>
                <a:spcPts val="0"/>
              </a:spcBef>
              <a:spcAft>
                <a:spcPts val="0"/>
              </a:spcAft>
              <a:buClrTx/>
              <a:buSzTx/>
              <a:buFontTx/>
              <a:buNone/>
              <a:tabLst/>
              <a:defRPr/>
            </a:pPr>
            <a:r>
              <a:rPr kumimoji="0" lang="en-US" sz="1375" i="0" u="none" strike="noStrike" kern="1200" cap="none" spc="0" normalizeH="0" baseline="0" noProof="0" dirty="0">
                <a:ln>
                  <a:noFill/>
                </a:ln>
                <a:solidFill>
                  <a:srgbClr val="454240"/>
                </a:solidFill>
                <a:effectLst/>
                <a:uLnTx/>
                <a:uFillTx/>
                <a:latin typeface="DM Sans" pitchFamily="34" charset="0"/>
                <a:ea typeface="DM Sans" pitchFamily="34" charset="-122"/>
                <a:cs typeface="DM Sans" pitchFamily="34" charset="-120"/>
              </a:rPr>
              <a:t>On prévoit une augmentation significative des transactions réalisées directement via les assistants </a:t>
            </a:r>
            <a:r>
              <a:rPr kumimoji="0" lang="en-US" sz="1375" i="0" u="none" strike="noStrike" kern="1200" cap="none" spc="0" normalizeH="0" baseline="0" noProof="0" dirty="0" err="1">
                <a:ln>
                  <a:noFill/>
                </a:ln>
                <a:solidFill>
                  <a:srgbClr val="454240"/>
                </a:solidFill>
                <a:effectLst/>
                <a:uLnTx/>
                <a:uFillTx/>
                <a:latin typeface="DM Sans" pitchFamily="34" charset="0"/>
                <a:ea typeface="DM Sans" pitchFamily="34" charset="-122"/>
                <a:cs typeface="DM Sans" pitchFamily="34" charset="-120"/>
              </a:rPr>
              <a:t>virtuels</a:t>
            </a:r>
            <a:r>
              <a:rPr kumimoji="0" lang="en-US" sz="1375" i="0" u="none" strike="noStrike" kern="1200" cap="none" spc="0" normalizeH="0" baseline="0" noProof="0" dirty="0" smtClean="0">
                <a:ln>
                  <a:noFill/>
                </a:ln>
                <a:solidFill>
                  <a:srgbClr val="454240"/>
                </a:solidFill>
                <a:effectLst/>
                <a:uLnTx/>
                <a:uFillTx/>
                <a:latin typeface="DM Sans" pitchFamily="34" charset="0"/>
                <a:ea typeface="DM Sans" pitchFamily="34" charset="-122"/>
                <a:cs typeface="DM Sans" pitchFamily="34" charset="-120"/>
              </a:rPr>
              <a:t>. </a:t>
            </a:r>
            <a:endParaRPr kumimoji="0" lang="en-US" sz="1375" i="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3585385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61572"/>
          </a:xfrm>
          <a:prstGeom prst="rect">
            <a:avLst/>
          </a:prstGeom>
        </p:spPr>
      </p:pic>
      <p:sp>
        <p:nvSpPr>
          <p:cNvPr id="3" name="Text 0"/>
          <p:cNvSpPr/>
          <p:nvPr/>
        </p:nvSpPr>
        <p:spPr>
          <a:xfrm>
            <a:off x="5225455" y="513457"/>
            <a:ext cx="6313091" cy="1750517"/>
          </a:xfrm>
          <a:prstGeom prst="rect">
            <a:avLst/>
          </a:prstGeom>
          <a:noFill/>
          <a:ln/>
        </p:spPr>
        <p:txBody>
          <a:bodyPr wrap="square" lIns="0" tIns="0" rIns="0" bIns="0" rtlCol="0" anchor="t"/>
          <a:lstStyle/>
          <a:p>
            <a:pPr marL="0" marR="0" lvl="0" indent="0" algn="l" defTabSz="761970" rtl="0" eaLnBrk="1" fontAlgn="auto" latinLnBrk="0" hangingPunct="1">
              <a:lnSpc>
                <a:spcPts val="4583"/>
              </a:lnSpc>
              <a:spcBef>
                <a:spcPts val="0"/>
              </a:spcBef>
              <a:spcAft>
                <a:spcPts val="0"/>
              </a:spcAft>
              <a:buClrTx/>
              <a:buSzTx/>
              <a:buFontTx/>
              <a:buNone/>
              <a:tabLst/>
              <a:defRPr/>
            </a:pPr>
            <a:r>
              <a:rPr kumimoji="0" lang="en-US" sz="3667" b="0" i="0" u="none" strike="noStrike" kern="1200" cap="none" spc="0" normalizeH="0" baseline="0" noProof="0" dirty="0">
                <a:ln>
                  <a:noFill/>
                </a:ln>
                <a:solidFill>
                  <a:srgbClr val="5C4E3D"/>
                </a:solidFill>
                <a:effectLst/>
                <a:uLnTx/>
                <a:uFillTx/>
                <a:latin typeface="Libre Baskerville" pitchFamily="34" charset="0"/>
                <a:ea typeface="Libre Baskerville" pitchFamily="34" charset="-122"/>
                <a:cs typeface="Libre Baskerville" pitchFamily="34" charset="-120"/>
              </a:rPr>
              <a:t>Préférences des Consommateurs pour les Chatbots</a:t>
            </a:r>
            <a:endParaRPr kumimoji="0" lang="en-US" sz="36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1"/>
          <p:cNvSpPr/>
          <p:nvPr/>
        </p:nvSpPr>
        <p:spPr>
          <a:xfrm>
            <a:off x="5225455" y="2754015"/>
            <a:ext cx="420093" cy="420093"/>
          </a:xfrm>
          <a:prstGeom prst="roundRect">
            <a:avLst>
              <a:gd name="adj" fmla="val 18667"/>
            </a:avLst>
          </a:prstGeom>
          <a:solidFill>
            <a:srgbClr val="F7EDD4"/>
          </a:solidFill>
          <a:ln w="7620">
            <a:solidFill>
              <a:srgbClr val="DDD3BA"/>
            </a:solidFill>
            <a:prstDash val="solid"/>
          </a:ln>
        </p:spPr>
      </p:sp>
      <p:sp>
        <p:nvSpPr>
          <p:cNvPr id="5" name="Text 2"/>
          <p:cNvSpPr/>
          <p:nvPr/>
        </p:nvSpPr>
        <p:spPr>
          <a:xfrm>
            <a:off x="5372993" y="2823965"/>
            <a:ext cx="124917" cy="280094"/>
          </a:xfrm>
          <a:prstGeom prst="rect">
            <a:avLst/>
          </a:prstGeom>
          <a:noFill/>
          <a:ln/>
        </p:spPr>
        <p:txBody>
          <a:bodyPr wrap="none" lIns="0" tIns="0" rIns="0" bIns="0" rtlCol="0" anchor="t"/>
          <a:lstStyle/>
          <a:p>
            <a:pPr marL="0" marR="0" lvl="0" indent="0" algn="ctr" defTabSz="761970" rtl="0" eaLnBrk="1" fontAlgn="auto" latinLnBrk="0" hangingPunct="1">
              <a:lnSpc>
                <a:spcPts val="2167"/>
              </a:lnSpc>
              <a:spcBef>
                <a:spcPts val="0"/>
              </a:spcBef>
              <a:spcAft>
                <a:spcPts val="0"/>
              </a:spcAft>
              <a:buClrTx/>
              <a:buSzTx/>
              <a:buFontTx/>
              <a:buNone/>
              <a:tabLst/>
              <a:defRPr/>
            </a:pPr>
            <a:r>
              <a:rPr kumimoji="0" lang="en-US" sz="2167" b="0" i="0" u="none" strike="noStrike" kern="1200" cap="none" spc="0" normalizeH="0" baseline="0" noProof="0" dirty="0">
                <a:ln>
                  <a:noFill/>
                </a:ln>
                <a:solidFill>
                  <a:srgbClr val="454240"/>
                </a:solidFill>
                <a:effectLst/>
                <a:uLnTx/>
                <a:uFillTx/>
                <a:latin typeface="Libre Baskerville" pitchFamily="34" charset="0"/>
                <a:ea typeface="Libre Baskerville" pitchFamily="34" charset="-122"/>
                <a:cs typeface="Libre Baskerville" pitchFamily="34" charset="-120"/>
              </a:rPr>
              <a:t>1</a:t>
            </a:r>
            <a:endParaRPr kumimoji="0" lang="en-US" sz="21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5832178" y="2754015"/>
            <a:ext cx="3234928" cy="291703"/>
          </a:xfrm>
          <a:prstGeom prst="rect">
            <a:avLst/>
          </a:prstGeom>
          <a:noFill/>
          <a:ln/>
        </p:spPr>
        <p:txBody>
          <a:bodyPr wrap="none" lIns="0" tIns="0" rIns="0" bIns="0" rtlCol="0" anchor="t"/>
          <a:lstStyle/>
          <a:p>
            <a:pPr marL="0" marR="0" lvl="0" indent="0" algn="l" defTabSz="761970" rtl="0" eaLnBrk="1" fontAlgn="auto" latinLnBrk="0" hangingPunct="1">
              <a:lnSpc>
                <a:spcPts val="2292"/>
              </a:lnSpc>
              <a:spcBef>
                <a:spcPts val="0"/>
              </a:spcBef>
              <a:spcAft>
                <a:spcPts val="0"/>
              </a:spcAft>
              <a:buClrTx/>
              <a:buSzTx/>
              <a:buFontTx/>
              <a:buNone/>
              <a:tabLst/>
              <a:defRPr/>
            </a:pPr>
            <a:r>
              <a:rPr kumimoji="0" lang="en-US" sz="1833" b="0" i="0" u="none" strike="noStrike" kern="1200" cap="none" spc="0" normalizeH="0" baseline="0" noProof="0" dirty="0">
                <a:ln>
                  <a:noFill/>
                </a:ln>
                <a:solidFill>
                  <a:srgbClr val="454240"/>
                </a:solidFill>
                <a:effectLst/>
                <a:uLnTx/>
                <a:uFillTx/>
                <a:latin typeface="Libre Baskerville" pitchFamily="34" charset="0"/>
                <a:ea typeface="Libre Baskerville" pitchFamily="34" charset="-122"/>
                <a:cs typeface="Libre Baskerville" pitchFamily="34" charset="-120"/>
              </a:rPr>
              <a:t>Choix des Consommateurs</a:t>
            </a:r>
            <a:endParaRPr kumimoji="0" lang="en-US" sz="18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5832178" y="3157736"/>
            <a:ext cx="5706368" cy="896243"/>
          </a:xfrm>
          <a:prstGeom prst="rect">
            <a:avLst/>
          </a:prstGeom>
          <a:noFill/>
          <a:ln/>
        </p:spPr>
        <p:txBody>
          <a:bodyPr wrap="square" lIns="0" tIns="0" rIns="0" bIns="0" rtlCol="0" anchor="t"/>
          <a:lstStyle/>
          <a:p>
            <a:pPr lvl="0" defTabSz="761970">
              <a:lnSpc>
                <a:spcPts val="2333"/>
              </a:lnSpc>
              <a:defRPr/>
            </a:pPr>
            <a:r>
              <a:rPr kumimoji="0" lang="en-US" sz="1458" b="0" i="0" u="none" strike="noStrike" kern="1200" cap="none" spc="0" normalizeH="0" baseline="0" noProof="0" dirty="0">
                <a:ln>
                  <a:noFill/>
                </a:ln>
                <a:solidFill>
                  <a:srgbClr val="454240"/>
                </a:solidFill>
                <a:effectLst/>
                <a:uLnTx/>
                <a:uFillTx/>
                <a:latin typeface="DM Sans" pitchFamily="34" charset="0"/>
                <a:ea typeface="DM Sans" pitchFamily="34" charset="-122"/>
                <a:cs typeface="DM Sans" pitchFamily="34" charset="-120"/>
              </a:rPr>
              <a:t>Selon une étude de Salesforce, 80 % des consommateurs préfèrent utiliser un chatbot pour résoudre des problèmes simples plutôt que d'attendre de parler à un conseiller </a:t>
            </a:r>
            <a:r>
              <a:rPr kumimoji="0" lang="en-US" sz="1458" b="0" i="0" u="none" strike="noStrike" kern="1200" cap="none" spc="0" normalizeH="0" baseline="0" noProof="0" dirty="0" err="1">
                <a:ln>
                  <a:noFill/>
                </a:ln>
                <a:solidFill>
                  <a:srgbClr val="454240"/>
                </a:solidFill>
                <a:effectLst/>
                <a:uLnTx/>
                <a:uFillTx/>
                <a:latin typeface="DM Sans" pitchFamily="34" charset="0"/>
                <a:ea typeface="DM Sans" pitchFamily="34" charset="-122"/>
                <a:cs typeface="DM Sans" pitchFamily="34" charset="-120"/>
              </a:rPr>
              <a:t>humain</a:t>
            </a:r>
            <a:r>
              <a:rPr kumimoji="0" lang="en-US" sz="1458" b="0" i="0" u="none" strike="noStrike" kern="1200" cap="none" spc="0" normalizeH="0" baseline="0" noProof="0" dirty="0" smtClean="0">
                <a:ln>
                  <a:noFill/>
                </a:ln>
                <a:solidFill>
                  <a:srgbClr val="454240"/>
                </a:solidFill>
                <a:effectLst/>
                <a:uLnTx/>
                <a:uFillTx/>
                <a:latin typeface="DM Sans" pitchFamily="34" charset="0"/>
                <a:ea typeface="DM Sans" pitchFamily="34" charset="-122"/>
                <a:cs typeface="DM Sans" pitchFamily="34" charset="-120"/>
              </a:rPr>
              <a:t>. </a:t>
            </a:r>
            <a:r>
              <a:rPr lang="fr-FR" sz="1458" dirty="0">
                <a:solidFill>
                  <a:srgbClr val="454240"/>
                </a:solidFill>
                <a:latin typeface="DM Sans" pitchFamily="34" charset="0"/>
                <a:ea typeface="DM Sans" pitchFamily="34" charset="-122"/>
                <a:cs typeface="DM Sans" pitchFamily="34" charset="-120"/>
              </a:rPr>
              <a:t>Les appels vers les centres de support ont diminué de 30%.</a:t>
            </a:r>
          </a:p>
          <a:p>
            <a:pPr marL="0" marR="0" lvl="0" indent="0" algn="l" defTabSz="761970" rtl="0" eaLnBrk="1" fontAlgn="auto" latinLnBrk="0" hangingPunct="1">
              <a:lnSpc>
                <a:spcPts val="2333"/>
              </a:lnSpc>
              <a:spcBef>
                <a:spcPts val="0"/>
              </a:spcBef>
              <a:spcAft>
                <a:spcPts val="0"/>
              </a:spcAft>
              <a:buClrTx/>
              <a:buSzTx/>
              <a:buFontTx/>
              <a:buNone/>
              <a:tabLst/>
              <a:defRPr/>
            </a:pPr>
            <a:endParaRPr kumimoji="0" lang="en-US" sz="145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5225455" y="4450656"/>
            <a:ext cx="420093" cy="420093"/>
          </a:xfrm>
          <a:prstGeom prst="roundRect">
            <a:avLst>
              <a:gd name="adj" fmla="val 18667"/>
            </a:avLst>
          </a:prstGeom>
          <a:solidFill>
            <a:srgbClr val="F7EDD4"/>
          </a:solidFill>
          <a:ln w="7620">
            <a:solidFill>
              <a:srgbClr val="DDD3BA"/>
            </a:solidFill>
            <a:prstDash val="solid"/>
          </a:ln>
        </p:spPr>
      </p:sp>
      <p:sp>
        <p:nvSpPr>
          <p:cNvPr id="9" name="Text 6"/>
          <p:cNvSpPr/>
          <p:nvPr/>
        </p:nvSpPr>
        <p:spPr>
          <a:xfrm>
            <a:off x="5349181" y="4520606"/>
            <a:ext cx="172542" cy="280094"/>
          </a:xfrm>
          <a:prstGeom prst="rect">
            <a:avLst/>
          </a:prstGeom>
          <a:noFill/>
          <a:ln/>
        </p:spPr>
        <p:txBody>
          <a:bodyPr wrap="none" lIns="0" tIns="0" rIns="0" bIns="0" rtlCol="0" anchor="t"/>
          <a:lstStyle/>
          <a:p>
            <a:pPr marL="0" marR="0" lvl="0" indent="0" algn="ctr" defTabSz="761970" rtl="0" eaLnBrk="1" fontAlgn="auto" latinLnBrk="0" hangingPunct="1">
              <a:lnSpc>
                <a:spcPts val="2167"/>
              </a:lnSpc>
              <a:spcBef>
                <a:spcPts val="0"/>
              </a:spcBef>
              <a:spcAft>
                <a:spcPts val="0"/>
              </a:spcAft>
              <a:buClrTx/>
              <a:buSzTx/>
              <a:buFontTx/>
              <a:buNone/>
              <a:tabLst/>
              <a:defRPr/>
            </a:pPr>
            <a:r>
              <a:rPr kumimoji="0" lang="en-US" sz="2167" b="0" i="0" u="none" strike="noStrike" kern="1200" cap="none" spc="0" normalizeH="0" baseline="0" noProof="0" dirty="0">
                <a:ln>
                  <a:noFill/>
                </a:ln>
                <a:solidFill>
                  <a:srgbClr val="454240"/>
                </a:solidFill>
                <a:effectLst/>
                <a:uLnTx/>
                <a:uFillTx/>
                <a:latin typeface="Libre Baskerville" pitchFamily="34" charset="0"/>
                <a:ea typeface="Libre Baskerville" pitchFamily="34" charset="-122"/>
                <a:cs typeface="Libre Baskerville" pitchFamily="34" charset="-120"/>
              </a:rPr>
              <a:t>2</a:t>
            </a:r>
            <a:endParaRPr kumimoji="0" lang="en-US" sz="21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7"/>
          <p:cNvSpPr/>
          <p:nvPr/>
        </p:nvSpPr>
        <p:spPr>
          <a:xfrm>
            <a:off x="5832178" y="4450656"/>
            <a:ext cx="4580235" cy="291703"/>
          </a:xfrm>
          <a:prstGeom prst="rect">
            <a:avLst/>
          </a:prstGeom>
          <a:noFill/>
          <a:ln/>
        </p:spPr>
        <p:txBody>
          <a:bodyPr wrap="none" lIns="0" tIns="0" rIns="0" bIns="0" rtlCol="0" anchor="t"/>
          <a:lstStyle/>
          <a:p>
            <a:pPr marL="0" marR="0" lvl="0" indent="0" algn="l" defTabSz="761970" rtl="0" eaLnBrk="1" fontAlgn="auto" latinLnBrk="0" hangingPunct="1">
              <a:lnSpc>
                <a:spcPts val="2292"/>
              </a:lnSpc>
              <a:spcBef>
                <a:spcPts val="0"/>
              </a:spcBef>
              <a:spcAft>
                <a:spcPts val="0"/>
              </a:spcAft>
              <a:buClrTx/>
              <a:buSzTx/>
              <a:buFontTx/>
              <a:buNone/>
              <a:tabLst/>
              <a:defRPr/>
            </a:pPr>
            <a:r>
              <a:rPr kumimoji="0" lang="en-US" sz="1833" b="0" i="0" u="none" strike="noStrike" kern="1200" cap="none" spc="0" normalizeH="0" baseline="0" noProof="0" dirty="0">
                <a:ln>
                  <a:noFill/>
                </a:ln>
                <a:solidFill>
                  <a:srgbClr val="454240"/>
                </a:solidFill>
                <a:effectLst/>
                <a:uLnTx/>
                <a:uFillTx/>
                <a:latin typeface="Libre Baskerville" pitchFamily="34" charset="0"/>
                <a:ea typeface="Libre Baskerville" pitchFamily="34" charset="-122"/>
                <a:cs typeface="Libre Baskerville" pitchFamily="34" charset="-120"/>
              </a:rPr>
              <a:t>Satisfaction pour les Tâches Courantes</a:t>
            </a:r>
            <a:endParaRPr kumimoji="0" lang="en-US" sz="18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8"/>
          <p:cNvSpPr/>
          <p:nvPr/>
        </p:nvSpPr>
        <p:spPr>
          <a:xfrm>
            <a:off x="5832178" y="4854377"/>
            <a:ext cx="5706368" cy="1493738"/>
          </a:xfrm>
          <a:prstGeom prst="rect">
            <a:avLst/>
          </a:prstGeom>
          <a:noFill/>
          <a:ln/>
        </p:spPr>
        <p:txBody>
          <a:bodyPr wrap="square" lIns="0" tIns="0" rIns="0" bIns="0" rtlCol="0" anchor="t"/>
          <a:lstStyle/>
          <a:p>
            <a:pPr marL="0" marR="0" lvl="0" indent="0" algn="l" defTabSz="761970" rtl="0" eaLnBrk="1" fontAlgn="auto" latinLnBrk="0" hangingPunct="1">
              <a:lnSpc>
                <a:spcPts val="2333"/>
              </a:lnSpc>
              <a:spcBef>
                <a:spcPts val="0"/>
              </a:spcBef>
              <a:spcAft>
                <a:spcPts val="0"/>
              </a:spcAft>
              <a:buClrTx/>
              <a:buSzTx/>
              <a:buFontTx/>
              <a:buNone/>
              <a:tabLst/>
              <a:defRPr/>
            </a:pPr>
            <a:r>
              <a:rPr kumimoji="0" lang="en-US" sz="1458" b="0" i="0" u="none" strike="noStrike" kern="1200" cap="none" spc="0" normalizeH="0" baseline="0" noProof="0" dirty="0">
                <a:ln>
                  <a:noFill/>
                </a:ln>
                <a:solidFill>
                  <a:srgbClr val="454240"/>
                </a:solidFill>
                <a:effectLst/>
                <a:uLnTx/>
                <a:uFillTx/>
                <a:latin typeface="DM Sans" pitchFamily="34" charset="0"/>
                <a:ea typeface="DM Sans" pitchFamily="34" charset="-122"/>
                <a:cs typeface="DM Sans" pitchFamily="34" charset="-120"/>
              </a:rPr>
              <a:t>95 % des clients qui interagissent avec un chatbot pour des tâches courantes comme la vérification du solde ou des transactions sont satisfaits du service, car ils obtiennent une réponse immédiate sans attendre dans une file d'attente téléphonique.</a:t>
            </a:r>
            <a:endParaRPr kumimoji="0" lang="en-US" sz="145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2479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62663"/>
          </a:xfrm>
          <a:prstGeom prst="rect">
            <a:avLst/>
          </a:prstGeom>
        </p:spPr>
      </p:pic>
      <p:sp>
        <p:nvSpPr>
          <p:cNvPr id="3" name="Text 0"/>
          <p:cNvSpPr/>
          <p:nvPr/>
        </p:nvSpPr>
        <p:spPr>
          <a:xfrm>
            <a:off x="5093792" y="409972"/>
            <a:ext cx="6576418" cy="931863"/>
          </a:xfrm>
          <a:prstGeom prst="rect">
            <a:avLst/>
          </a:prstGeom>
          <a:noFill/>
          <a:ln/>
        </p:spPr>
        <p:txBody>
          <a:bodyPr wrap="square" lIns="0" tIns="0" rIns="0" bIns="0" rtlCol="0" anchor="t"/>
          <a:lstStyle/>
          <a:p>
            <a:pPr marL="0" marR="0" lvl="0" indent="0" algn="l" defTabSz="761970" rtl="0" eaLnBrk="1" fontAlgn="auto" latinLnBrk="0" hangingPunct="1">
              <a:lnSpc>
                <a:spcPts val="3667"/>
              </a:lnSpc>
              <a:spcBef>
                <a:spcPts val="0"/>
              </a:spcBef>
              <a:spcAft>
                <a:spcPts val="0"/>
              </a:spcAft>
              <a:buClrTx/>
              <a:buSzTx/>
              <a:buFontTx/>
              <a:buNone/>
              <a:tabLst/>
              <a:defRPr/>
            </a:pPr>
            <a:r>
              <a:rPr kumimoji="0" lang="en-US" sz="2917" b="0" i="0" u="none" strike="noStrike" kern="1200" cap="none" spc="0" normalizeH="0" baseline="0" noProof="0" dirty="0">
                <a:ln>
                  <a:noFill/>
                </a:ln>
                <a:solidFill>
                  <a:srgbClr val="5C4E3D"/>
                </a:solidFill>
                <a:effectLst/>
                <a:uLnTx/>
                <a:uFillTx/>
                <a:latin typeface="Libre Baskerville" pitchFamily="34" charset="0"/>
                <a:ea typeface="Libre Baskerville" pitchFamily="34" charset="-122"/>
                <a:cs typeface="Libre Baskerville" pitchFamily="34" charset="-120"/>
              </a:rPr>
              <a:t>HSBC : Chatbots pour les Petites Entreprises</a:t>
            </a:r>
            <a:endParaRPr kumimoji="0" lang="en-US" sz="291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1"/>
          <p:cNvSpPr/>
          <p:nvPr/>
        </p:nvSpPr>
        <p:spPr>
          <a:xfrm>
            <a:off x="5093792" y="1565375"/>
            <a:ext cx="6576418" cy="1110059"/>
          </a:xfrm>
          <a:prstGeom prst="roundRect">
            <a:avLst>
              <a:gd name="adj" fmla="val 5641"/>
            </a:avLst>
          </a:prstGeom>
          <a:solidFill>
            <a:srgbClr val="F7EDD4"/>
          </a:solidFill>
          <a:ln w="7620">
            <a:solidFill>
              <a:srgbClr val="DDD3BA"/>
            </a:solidFill>
            <a:prstDash val="solid"/>
          </a:ln>
        </p:spPr>
      </p:sp>
      <p:sp>
        <p:nvSpPr>
          <p:cNvPr id="5" name="Text 2"/>
          <p:cNvSpPr/>
          <p:nvPr/>
        </p:nvSpPr>
        <p:spPr>
          <a:xfrm>
            <a:off x="5249169" y="1720751"/>
            <a:ext cx="2192734" cy="232867"/>
          </a:xfrm>
          <a:prstGeom prst="rect">
            <a:avLst/>
          </a:prstGeom>
          <a:noFill/>
          <a:ln/>
        </p:spPr>
        <p:txBody>
          <a:bodyPr wrap="none" lIns="0" tIns="0" rIns="0" bIns="0" rtlCol="0" anchor="t"/>
          <a:lstStyle/>
          <a:p>
            <a:pPr marL="0" marR="0" lvl="0" indent="0" algn="l" defTabSz="761970" rtl="0" eaLnBrk="1" fontAlgn="auto" latinLnBrk="0" hangingPunct="1">
              <a:lnSpc>
                <a:spcPts val="1833"/>
              </a:lnSpc>
              <a:spcBef>
                <a:spcPts val="0"/>
              </a:spcBef>
              <a:spcAft>
                <a:spcPts val="0"/>
              </a:spcAft>
              <a:buClrTx/>
              <a:buSzTx/>
              <a:buFontTx/>
              <a:buNone/>
              <a:tabLst/>
              <a:defRPr/>
            </a:pPr>
            <a:r>
              <a:rPr kumimoji="0" lang="en-US" sz="1458" b="0" i="0" u="none" strike="noStrike" kern="1200" cap="none" spc="0" normalizeH="0" baseline="0" noProof="0" dirty="0">
                <a:ln>
                  <a:noFill/>
                </a:ln>
                <a:solidFill>
                  <a:srgbClr val="454240"/>
                </a:solidFill>
                <a:effectLst/>
                <a:uLnTx/>
                <a:uFillTx/>
                <a:latin typeface="Libre Baskerville" pitchFamily="34" charset="0"/>
                <a:ea typeface="Libre Baskerville" pitchFamily="34" charset="-122"/>
                <a:cs typeface="Libre Baskerville" pitchFamily="34" charset="-120"/>
              </a:rPr>
              <a:t>Intégration du Chatbot</a:t>
            </a:r>
            <a:endParaRPr kumimoji="0" lang="en-US" sz="145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5249169" y="2043014"/>
            <a:ext cx="6265664" cy="477044"/>
          </a:xfrm>
          <a:prstGeom prst="rect">
            <a:avLst/>
          </a:prstGeom>
          <a:noFill/>
          <a:ln/>
        </p:spPr>
        <p:txBody>
          <a:bodyPr wrap="square" lIns="0" tIns="0" rIns="0" bIns="0" rtlCol="0" anchor="t"/>
          <a:lstStyle/>
          <a:p>
            <a:pPr marL="0" marR="0" lvl="0" indent="0" algn="l" defTabSz="761970" rtl="0" eaLnBrk="1" fontAlgn="auto" latinLnBrk="0" hangingPunct="1">
              <a:lnSpc>
                <a:spcPts val="1875"/>
              </a:lnSpc>
              <a:spcBef>
                <a:spcPts val="0"/>
              </a:spcBef>
              <a:spcAft>
                <a:spcPts val="0"/>
              </a:spcAft>
              <a:buClrTx/>
              <a:buSzTx/>
              <a:buFontTx/>
              <a:buNone/>
              <a:tabLst/>
              <a:defRPr/>
            </a:pPr>
            <a:r>
              <a:rPr kumimoji="0" lang="en-US" sz="1167" b="0" i="0" u="none" strike="noStrike" kern="1200" cap="none" spc="0" normalizeH="0" baseline="0" noProof="0" dirty="0">
                <a:ln>
                  <a:noFill/>
                </a:ln>
                <a:solidFill>
                  <a:srgbClr val="454240"/>
                </a:solidFill>
                <a:effectLst/>
                <a:uLnTx/>
                <a:uFillTx/>
                <a:latin typeface="DM Sans" pitchFamily="34" charset="0"/>
                <a:ea typeface="DM Sans" pitchFamily="34" charset="-122"/>
                <a:cs typeface="DM Sans" pitchFamily="34" charset="-120"/>
              </a:rPr>
              <a:t>HSBC a intégré un chatbot dans son application mobile pour aider les petites entreprises à gérer leurs comptes.</a:t>
            </a:r>
            <a:endParaRPr kumimoji="0" lang="en-US" sz="11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4"/>
          <p:cNvSpPr/>
          <p:nvPr/>
        </p:nvSpPr>
        <p:spPr>
          <a:xfrm>
            <a:off x="5093792" y="2824461"/>
            <a:ext cx="6576418" cy="1110059"/>
          </a:xfrm>
          <a:prstGeom prst="roundRect">
            <a:avLst>
              <a:gd name="adj" fmla="val 5641"/>
            </a:avLst>
          </a:prstGeom>
          <a:solidFill>
            <a:srgbClr val="F7EDD4"/>
          </a:solidFill>
          <a:ln w="7620">
            <a:solidFill>
              <a:srgbClr val="DDD3BA"/>
            </a:solidFill>
            <a:prstDash val="solid"/>
          </a:ln>
        </p:spPr>
      </p:sp>
      <p:sp>
        <p:nvSpPr>
          <p:cNvPr id="8" name="Text 5"/>
          <p:cNvSpPr/>
          <p:nvPr/>
        </p:nvSpPr>
        <p:spPr>
          <a:xfrm>
            <a:off x="5249168" y="2979837"/>
            <a:ext cx="1863527" cy="232867"/>
          </a:xfrm>
          <a:prstGeom prst="rect">
            <a:avLst/>
          </a:prstGeom>
          <a:noFill/>
          <a:ln/>
        </p:spPr>
        <p:txBody>
          <a:bodyPr wrap="none" lIns="0" tIns="0" rIns="0" bIns="0" rtlCol="0" anchor="t"/>
          <a:lstStyle/>
          <a:p>
            <a:pPr marL="0" marR="0" lvl="0" indent="0" algn="l" defTabSz="761970" rtl="0" eaLnBrk="1" fontAlgn="auto" latinLnBrk="0" hangingPunct="1">
              <a:lnSpc>
                <a:spcPts val="1833"/>
              </a:lnSpc>
              <a:spcBef>
                <a:spcPts val="0"/>
              </a:spcBef>
              <a:spcAft>
                <a:spcPts val="0"/>
              </a:spcAft>
              <a:buClrTx/>
              <a:buSzTx/>
              <a:buFontTx/>
              <a:buNone/>
              <a:tabLst/>
              <a:defRPr/>
            </a:pPr>
            <a:r>
              <a:rPr kumimoji="0" lang="en-US" sz="1458" b="0" i="0" u="none" strike="noStrike" kern="1200" cap="none" spc="0" normalizeH="0" baseline="0" noProof="0" dirty="0">
                <a:ln>
                  <a:noFill/>
                </a:ln>
                <a:solidFill>
                  <a:srgbClr val="454240"/>
                </a:solidFill>
                <a:effectLst/>
                <a:uLnTx/>
                <a:uFillTx/>
                <a:latin typeface="Libre Baskerville" pitchFamily="34" charset="0"/>
                <a:ea typeface="Libre Baskerville" pitchFamily="34" charset="-122"/>
                <a:cs typeface="Libre Baskerville" pitchFamily="34" charset="-120"/>
              </a:rPr>
              <a:t>Fonctionnalités</a:t>
            </a:r>
            <a:endParaRPr kumimoji="0" lang="en-US" sz="145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5249169" y="3302100"/>
            <a:ext cx="6265664" cy="477044"/>
          </a:xfrm>
          <a:prstGeom prst="rect">
            <a:avLst/>
          </a:prstGeom>
          <a:noFill/>
          <a:ln/>
        </p:spPr>
        <p:txBody>
          <a:bodyPr wrap="square" lIns="0" tIns="0" rIns="0" bIns="0" rtlCol="0" anchor="t"/>
          <a:lstStyle/>
          <a:p>
            <a:pPr marL="0" marR="0" lvl="0" indent="0" algn="l" defTabSz="761970" rtl="0" eaLnBrk="1" fontAlgn="auto" latinLnBrk="0" hangingPunct="1">
              <a:lnSpc>
                <a:spcPts val="1875"/>
              </a:lnSpc>
              <a:spcBef>
                <a:spcPts val="0"/>
              </a:spcBef>
              <a:spcAft>
                <a:spcPts val="0"/>
              </a:spcAft>
              <a:buClrTx/>
              <a:buSzTx/>
              <a:buFontTx/>
              <a:buNone/>
              <a:tabLst/>
              <a:defRPr/>
            </a:pPr>
            <a:r>
              <a:rPr kumimoji="0" lang="en-US" sz="1167" b="0" i="0" u="none" strike="noStrike" kern="1200" cap="none" spc="0" normalizeH="0" baseline="0" noProof="0" dirty="0">
                <a:ln>
                  <a:noFill/>
                </a:ln>
                <a:solidFill>
                  <a:srgbClr val="454240"/>
                </a:solidFill>
                <a:effectLst/>
                <a:uLnTx/>
                <a:uFillTx/>
                <a:latin typeface="DM Sans" pitchFamily="34" charset="0"/>
                <a:ea typeface="DM Sans" pitchFamily="34" charset="-122"/>
                <a:cs typeface="DM Sans" pitchFamily="34" charset="-120"/>
              </a:rPr>
              <a:t>Ce chatbot permet aux entreprises de consulter leur solde, suivre les paiements entrants, et gérer leurs transactions via le chatbot.</a:t>
            </a:r>
            <a:endParaRPr kumimoji="0" lang="en-US" sz="11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p:cNvSpPr/>
          <p:nvPr/>
        </p:nvSpPr>
        <p:spPr>
          <a:xfrm>
            <a:off x="5093792" y="4083546"/>
            <a:ext cx="6576418" cy="1110059"/>
          </a:xfrm>
          <a:prstGeom prst="roundRect">
            <a:avLst>
              <a:gd name="adj" fmla="val 5641"/>
            </a:avLst>
          </a:prstGeom>
          <a:solidFill>
            <a:srgbClr val="F7EDD4"/>
          </a:solidFill>
          <a:ln w="7620">
            <a:solidFill>
              <a:srgbClr val="DDD3BA"/>
            </a:solidFill>
            <a:prstDash val="solid"/>
          </a:ln>
        </p:spPr>
      </p:sp>
      <p:sp>
        <p:nvSpPr>
          <p:cNvPr id="11" name="Text 8"/>
          <p:cNvSpPr/>
          <p:nvPr/>
        </p:nvSpPr>
        <p:spPr>
          <a:xfrm>
            <a:off x="5249168" y="4238922"/>
            <a:ext cx="2051447" cy="232867"/>
          </a:xfrm>
          <a:prstGeom prst="rect">
            <a:avLst/>
          </a:prstGeom>
          <a:noFill/>
          <a:ln/>
        </p:spPr>
        <p:txBody>
          <a:bodyPr wrap="none" lIns="0" tIns="0" rIns="0" bIns="0" rtlCol="0" anchor="t"/>
          <a:lstStyle/>
          <a:p>
            <a:pPr marL="0" marR="0" lvl="0" indent="0" algn="l" defTabSz="761970" rtl="0" eaLnBrk="1" fontAlgn="auto" latinLnBrk="0" hangingPunct="1">
              <a:lnSpc>
                <a:spcPts val="1833"/>
              </a:lnSpc>
              <a:spcBef>
                <a:spcPts val="0"/>
              </a:spcBef>
              <a:spcAft>
                <a:spcPts val="0"/>
              </a:spcAft>
              <a:buClrTx/>
              <a:buSzTx/>
              <a:buFontTx/>
              <a:buNone/>
              <a:tabLst/>
              <a:defRPr/>
            </a:pPr>
            <a:r>
              <a:rPr kumimoji="0" lang="en-US" sz="1458" b="0" i="0" u="none" strike="noStrike" kern="1200" cap="none" spc="0" normalizeH="0" baseline="0" noProof="0" dirty="0">
                <a:ln>
                  <a:noFill/>
                </a:ln>
                <a:solidFill>
                  <a:srgbClr val="454240"/>
                </a:solidFill>
                <a:effectLst/>
                <a:uLnTx/>
                <a:uFillTx/>
                <a:latin typeface="Libre Baskerville" pitchFamily="34" charset="0"/>
                <a:ea typeface="Libre Baskerville" pitchFamily="34" charset="-122"/>
                <a:cs typeface="Libre Baskerville" pitchFamily="34" charset="-120"/>
              </a:rPr>
              <a:t>Réduction des Appels</a:t>
            </a:r>
            <a:endParaRPr kumimoji="0" lang="en-US" sz="145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9"/>
          <p:cNvSpPr/>
          <p:nvPr/>
        </p:nvSpPr>
        <p:spPr>
          <a:xfrm>
            <a:off x="5249169" y="4561186"/>
            <a:ext cx="6265664" cy="477044"/>
          </a:xfrm>
          <a:prstGeom prst="rect">
            <a:avLst/>
          </a:prstGeom>
          <a:noFill/>
          <a:ln/>
        </p:spPr>
        <p:txBody>
          <a:bodyPr wrap="square" lIns="0" tIns="0" rIns="0" bIns="0" rtlCol="0" anchor="t"/>
          <a:lstStyle/>
          <a:p>
            <a:pPr marL="0" marR="0" lvl="0" indent="0" algn="l" defTabSz="761970" rtl="0" eaLnBrk="1" fontAlgn="auto" latinLnBrk="0" hangingPunct="1">
              <a:lnSpc>
                <a:spcPts val="1875"/>
              </a:lnSpc>
              <a:spcBef>
                <a:spcPts val="0"/>
              </a:spcBef>
              <a:spcAft>
                <a:spcPts val="0"/>
              </a:spcAft>
              <a:buClrTx/>
              <a:buSzTx/>
              <a:buFontTx/>
              <a:buNone/>
              <a:tabLst/>
              <a:defRPr/>
            </a:pPr>
            <a:r>
              <a:rPr kumimoji="0" lang="en-US" sz="1167" b="0" i="0" u="none" strike="noStrike" kern="1200" cap="none" spc="0" normalizeH="0" baseline="0" noProof="0" dirty="0">
                <a:ln>
                  <a:noFill/>
                </a:ln>
                <a:solidFill>
                  <a:srgbClr val="454240"/>
                </a:solidFill>
                <a:effectLst/>
                <a:uLnTx/>
                <a:uFillTx/>
                <a:latin typeface="DM Sans" pitchFamily="34" charset="0"/>
                <a:ea typeface="DM Sans" pitchFamily="34" charset="-122"/>
                <a:cs typeface="DM Sans" pitchFamily="34" charset="-120"/>
              </a:rPr>
              <a:t>HSBC a observé une réduction de 40 % des appels au service client pour des demandes simples.</a:t>
            </a:r>
            <a:endParaRPr kumimoji="0" lang="en-US" sz="11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0"/>
          <p:cNvSpPr/>
          <p:nvPr/>
        </p:nvSpPr>
        <p:spPr>
          <a:xfrm>
            <a:off x="5093792" y="5342632"/>
            <a:ext cx="6576418" cy="1110059"/>
          </a:xfrm>
          <a:prstGeom prst="roundRect">
            <a:avLst>
              <a:gd name="adj" fmla="val 5641"/>
            </a:avLst>
          </a:prstGeom>
          <a:solidFill>
            <a:srgbClr val="F7EDD4"/>
          </a:solidFill>
          <a:ln w="7620">
            <a:solidFill>
              <a:srgbClr val="DDD3BA"/>
            </a:solidFill>
            <a:prstDash val="solid"/>
          </a:ln>
        </p:spPr>
      </p:sp>
      <p:sp>
        <p:nvSpPr>
          <p:cNvPr id="14" name="Text 11"/>
          <p:cNvSpPr/>
          <p:nvPr/>
        </p:nvSpPr>
        <p:spPr>
          <a:xfrm>
            <a:off x="5249168" y="5498008"/>
            <a:ext cx="3000772" cy="232867"/>
          </a:xfrm>
          <a:prstGeom prst="rect">
            <a:avLst/>
          </a:prstGeom>
          <a:noFill/>
          <a:ln/>
        </p:spPr>
        <p:txBody>
          <a:bodyPr wrap="none" lIns="0" tIns="0" rIns="0" bIns="0" rtlCol="0" anchor="t"/>
          <a:lstStyle/>
          <a:p>
            <a:pPr marL="0" marR="0" lvl="0" indent="0" algn="l" defTabSz="761970" rtl="0" eaLnBrk="1" fontAlgn="auto" latinLnBrk="0" hangingPunct="1">
              <a:lnSpc>
                <a:spcPts val="1833"/>
              </a:lnSpc>
              <a:spcBef>
                <a:spcPts val="0"/>
              </a:spcBef>
              <a:spcAft>
                <a:spcPts val="0"/>
              </a:spcAft>
              <a:buClrTx/>
              <a:buSzTx/>
              <a:buFontTx/>
              <a:buNone/>
              <a:tabLst/>
              <a:defRPr/>
            </a:pPr>
            <a:r>
              <a:rPr kumimoji="0" lang="en-US" sz="1458" b="0" i="0" u="none" strike="noStrike" kern="1200" cap="none" spc="0" normalizeH="0" baseline="0" noProof="0" dirty="0">
                <a:ln>
                  <a:noFill/>
                </a:ln>
                <a:solidFill>
                  <a:srgbClr val="454240"/>
                </a:solidFill>
                <a:effectLst/>
                <a:uLnTx/>
                <a:uFillTx/>
                <a:latin typeface="Libre Baskerville" pitchFamily="34" charset="0"/>
                <a:ea typeface="Libre Baskerville" pitchFamily="34" charset="-122"/>
                <a:cs typeface="Libre Baskerville" pitchFamily="34" charset="-120"/>
              </a:rPr>
              <a:t>Augmentation des Transactions</a:t>
            </a:r>
            <a:endParaRPr kumimoji="0" lang="en-US" sz="145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2"/>
          <p:cNvSpPr/>
          <p:nvPr/>
        </p:nvSpPr>
        <p:spPr>
          <a:xfrm>
            <a:off x="5249169" y="5820271"/>
            <a:ext cx="6265664" cy="477044"/>
          </a:xfrm>
          <a:prstGeom prst="rect">
            <a:avLst/>
          </a:prstGeom>
          <a:noFill/>
          <a:ln/>
        </p:spPr>
        <p:txBody>
          <a:bodyPr wrap="square" lIns="0" tIns="0" rIns="0" bIns="0" rtlCol="0" anchor="t"/>
          <a:lstStyle/>
          <a:p>
            <a:pPr marL="0" marR="0" lvl="0" indent="0" algn="l" defTabSz="761970" rtl="0" eaLnBrk="1" fontAlgn="auto" latinLnBrk="0" hangingPunct="1">
              <a:lnSpc>
                <a:spcPts val="1875"/>
              </a:lnSpc>
              <a:spcBef>
                <a:spcPts val="0"/>
              </a:spcBef>
              <a:spcAft>
                <a:spcPts val="0"/>
              </a:spcAft>
              <a:buClrTx/>
              <a:buSzTx/>
              <a:buFontTx/>
              <a:buNone/>
              <a:tabLst/>
              <a:defRPr/>
            </a:pPr>
            <a:r>
              <a:rPr kumimoji="0" lang="en-US" sz="1167" b="0" i="0" u="none" strike="noStrike" kern="1200" cap="none" spc="0" normalizeH="0" baseline="0" noProof="0" dirty="0">
                <a:ln>
                  <a:noFill/>
                </a:ln>
                <a:solidFill>
                  <a:srgbClr val="454240"/>
                </a:solidFill>
                <a:effectLst/>
                <a:uLnTx/>
                <a:uFillTx/>
                <a:latin typeface="DM Sans" pitchFamily="34" charset="0"/>
                <a:ea typeface="DM Sans" pitchFamily="34" charset="-122"/>
                <a:cs typeface="DM Sans" pitchFamily="34" charset="-120"/>
              </a:rPr>
              <a:t>Le nombre de transactions en ligne effectuées via l'application mobile a augmenté de 20 %.</a:t>
            </a:r>
            <a:endParaRPr kumimoji="0" lang="en-US" sz="11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690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10890" y="480318"/>
            <a:ext cx="10970220" cy="1199952"/>
          </a:xfrm>
          <a:prstGeom prst="rect">
            <a:avLst/>
          </a:prstGeom>
          <a:noFill/>
          <a:ln/>
        </p:spPr>
        <p:txBody>
          <a:bodyPr wrap="square" lIns="0" tIns="0" rIns="0" bIns="0" rtlCol="0" anchor="t"/>
          <a:lstStyle/>
          <a:p>
            <a:pPr>
              <a:lnSpc>
                <a:spcPts val="4708"/>
              </a:lnSpc>
            </a:pPr>
            <a:r>
              <a:rPr lang="en-US" sz="3750" b="1" kern="0" spc="-76" dirty="0">
                <a:solidFill>
                  <a:srgbClr val="F95F88"/>
                </a:solidFill>
                <a:latin typeface="Petrona" pitchFamily="34" charset="0"/>
                <a:ea typeface="Petrona" pitchFamily="34" charset="-122"/>
                <a:cs typeface="Petrona" pitchFamily="34" charset="-120"/>
              </a:rPr>
              <a:t>Fonctionnalités Avancées des </a:t>
            </a:r>
            <a:r>
              <a:rPr lang="en-US" sz="3750" b="1" kern="0" spc="-76" dirty="0" err="1">
                <a:solidFill>
                  <a:srgbClr val="F95F88"/>
                </a:solidFill>
                <a:latin typeface="Petrona" pitchFamily="34" charset="0"/>
                <a:ea typeface="Petrona" pitchFamily="34" charset="-122"/>
                <a:cs typeface="Petrona" pitchFamily="34" charset="-120"/>
              </a:rPr>
              <a:t>Chatbots</a:t>
            </a:r>
            <a:r>
              <a:rPr lang="en-US" sz="3750" b="1" kern="0" spc="-76" dirty="0">
                <a:solidFill>
                  <a:srgbClr val="F95F88"/>
                </a:solidFill>
                <a:latin typeface="Petrona" pitchFamily="34" charset="0"/>
                <a:ea typeface="Petrona" pitchFamily="34" charset="-122"/>
                <a:cs typeface="Petrona" pitchFamily="34" charset="-120"/>
              </a:rPr>
              <a:t> </a:t>
            </a:r>
            <a:r>
              <a:rPr lang="en-US" sz="3750" b="1" kern="0" spc="-76" dirty="0" err="1" smtClean="0">
                <a:solidFill>
                  <a:srgbClr val="F95F88"/>
                </a:solidFill>
                <a:latin typeface="Petrona" pitchFamily="34" charset="0"/>
                <a:ea typeface="Petrona" pitchFamily="34" charset="-122"/>
                <a:cs typeface="Petrona" pitchFamily="34" charset="-120"/>
              </a:rPr>
              <a:t>Omnicanaux</a:t>
            </a:r>
            <a:r>
              <a:rPr lang="en-US" sz="3750" b="1" kern="0" spc="-76" dirty="0" smtClean="0">
                <a:solidFill>
                  <a:srgbClr val="F95F88"/>
                </a:solidFill>
                <a:latin typeface="Petrona" pitchFamily="34" charset="0"/>
                <a:ea typeface="Petrona" pitchFamily="34" charset="-122"/>
                <a:cs typeface="Petrona" pitchFamily="34" charset="-120"/>
              </a:rPr>
              <a:t>, le </a:t>
            </a:r>
            <a:r>
              <a:rPr lang="en-US" sz="3750" b="1" kern="0" spc="-76" dirty="0" err="1" smtClean="0">
                <a:solidFill>
                  <a:srgbClr val="F95F88"/>
                </a:solidFill>
                <a:latin typeface="Petrona" pitchFamily="34" charset="0"/>
                <a:ea typeface="Petrona" pitchFamily="34" charset="-122"/>
                <a:cs typeface="Petrona" pitchFamily="34" charset="-120"/>
              </a:rPr>
              <a:t>futur</a:t>
            </a:r>
            <a:r>
              <a:rPr lang="en-US" sz="3750" b="1" kern="0" spc="-76" dirty="0" smtClean="0">
                <a:solidFill>
                  <a:srgbClr val="F95F88"/>
                </a:solidFill>
                <a:latin typeface="Petrona" pitchFamily="34" charset="0"/>
                <a:ea typeface="Petrona" pitchFamily="34" charset="-122"/>
                <a:cs typeface="Petrona" pitchFamily="34" charset="-120"/>
              </a:rPr>
              <a:t> des </a:t>
            </a:r>
            <a:r>
              <a:rPr lang="en-US" sz="3750" b="1" kern="0" spc="-76" dirty="0" err="1" smtClean="0">
                <a:solidFill>
                  <a:srgbClr val="F95F88"/>
                </a:solidFill>
                <a:latin typeface="Petrona" pitchFamily="34" charset="0"/>
                <a:ea typeface="Petrona" pitchFamily="34" charset="-122"/>
                <a:cs typeface="Petrona" pitchFamily="34" charset="-120"/>
              </a:rPr>
              <a:t>Chatbots</a:t>
            </a:r>
            <a:endParaRPr lang="en-US" sz="3750" dirty="0"/>
          </a:p>
        </p:txBody>
      </p:sp>
      <p:sp>
        <p:nvSpPr>
          <p:cNvPr id="3" name="Text 1"/>
          <p:cNvSpPr/>
          <p:nvPr/>
        </p:nvSpPr>
        <p:spPr>
          <a:xfrm>
            <a:off x="610890" y="2116534"/>
            <a:ext cx="2616002" cy="299938"/>
          </a:xfrm>
          <a:prstGeom prst="rect">
            <a:avLst/>
          </a:prstGeom>
          <a:noFill/>
          <a:ln/>
        </p:spPr>
        <p:txBody>
          <a:bodyPr wrap="none" lIns="0" tIns="0" rIns="0" bIns="0" rtlCol="0" anchor="t"/>
          <a:lstStyle/>
          <a:p>
            <a:pPr>
              <a:lnSpc>
                <a:spcPts val="2333"/>
              </a:lnSpc>
            </a:pPr>
            <a:r>
              <a:rPr lang="en-US" sz="1875" b="1" kern="0" spc="-37" dirty="0">
                <a:solidFill>
                  <a:srgbClr val="F95F88"/>
                </a:solidFill>
                <a:latin typeface="Petrona" pitchFamily="34" charset="0"/>
                <a:ea typeface="Petrona" pitchFamily="34" charset="-122"/>
                <a:cs typeface="Petrona" pitchFamily="34" charset="-120"/>
              </a:rPr>
              <a:t>Interaction Multimodale</a:t>
            </a:r>
            <a:endParaRPr lang="en-US" sz="1875" dirty="0"/>
          </a:p>
        </p:txBody>
      </p:sp>
      <p:sp>
        <p:nvSpPr>
          <p:cNvPr id="4" name="Text 2"/>
          <p:cNvSpPr/>
          <p:nvPr/>
        </p:nvSpPr>
        <p:spPr>
          <a:xfrm>
            <a:off x="610890" y="2590998"/>
            <a:ext cx="3372445" cy="3629620"/>
          </a:xfrm>
          <a:prstGeom prst="rect">
            <a:avLst/>
          </a:prstGeom>
          <a:noFill/>
          <a:ln/>
        </p:spPr>
        <p:txBody>
          <a:bodyPr wrap="square" lIns="0" tIns="0" rIns="0" bIns="0" rtlCol="0" anchor="t"/>
          <a:lstStyle/>
          <a:p>
            <a:pPr>
              <a:lnSpc>
                <a:spcPts val="2167"/>
              </a:lnSpc>
            </a:pPr>
            <a:r>
              <a:rPr lang="en-US" sz="1333" kern="0" spc="-27" dirty="0">
                <a:solidFill>
                  <a:srgbClr val="272525"/>
                </a:solidFill>
                <a:latin typeface="Inter" pitchFamily="34" charset="0"/>
                <a:ea typeface="Inter" pitchFamily="34" charset="-122"/>
                <a:cs typeface="Inter" pitchFamily="34" charset="-120"/>
              </a:rPr>
              <a:t>Les chatbots ne seront plus limités aux interfaces textuelles ou vocales. Ils fonctionneront sur des plateformes multiples, intégrant voix, vidéo, réalité augmentée (AR), et même des environnements de réalité virtuelle (VR) pour des consultations financières immersives. Un client pourra, par exemple, discuter de sa stratégie d'investissement en réalité augmentée, avec le chatbot projetant des graphiques et des conseils sur son environnement visuel.</a:t>
            </a:r>
            <a:endParaRPr lang="en-US" sz="1333" dirty="0"/>
          </a:p>
        </p:txBody>
      </p:sp>
      <p:sp>
        <p:nvSpPr>
          <p:cNvPr id="5" name="Text 3"/>
          <p:cNvSpPr/>
          <p:nvPr/>
        </p:nvSpPr>
        <p:spPr>
          <a:xfrm>
            <a:off x="4415532" y="2116534"/>
            <a:ext cx="3372445" cy="599877"/>
          </a:xfrm>
          <a:prstGeom prst="rect">
            <a:avLst/>
          </a:prstGeom>
          <a:noFill/>
          <a:ln/>
        </p:spPr>
        <p:txBody>
          <a:bodyPr wrap="square" lIns="0" tIns="0" rIns="0" bIns="0" rtlCol="0" anchor="t"/>
          <a:lstStyle/>
          <a:p>
            <a:pPr>
              <a:lnSpc>
                <a:spcPts val="2333"/>
              </a:lnSpc>
            </a:pPr>
            <a:r>
              <a:rPr lang="en-US" sz="1875" b="1" kern="0" spc="-37" dirty="0">
                <a:solidFill>
                  <a:srgbClr val="F95F88"/>
                </a:solidFill>
                <a:latin typeface="Petrona" pitchFamily="34" charset="0"/>
                <a:ea typeface="Petrona" pitchFamily="34" charset="-122"/>
                <a:cs typeface="Petrona" pitchFamily="34" charset="-120"/>
              </a:rPr>
              <a:t>Assistance à la Mobilité Internationale</a:t>
            </a:r>
            <a:endParaRPr lang="en-US" sz="1875" dirty="0"/>
          </a:p>
        </p:txBody>
      </p:sp>
      <p:sp>
        <p:nvSpPr>
          <p:cNvPr id="6" name="Text 4"/>
          <p:cNvSpPr/>
          <p:nvPr/>
        </p:nvSpPr>
        <p:spPr>
          <a:xfrm>
            <a:off x="4415532" y="2890937"/>
            <a:ext cx="3372445" cy="1954411"/>
          </a:xfrm>
          <a:prstGeom prst="rect">
            <a:avLst/>
          </a:prstGeom>
          <a:noFill/>
          <a:ln/>
        </p:spPr>
        <p:txBody>
          <a:bodyPr wrap="square" lIns="0" tIns="0" rIns="0" bIns="0" rtlCol="0" anchor="t"/>
          <a:lstStyle/>
          <a:p>
            <a:pPr>
              <a:lnSpc>
                <a:spcPts val="2167"/>
              </a:lnSpc>
            </a:pPr>
            <a:r>
              <a:rPr lang="en-US" sz="1333" kern="0" spc="-27" dirty="0">
                <a:solidFill>
                  <a:srgbClr val="272525"/>
                </a:solidFill>
                <a:latin typeface="Inter" pitchFamily="34" charset="0"/>
                <a:ea typeface="Inter" pitchFamily="34" charset="-122"/>
                <a:cs typeface="Inter" pitchFamily="34" charset="-120"/>
              </a:rPr>
              <a:t>Pour les clients qui voyagent ou déménagent à l'étranger, le chatbot pourrait gérer des aspects financiers complexes comme la conversion de devises, les transferts internationaux, ou l'optimisation fiscale en fonction des régulations locales.</a:t>
            </a:r>
            <a:endParaRPr lang="en-US" sz="1333" dirty="0"/>
          </a:p>
        </p:txBody>
      </p:sp>
      <p:sp>
        <p:nvSpPr>
          <p:cNvPr id="7" name="Text 5"/>
          <p:cNvSpPr/>
          <p:nvPr/>
        </p:nvSpPr>
        <p:spPr>
          <a:xfrm>
            <a:off x="8220174" y="2116534"/>
            <a:ext cx="3288010" cy="299938"/>
          </a:xfrm>
          <a:prstGeom prst="rect">
            <a:avLst/>
          </a:prstGeom>
          <a:noFill/>
          <a:ln/>
        </p:spPr>
        <p:txBody>
          <a:bodyPr wrap="none" lIns="0" tIns="0" rIns="0" bIns="0" rtlCol="0" anchor="t"/>
          <a:lstStyle/>
          <a:p>
            <a:pPr>
              <a:lnSpc>
                <a:spcPts val="2333"/>
              </a:lnSpc>
            </a:pPr>
            <a:r>
              <a:rPr lang="en-US" sz="1875" b="1" kern="0" spc="-37" dirty="0">
                <a:solidFill>
                  <a:srgbClr val="F95F88"/>
                </a:solidFill>
                <a:latin typeface="Petrona" pitchFamily="34" charset="0"/>
                <a:ea typeface="Petrona" pitchFamily="34" charset="-122"/>
                <a:cs typeface="Petrona" pitchFamily="34" charset="-120"/>
              </a:rPr>
              <a:t>Personnalisation Émotionnelle</a:t>
            </a:r>
            <a:endParaRPr lang="en-US" sz="1875" dirty="0"/>
          </a:p>
        </p:txBody>
      </p:sp>
      <p:sp>
        <p:nvSpPr>
          <p:cNvPr id="8" name="Text 6"/>
          <p:cNvSpPr/>
          <p:nvPr/>
        </p:nvSpPr>
        <p:spPr>
          <a:xfrm>
            <a:off x="8220174" y="2590999"/>
            <a:ext cx="3372445" cy="2512814"/>
          </a:xfrm>
          <a:prstGeom prst="rect">
            <a:avLst/>
          </a:prstGeom>
          <a:noFill/>
          <a:ln/>
        </p:spPr>
        <p:txBody>
          <a:bodyPr wrap="square" lIns="0" tIns="0" rIns="0" bIns="0" rtlCol="0" anchor="t"/>
          <a:lstStyle/>
          <a:p>
            <a:pPr>
              <a:lnSpc>
                <a:spcPts val="2167"/>
              </a:lnSpc>
            </a:pPr>
            <a:r>
              <a:rPr lang="en-US" sz="1333" kern="0" spc="-27" dirty="0">
                <a:solidFill>
                  <a:srgbClr val="272525"/>
                </a:solidFill>
                <a:latin typeface="Inter" pitchFamily="34" charset="0"/>
                <a:ea typeface="Inter" pitchFamily="34" charset="-122"/>
                <a:cs typeface="Inter" pitchFamily="34" charset="-120"/>
              </a:rPr>
              <a:t>Grâce à des améliorations en traitement du langage naturel (NLP) et à la reconnaissance des émotions dans la voix ou le texte, le chatbot pourra adapter ses recommandations en fonction de l'état émotionnel du client (anxiété, incertitude, etc.). Cela permettrait de rassurer un client stressé avant de prendre une décision financière importante.</a:t>
            </a:r>
            <a:endParaRPr lang="en-US" sz="1333" dirty="0"/>
          </a:p>
        </p:txBody>
      </p:sp>
    </p:spTree>
    <p:extLst>
      <p:ext uri="{BB962C8B-B14F-4D97-AF65-F5344CB8AC3E}">
        <p14:creationId xmlns:p14="http://schemas.microsoft.com/office/powerpoint/2010/main" val="1638864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92031" y="752376"/>
            <a:ext cx="5933579" cy="707132"/>
          </a:xfrm>
          <a:prstGeom prst="rect">
            <a:avLst/>
          </a:prstGeom>
          <a:noFill/>
          <a:ln/>
        </p:spPr>
        <p:txBody>
          <a:bodyPr wrap="none" lIns="0" tIns="0" rIns="0" bIns="0" rtlCol="0" anchor="t"/>
          <a:lstStyle/>
          <a:p>
            <a:pPr>
              <a:lnSpc>
                <a:spcPts val="5541"/>
              </a:lnSpc>
            </a:pPr>
            <a:r>
              <a:rPr lang="en-US" sz="4416" b="1" kern="0" spc="-89" dirty="0">
                <a:solidFill>
                  <a:srgbClr val="F95F88"/>
                </a:solidFill>
                <a:latin typeface="Petrona" pitchFamily="34" charset="0"/>
                <a:ea typeface="Petrona" pitchFamily="34" charset="-122"/>
                <a:cs typeface="Petrona" pitchFamily="34" charset="-120"/>
              </a:rPr>
              <a:t>Prédictions Financières</a:t>
            </a:r>
            <a:endParaRPr lang="en-US" sz="4416" dirty="0"/>
          </a:p>
        </p:txBody>
      </p:sp>
      <p:sp>
        <p:nvSpPr>
          <p:cNvPr id="4" name="Shape 1"/>
          <p:cNvSpPr/>
          <p:nvPr/>
        </p:nvSpPr>
        <p:spPr>
          <a:xfrm>
            <a:off x="5292031" y="1768079"/>
            <a:ext cx="6179939" cy="2559744"/>
          </a:xfrm>
          <a:prstGeom prst="roundRect">
            <a:avLst>
              <a:gd name="adj" fmla="val 3376"/>
            </a:avLst>
          </a:prstGeom>
          <a:solidFill>
            <a:srgbClr val="E0D7F4"/>
          </a:solidFill>
          <a:ln w="15240">
            <a:solidFill>
              <a:srgbClr val="C6BDDA"/>
            </a:solidFill>
            <a:prstDash val="solid"/>
          </a:ln>
        </p:spPr>
      </p:sp>
      <p:sp>
        <p:nvSpPr>
          <p:cNvPr id="5" name="Text 2"/>
          <p:cNvSpPr/>
          <p:nvPr/>
        </p:nvSpPr>
        <p:spPr>
          <a:xfrm>
            <a:off x="5510411" y="1986458"/>
            <a:ext cx="2828925" cy="353517"/>
          </a:xfrm>
          <a:prstGeom prst="rect">
            <a:avLst/>
          </a:prstGeom>
          <a:noFill/>
          <a:ln/>
        </p:spPr>
        <p:txBody>
          <a:bodyPr wrap="none" lIns="0" tIns="0" rIns="0" bIns="0" rtlCol="0" anchor="t"/>
          <a:lstStyle/>
          <a:p>
            <a:pPr>
              <a:lnSpc>
                <a:spcPts val="2750"/>
              </a:lnSpc>
            </a:pPr>
            <a:r>
              <a:rPr lang="en-US" sz="2208" b="1" kern="0" spc="-44" dirty="0">
                <a:solidFill>
                  <a:srgbClr val="272525"/>
                </a:solidFill>
                <a:latin typeface="Petrona" pitchFamily="34" charset="0"/>
                <a:ea typeface="Petrona" pitchFamily="34" charset="-122"/>
                <a:cs typeface="Petrona" pitchFamily="34" charset="-120"/>
              </a:rPr>
              <a:t>Analyse des Données</a:t>
            </a:r>
            <a:endParaRPr lang="en-US" sz="2208" dirty="0"/>
          </a:p>
        </p:txBody>
      </p:sp>
      <p:sp>
        <p:nvSpPr>
          <p:cNvPr id="6" name="Text 3"/>
          <p:cNvSpPr/>
          <p:nvPr/>
        </p:nvSpPr>
        <p:spPr>
          <a:xfrm>
            <a:off x="5510411" y="2463404"/>
            <a:ext cx="5743178" cy="1646039"/>
          </a:xfrm>
          <a:prstGeom prst="rect">
            <a:avLst/>
          </a:prstGeom>
          <a:noFill/>
          <a:ln/>
        </p:spPr>
        <p:txBody>
          <a:bodyPr wrap="square" lIns="0" tIns="0" rIns="0" bIns="0" rtlCol="0" anchor="t"/>
          <a:lstStyle/>
          <a:p>
            <a:pPr>
              <a:lnSpc>
                <a:spcPts val="2583"/>
              </a:lnSpc>
            </a:pPr>
            <a:r>
              <a:rPr lang="en-US" sz="1583" kern="0" spc="-32" dirty="0">
                <a:solidFill>
                  <a:srgbClr val="272525"/>
                </a:solidFill>
                <a:latin typeface="Inter" pitchFamily="34" charset="0"/>
                <a:ea typeface="Inter" pitchFamily="34" charset="-122"/>
                <a:cs typeface="Inter" pitchFamily="34" charset="-120"/>
              </a:rPr>
              <a:t>Grâce à l'analyse des dépenses et des habitudes financières des clients, les chatbots pourront anticiper des événements financiers importants, comme une baisse du solde de compte ou un manque de fonds pour payer une facture à venir.</a:t>
            </a:r>
            <a:endParaRPr lang="en-US" sz="1583" dirty="0"/>
          </a:p>
        </p:txBody>
      </p:sp>
      <p:sp>
        <p:nvSpPr>
          <p:cNvPr id="7" name="Shape 4"/>
          <p:cNvSpPr/>
          <p:nvPr/>
        </p:nvSpPr>
        <p:spPr>
          <a:xfrm>
            <a:off x="5292031" y="4533504"/>
            <a:ext cx="6179939" cy="1572121"/>
          </a:xfrm>
          <a:prstGeom prst="roundRect">
            <a:avLst>
              <a:gd name="adj" fmla="val 5496"/>
            </a:avLst>
          </a:prstGeom>
          <a:solidFill>
            <a:srgbClr val="E0D7F4"/>
          </a:solidFill>
          <a:ln w="15240">
            <a:solidFill>
              <a:srgbClr val="C6BDDA"/>
            </a:solidFill>
            <a:prstDash val="solid"/>
          </a:ln>
        </p:spPr>
      </p:sp>
      <p:sp>
        <p:nvSpPr>
          <p:cNvPr id="8" name="Text 5"/>
          <p:cNvSpPr/>
          <p:nvPr/>
        </p:nvSpPr>
        <p:spPr>
          <a:xfrm>
            <a:off x="5510411" y="4751883"/>
            <a:ext cx="2828925" cy="353517"/>
          </a:xfrm>
          <a:prstGeom prst="rect">
            <a:avLst/>
          </a:prstGeom>
          <a:noFill/>
          <a:ln/>
        </p:spPr>
        <p:txBody>
          <a:bodyPr wrap="none" lIns="0" tIns="0" rIns="0" bIns="0" rtlCol="0" anchor="t"/>
          <a:lstStyle/>
          <a:p>
            <a:pPr>
              <a:lnSpc>
                <a:spcPts val="2750"/>
              </a:lnSpc>
            </a:pPr>
            <a:r>
              <a:rPr lang="en-US" sz="2208" b="1" kern="0" spc="-44" dirty="0">
                <a:solidFill>
                  <a:srgbClr val="272525"/>
                </a:solidFill>
                <a:latin typeface="Petrona" pitchFamily="34" charset="0"/>
                <a:ea typeface="Petrona" pitchFamily="34" charset="-122"/>
                <a:cs typeface="Petrona" pitchFamily="34" charset="-120"/>
              </a:rPr>
              <a:t>Solutions Proactives</a:t>
            </a:r>
            <a:endParaRPr lang="en-US" sz="2208" dirty="0"/>
          </a:p>
        </p:txBody>
      </p:sp>
      <p:sp>
        <p:nvSpPr>
          <p:cNvPr id="9" name="Text 6"/>
          <p:cNvSpPr/>
          <p:nvPr/>
        </p:nvSpPr>
        <p:spPr>
          <a:xfrm>
            <a:off x="5510411" y="5228829"/>
            <a:ext cx="5743178" cy="658416"/>
          </a:xfrm>
          <a:prstGeom prst="rect">
            <a:avLst/>
          </a:prstGeom>
          <a:noFill/>
          <a:ln/>
        </p:spPr>
        <p:txBody>
          <a:bodyPr wrap="square" lIns="0" tIns="0" rIns="0" bIns="0" rtlCol="0" anchor="t"/>
          <a:lstStyle/>
          <a:p>
            <a:pPr>
              <a:lnSpc>
                <a:spcPts val="2583"/>
              </a:lnSpc>
            </a:pPr>
            <a:r>
              <a:rPr lang="en-US" sz="1583" kern="0" spc="-32" dirty="0">
                <a:solidFill>
                  <a:srgbClr val="272525"/>
                </a:solidFill>
                <a:latin typeface="Inter" pitchFamily="34" charset="0"/>
                <a:ea typeface="Inter" pitchFamily="34" charset="-122"/>
                <a:cs typeface="Inter" pitchFamily="34" charset="-120"/>
              </a:rPr>
              <a:t>Ils recommanderont proactivement des solutions telles que des virements automatiques ou des prêts instantanés.</a:t>
            </a:r>
            <a:endParaRPr lang="en-US" sz="1583" dirty="0"/>
          </a:p>
        </p:txBody>
      </p:sp>
    </p:spTree>
    <p:extLst>
      <p:ext uri="{BB962C8B-B14F-4D97-AF65-F5344CB8AC3E}">
        <p14:creationId xmlns:p14="http://schemas.microsoft.com/office/powerpoint/2010/main" val="860383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720031" y="1390353"/>
            <a:ext cx="6179939" cy="1414264"/>
          </a:xfrm>
          <a:prstGeom prst="rect">
            <a:avLst/>
          </a:prstGeom>
          <a:noFill/>
          <a:ln/>
        </p:spPr>
        <p:txBody>
          <a:bodyPr wrap="square" lIns="0" tIns="0" rIns="0" bIns="0" rtlCol="0" anchor="t"/>
          <a:lstStyle/>
          <a:p>
            <a:pPr>
              <a:lnSpc>
                <a:spcPts val="5541"/>
              </a:lnSpc>
            </a:pPr>
            <a:r>
              <a:rPr lang="en-US" sz="4416" b="1" kern="0" spc="-89" dirty="0">
                <a:solidFill>
                  <a:srgbClr val="F95F88"/>
                </a:solidFill>
                <a:latin typeface="Petrona" pitchFamily="34" charset="0"/>
                <a:ea typeface="Petrona" pitchFamily="34" charset="-122"/>
                <a:cs typeface="Petrona" pitchFamily="34" charset="-120"/>
              </a:rPr>
              <a:t>Recommandations Automatisées</a:t>
            </a:r>
            <a:endParaRPr lang="en-US" sz="4416" dirty="0"/>
          </a:p>
        </p:txBody>
      </p:sp>
      <p:sp>
        <p:nvSpPr>
          <p:cNvPr id="4" name="Shape 1"/>
          <p:cNvSpPr/>
          <p:nvPr/>
        </p:nvSpPr>
        <p:spPr>
          <a:xfrm>
            <a:off x="720031" y="3344565"/>
            <a:ext cx="462856" cy="462856"/>
          </a:xfrm>
          <a:prstGeom prst="roundRect">
            <a:avLst>
              <a:gd name="adj" fmla="val 18669"/>
            </a:avLst>
          </a:prstGeom>
          <a:solidFill>
            <a:srgbClr val="E0D7F4"/>
          </a:solidFill>
          <a:ln w="15240">
            <a:solidFill>
              <a:srgbClr val="C6BDDA"/>
            </a:solidFill>
            <a:prstDash val="solid"/>
          </a:ln>
        </p:spPr>
      </p:sp>
      <p:sp>
        <p:nvSpPr>
          <p:cNvPr id="5" name="Text 2"/>
          <p:cNvSpPr/>
          <p:nvPr/>
        </p:nvSpPr>
        <p:spPr>
          <a:xfrm>
            <a:off x="882155" y="3406279"/>
            <a:ext cx="138509" cy="339428"/>
          </a:xfrm>
          <a:prstGeom prst="rect">
            <a:avLst/>
          </a:prstGeom>
          <a:noFill/>
          <a:ln/>
        </p:spPr>
        <p:txBody>
          <a:bodyPr wrap="none" lIns="0" tIns="0" rIns="0" bIns="0" rtlCol="0" anchor="t"/>
          <a:lstStyle/>
          <a:p>
            <a:pPr algn="ctr">
              <a:lnSpc>
                <a:spcPts val="2667"/>
              </a:lnSpc>
            </a:pPr>
            <a:r>
              <a:rPr lang="en-US" sz="2667" b="1" kern="0" spc="-53" dirty="0">
                <a:solidFill>
                  <a:srgbClr val="272525"/>
                </a:solidFill>
                <a:latin typeface="Petrona" pitchFamily="34" charset="0"/>
                <a:ea typeface="Petrona" pitchFamily="34" charset="-122"/>
                <a:cs typeface="Petrona" pitchFamily="34" charset="-120"/>
              </a:rPr>
              <a:t>1</a:t>
            </a:r>
            <a:endParaRPr lang="en-US" sz="2667" dirty="0"/>
          </a:p>
        </p:txBody>
      </p:sp>
      <p:sp>
        <p:nvSpPr>
          <p:cNvPr id="6" name="Text 3"/>
          <p:cNvSpPr/>
          <p:nvPr/>
        </p:nvSpPr>
        <p:spPr>
          <a:xfrm>
            <a:off x="1388567" y="3344565"/>
            <a:ext cx="2828925" cy="353517"/>
          </a:xfrm>
          <a:prstGeom prst="rect">
            <a:avLst/>
          </a:prstGeom>
          <a:noFill/>
          <a:ln/>
        </p:spPr>
        <p:txBody>
          <a:bodyPr wrap="none" lIns="0" tIns="0" rIns="0" bIns="0" rtlCol="0" anchor="t"/>
          <a:lstStyle/>
          <a:p>
            <a:pPr>
              <a:lnSpc>
                <a:spcPts val="2750"/>
              </a:lnSpc>
            </a:pPr>
            <a:r>
              <a:rPr lang="en-US" sz="2208" b="1" kern="0" spc="-44" dirty="0">
                <a:solidFill>
                  <a:srgbClr val="272525"/>
                </a:solidFill>
                <a:latin typeface="Petrona" pitchFamily="34" charset="0"/>
                <a:ea typeface="Petrona" pitchFamily="34" charset="-122"/>
                <a:cs typeface="Petrona" pitchFamily="34" charset="-120"/>
              </a:rPr>
              <a:t>Analyse des Dépenses</a:t>
            </a:r>
            <a:endParaRPr lang="en-US" sz="2208" dirty="0"/>
          </a:p>
        </p:txBody>
      </p:sp>
      <p:sp>
        <p:nvSpPr>
          <p:cNvPr id="7" name="Text 4"/>
          <p:cNvSpPr/>
          <p:nvPr/>
        </p:nvSpPr>
        <p:spPr>
          <a:xfrm>
            <a:off x="1388567" y="3821510"/>
            <a:ext cx="5511403" cy="1646039"/>
          </a:xfrm>
          <a:prstGeom prst="rect">
            <a:avLst/>
          </a:prstGeom>
          <a:noFill/>
          <a:ln/>
        </p:spPr>
        <p:txBody>
          <a:bodyPr wrap="square" lIns="0" tIns="0" rIns="0" bIns="0" rtlCol="0" anchor="t"/>
          <a:lstStyle/>
          <a:p>
            <a:pPr>
              <a:lnSpc>
                <a:spcPts val="2583"/>
              </a:lnSpc>
            </a:pPr>
            <a:r>
              <a:rPr lang="en-US" sz="1583" kern="0" spc="-32" dirty="0">
                <a:solidFill>
                  <a:srgbClr val="272525"/>
                </a:solidFill>
                <a:latin typeface="Inter" pitchFamily="34" charset="0"/>
                <a:ea typeface="Inter" pitchFamily="34" charset="-122"/>
                <a:cs typeface="Inter" pitchFamily="34" charset="-120"/>
              </a:rPr>
              <a:t>Par exemple, en observant une baisse continue de dépenses sur une catégorie, le chatbot pourrait suggérer de placer les économies dans un compte d'épargne rémunéré ou d'investir dans un portefeuille d'actions adapté au profil de risque du client.</a:t>
            </a:r>
            <a:endParaRPr lang="en-US" sz="1583" dirty="0"/>
          </a:p>
        </p:txBody>
      </p:sp>
    </p:spTree>
    <p:extLst>
      <p:ext uri="{BB962C8B-B14F-4D97-AF65-F5344CB8AC3E}">
        <p14:creationId xmlns:p14="http://schemas.microsoft.com/office/powerpoint/2010/main" val="1930762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92031" y="1554957"/>
            <a:ext cx="6179939" cy="1414264"/>
          </a:xfrm>
          <a:prstGeom prst="rect">
            <a:avLst/>
          </a:prstGeom>
          <a:noFill/>
          <a:ln/>
        </p:spPr>
        <p:txBody>
          <a:bodyPr wrap="square" lIns="0" tIns="0" rIns="0" bIns="0" rtlCol="0" anchor="t"/>
          <a:lstStyle/>
          <a:p>
            <a:pPr>
              <a:lnSpc>
                <a:spcPts val="5541"/>
              </a:lnSpc>
            </a:pPr>
            <a:r>
              <a:rPr lang="en-US" sz="4416" b="1" kern="0" spc="-89" dirty="0">
                <a:solidFill>
                  <a:srgbClr val="F95F88"/>
                </a:solidFill>
                <a:latin typeface="Petrona" pitchFamily="34" charset="0"/>
                <a:ea typeface="Petrona" pitchFamily="34" charset="-122"/>
                <a:cs typeface="Petrona" pitchFamily="34" charset="-120"/>
              </a:rPr>
              <a:t>Gestion d'Abonnements et de Services</a:t>
            </a:r>
            <a:endParaRPr lang="en-US" sz="4416" dirty="0"/>
          </a:p>
        </p:txBody>
      </p:sp>
      <p:sp>
        <p:nvSpPr>
          <p:cNvPr id="4" name="Shape 1"/>
          <p:cNvSpPr/>
          <p:nvPr/>
        </p:nvSpPr>
        <p:spPr>
          <a:xfrm>
            <a:off x="5292031" y="3509170"/>
            <a:ext cx="462856" cy="462856"/>
          </a:xfrm>
          <a:prstGeom prst="roundRect">
            <a:avLst>
              <a:gd name="adj" fmla="val 18669"/>
            </a:avLst>
          </a:prstGeom>
          <a:solidFill>
            <a:srgbClr val="E0D7F4"/>
          </a:solidFill>
          <a:ln w="15240">
            <a:solidFill>
              <a:srgbClr val="C6BDDA"/>
            </a:solidFill>
            <a:prstDash val="solid"/>
          </a:ln>
        </p:spPr>
      </p:sp>
      <p:sp>
        <p:nvSpPr>
          <p:cNvPr id="5" name="Text 2"/>
          <p:cNvSpPr/>
          <p:nvPr/>
        </p:nvSpPr>
        <p:spPr>
          <a:xfrm>
            <a:off x="5454155" y="3570883"/>
            <a:ext cx="138509" cy="339428"/>
          </a:xfrm>
          <a:prstGeom prst="rect">
            <a:avLst/>
          </a:prstGeom>
          <a:noFill/>
          <a:ln/>
        </p:spPr>
        <p:txBody>
          <a:bodyPr wrap="none" lIns="0" tIns="0" rIns="0" bIns="0" rtlCol="0" anchor="t"/>
          <a:lstStyle/>
          <a:p>
            <a:pPr algn="ctr">
              <a:lnSpc>
                <a:spcPts val="2667"/>
              </a:lnSpc>
            </a:pPr>
            <a:r>
              <a:rPr lang="en-US" sz="2667" b="1" kern="0" spc="-53" dirty="0">
                <a:solidFill>
                  <a:srgbClr val="272525"/>
                </a:solidFill>
                <a:latin typeface="Petrona" pitchFamily="34" charset="0"/>
                <a:ea typeface="Petrona" pitchFamily="34" charset="-122"/>
              </a:rPr>
              <a:t>2</a:t>
            </a:r>
            <a:endParaRPr lang="en-US" sz="2667" dirty="0"/>
          </a:p>
        </p:txBody>
      </p:sp>
      <p:sp>
        <p:nvSpPr>
          <p:cNvPr id="6" name="Text 3"/>
          <p:cNvSpPr/>
          <p:nvPr/>
        </p:nvSpPr>
        <p:spPr>
          <a:xfrm>
            <a:off x="5960567" y="3509169"/>
            <a:ext cx="2920703" cy="353517"/>
          </a:xfrm>
          <a:prstGeom prst="rect">
            <a:avLst/>
          </a:prstGeom>
          <a:noFill/>
          <a:ln/>
        </p:spPr>
        <p:txBody>
          <a:bodyPr wrap="none" lIns="0" tIns="0" rIns="0" bIns="0" rtlCol="0" anchor="t"/>
          <a:lstStyle/>
          <a:p>
            <a:pPr>
              <a:lnSpc>
                <a:spcPts val="2750"/>
              </a:lnSpc>
            </a:pPr>
            <a:r>
              <a:rPr lang="en-US" sz="2208" b="1" kern="0" spc="-44" dirty="0">
                <a:solidFill>
                  <a:srgbClr val="272525"/>
                </a:solidFill>
                <a:latin typeface="Petrona" pitchFamily="34" charset="0"/>
                <a:ea typeface="Petrona" pitchFamily="34" charset="-122"/>
                <a:cs typeface="Petrona" pitchFamily="34" charset="-120"/>
              </a:rPr>
              <a:t>Optimisation des Coûts</a:t>
            </a:r>
            <a:endParaRPr lang="en-US" sz="2208" dirty="0"/>
          </a:p>
        </p:txBody>
      </p:sp>
      <p:sp>
        <p:nvSpPr>
          <p:cNvPr id="7" name="Text 4"/>
          <p:cNvSpPr/>
          <p:nvPr/>
        </p:nvSpPr>
        <p:spPr>
          <a:xfrm>
            <a:off x="5960567" y="3986113"/>
            <a:ext cx="5511403" cy="1316832"/>
          </a:xfrm>
          <a:prstGeom prst="rect">
            <a:avLst/>
          </a:prstGeom>
          <a:noFill/>
          <a:ln/>
        </p:spPr>
        <p:txBody>
          <a:bodyPr wrap="square" lIns="0" tIns="0" rIns="0" bIns="0" rtlCol="0" anchor="t"/>
          <a:lstStyle/>
          <a:p>
            <a:pPr>
              <a:lnSpc>
                <a:spcPts val="2583"/>
              </a:lnSpc>
            </a:pPr>
            <a:r>
              <a:rPr lang="en-US" sz="1583" kern="0" spc="-32" dirty="0">
                <a:solidFill>
                  <a:srgbClr val="272525"/>
                </a:solidFill>
                <a:latin typeface="Inter" pitchFamily="34" charset="0"/>
                <a:ea typeface="Inter" pitchFamily="34" charset="-122"/>
                <a:cs typeface="Inter" pitchFamily="34" charset="-120"/>
              </a:rPr>
              <a:t>Le chatbot pourrait analyser les abonnements mensuels (streaming, services en ligne) et proposer des options pour réduire les frais, voire annuler automatiquement ceux qui ne sont pas utilisés.</a:t>
            </a:r>
            <a:endParaRPr lang="en-US" sz="1583" dirty="0"/>
          </a:p>
        </p:txBody>
      </p:sp>
    </p:spTree>
    <p:extLst>
      <p:ext uri="{BB962C8B-B14F-4D97-AF65-F5344CB8AC3E}">
        <p14:creationId xmlns:p14="http://schemas.microsoft.com/office/powerpoint/2010/main" val="3683666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147965" y="598984"/>
            <a:ext cx="6468070" cy="967978"/>
          </a:xfrm>
          <a:prstGeom prst="rect">
            <a:avLst/>
          </a:prstGeom>
          <a:noFill/>
          <a:ln/>
        </p:spPr>
        <p:txBody>
          <a:bodyPr wrap="square" lIns="0" tIns="0" rIns="0" bIns="0" rtlCol="0" anchor="t"/>
          <a:lstStyle/>
          <a:p>
            <a:pPr defTabSz="761970">
              <a:lnSpc>
                <a:spcPts val="3792"/>
              </a:lnSpc>
            </a:pPr>
            <a:r>
              <a:rPr lang="en-US" sz="3042" dirty="0">
                <a:solidFill>
                  <a:srgbClr val="38512F"/>
                </a:solidFill>
                <a:latin typeface="Lora" pitchFamily="34" charset="0"/>
                <a:ea typeface="Lora" pitchFamily="34" charset="-122"/>
                <a:cs typeface="Lora" pitchFamily="34" charset="-120"/>
              </a:rPr>
              <a:t>Chine : Les chatbots comme assistants financiers omniprésents</a:t>
            </a:r>
            <a:endParaRPr lang="en-US" sz="3042" dirty="0">
              <a:solidFill>
                <a:prstClr val="black"/>
              </a:solidFill>
              <a:latin typeface="Calibri" panose="020F0502020204030204"/>
            </a:endParaRPr>
          </a:p>
        </p:txBody>
      </p:sp>
      <p:sp>
        <p:nvSpPr>
          <p:cNvPr id="4" name="Shape 1"/>
          <p:cNvSpPr/>
          <p:nvPr/>
        </p:nvSpPr>
        <p:spPr>
          <a:xfrm>
            <a:off x="5147965" y="1813819"/>
            <a:ext cx="6468070" cy="1459806"/>
          </a:xfrm>
          <a:prstGeom prst="roundRect">
            <a:avLst>
              <a:gd name="adj" fmla="val 1691"/>
            </a:avLst>
          </a:prstGeom>
          <a:solidFill>
            <a:srgbClr val="F3E7D4"/>
          </a:solidFill>
          <a:ln/>
        </p:spPr>
      </p:sp>
      <p:sp>
        <p:nvSpPr>
          <p:cNvPr id="5" name="Text 2"/>
          <p:cNvSpPr/>
          <p:nvPr/>
        </p:nvSpPr>
        <p:spPr>
          <a:xfrm>
            <a:off x="5312470" y="1978323"/>
            <a:ext cx="1936254" cy="242094"/>
          </a:xfrm>
          <a:prstGeom prst="rect">
            <a:avLst/>
          </a:prstGeom>
          <a:noFill/>
          <a:ln/>
        </p:spPr>
        <p:txBody>
          <a:bodyPr wrap="none" lIns="0" tIns="0" rIns="0" bIns="0" rtlCol="0" anchor="t"/>
          <a:lstStyle/>
          <a:p>
            <a:pPr defTabSz="761970">
              <a:lnSpc>
                <a:spcPts val="1875"/>
              </a:lnSpc>
            </a:pPr>
            <a:r>
              <a:rPr lang="en-US" sz="1500" dirty="0">
                <a:solidFill>
                  <a:srgbClr val="3A3630"/>
                </a:solidFill>
                <a:latin typeface="Lora" pitchFamily="34" charset="0"/>
                <a:ea typeface="Lora" pitchFamily="34" charset="-122"/>
                <a:cs typeface="Lora" pitchFamily="34" charset="-120"/>
              </a:rPr>
              <a:t>Leader mondial</a:t>
            </a:r>
            <a:endParaRPr lang="en-US" sz="1500" dirty="0">
              <a:solidFill>
                <a:prstClr val="black"/>
              </a:solidFill>
              <a:latin typeface="Calibri" panose="020F0502020204030204"/>
            </a:endParaRPr>
          </a:p>
        </p:txBody>
      </p:sp>
      <p:sp>
        <p:nvSpPr>
          <p:cNvPr id="6" name="Text 3"/>
          <p:cNvSpPr/>
          <p:nvPr/>
        </p:nvSpPr>
        <p:spPr>
          <a:xfrm>
            <a:off x="5312470" y="2319139"/>
            <a:ext cx="6139061" cy="789980"/>
          </a:xfrm>
          <a:prstGeom prst="rect">
            <a:avLst/>
          </a:prstGeom>
          <a:noFill/>
          <a:ln/>
        </p:spPr>
        <p:txBody>
          <a:bodyPr wrap="square" lIns="0" tIns="0" rIns="0" bIns="0" rtlCol="0" anchor="t"/>
          <a:lstStyle/>
          <a:p>
            <a:pPr defTabSz="761970">
              <a:lnSpc>
                <a:spcPts val="2042"/>
              </a:lnSpc>
            </a:pPr>
            <a:r>
              <a:rPr lang="en-US" sz="1292" dirty="0">
                <a:solidFill>
                  <a:srgbClr val="3A3630"/>
                </a:solidFill>
                <a:latin typeface="Source Sans Pro" pitchFamily="34" charset="0"/>
                <a:ea typeface="Source Sans Pro" pitchFamily="34" charset="-122"/>
                <a:cs typeface="Source Sans Pro" pitchFamily="34" charset="-120"/>
              </a:rPr>
              <a:t>La Chine, leader mondial dans l'adoption des technologies numériques, a massivement investi dans les chatbots et les assistants virtuels grâce à son écosystème d'applications super-apps comme WeChat et Alipay.</a:t>
            </a:r>
            <a:endParaRPr lang="en-US" sz="1292" dirty="0">
              <a:solidFill>
                <a:prstClr val="black"/>
              </a:solidFill>
              <a:latin typeface="Calibri" panose="020F0502020204030204"/>
            </a:endParaRPr>
          </a:p>
        </p:txBody>
      </p:sp>
      <p:sp>
        <p:nvSpPr>
          <p:cNvPr id="7" name="Shape 4"/>
          <p:cNvSpPr/>
          <p:nvPr/>
        </p:nvSpPr>
        <p:spPr>
          <a:xfrm>
            <a:off x="5147965" y="3438129"/>
            <a:ext cx="6468070" cy="1196479"/>
          </a:xfrm>
          <a:prstGeom prst="roundRect">
            <a:avLst>
              <a:gd name="adj" fmla="val 2063"/>
            </a:avLst>
          </a:prstGeom>
          <a:solidFill>
            <a:srgbClr val="F3E7D4"/>
          </a:solidFill>
          <a:ln/>
        </p:spPr>
      </p:sp>
      <p:sp>
        <p:nvSpPr>
          <p:cNvPr id="8" name="Text 5"/>
          <p:cNvSpPr/>
          <p:nvPr/>
        </p:nvSpPr>
        <p:spPr>
          <a:xfrm>
            <a:off x="5312470" y="3602633"/>
            <a:ext cx="1936254" cy="242094"/>
          </a:xfrm>
          <a:prstGeom prst="rect">
            <a:avLst/>
          </a:prstGeom>
          <a:noFill/>
          <a:ln/>
        </p:spPr>
        <p:txBody>
          <a:bodyPr wrap="none" lIns="0" tIns="0" rIns="0" bIns="0" rtlCol="0" anchor="t"/>
          <a:lstStyle/>
          <a:p>
            <a:pPr defTabSz="761970">
              <a:lnSpc>
                <a:spcPts val="1875"/>
              </a:lnSpc>
            </a:pPr>
            <a:r>
              <a:rPr lang="en-US" sz="1500" dirty="0">
                <a:solidFill>
                  <a:srgbClr val="3A3630"/>
                </a:solidFill>
                <a:latin typeface="Lora" pitchFamily="34" charset="0"/>
                <a:ea typeface="Lora" pitchFamily="34" charset="-122"/>
                <a:cs typeface="Lora" pitchFamily="34" charset="-120"/>
              </a:rPr>
              <a:t>WeBank (China)</a:t>
            </a:r>
            <a:endParaRPr lang="en-US" sz="1500" dirty="0">
              <a:solidFill>
                <a:prstClr val="black"/>
              </a:solidFill>
              <a:latin typeface="Calibri" panose="020F0502020204030204"/>
            </a:endParaRPr>
          </a:p>
        </p:txBody>
      </p:sp>
      <p:sp>
        <p:nvSpPr>
          <p:cNvPr id="9" name="Text 6"/>
          <p:cNvSpPr/>
          <p:nvPr/>
        </p:nvSpPr>
        <p:spPr>
          <a:xfrm>
            <a:off x="5312470" y="3943449"/>
            <a:ext cx="6139061" cy="526653"/>
          </a:xfrm>
          <a:prstGeom prst="rect">
            <a:avLst/>
          </a:prstGeom>
          <a:noFill/>
          <a:ln/>
        </p:spPr>
        <p:txBody>
          <a:bodyPr wrap="square" lIns="0" tIns="0" rIns="0" bIns="0" rtlCol="0" anchor="t"/>
          <a:lstStyle/>
          <a:p>
            <a:pPr defTabSz="761970">
              <a:lnSpc>
                <a:spcPts val="2042"/>
              </a:lnSpc>
            </a:pPr>
            <a:r>
              <a:rPr lang="en-US" sz="1292" dirty="0">
                <a:solidFill>
                  <a:srgbClr val="3A3630"/>
                </a:solidFill>
                <a:latin typeface="Source Sans Pro" pitchFamily="34" charset="0"/>
                <a:ea typeface="Source Sans Pro" pitchFamily="34" charset="-122"/>
                <a:cs typeface="Source Sans Pro" pitchFamily="34" charset="-120"/>
              </a:rPr>
              <a:t>WeBank, la première banque numérique en Chine, utilise un assistant virtuel intelligent qui intègre WeChat pour offrir des services financiers complets. Les clients peuvent :</a:t>
            </a:r>
            <a:endParaRPr lang="en-US" sz="1292" dirty="0">
              <a:solidFill>
                <a:prstClr val="black"/>
              </a:solidFill>
              <a:latin typeface="Calibri" panose="020F0502020204030204"/>
            </a:endParaRPr>
          </a:p>
        </p:txBody>
      </p:sp>
      <p:sp>
        <p:nvSpPr>
          <p:cNvPr id="10" name="Shape 7"/>
          <p:cNvSpPr/>
          <p:nvPr/>
        </p:nvSpPr>
        <p:spPr>
          <a:xfrm>
            <a:off x="5147965" y="4799112"/>
            <a:ext cx="6468070" cy="1459806"/>
          </a:xfrm>
          <a:prstGeom prst="roundRect">
            <a:avLst>
              <a:gd name="adj" fmla="val 1691"/>
            </a:avLst>
          </a:prstGeom>
          <a:solidFill>
            <a:srgbClr val="F3E7D4"/>
          </a:solidFill>
          <a:ln/>
        </p:spPr>
      </p:sp>
      <p:sp>
        <p:nvSpPr>
          <p:cNvPr id="11" name="Text 8"/>
          <p:cNvSpPr/>
          <p:nvPr/>
        </p:nvSpPr>
        <p:spPr>
          <a:xfrm>
            <a:off x="5312470" y="4963617"/>
            <a:ext cx="1936254" cy="242094"/>
          </a:xfrm>
          <a:prstGeom prst="rect">
            <a:avLst/>
          </a:prstGeom>
          <a:noFill/>
          <a:ln/>
        </p:spPr>
        <p:txBody>
          <a:bodyPr wrap="none" lIns="0" tIns="0" rIns="0" bIns="0" rtlCol="0" anchor="t"/>
          <a:lstStyle/>
          <a:p>
            <a:pPr defTabSz="761970">
              <a:lnSpc>
                <a:spcPts val="1875"/>
              </a:lnSpc>
            </a:pPr>
            <a:r>
              <a:rPr lang="en-US" sz="1500" dirty="0">
                <a:solidFill>
                  <a:srgbClr val="3A3630"/>
                </a:solidFill>
                <a:latin typeface="Lora" pitchFamily="34" charset="0"/>
                <a:ea typeface="Lora" pitchFamily="34" charset="-122"/>
                <a:cs typeface="Lora" pitchFamily="34" charset="-120"/>
              </a:rPr>
              <a:t>Fonctionnalités</a:t>
            </a:r>
            <a:endParaRPr lang="en-US" sz="1500" dirty="0">
              <a:solidFill>
                <a:prstClr val="black"/>
              </a:solidFill>
              <a:latin typeface="Calibri" panose="020F0502020204030204"/>
            </a:endParaRPr>
          </a:p>
        </p:txBody>
      </p:sp>
      <p:sp>
        <p:nvSpPr>
          <p:cNvPr id="12" name="Text 9"/>
          <p:cNvSpPr/>
          <p:nvPr/>
        </p:nvSpPr>
        <p:spPr>
          <a:xfrm>
            <a:off x="5312470" y="5304433"/>
            <a:ext cx="6139061" cy="789980"/>
          </a:xfrm>
          <a:prstGeom prst="rect">
            <a:avLst/>
          </a:prstGeom>
          <a:noFill/>
          <a:ln/>
        </p:spPr>
        <p:txBody>
          <a:bodyPr wrap="square" lIns="0" tIns="0" rIns="0" bIns="0" rtlCol="0" anchor="t"/>
          <a:lstStyle/>
          <a:p>
            <a:pPr defTabSz="761970">
              <a:lnSpc>
                <a:spcPts val="2042"/>
              </a:lnSpc>
            </a:pPr>
            <a:r>
              <a:rPr lang="en-US" sz="1292" dirty="0">
                <a:solidFill>
                  <a:srgbClr val="3A3630"/>
                </a:solidFill>
                <a:latin typeface="Source Sans Pro" pitchFamily="34" charset="0"/>
                <a:ea typeface="Source Sans Pro" pitchFamily="34" charset="-122"/>
                <a:cs typeface="Source Sans Pro" pitchFamily="34" charset="-120"/>
              </a:rPr>
              <a:t>Consulter leurs soldes, suivre leurs transactions, ou poser des questions sur des produits financiers. Recevoir des recommandations en temps réel basées sur leur historique de dépenses et leur comportement d'épargne.</a:t>
            </a:r>
            <a:endParaRPr lang="en-US" sz="1292" dirty="0">
              <a:solidFill>
                <a:prstClr val="black"/>
              </a:solidFill>
              <a:latin typeface="Calibri" panose="020F0502020204030204"/>
            </a:endParaRPr>
          </a:p>
        </p:txBody>
      </p:sp>
      <p:sp>
        <p:nvSpPr>
          <p:cNvPr id="13" name="Rectangle à coins arrondis 12"/>
          <p:cNvSpPr/>
          <p:nvPr/>
        </p:nvSpPr>
        <p:spPr>
          <a:xfrm>
            <a:off x="304800" y="5743074"/>
            <a:ext cx="3577389" cy="946484"/>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XIAOICE+ CHINA MERCHANTS BANK</a:t>
            </a:r>
            <a:endParaRPr lang="fr-FR" dirty="0"/>
          </a:p>
        </p:txBody>
      </p:sp>
    </p:spTree>
    <p:extLst>
      <p:ext uri="{BB962C8B-B14F-4D97-AF65-F5344CB8AC3E}">
        <p14:creationId xmlns:p14="http://schemas.microsoft.com/office/powerpoint/2010/main" val="3729501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578744" y="258415"/>
            <a:ext cx="6462514" cy="972741"/>
          </a:xfrm>
          <a:prstGeom prst="rect">
            <a:avLst/>
          </a:prstGeom>
          <a:noFill/>
          <a:ln/>
        </p:spPr>
        <p:txBody>
          <a:bodyPr wrap="square" lIns="0" tIns="0" rIns="0" bIns="0" rtlCol="0" anchor="t"/>
          <a:lstStyle/>
          <a:p>
            <a:pPr defTabSz="761970">
              <a:lnSpc>
                <a:spcPts val="3792"/>
              </a:lnSpc>
            </a:pPr>
            <a:r>
              <a:rPr lang="fr-FR" sz="3042" dirty="0">
                <a:solidFill>
                  <a:srgbClr val="38512F"/>
                </a:solidFill>
                <a:latin typeface="Lora" pitchFamily="34" charset="0"/>
                <a:ea typeface="Lora" pitchFamily="34" charset="-122"/>
                <a:cs typeface="Lora" pitchFamily="34" charset="-120"/>
              </a:rPr>
              <a:t>Inde : Inclusion financière par les </a:t>
            </a:r>
            <a:r>
              <a:rPr lang="fr-FR" sz="3042" dirty="0" err="1">
                <a:solidFill>
                  <a:srgbClr val="38512F"/>
                </a:solidFill>
                <a:latin typeface="Lora" pitchFamily="34" charset="0"/>
                <a:ea typeface="Lora" pitchFamily="34" charset="-122"/>
                <a:cs typeface="Lora" pitchFamily="34" charset="-120"/>
              </a:rPr>
              <a:t>chatbots</a:t>
            </a:r>
            <a:r>
              <a:rPr lang="fr-FR" sz="3042" dirty="0">
                <a:solidFill>
                  <a:srgbClr val="38512F"/>
                </a:solidFill>
                <a:latin typeface="Lora" pitchFamily="34" charset="0"/>
                <a:ea typeface="Lora" pitchFamily="34" charset="-122"/>
                <a:cs typeface="Lora" pitchFamily="34" charset="-120"/>
              </a:rPr>
              <a:t> intelligents</a:t>
            </a:r>
          </a:p>
          <a:p>
            <a:pPr defTabSz="761970">
              <a:lnSpc>
                <a:spcPts val="3792"/>
              </a:lnSpc>
            </a:pPr>
            <a:r>
              <a:rPr lang="en-US" sz="1200" dirty="0" err="1" smtClean="0">
                <a:solidFill>
                  <a:srgbClr val="38512F"/>
                </a:solidFill>
                <a:latin typeface="Lora" pitchFamily="34" charset="0"/>
                <a:ea typeface="Lora" pitchFamily="34" charset="-122"/>
                <a:cs typeface="Lora" pitchFamily="34" charset="-120"/>
              </a:rPr>
              <a:t>Fonctionnalités</a:t>
            </a:r>
            <a:r>
              <a:rPr lang="en-US" sz="1200" dirty="0" smtClean="0">
                <a:solidFill>
                  <a:srgbClr val="38512F"/>
                </a:solidFill>
                <a:latin typeface="Lora" pitchFamily="34" charset="0"/>
                <a:ea typeface="Lora" pitchFamily="34" charset="-122"/>
                <a:cs typeface="Lora" pitchFamily="34" charset="-120"/>
              </a:rPr>
              <a:t> </a:t>
            </a:r>
            <a:r>
              <a:rPr lang="en-US" sz="1200" dirty="0">
                <a:solidFill>
                  <a:srgbClr val="38512F"/>
                </a:solidFill>
                <a:latin typeface="Lora" pitchFamily="34" charset="0"/>
                <a:ea typeface="Lora" pitchFamily="34" charset="-122"/>
                <a:cs typeface="Lora" pitchFamily="34" charset="-120"/>
              </a:rPr>
              <a:t>avancées d'Eva (HDFC Bank)</a:t>
            </a:r>
            <a:endParaRPr lang="en-US" sz="1200" dirty="0">
              <a:solidFill>
                <a:prstClr val="black"/>
              </a:solidFill>
              <a:latin typeface="Calibri" panose="020F0502020204030204"/>
            </a:endParaRPr>
          </a:p>
        </p:txBody>
      </p:sp>
      <p:sp>
        <p:nvSpPr>
          <p:cNvPr id="4" name="Shape 1"/>
          <p:cNvSpPr/>
          <p:nvPr/>
        </p:nvSpPr>
        <p:spPr>
          <a:xfrm>
            <a:off x="578744" y="1806079"/>
            <a:ext cx="6462514" cy="1202233"/>
          </a:xfrm>
          <a:prstGeom prst="roundRect">
            <a:avLst>
              <a:gd name="adj" fmla="val 2063"/>
            </a:avLst>
          </a:prstGeom>
          <a:solidFill>
            <a:srgbClr val="F3E7D4"/>
          </a:solidFill>
          <a:ln/>
        </p:spPr>
      </p:sp>
      <p:sp>
        <p:nvSpPr>
          <p:cNvPr id="5" name="Text 2"/>
          <p:cNvSpPr/>
          <p:nvPr/>
        </p:nvSpPr>
        <p:spPr>
          <a:xfrm>
            <a:off x="744042" y="1971378"/>
            <a:ext cx="3198317" cy="243185"/>
          </a:xfrm>
          <a:prstGeom prst="rect">
            <a:avLst/>
          </a:prstGeom>
          <a:noFill/>
          <a:ln/>
        </p:spPr>
        <p:txBody>
          <a:bodyPr wrap="none" lIns="0" tIns="0" rIns="0" bIns="0" rtlCol="0" anchor="t"/>
          <a:lstStyle/>
          <a:p>
            <a:pPr defTabSz="761970">
              <a:lnSpc>
                <a:spcPts val="1875"/>
              </a:lnSpc>
            </a:pPr>
            <a:r>
              <a:rPr lang="en-US" sz="1500" dirty="0">
                <a:solidFill>
                  <a:srgbClr val="3A3630"/>
                </a:solidFill>
                <a:latin typeface="Lora" pitchFamily="34" charset="0"/>
                <a:ea typeface="Lora" pitchFamily="34" charset="-122"/>
                <a:cs typeface="Lora" pitchFamily="34" charset="-120"/>
              </a:rPr>
              <a:t>Transactions par commande vocale</a:t>
            </a:r>
            <a:endParaRPr lang="en-US" sz="1500" dirty="0">
              <a:solidFill>
                <a:prstClr val="black"/>
              </a:solidFill>
              <a:latin typeface="Calibri" panose="020F0502020204030204"/>
            </a:endParaRPr>
          </a:p>
        </p:txBody>
      </p:sp>
      <p:sp>
        <p:nvSpPr>
          <p:cNvPr id="6" name="Text 3"/>
          <p:cNvSpPr/>
          <p:nvPr/>
        </p:nvSpPr>
        <p:spPr>
          <a:xfrm>
            <a:off x="744042" y="2313782"/>
            <a:ext cx="6131918" cy="529233"/>
          </a:xfrm>
          <a:prstGeom prst="rect">
            <a:avLst/>
          </a:prstGeom>
          <a:noFill/>
          <a:ln/>
        </p:spPr>
        <p:txBody>
          <a:bodyPr wrap="square" lIns="0" tIns="0" rIns="0" bIns="0" rtlCol="0" anchor="t"/>
          <a:lstStyle/>
          <a:p>
            <a:pPr defTabSz="761970">
              <a:lnSpc>
                <a:spcPts val="2083"/>
              </a:lnSpc>
            </a:pPr>
            <a:r>
              <a:rPr lang="en-US" sz="1292" dirty="0">
                <a:solidFill>
                  <a:srgbClr val="3A3630"/>
                </a:solidFill>
                <a:latin typeface="Source Sans Pro" pitchFamily="34" charset="0"/>
                <a:ea typeface="Source Sans Pro" pitchFamily="34" charset="-122"/>
                <a:cs typeface="Source Sans Pro" pitchFamily="34" charset="-120"/>
              </a:rPr>
              <a:t>Grâce à l'intégration avec les smartphones abordables, les clients peuvent simplement parler à Eva pour vérifier leurs soldes, payer leurs factures, ou demander un prêt.</a:t>
            </a:r>
            <a:endParaRPr lang="en-US" sz="1292" dirty="0">
              <a:solidFill>
                <a:prstClr val="black"/>
              </a:solidFill>
              <a:latin typeface="Calibri" panose="020F0502020204030204"/>
            </a:endParaRPr>
          </a:p>
        </p:txBody>
      </p:sp>
      <p:sp>
        <p:nvSpPr>
          <p:cNvPr id="7" name="Shape 4"/>
          <p:cNvSpPr/>
          <p:nvPr/>
        </p:nvSpPr>
        <p:spPr>
          <a:xfrm>
            <a:off x="578744" y="3173611"/>
            <a:ext cx="6462514" cy="1466850"/>
          </a:xfrm>
          <a:prstGeom prst="roundRect">
            <a:avLst>
              <a:gd name="adj" fmla="val 1691"/>
            </a:avLst>
          </a:prstGeom>
          <a:solidFill>
            <a:srgbClr val="F3E7D4"/>
          </a:solidFill>
          <a:ln/>
        </p:spPr>
      </p:sp>
      <p:sp>
        <p:nvSpPr>
          <p:cNvPr id="8" name="Text 5"/>
          <p:cNvSpPr/>
          <p:nvPr/>
        </p:nvSpPr>
        <p:spPr>
          <a:xfrm>
            <a:off x="744042" y="3338909"/>
            <a:ext cx="2611537" cy="243185"/>
          </a:xfrm>
          <a:prstGeom prst="rect">
            <a:avLst/>
          </a:prstGeom>
          <a:noFill/>
          <a:ln/>
        </p:spPr>
        <p:txBody>
          <a:bodyPr wrap="none" lIns="0" tIns="0" rIns="0" bIns="0" rtlCol="0" anchor="t"/>
          <a:lstStyle/>
          <a:p>
            <a:pPr defTabSz="761970">
              <a:lnSpc>
                <a:spcPts val="1875"/>
              </a:lnSpc>
            </a:pPr>
            <a:r>
              <a:rPr lang="en-US" sz="1500" dirty="0">
                <a:solidFill>
                  <a:srgbClr val="3A3630"/>
                </a:solidFill>
                <a:latin typeface="Lora" pitchFamily="34" charset="0"/>
                <a:ea typeface="Lora" pitchFamily="34" charset="-122"/>
                <a:cs typeface="Lora" pitchFamily="34" charset="-120"/>
              </a:rPr>
              <a:t>Conseils sur les microcrédits</a:t>
            </a:r>
            <a:endParaRPr lang="en-US" sz="1500" dirty="0">
              <a:solidFill>
                <a:prstClr val="black"/>
              </a:solidFill>
              <a:latin typeface="Calibri" panose="020F0502020204030204"/>
            </a:endParaRPr>
          </a:p>
        </p:txBody>
      </p:sp>
      <p:sp>
        <p:nvSpPr>
          <p:cNvPr id="9" name="Text 6"/>
          <p:cNvSpPr/>
          <p:nvPr/>
        </p:nvSpPr>
        <p:spPr>
          <a:xfrm>
            <a:off x="744042" y="3681314"/>
            <a:ext cx="6131918" cy="793849"/>
          </a:xfrm>
          <a:prstGeom prst="rect">
            <a:avLst/>
          </a:prstGeom>
          <a:noFill/>
          <a:ln/>
        </p:spPr>
        <p:txBody>
          <a:bodyPr wrap="square" lIns="0" tIns="0" rIns="0" bIns="0" rtlCol="0" anchor="t"/>
          <a:lstStyle/>
          <a:p>
            <a:pPr defTabSz="761970">
              <a:lnSpc>
                <a:spcPts val="2083"/>
              </a:lnSpc>
            </a:pPr>
            <a:r>
              <a:rPr lang="en-US" sz="1292" dirty="0">
                <a:solidFill>
                  <a:srgbClr val="3A3630"/>
                </a:solidFill>
                <a:latin typeface="Source Sans Pro" pitchFamily="34" charset="0"/>
                <a:ea typeface="Source Sans Pro" pitchFamily="34" charset="-122"/>
                <a:cs typeface="Source Sans Pro" pitchFamily="34" charset="-120"/>
              </a:rPr>
              <a:t>Pour les populations rurales, Eva aide à comprendre les options de microfinance, explique les termes de crédit, et propose des recommandations basées sur les revenus des agriculteurs ou des travailleurs saisonniers.</a:t>
            </a:r>
            <a:endParaRPr lang="en-US" sz="1292" dirty="0">
              <a:solidFill>
                <a:prstClr val="black"/>
              </a:solidFill>
              <a:latin typeface="Calibri" panose="020F0502020204030204"/>
            </a:endParaRPr>
          </a:p>
        </p:txBody>
      </p:sp>
      <p:sp>
        <p:nvSpPr>
          <p:cNvPr id="10" name="Shape 7"/>
          <p:cNvSpPr/>
          <p:nvPr/>
        </p:nvSpPr>
        <p:spPr>
          <a:xfrm>
            <a:off x="578744" y="4805759"/>
            <a:ext cx="6462514" cy="1466850"/>
          </a:xfrm>
          <a:prstGeom prst="roundRect">
            <a:avLst>
              <a:gd name="adj" fmla="val 1691"/>
            </a:avLst>
          </a:prstGeom>
          <a:solidFill>
            <a:srgbClr val="F3E7D4"/>
          </a:solidFill>
          <a:ln/>
        </p:spPr>
      </p:sp>
      <p:sp>
        <p:nvSpPr>
          <p:cNvPr id="11" name="Text 8"/>
          <p:cNvSpPr/>
          <p:nvPr/>
        </p:nvSpPr>
        <p:spPr>
          <a:xfrm>
            <a:off x="744042" y="4971058"/>
            <a:ext cx="1945482" cy="243185"/>
          </a:xfrm>
          <a:prstGeom prst="rect">
            <a:avLst/>
          </a:prstGeom>
          <a:noFill/>
          <a:ln/>
        </p:spPr>
        <p:txBody>
          <a:bodyPr wrap="none" lIns="0" tIns="0" rIns="0" bIns="0" rtlCol="0" anchor="t"/>
          <a:lstStyle/>
          <a:p>
            <a:pPr defTabSz="761970">
              <a:lnSpc>
                <a:spcPts val="1875"/>
              </a:lnSpc>
            </a:pPr>
            <a:r>
              <a:rPr lang="en-US" sz="1500" dirty="0">
                <a:solidFill>
                  <a:srgbClr val="3A3630"/>
                </a:solidFill>
                <a:latin typeface="Lora" pitchFamily="34" charset="0"/>
                <a:ea typeface="Lora" pitchFamily="34" charset="-122"/>
                <a:cs typeface="Lora" pitchFamily="34" charset="-120"/>
              </a:rPr>
              <a:t>Impact</a:t>
            </a:r>
            <a:endParaRPr lang="en-US" sz="1500" dirty="0">
              <a:solidFill>
                <a:prstClr val="black"/>
              </a:solidFill>
              <a:latin typeface="Calibri" panose="020F0502020204030204"/>
            </a:endParaRPr>
          </a:p>
        </p:txBody>
      </p:sp>
      <p:sp>
        <p:nvSpPr>
          <p:cNvPr id="12" name="Text 9"/>
          <p:cNvSpPr/>
          <p:nvPr/>
        </p:nvSpPr>
        <p:spPr>
          <a:xfrm>
            <a:off x="744042" y="5313462"/>
            <a:ext cx="6131918" cy="793849"/>
          </a:xfrm>
          <a:prstGeom prst="rect">
            <a:avLst/>
          </a:prstGeom>
          <a:noFill/>
          <a:ln/>
        </p:spPr>
        <p:txBody>
          <a:bodyPr wrap="square" lIns="0" tIns="0" rIns="0" bIns="0" rtlCol="0" anchor="t"/>
          <a:lstStyle/>
          <a:p>
            <a:pPr defTabSz="761970">
              <a:lnSpc>
                <a:spcPts val="2083"/>
              </a:lnSpc>
            </a:pPr>
            <a:r>
              <a:rPr lang="en-US" sz="1292" dirty="0">
                <a:solidFill>
                  <a:srgbClr val="3A3630"/>
                </a:solidFill>
                <a:latin typeface="Source Sans Pro" pitchFamily="34" charset="0"/>
                <a:ea typeface="Source Sans Pro" pitchFamily="34" charset="-122"/>
                <a:cs typeface="Source Sans Pro" pitchFamily="34" charset="-120"/>
              </a:rPr>
              <a:t>Plus de 500 000 interactions clients traitées par Eva dès sa première année de lancement. 30 % d'augmentation de l'utilisation des services bancaires numériques parmi les clients en milieu rural, contribuant à une meilleure inclusion financière.</a:t>
            </a:r>
            <a:endParaRPr lang="en-US" sz="1292" dirty="0">
              <a:solidFill>
                <a:prstClr val="black"/>
              </a:solidFill>
              <a:latin typeface="Calibri" panose="020F0502020204030204"/>
            </a:endParaRPr>
          </a:p>
        </p:txBody>
      </p:sp>
    </p:spTree>
    <p:extLst>
      <p:ext uri="{BB962C8B-B14F-4D97-AF65-F5344CB8AC3E}">
        <p14:creationId xmlns:p14="http://schemas.microsoft.com/office/powerpoint/2010/main" val="2705540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35575" y="522486"/>
            <a:ext cx="6292850" cy="1672828"/>
          </a:xfrm>
          <a:prstGeom prst="rect">
            <a:avLst/>
          </a:prstGeom>
          <a:noFill/>
          <a:ln/>
        </p:spPr>
        <p:txBody>
          <a:bodyPr wrap="square" lIns="0" tIns="0" rIns="0" bIns="0" rtlCol="0" anchor="t"/>
          <a:lstStyle/>
          <a:p>
            <a:pPr defTabSz="761970">
              <a:lnSpc>
                <a:spcPts val="4375"/>
              </a:lnSpc>
            </a:pPr>
            <a:r>
              <a:rPr lang="en-US" sz="3500" dirty="0">
                <a:solidFill>
                  <a:srgbClr val="38512F"/>
                </a:solidFill>
                <a:latin typeface="Lora" pitchFamily="34" charset="0"/>
                <a:ea typeface="Lora" pitchFamily="34" charset="-122"/>
                <a:cs typeface="Lora" pitchFamily="34" charset="-120"/>
              </a:rPr>
              <a:t>Asie du Sud-Est : Intégration des chatbots dans les super-apps, </a:t>
            </a:r>
            <a:r>
              <a:rPr lang="en-US" sz="2400" dirty="0">
                <a:solidFill>
                  <a:srgbClr val="38512F"/>
                </a:solidFill>
                <a:latin typeface="Lora" pitchFamily="34" charset="0"/>
                <a:ea typeface="Lora" pitchFamily="34" charset="-122"/>
                <a:cs typeface="Lora" pitchFamily="34" charset="-120"/>
              </a:rPr>
              <a:t>DBS Bank (</a:t>
            </a:r>
            <a:r>
              <a:rPr lang="en-US" sz="2400" dirty="0" err="1">
                <a:solidFill>
                  <a:srgbClr val="38512F"/>
                </a:solidFill>
                <a:latin typeface="Lora" pitchFamily="34" charset="0"/>
                <a:ea typeface="Lora" pitchFamily="34" charset="-122"/>
                <a:cs typeface="Lora" pitchFamily="34" charset="-120"/>
              </a:rPr>
              <a:t>Singapour</a:t>
            </a:r>
            <a:r>
              <a:rPr lang="en-US" sz="2400" dirty="0">
                <a:solidFill>
                  <a:srgbClr val="38512F"/>
                </a:solidFill>
                <a:latin typeface="Lora" pitchFamily="34" charset="0"/>
                <a:ea typeface="Lora" pitchFamily="34" charset="-122"/>
                <a:cs typeface="Lora" pitchFamily="34" charset="-120"/>
              </a:rPr>
              <a:t>) – </a:t>
            </a:r>
            <a:r>
              <a:rPr lang="en-US" sz="2400" dirty="0" err="1">
                <a:solidFill>
                  <a:srgbClr val="38512F"/>
                </a:solidFill>
                <a:latin typeface="Lora" pitchFamily="34" charset="0"/>
                <a:ea typeface="Lora" pitchFamily="34" charset="-122"/>
                <a:cs typeface="Lora" pitchFamily="34" charset="-120"/>
              </a:rPr>
              <a:t>Digibot</a:t>
            </a:r>
            <a:endParaRPr lang="en-US" sz="2400" dirty="0">
              <a:solidFill>
                <a:srgbClr val="38512F"/>
              </a:solidFill>
              <a:latin typeface="Lora" pitchFamily="34" charset="0"/>
              <a:ea typeface="Lora" pitchFamily="34" charset="-122"/>
              <a:cs typeface="Lora" pitchFamily="34" charset="-120"/>
            </a:endParaRPr>
          </a:p>
          <a:p>
            <a:pPr defTabSz="761970">
              <a:lnSpc>
                <a:spcPts val="4375"/>
              </a:lnSpc>
            </a:pPr>
            <a:endParaRPr lang="en-US" sz="3500" dirty="0">
              <a:solidFill>
                <a:prstClr val="black"/>
              </a:solidFill>
              <a:latin typeface="Calibri" panose="020F0502020204030204"/>
            </a:endParaRPr>
          </a:p>
        </p:txBody>
      </p:sp>
      <p:sp>
        <p:nvSpPr>
          <p:cNvPr id="4" name="Shape 1"/>
          <p:cNvSpPr/>
          <p:nvPr/>
        </p:nvSpPr>
        <p:spPr>
          <a:xfrm>
            <a:off x="5235575" y="2479675"/>
            <a:ext cx="6292850" cy="1681460"/>
          </a:xfrm>
          <a:prstGeom prst="roundRect">
            <a:avLst>
              <a:gd name="adj" fmla="val 1691"/>
            </a:avLst>
          </a:prstGeom>
          <a:solidFill>
            <a:srgbClr val="F3E7D4"/>
          </a:solidFill>
          <a:ln/>
        </p:spPr>
      </p:sp>
      <p:sp>
        <p:nvSpPr>
          <p:cNvPr id="5" name="Text 2"/>
          <p:cNvSpPr/>
          <p:nvPr/>
        </p:nvSpPr>
        <p:spPr>
          <a:xfrm>
            <a:off x="5425082" y="2669183"/>
            <a:ext cx="2230537" cy="278805"/>
          </a:xfrm>
          <a:prstGeom prst="rect">
            <a:avLst/>
          </a:prstGeom>
          <a:noFill/>
          <a:ln/>
        </p:spPr>
        <p:txBody>
          <a:bodyPr wrap="none" lIns="0" tIns="0" rIns="0" bIns="0" rtlCol="0" anchor="t"/>
          <a:lstStyle/>
          <a:p>
            <a:pPr defTabSz="761970">
              <a:lnSpc>
                <a:spcPts val="2167"/>
              </a:lnSpc>
            </a:pPr>
            <a:r>
              <a:rPr lang="en-US" sz="1750" dirty="0">
                <a:solidFill>
                  <a:srgbClr val="3A3630"/>
                </a:solidFill>
                <a:latin typeface="Lora" pitchFamily="34" charset="0"/>
                <a:ea typeface="Lora" pitchFamily="34" charset="-122"/>
                <a:cs typeface="Lora" pitchFamily="34" charset="-120"/>
              </a:rPr>
              <a:t>Contexte</a:t>
            </a:r>
            <a:endParaRPr lang="en-US" sz="1750" dirty="0">
              <a:solidFill>
                <a:prstClr val="black"/>
              </a:solidFill>
              <a:latin typeface="Calibri" panose="020F0502020204030204"/>
            </a:endParaRPr>
          </a:p>
        </p:txBody>
      </p:sp>
      <p:sp>
        <p:nvSpPr>
          <p:cNvPr id="6" name="Text 3"/>
          <p:cNvSpPr/>
          <p:nvPr/>
        </p:nvSpPr>
        <p:spPr>
          <a:xfrm>
            <a:off x="5425083" y="3061693"/>
            <a:ext cx="5913834" cy="909935"/>
          </a:xfrm>
          <a:prstGeom prst="rect">
            <a:avLst/>
          </a:prstGeom>
          <a:noFill/>
          <a:ln/>
        </p:spPr>
        <p:txBody>
          <a:bodyPr wrap="square" lIns="0" tIns="0" rIns="0" bIns="0" rtlCol="0" anchor="t"/>
          <a:lstStyle/>
          <a:p>
            <a:pPr defTabSz="761970">
              <a:lnSpc>
                <a:spcPts val="2375"/>
              </a:lnSpc>
            </a:pPr>
            <a:r>
              <a:rPr lang="en-US" sz="1458" dirty="0">
                <a:solidFill>
                  <a:srgbClr val="3A3630"/>
                </a:solidFill>
                <a:latin typeface="Source Sans Pro" pitchFamily="34" charset="0"/>
                <a:ea typeface="Source Sans Pro" pitchFamily="34" charset="-122"/>
                <a:cs typeface="Source Sans Pro" pitchFamily="34" charset="-120"/>
              </a:rPr>
              <a:t>Les pays d'Asie du Sud-Est, comme Singapour, la Malaisie, et l'Indonésie, utilisent des chatbots dans les super-apps financières qui combinent services bancaires, e-commerce, et paiements numériques.</a:t>
            </a:r>
            <a:endParaRPr lang="en-US" sz="1458" dirty="0">
              <a:solidFill>
                <a:prstClr val="black"/>
              </a:solidFill>
              <a:latin typeface="Calibri" panose="020F0502020204030204"/>
            </a:endParaRPr>
          </a:p>
        </p:txBody>
      </p:sp>
      <p:sp>
        <p:nvSpPr>
          <p:cNvPr id="7" name="Shape 4"/>
          <p:cNvSpPr/>
          <p:nvPr/>
        </p:nvSpPr>
        <p:spPr>
          <a:xfrm>
            <a:off x="5235575" y="4350643"/>
            <a:ext cx="6292850" cy="2226620"/>
          </a:xfrm>
          <a:prstGeom prst="roundRect">
            <a:avLst>
              <a:gd name="adj" fmla="val 1433"/>
            </a:avLst>
          </a:prstGeom>
          <a:solidFill>
            <a:srgbClr val="F3E7D4"/>
          </a:solidFill>
          <a:ln/>
        </p:spPr>
      </p:sp>
      <p:sp>
        <p:nvSpPr>
          <p:cNvPr id="8" name="Text 5"/>
          <p:cNvSpPr/>
          <p:nvPr/>
        </p:nvSpPr>
        <p:spPr>
          <a:xfrm>
            <a:off x="5425083" y="4540151"/>
            <a:ext cx="3252986" cy="278805"/>
          </a:xfrm>
          <a:prstGeom prst="rect">
            <a:avLst/>
          </a:prstGeom>
          <a:noFill/>
          <a:ln/>
        </p:spPr>
        <p:txBody>
          <a:bodyPr wrap="none" lIns="0" tIns="0" rIns="0" bIns="0" rtlCol="0" anchor="t"/>
          <a:lstStyle/>
          <a:p>
            <a:pPr defTabSz="761970">
              <a:lnSpc>
                <a:spcPts val="2167"/>
              </a:lnSpc>
            </a:pPr>
            <a:r>
              <a:rPr lang="en-US" sz="1750" dirty="0">
                <a:solidFill>
                  <a:srgbClr val="3A3630"/>
                </a:solidFill>
                <a:latin typeface="Lora" pitchFamily="34" charset="0"/>
                <a:ea typeface="Lora" pitchFamily="34" charset="-122"/>
                <a:cs typeface="Lora" pitchFamily="34" charset="-120"/>
              </a:rPr>
              <a:t>DBS Bank (Singapour) – Digibot</a:t>
            </a:r>
            <a:endParaRPr lang="en-US" sz="1750" dirty="0">
              <a:solidFill>
                <a:prstClr val="black"/>
              </a:solidFill>
              <a:latin typeface="Calibri" panose="020F0502020204030204"/>
            </a:endParaRPr>
          </a:p>
        </p:txBody>
      </p:sp>
      <p:sp>
        <p:nvSpPr>
          <p:cNvPr id="9" name="Text 6"/>
          <p:cNvSpPr/>
          <p:nvPr/>
        </p:nvSpPr>
        <p:spPr>
          <a:xfrm>
            <a:off x="5425083" y="4932660"/>
            <a:ext cx="5913834" cy="1213247"/>
          </a:xfrm>
          <a:prstGeom prst="rect">
            <a:avLst/>
          </a:prstGeom>
          <a:noFill/>
          <a:ln/>
        </p:spPr>
        <p:txBody>
          <a:bodyPr wrap="square" lIns="0" tIns="0" rIns="0" bIns="0" rtlCol="0" anchor="t"/>
          <a:lstStyle/>
          <a:p>
            <a:pPr defTabSz="761970">
              <a:lnSpc>
                <a:spcPts val="2375"/>
              </a:lnSpc>
            </a:pPr>
            <a:r>
              <a:rPr lang="en-US" sz="1458" dirty="0">
                <a:solidFill>
                  <a:srgbClr val="3A3630"/>
                </a:solidFill>
                <a:latin typeface="Source Sans Pro" pitchFamily="34" charset="0"/>
                <a:ea typeface="Source Sans Pro" pitchFamily="34" charset="-122"/>
                <a:cs typeface="Source Sans Pro" pitchFamily="34" charset="-120"/>
              </a:rPr>
              <a:t>DBS Bank, l'une des plus grandes banques d'Asie, a lancé Digibot, un assistant virtuel qui aide les clients à effectuer des opérations bancaires courantes, ainsi que des transactions complexes directement depuis leurs smartphones</a:t>
            </a:r>
            <a:r>
              <a:rPr lang="en-US" sz="1458" dirty="0" smtClean="0">
                <a:solidFill>
                  <a:srgbClr val="3A3630"/>
                </a:solidFill>
                <a:latin typeface="Source Sans Pro" pitchFamily="34" charset="0"/>
                <a:ea typeface="Source Sans Pro" pitchFamily="34" charset="-122"/>
                <a:cs typeface="Source Sans Pro" pitchFamily="34" charset="-120"/>
              </a:rPr>
              <a:t>. </a:t>
            </a:r>
            <a:r>
              <a:rPr lang="fr-FR" sz="1458" dirty="0">
                <a:solidFill>
                  <a:srgbClr val="3A3630"/>
                </a:solidFill>
                <a:latin typeface="Source Sans Pro" pitchFamily="34" charset="0"/>
                <a:ea typeface="Source Sans Pro" pitchFamily="34" charset="-122"/>
                <a:cs typeface="Source Sans Pro" pitchFamily="34" charset="-120"/>
              </a:rPr>
              <a:t>15 % d'augmentation des souscriptions à des produits de gestion de patrimoine parmi les clients utilisateurs de </a:t>
            </a:r>
            <a:r>
              <a:rPr lang="fr-FR" sz="1458" dirty="0" err="1">
                <a:solidFill>
                  <a:srgbClr val="3A3630"/>
                </a:solidFill>
                <a:latin typeface="Source Sans Pro" pitchFamily="34" charset="0"/>
                <a:ea typeface="Source Sans Pro" pitchFamily="34" charset="-122"/>
                <a:cs typeface="Source Sans Pro" pitchFamily="34" charset="-120"/>
              </a:rPr>
              <a:t>Digibot</a:t>
            </a:r>
            <a:r>
              <a:rPr lang="fr-FR" sz="1458" dirty="0">
                <a:solidFill>
                  <a:srgbClr val="3A3630"/>
                </a:solidFill>
                <a:latin typeface="Source Sans Pro" pitchFamily="34" charset="0"/>
                <a:ea typeface="Source Sans Pro" pitchFamily="34" charset="-122"/>
                <a:cs typeface="Source Sans Pro" pitchFamily="34" charset="-120"/>
              </a:rPr>
              <a:t>.</a:t>
            </a:r>
          </a:p>
          <a:p>
            <a:pPr defTabSz="761970">
              <a:lnSpc>
                <a:spcPts val="2375"/>
              </a:lnSpc>
            </a:pPr>
            <a:endParaRPr lang="en-US" sz="1458" dirty="0">
              <a:solidFill>
                <a:prstClr val="black"/>
              </a:solidFill>
              <a:latin typeface="Calibri" panose="020F0502020204030204"/>
            </a:endParaRPr>
          </a:p>
        </p:txBody>
      </p:sp>
    </p:spTree>
    <p:extLst>
      <p:ext uri="{BB962C8B-B14F-4D97-AF65-F5344CB8AC3E}">
        <p14:creationId xmlns:p14="http://schemas.microsoft.com/office/powerpoint/2010/main" val="38144722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4969173" y="-54471"/>
            <a:ext cx="6685558" cy="785218"/>
          </a:xfrm>
          <a:prstGeom prst="rect">
            <a:avLst/>
          </a:prstGeom>
          <a:noFill/>
          <a:ln/>
        </p:spPr>
        <p:txBody>
          <a:bodyPr wrap="square" lIns="0" tIns="0" rIns="0" bIns="0" rtlCol="0" anchor="t"/>
          <a:lstStyle/>
          <a:p>
            <a:pPr lvl="0" defTabSz="761970">
              <a:lnSpc>
                <a:spcPts val="4375"/>
              </a:lnSpc>
            </a:pPr>
            <a:r>
              <a:rPr lang="en-US" sz="3200" dirty="0" err="1">
                <a:solidFill>
                  <a:srgbClr val="38512F"/>
                </a:solidFill>
                <a:latin typeface="Lora" pitchFamily="34" charset="0"/>
                <a:ea typeface="Lora" pitchFamily="34" charset="-122"/>
                <a:cs typeface="Lora" pitchFamily="34" charset="-120"/>
              </a:rPr>
              <a:t>Japon</a:t>
            </a:r>
            <a:r>
              <a:rPr lang="en-US" sz="3200" dirty="0">
                <a:solidFill>
                  <a:srgbClr val="38512F"/>
                </a:solidFill>
                <a:latin typeface="Lora" pitchFamily="34" charset="0"/>
                <a:ea typeface="Lora" pitchFamily="34" charset="-122"/>
                <a:cs typeface="Lora" pitchFamily="34" charset="-120"/>
              </a:rPr>
              <a:t> : </a:t>
            </a:r>
            <a:r>
              <a:rPr lang="en-US" sz="3200" dirty="0" err="1">
                <a:solidFill>
                  <a:srgbClr val="38512F"/>
                </a:solidFill>
                <a:latin typeface="Lora" pitchFamily="34" charset="0"/>
                <a:ea typeface="Lora" pitchFamily="34" charset="-122"/>
                <a:cs typeface="Lora" pitchFamily="34" charset="-120"/>
              </a:rPr>
              <a:t>Chatbots</a:t>
            </a:r>
            <a:r>
              <a:rPr lang="en-US" sz="3200" dirty="0">
                <a:solidFill>
                  <a:srgbClr val="38512F"/>
                </a:solidFill>
                <a:latin typeface="Lora" pitchFamily="34" charset="0"/>
                <a:ea typeface="Lora" pitchFamily="34" charset="-122"/>
                <a:cs typeface="Lora" pitchFamily="34" charset="-120"/>
              </a:rPr>
              <a:t> à la pointe de la sophistication </a:t>
            </a:r>
            <a:r>
              <a:rPr lang="en-US" sz="3200" dirty="0" err="1">
                <a:solidFill>
                  <a:srgbClr val="38512F"/>
                </a:solidFill>
                <a:latin typeface="Lora" pitchFamily="34" charset="0"/>
                <a:ea typeface="Lora" pitchFamily="34" charset="-122"/>
                <a:cs typeface="Lora" pitchFamily="34" charset="-120"/>
              </a:rPr>
              <a:t>émotionnelle</a:t>
            </a:r>
            <a:endParaRPr lang="en-US" sz="3200" dirty="0">
              <a:solidFill>
                <a:prstClr val="black"/>
              </a:solidFill>
            </a:endParaRPr>
          </a:p>
          <a:p>
            <a:pPr defTabSz="761970">
              <a:lnSpc>
                <a:spcPts val="3083"/>
              </a:lnSpc>
            </a:pPr>
            <a:r>
              <a:rPr lang="en-US" sz="2000" dirty="0" err="1" smtClean="0">
                <a:solidFill>
                  <a:srgbClr val="38512F"/>
                </a:solidFill>
                <a:latin typeface="Lora" pitchFamily="34" charset="0"/>
                <a:ea typeface="Lora" pitchFamily="34" charset="-122"/>
                <a:cs typeface="Lora" pitchFamily="34" charset="-120"/>
              </a:rPr>
              <a:t>Fonctionnalités</a:t>
            </a:r>
            <a:r>
              <a:rPr lang="en-US" sz="2000" dirty="0" smtClean="0">
                <a:solidFill>
                  <a:srgbClr val="38512F"/>
                </a:solidFill>
                <a:latin typeface="Lora" pitchFamily="34" charset="0"/>
                <a:ea typeface="Lora" pitchFamily="34" charset="-122"/>
                <a:cs typeface="Lora" pitchFamily="34" charset="-120"/>
              </a:rPr>
              <a:t> </a:t>
            </a:r>
            <a:r>
              <a:rPr lang="en-US" sz="2000" dirty="0">
                <a:solidFill>
                  <a:srgbClr val="38512F"/>
                </a:solidFill>
                <a:latin typeface="Lora" pitchFamily="34" charset="0"/>
                <a:ea typeface="Lora" pitchFamily="34" charset="-122"/>
                <a:cs typeface="Lora" pitchFamily="34" charset="-120"/>
              </a:rPr>
              <a:t>spécifiques de l'AI Assistant de MUFG</a:t>
            </a:r>
            <a:endParaRPr lang="en-US" sz="2000" dirty="0">
              <a:solidFill>
                <a:prstClr val="black"/>
              </a:solidFill>
              <a:latin typeface="Calibri" panose="020F0502020204030204"/>
            </a:endParaRPr>
          </a:p>
        </p:txBody>
      </p:sp>
      <p:sp>
        <p:nvSpPr>
          <p:cNvPr id="4" name="Shape 1"/>
          <p:cNvSpPr/>
          <p:nvPr/>
        </p:nvSpPr>
        <p:spPr>
          <a:xfrm>
            <a:off x="5229919" y="1353345"/>
            <a:ext cx="19050" cy="5136654"/>
          </a:xfrm>
          <a:prstGeom prst="roundRect">
            <a:avLst>
              <a:gd name="adj" fmla="val 105133"/>
            </a:avLst>
          </a:prstGeom>
          <a:solidFill>
            <a:srgbClr val="D9CDBA"/>
          </a:solidFill>
          <a:ln/>
        </p:spPr>
      </p:sp>
      <p:sp>
        <p:nvSpPr>
          <p:cNvPr id="5" name="Shape 2"/>
          <p:cNvSpPr/>
          <p:nvPr/>
        </p:nvSpPr>
        <p:spPr>
          <a:xfrm>
            <a:off x="5370563" y="1644055"/>
            <a:ext cx="467221" cy="19050"/>
          </a:xfrm>
          <a:prstGeom prst="roundRect">
            <a:avLst>
              <a:gd name="adj" fmla="val 105133"/>
            </a:avLst>
          </a:prstGeom>
          <a:solidFill>
            <a:srgbClr val="D9CDBA"/>
          </a:solidFill>
          <a:ln/>
        </p:spPr>
      </p:sp>
      <p:sp>
        <p:nvSpPr>
          <p:cNvPr id="6" name="Shape 3"/>
          <p:cNvSpPr/>
          <p:nvPr/>
        </p:nvSpPr>
        <p:spPr>
          <a:xfrm>
            <a:off x="5089277" y="1503462"/>
            <a:ext cx="300335" cy="300335"/>
          </a:xfrm>
          <a:prstGeom prst="roundRect">
            <a:avLst>
              <a:gd name="adj" fmla="val 6669"/>
            </a:avLst>
          </a:prstGeom>
          <a:solidFill>
            <a:srgbClr val="F3E7D4"/>
          </a:solidFill>
          <a:ln/>
        </p:spPr>
      </p:sp>
      <p:sp>
        <p:nvSpPr>
          <p:cNvPr id="7" name="Text 4"/>
          <p:cNvSpPr/>
          <p:nvPr/>
        </p:nvSpPr>
        <p:spPr>
          <a:xfrm>
            <a:off x="5205066" y="1559322"/>
            <a:ext cx="68659" cy="188516"/>
          </a:xfrm>
          <a:prstGeom prst="rect">
            <a:avLst/>
          </a:prstGeom>
          <a:noFill/>
          <a:ln/>
        </p:spPr>
        <p:txBody>
          <a:bodyPr wrap="none" lIns="0" tIns="0" rIns="0" bIns="0" rtlCol="0" anchor="t"/>
          <a:lstStyle/>
          <a:p>
            <a:pPr algn="ctr" defTabSz="761970">
              <a:lnSpc>
                <a:spcPts val="1458"/>
              </a:lnSpc>
            </a:pPr>
            <a:r>
              <a:rPr lang="en-US" sz="1458" dirty="0">
                <a:solidFill>
                  <a:srgbClr val="3A3630"/>
                </a:solidFill>
                <a:latin typeface="Lora" pitchFamily="34" charset="0"/>
                <a:ea typeface="Lora" pitchFamily="34" charset="-122"/>
                <a:cs typeface="Lora" pitchFamily="34" charset="-120"/>
              </a:rPr>
              <a:t>1</a:t>
            </a:r>
            <a:endParaRPr lang="en-US" sz="1458" dirty="0">
              <a:solidFill>
                <a:prstClr val="black"/>
              </a:solidFill>
              <a:latin typeface="Calibri" panose="020F0502020204030204"/>
            </a:endParaRPr>
          </a:p>
        </p:txBody>
      </p:sp>
      <p:sp>
        <p:nvSpPr>
          <p:cNvPr id="8" name="Text 5"/>
          <p:cNvSpPr/>
          <p:nvPr/>
        </p:nvSpPr>
        <p:spPr>
          <a:xfrm>
            <a:off x="5973763" y="1486793"/>
            <a:ext cx="2162671" cy="196255"/>
          </a:xfrm>
          <a:prstGeom prst="rect">
            <a:avLst/>
          </a:prstGeom>
          <a:noFill/>
          <a:ln/>
        </p:spPr>
        <p:txBody>
          <a:bodyPr wrap="none" lIns="0" tIns="0" rIns="0" bIns="0" rtlCol="0" anchor="t"/>
          <a:lstStyle/>
          <a:p>
            <a:pPr defTabSz="761970">
              <a:lnSpc>
                <a:spcPts val="1542"/>
              </a:lnSpc>
            </a:pPr>
            <a:r>
              <a:rPr lang="en-US" sz="1208" dirty="0">
                <a:solidFill>
                  <a:srgbClr val="3A3630"/>
                </a:solidFill>
                <a:latin typeface="Lora" pitchFamily="34" charset="0"/>
                <a:ea typeface="Lora" pitchFamily="34" charset="-122"/>
                <a:cs typeface="Lora" pitchFamily="34" charset="-120"/>
              </a:rPr>
              <a:t>Reconnaissance émotionnelle</a:t>
            </a:r>
            <a:endParaRPr lang="en-US" sz="1208" dirty="0">
              <a:solidFill>
                <a:prstClr val="black"/>
              </a:solidFill>
              <a:latin typeface="Calibri" panose="020F0502020204030204"/>
            </a:endParaRPr>
          </a:p>
        </p:txBody>
      </p:sp>
      <p:sp>
        <p:nvSpPr>
          <p:cNvPr id="9" name="Text 6"/>
          <p:cNvSpPr/>
          <p:nvPr/>
        </p:nvSpPr>
        <p:spPr>
          <a:xfrm>
            <a:off x="5973762" y="1763117"/>
            <a:ext cx="5751017" cy="854472"/>
          </a:xfrm>
          <a:prstGeom prst="rect">
            <a:avLst/>
          </a:prstGeom>
          <a:noFill/>
          <a:ln/>
        </p:spPr>
        <p:txBody>
          <a:bodyPr wrap="square" lIns="0" tIns="0" rIns="0" bIns="0" rtlCol="0" anchor="t"/>
          <a:lstStyle/>
          <a:p>
            <a:pPr defTabSz="761970">
              <a:lnSpc>
                <a:spcPts val="1667"/>
              </a:lnSpc>
            </a:pPr>
            <a:r>
              <a:rPr lang="en-US" sz="1042" dirty="0">
                <a:solidFill>
                  <a:srgbClr val="3A3630"/>
                </a:solidFill>
                <a:latin typeface="Source Sans Pro" pitchFamily="34" charset="0"/>
                <a:ea typeface="Source Sans Pro" pitchFamily="34" charset="-122"/>
                <a:cs typeface="Source Sans Pro" pitchFamily="34" charset="-120"/>
              </a:rPr>
              <a:t>Grâce à des technologies avancées d'analyse du ton et des expressions faciales, le chatbot de MUFG peut ajuster ses réponses en fonction de l'état émotionnel du client. Par exemple, s'il détecte de l'anxiété dans la voix du client, il propose des solutions rassurantes avant d'aborder des sujets complexes comme les prêts ou les investissements.</a:t>
            </a:r>
            <a:endParaRPr lang="en-US" sz="1042" dirty="0">
              <a:solidFill>
                <a:prstClr val="black"/>
              </a:solidFill>
              <a:latin typeface="Calibri" panose="020F0502020204030204"/>
            </a:endParaRPr>
          </a:p>
        </p:txBody>
      </p:sp>
      <p:sp>
        <p:nvSpPr>
          <p:cNvPr id="10" name="Shape 7"/>
          <p:cNvSpPr/>
          <p:nvPr/>
        </p:nvSpPr>
        <p:spPr>
          <a:xfrm>
            <a:off x="5370563" y="3175198"/>
            <a:ext cx="467221" cy="19050"/>
          </a:xfrm>
          <a:prstGeom prst="roundRect">
            <a:avLst>
              <a:gd name="adj" fmla="val 105133"/>
            </a:avLst>
          </a:prstGeom>
          <a:solidFill>
            <a:srgbClr val="D9CDBA"/>
          </a:solidFill>
          <a:ln/>
        </p:spPr>
      </p:sp>
      <p:sp>
        <p:nvSpPr>
          <p:cNvPr id="11" name="Shape 8"/>
          <p:cNvSpPr/>
          <p:nvPr/>
        </p:nvSpPr>
        <p:spPr>
          <a:xfrm>
            <a:off x="5089277" y="3034606"/>
            <a:ext cx="300335" cy="300335"/>
          </a:xfrm>
          <a:prstGeom prst="roundRect">
            <a:avLst>
              <a:gd name="adj" fmla="val 6669"/>
            </a:avLst>
          </a:prstGeom>
          <a:solidFill>
            <a:srgbClr val="F3E7D4"/>
          </a:solidFill>
          <a:ln/>
        </p:spPr>
      </p:sp>
      <p:sp>
        <p:nvSpPr>
          <p:cNvPr id="12" name="Text 9"/>
          <p:cNvSpPr/>
          <p:nvPr/>
        </p:nvSpPr>
        <p:spPr>
          <a:xfrm>
            <a:off x="5188794" y="3090466"/>
            <a:ext cx="101203" cy="188516"/>
          </a:xfrm>
          <a:prstGeom prst="rect">
            <a:avLst/>
          </a:prstGeom>
          <a:noFill/>
          <a:ln/>
        </p:spPr>
        <p:txBody>
          <a:bodyPr wrap="none" lIns="0" tIns="0" rIns="0" bIns="0" rtlCol="0" anchor="t"/>
          <a:lstStyle/>
          <a:p>
            <a:pPr algn="ctr" defTabSz="761970">
              <a:lnSpc>
                <a:spcPts val="1458"/>
              </a:lnSpc>
            </a:pPr>
            <a:r>
              <a:rPr lang="en-US" sz="1458" dirty="0">
                <a:solidFill>
                  <a:srgbClr val="3A3630"/>
                </a:solidFill>
                <a:latin typeface="Lora" pitchFamily="34" charset="0"/>
                <a:ea typeface="Lora" pitchFamily="34" charset="-122"/>
                <a:cs typeface="Lora" pitchFamily="34" charset="-120"/>
              </a:rPr>
              <a:t>2</a:t>
            </a:r>
            <a:endParaRPr lang="en-US" sz="1458" dirty="0">
              <a:solidFill>
                <a:prstClr val="black"/>
              </a:solidFill>
              <a:latin typeface="Calibri" panose="020F0502020204030204"/>
            </a:endParaRPr>
          </a:p>
        </p:txBody>
      </p:sp>
      <p:sp>
        <p:nvSpPr>
          <p:cNvPr id="13" name="Text 10"/>
          <p:cNvSpPr/>
          <p:nvPr/>
        </p:nvSpPr>
        <p:spPr>
          <a:xfrm>
            <a:off x="5973763" y="3017937"/>
            <a:ext cx="2338189" cy="196255"/>
          </a:xfrm>
          <a:prstGeom prst="rect">
            <a:avLst/>
          </a:prstGeom>
          <a:noFill/>
          <a:ln/>
        </p:spPr>
        <p:txBody>
          <a:bodyPr wrap="none" lIns="0" tIns="0" rIns="0" bIns="0" rtlCol="0" anchor="t"/>
          <a:lstStyle/>
          <a:p>
            <a:pPr defTabSz="761970">
              <a:lnSpc>
                <a:spcPts val="1542"/>
              </a:lnSpc>
            </a:pPr>
            <a:r>
              <a:rPr lang="en-US" sz="1208" dirty="0">
                <a:solidFill>
                  <a:srgbClr val="3A3630"/>
                </a:solidFill>
                <a:latin typeface="Lora" pitchFamily="34" charset="0"/>
                <a:ea typeface="Lora" pitchFamily="34" charset="-122"/>
                <a:cs typeface="Lora" pitchFamily="34" charset="-120"/>
              </a:rPr>
              <a:t>Suivi des dépenses personnelles</a:t>
            </a:r>
            <a:endParaRPr lang="en-US" sz="1208" dirty="0">
              <a:solidFill>
                <a:prstClr val="black"/>
              </a:solidFill>
              <a:latin typeface="Calibri" panose="020F0502020204030204"/>
            </a:endParaRPr>
          </a:p>
        </p:txBody>
      </p:sp>
      <p:sp>
        <p:nvSpPr>
          <p:cNvPr id="14" name="Text 11"/>
          <p:cNvSpPr/>
          <p:nvPr/>
        </p:nvSpPr>
        <p:spPr>
          <a:xfrm>
            <a:off x="5973762" y="3294261"/>
            <a:ext cx="5751017" cy="427236"/>
          </a:xfrm>
          <a:prstGeom prst="rect">
            <a:avLst/>
          </a:prstGeom>
          <a:noFill/>
          <a:ln/>
        </p:spPr>
        <p:txBody>
          <a:bodyPr wrap="square" lIns="0" tIns="0" rIns="0" bIns="0" rtlCol="0" anchor="t"/>
          <a:lstStyle/>
          <a:p>
            <a:pPr defTabSz="761970">
              <a:lnSpc>
                <a:spcPts val="1667"/>
              </a:lnSpc>
            </a:pPr>
            <a:r>
              <a:rPr lang="en-US" sz="1042" dirty="0">
                <a:solidFill>
                  <a:srgbClr val="3A3630"/>
                </a:solidFill>
                <a:latin typeface="Source Sans Pro" pitchFamily="34" charset="0"/>
                <a:ea typeface="Source Sans Pro" pitchFamily="34" charset="-122"/>
                <a:cs typeface="Source Sans Pro" pitchFamily="34" charset="-120"/>
              </a:rPr>
              <a:t>Le chatbot aide les clients à suivre leurs habitudes de dépenses et propose des recommandations pour ajuster leur budget en fonction de leurs objectifs.</a:t>
            </a:r>
            <a:endParaRPr lang="en-US" sz="1042" dirty="0">
              <a:solidFill>
                <a:prstClr val="black"/>
              </a:solidFill>
              <a:latin typeface="Calibri" panose="020F0502020204030204"/>
            </a:endParaRPr>
          </a:p>
        </p:txBody>
      </p:sp>
      <p:sp>
        <p:nvSpPr>
          <p:cNvPr id="15" name="Shape 12"/>
          <p:cNvSpPr/>
          <p:nvPr/>
        </p:nvSpPr>
        <p:spPr>
          <a:xfrm>
            <a:off x="5370563" y="4279107"/>
            <a:ext cx="467221" cy="19050"/>
          </a:xfrm>
          <a:prstGeom prst="roundRect">
            <a:avLst>
              <a:gd name="adj" fmla="val 105133"/>
            </a:avLst>
          </a:prstGeom>
          <a:solidFill>
            <a:srgbClr val="D9CDBA"/>
          </a:solidFill>
          <a:ln/>
        </p:spPr>
      </p:sp>
      <p:sp>
        <p:nvSpPr>
          <p:cNvPr id="16" name="Shape 13"/>
          <p:cNvSpPr/>
          <p:nvPr/>
        </p:nvSpPr>
        <p:spPr>
          <a:xfrm>
            <a:off x="5089277" y="4138513"/>
            <a:ext cx="300335" cy="300335"/>
          </a:xfrm>
          <a:prstGeom prst="roundRect">
            <a:avLst>
              <a:gd name="adj" fmla="val 6669"/>
            </a:avLst>
          </a:prstGeom>
          <a:solidFill>
            <a:srgbClr val="F3E7D4"/>
          </a:solidFill>
          <a:ln/>
        </p:spPr>
      </p:sp>
      <p:sp>
        <p:nvSpPr>
          <p:cNvPr id="17" name="Text 14"/>
          <p:cNvSpPr/>
          <p:nvPr/>
        </p:nvSpPr>
        <p:spPr>
          <a:xfrm>
            <a:off x="5186909" y="4194374"/>
            <a:ext cx="104973" cy="188516"/>
          </a:xfrm>
          <a:prstGeom prst="rect">
            <a:avLst/>
          </a:prstGeom>
          <a:noFill/>
          <a:ln/>
        </p:spPr>
        <p:txBody>
          <a:bodyPr wrap="none" lIns="0" tIns="0" rIns="0" bIns="0" rtlCol="0" anchor="t"/>
          <a:lstStyle/>
          <a:p>
            <a:pPr algn="ctr" defTabSz="761970">
              <a:lnSpc>
                <a:spcPts val="1458"/>
              </a:lnSpc>
            </a:pPr>
            <a:r>
              <a:rPr lang="en-US" sz="1458" dirty="0">
                <a:solidFill>
                  <a:srgbClr val="3A3630"/>
                </a:solidFill>
                <a:latin typeface="Lora" pitchFamily="34" charset="0"/>
                <a:ea typeface="Lora" pitchFamily="34" charset="-122"/>
                <a:cs typeface="Lora" pitchFamily="34" charset="-120"/>
              </a:rPr>
              <a:t>3</a:t>
            </a:r>
            <a:endParaRPr lang="en-US" sz="1458" dirty="0">
              <a:solidFill>
                <a:prstClr val="black"/>
              </a:solidFill>
              <a:latin typeface="Calibri" panose="020F0502020204030204"/>
            </a:endParaRPr>
          </a:p>
        </p:txBody>
      </p:sp>
      <p:sp>
        <p:nvSpPr>
          <p:cNvPr id="18" name="Text 15"/>
          <p:cNvSpPr/>
          <p:nvPr/>
        </p:nvSpPr>
        <p:spPr>
          <a:xfrm>
            <a:off x="5973763" y="4121844"/>
            <a:ext cx="1997075" cy="196255"/>
          </a:xfrm>
          <a:prstGeom prst="rect">
            <a:avLst/>
          </a:prstGeom>
          <a:noFill/>
          <a:ln/>
        </p:spPr>
        <p:txBody>
          <a:bodyPr wrap="none" lIns="0" tIns="0" rIns="0" bIns="0" rtlCol="0" anchor="t"/>
          <a:lstStyle/>
          <a:p>
            <a:pPr defTabSz="761970">
              <a:lnSpc>
                <a:spcPts val="1542"/>
              </a:lnSpc>
            </a:pPr>
            <a:r>
              <a:rPr lang="en-US" sz="1208" dirty="0">
                <a:solidFill>
                  <a:srgbClr val="3A3630"/>
                </a:solidFill>
                <a:latin typeface="Lora" pitchFamily="34" charset="0"/>
                <a:ea typeface="Lora" pitchFamily="34" charset="-122"/>
                <a:cs typeface="Lora" pitchFamily="34" charset="-120"/>
              </a:rPr>
              <a:t>Conseils financiers avancés</a:t>
            </a:r>
            <a:endParaRPr lang="en-US" sz="1208" dirty="0">
              <a:solidFill>
                <a:prstClr val="black"/>
              </a:solidFill>
              <a:latin typeface="Calibri" panose="020F0502020204030204"/>
            </a:endParaRPr>
          </a:p>
        </p:txBody>
      </p:sp>
      <p:sp>
        <p:nvSpPr>
          <p:cNvPr id="19" name="Text 16"/>
          <p:cNvSpPr/>
          <p:nvPr/>
        </p:nvSpPr>
        <p:spPr>
          <a:xfrm>
            <a:off x="5973762" y="4398170"/>
            <a:ext cx="5751017" cy="427236"/>
          </a:xfrm>
          <a:prstGeom prst="rect">
            <a:avLst/>
          </a:prstGeom>
          <a:noFill/>
          <a:ln/>
        </p:spPr>
        <p:txBody>
          <a:bodyPr wrap="square" lIns="0" tIns="0" rIns="0" bIns="0" rtlCol="0" anchor="t"/>
          <a:lstStyle/>
          <a:p>
            <a:pPr defTabSz="761970">
              <a:lnSpc>
                <a:spcPts val="1667"/>
              </a:lnSpc>
            </a:pPr>
            <a:r>
              <a:rPr lang="en-US" sz="1042" dirty="0">
                <a:solidFill>
                  <a:srgbClr val="3A3630"/>
                </a:solidFill>
                <a:latin typeface="Source Sans Pro" pitchFamily="34" charset="0"/>
                <a:ea typeface="Source Sans Pro" pitchFamily="34" charset="-122"/>
                <a:cs typeface="Source Sans Pro" pitchFamily="34" charset="-120"/>
              </a:rPr>
              <a:t>Les clients peuvent obtenir des recommandations personnalisées sur l'investissement, la gestion de crédit, et l'épargne, en fonction des données comportementales.</a:t>
            </a:r>
            <a:endParaRPr lang="en-US" sz="1042" dirty="0">
              <a:solidFill>
                <a:prstClr val="black"/>
              </a:solidFill>
              <a:latin typeface="Calibri" panose="020F0502020204030204"/>
            </a:endParaRPr>
          </a:p>
        </p:txBody>
      </p:sp>
      <p:sp>
        <p:nvSpPr>
          <p:cNvPr id="20" name="Shape 17"/>
          <p:cNvSpPr/>
          <p:nvPr/>
        </p:nvSpPr>
        <p:spPr>
          <a:xfrm>
            <a:off x="5370563" y="5383014"/>
            <a:ext cx="467221" cy="19050"/>
          </a:xfrm>
          <a:prstGeom prst="roundRect">
            <a:avLst>
              <a:gd name="adj" fmla="val 105133"/>
            </a:avLst>
          </a:prstGeom>
          <a:solidFill>
            <a:srgbClr val="D9CDBA"/>
          </a:solidFill>
          <a:ln/>
        </p:spPr>
      </p:sp>
      <p:sp>
        <p:nvSpPr>
          <p:cNvPr id="21" name="Shape 18"/>
          <p:cNvSpPr/>
          <p:nvPr/>
        </p:nvSpPr>
        <p:spPr>
          <a:xfrm>
            <a:off x="5089277" y="5242421"/>
            <a:ext cx="300335" cy="300335"/>
          </a:xfrm>
          <a:prstGeom prst="roundRect">
            <a:avLst>
              <a:gd name="adj" fmla="val 6669"/>
            </a:avLst>
          </a:prstGeom>
          <a:solidFill>
            <a:srgbClr val="F3E7D4"/>
          </a:solidFill>
          <a:ln/>
        </p:spPr>
      </p:sp>
      <p:sp>
        <p:nvSpPr>
          <p:cNvPr id="22" name="Text 19"/>
          <p:cNvSpPr/>
          <p:nvPr/>
        </p:nvSpPr>
        <p:spPr>
          <a:xfrm>
            <a:off x="5188298" y="5298282"/>
            <a:ext cx="102195" cy="188516"/>
          </a:xfrm>
          <a:prstGeom prst="rect">
            <a:avLst/>
          </a:prstGeom>
          <a:noFill/>
          <a:ln/>
        </p:spPr>
        <p:txBody>
          <a:bodyPr wrap="none" lIns="0" tIns="0" rIns="0" bIns="0" rtlCol="0" anchor="t"/>
          <a:lstStyle/>
          <a:p>
            <a:pPr algn="ctr" defTabSz="761970">
              <a:lnSpc>
                <a:spcPts val="1458"/>
              </a:lnSpc>
            </a:pPr>
            <a:r>
              <a:rPr lang="en-US" sz="1458" dirty="0">
                <a:solidFill>
                  <a:srgbClr val="3A3630"/>
                </a:solidFill>
                <a:latin typeface="Lora" pitchFamily="34" charset="0"/>
                <a:ea typeface="Lora" pitchFamily="34" charset="-122"/>
                <a:cs typeface="Lora" pitchFamily="34" charset="-120"/>
              </a:rPr>
              <a:t>4</a:t>
            </a:r>
            <a:endParaRPr lang="en-US" sz="1458" dirty="0">
              <a:solidFill>
                <a:prstClr val="black"/>
              </a:solidFill>
              <a:latin typeface="Calibri" panose="020F0502020204030204"/>
            </a:endParaRPr>
          </a:p>
        </p:txBody>
      </p:sp>
      <p:sp>
        <p:nvSpPr>
          <p:cNvPr id="23" name="Text 20"/>
          <p:cNvSpPr/>
          <p:nvPr/>
        </p:nvSpPr>
        <p:spPr>
          <a:xfrm>
            <a:off x="5973762" y="5225753"/>
            <a:ext cx="1570732" cy="196255"/>
          </a:xfrm>
          <a:prstGeom prst="rect">
            <a:avLst/>
          </a:prstGeom>
          <a:noFill/>
          <a:ln/>
        </p:spPr>
        <p:txBody>
          <a:bodyPr wrap="none" lIns="0" tIns="0" rIns="0" bIns="0" rtlCol="0" anchor="t"/>
          <a:lstStyle/>
          <a:p>
            <a:pPr defTabSz="761970">
              <a:lnSpc>
                <a:spcPts val="1542"/>
              </a:lnSpc>
            </a:pPr>
            <a:r>
              <a:rPr lang="en-US" sz="1208" dirty="0">
                <a:solidFill>
                  <a:srgbClr val="3A3630"/>
                </a:solidFill>
                <a:latin typeface="Lora" pitchFamily="34" charset="0"/>
                <a:ea typeface="Lora" pitchFamily="34" charset="-122"/>
                <a:cs typeface="Lora" pitchFamily="34" charset="-120"/>
              </a:rPr>
              <a:t>Impact</a:t>
            </a:r>
            <a:endParaRPr lang="en-US" sz="1208" dirty="0">
              <a:solidFill>
                <a:prstClr val="black"/>
              </a:solidFill>
              <a:latin typeface="Calibri" panose="020F0502020204030204"/>
            </a:endParaRPr>
          </a:p>
        </p:txBody>
      </p:sp>
      <p:sp>
        <p:nvSpPr>
          <p:cNvPr id="24" name="Text 21"/>
          <p:cNvSpPr/>
          <p:nvPr/>
        </p:nvSpPr>
        <p:spPr>
          <a:xfrm>
            <a:off x="5973762" y="5502077"/>
            <a:ext cx="5751017" cy="854472"/>
          </a:xfrm>
          <a:prstGeom prst="rect">
            <a:avLst/>
          </a:prstGeom>
          <a:noFill/>
          <a:ln/>
        </p:spPr>
        <p:txBody>
          <a:bodyPr wrap="square" lIns="0" tIns="0" rIns="0" bIns="0" rtlCol="0" anchor="t"/>
          <a:lstStyle/>
          <a:p>
            <a:pPr defTabSz="761970">
              <a:lnSpc>
                <a:spcPts val="1667"/>
              </a:lnSpc>
            </a:pPr>
            <a:r>
              <a:rPr lang="en-US" sz="1042" dirty="0">
                <a:solidFill>
                  <a:srgbClr val="3A3630"/>
                </a:solidFill>
                <a:latin typeface="Source Sans Pro" pitchFamily="34" charset="0"/>
                <a:ea typeface="Source Sans Pro" pitchFamily="34" charset="-122"/>
                <a:cs typeface="Source Sans Pro" pitchFamily="34" charset="-120"/>
              </a:rPr>
              <a:t>90 % des utilisateurs se sont déclarés satisfaits du chatbot en raison de ses réponses adaptées émotionnellement, augmentant ainsi la confiance dans la banque. 40 % des requêtes complexes sont désormais gérées sans intervention humaine, réduisant les délais de traitement et améliorant la satisfaction client.</a:t>
            </a:r>
            <a:endParaRPr lang="en-US" sz="1042" dirty="0">
              <a:solidFill>
                <a:prstClr val="black"/>
              </a:solidFill>
              <a:latin typeface="Calibri" panose="020F0502020204030204"/>
            </a:endParaRPr>
          </a:p>
        </p:txBody>
      </p:sp>
    </p:spTree>
    <p:extLst>
      <p:ext uri="{BB962C8B-B14F-4D97-AF65-F5344CB8AC3E}">
        <p14:creationId xmlns:p14="http://schemas.microsoft.com/office/powerpoint/2010/main" val="1369870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40834" y="542727"/>
            <a:ext cx="6282333" cy="3102372"/>
          </a:xfrm>
          <a:prstGeom prst="rect">
            <a:avLst/>
          </a:prstGeom>
          <a:noFill/>
          <a:ln/>
        </p:spPr>
        <p:txBody>
          <a:bodyPr wrap="square" lIns="0" tIns="0" rIns="0" bIns="0" rtlCol="0" anchor="t"/>
          <a:lstStyle/>
          <a:p>
            <a:pPr defTabSz="761970">
              <a:lnSpc>
                <a:spcPts val="6083"/>
              </a:lnSpc>
            </a:pPr>
            <a:r>
              <a:rPr lang="en-US" sz="4875" kern="0" spc="-97" dirty="0">
                <a:solidFill>
                  <a:srgbClr val="000000"/>
                </a:solidFill>
                <a:latin typeface="Source Serif Pro" pitchFamily="34" charset="0"/>
                <a:ea typeface="Source Serif Pro" pitchFamily="34" charset="-122"/>
                <a:cs typeface="Source Serif Pro" pitchFamily="34" charset="-120"/>
              </a:rPr>
              <a:t>L'Automatisation des Processus Bancaires par l'Intelligence Artificielle</a:t>
            </a:r>
            <a:endParaRPr lang="en-US" sz="4875" dirty="0">
              <a:solidFill>
                <a:prstClr val="black"/>
              </a:solidFill>
              <a:latin typeface="Calibri" panose="020F0502020204030204"/>
            </a:endParaRPr>
          </a:p>
        </p:txBody>
      </p:sp>
      <p:sp>
        <p:nvSpPr>
          <p:cNvPr id="5" name="Shape 2"/>
          <p:cNvSpPr/>
          <p:nvPr/>
        </p:nvSpPr>
        <p:spPr>
          <a:xfrm>
            <a:off x="5240834" y="5995194"/>
            <a:ext cx="305693" cy="305693"/>
          </a:xfrm>
          <a:prstGeom prst="roundRect">
            <a:avLst>
              <a:gd name="adj" fmla="val 24924449"/>
            </a:avLst>
          </a:prstGeom>
          <a:noFill/>
          <a:ln w="7620">
            <a:solidFill>
              <a:srgbClr val="FFFFFF"/>
            </a:solidFill>
            <a:prstDash val="solid"/>
          </a:ln>
        </p:spPr>
      </p:sp>
    </p:spTree>
    <p:extLst>
      <p:ext uri="{BB962C8B-B14F-4D97-AF65-F5344CB8AC3E}">
        <p14:creationId xmlns:p14="http://schemas.microsoft.com/office/powerpoint/2010/main" val="3627842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180707" y="527646"/>
            <a:ext cx="6402586" cy="1023144"/>
          </a:xfrm>
          <a:prstGeom prst="rect">
            <a:avLst/>
          </a:prstGeom>
          <a:noFill/>
          <a:ln/>
        </p:spPr>
        <p:txBody>
          <a:bodyPr wrap="square" lIns="0" tIns="0" rIns="0" bIns="0" rtlCol="0" anchor="t"/>
          <a:lstStyle/>
          <a:p>
            <a:pPr defTabSz="761970">
              <a:lnSpc>
                <a:spcPts val="4000"/>
              </a:lnSpc>
            </a:pPr>
            <a:r>
              <a:rPr lang="en-US" sz="3208" kern="0" spc="-64" dirty="0">
                <a:solidFill>
                  <a:srgbClr val="000000"/>
                </a:solidFill>
                <a:latin typeface="Source Serif Pro" pitchFamily="34" charset="0"/>
                <a:ea typeface="Source Serif Pro" pitchFamily="34" charset="-122"/>
                <a:cs typeface="Source Serif Pro" pitchFamily="34" charset="-120"/>
              </a:rPr>
              <a:t>Chiffres Clés de l'Impact de l'Automatisation dans les Banques</a:t>
            </a:r>
            <a:endParaRPr lang="en-US" sz="3208" dirty="0">
              <a:solidFill>
                <a:prstClr val="black"/>
              </a:solidFill>
              <a:latin typeface="Calibri" panose="020F0502020204030204"/>
            </a:endParaRPr>
          </a:p>
        </p:txBody>
      </p:sp>
      <p:sp>
        <p:nvSpPr>
          <p:cNvPr id="4" name="Shape 1"/>
          <p:cNvSpPr/>
          <p:nvPr/>
        </p:nvSpPr>
        <p:spPr>
          <a:xfrm>
            <a:off x="5180707" y="2007294"/>
            <a:ext cx="391319" cy="391318"/>
          </a:xfrm>
          <a:prstGeom prst="roundRect">
            <a:avLst>
              <a:gd name="adj" fmla="val 18669"/>
            </a:avLst>
          </a:prstGeom>
          <a:solidFill>
            <a:srgbClr val="F0D4F7"/>
          </a:solidFill>
          <a:ln w="7620">
            <a:solidFill>
              <a:srgbClr val="D6BADD"/>
            </a:solidFill>
            <a:prstDash val="solid"/>
          </a:ln>
        </p:spPr>
      </p:sp>
      <p:sp>
        <p:nvSpPr>
          <p:cNvPr id="5" name="Text 2"/>
          <p:cNvSpPr/>
          <p:nvPr/>
        </p:nvSpPr>
        <p:spPr>
          <a:xfrm>
            <a:off x="5314950" y="2080121"/>
            <a:ext cx="122733" cy="245567"/>
          </a:xfrm>
          <a:prstGeom prst="rect">
            <a:avLst/>
          </a:prstGeom>
          <a:noFill/>
          <a:ln/>
        </p:spPr>
        <p:txBody>
          <a:bodyPr wrap="none" lIns="0" tIns="0" rIns="0" bIns="0" rtlCol="0" anchor="t"/>
          <a:lstStyle/>
          <a:p>
            <a:pPr algn="ctr" defTabSz="761970">
              <a:lnSpc>
                <a:spcPts val="1917"/>
              </a:lnSpc>
            </a:pPr>
            <a:r>
              <a:rPr lang="en-US" sz="1917" kern="0" spc="-38" dirty="0">
                <a:solidFill>
                  <a:srgbClr val="272525"/>
                </a:solidFill>
                <a:latin typeface="Source Serif Pro" pitchFamily="34" charset="0"/>
                <a:ea typeface="Source Serif Pro" pitchFamily="34" charset="-122"/>
                <a:cs typeface="Source Serif Pro" pitchFamily="34" charset="-120"/>
              </a:rPr>
              <a:t>1</a:t>
            </a:r>
            <a:endParaRPr lang="en-US" sz="1917" dirty="0">
              <a:solidFill>
                <a:prstClr val="black"/>
              </a:solidFill>
              <a:latin typeface="Calibri" panose="020F0502020204030204"/>
            </a:endParaRPr>
          </a:p>
        </p:txBody>
      </p:sp>
      <p:sp>
        <p:nvSpPr>
          <p:cNvPr id="6" name="Text 3"/>
          <p:cNvSpPr/>
          <p:nvPr/>
        </p:nvSpPr>
        <p:spPr>
          <a:xfrm>
            <a:off x="5745957" y="2007294"/>
            <a:ext cx="2371428" cy="255687"/>
          </a:xfrm>
          <a:prstGeom prst="rect">
            <a:avLst/>
          </a:prstGeom>
          <a:noFill/>
          <a:ln/>
        </p:spPr>
        <p:txBody>
          <a:bodyPr wrap="none" lIns="0" tIns="0" rIns="0" bIns="0" rtlCol="0" anchor="t"/>
          <a:lstStyle/>
          <a:p>
            <a:pPr defTabSz="761970">
              <a:lnSpc>
                <a:spcPts val="2000"/>
              </a:lnSpc>
            </a:pPr>
            <a:r>
              <a:rPr lang="en-US" sz="1583" kern="0" spc="-32" dirty="0">
                <a:solidFill>
                  <a:srgbClr val="272525"/>
                </a:solidFill>
                <a:latin typeface="Source Serif Pro" pitchFamily="34" charset="0"/>
                <a:ea typeface="Source Serif Pro" pitchFamily="34" charset="-122"/>
                <a:cs typeface="Source Serif Pro" pitchFamily="34" charset="-120"/>
              </a:rPr>
              <a:t>Automatisation des Tâches</a:t>
            </a:r>
            <a:endParaRPr lang="en-US" sz="1583" dirty="0">
              <a:solidFill>
                <a:prstClr val="black"/>
              </a:solidFill>
              <a:latin typeface="Calibri" panose="020F0502020204030204"/>
            </a:endParaRPr>
          </a:p>
        </p:txBody>
      </p:sp>
      <p:sp>
        <p:nvSpPr>
          <p:cNvPr id="7" name="Text 4"/>
          <p:cNvSpPr/>
          <p:nvPr/>
        </p:nvSpPr>
        <p:spPr>
          <a:xfrm>
            <a:off x="5745957" y="2367260"/>
            <a:ext cx="5837337" cy="834628"/>
          </a:xfrm>
          <a:prstGeom prst="rect">
            <a:avLst/>
          </a:prstGeom>
          <a:noFill/>
          <a:ln/>
        </p:spPr>
        <p:txBody>
          <a:bodyPr wrap="square" lIns="0" tIns="0" rIns="0" bIns="0" rtlCol="0" anchor="t"/>
          <a:lstStyle/>
          <a:p>
            <a:pPr defTabSz="761970">
              <a:lnSpc>
                <a:spcPts val="2167"/>
              </a:lnSpc>
            </a:pPr>
            <a:r>
              <a:rPr lang="en-US" sz="1333" kern="0" spc="-27" dirty="0">
                <a:solidFill>
                  <a:srgbClr val="272525"/>
                </a:solidFill>
                <a:latin typeface="Source Sans Pro" pitchFamily="34" charset="0"/>
                <a:ea typeface="Source Sans Pro" pitchFamily="34" charset="-122"/>
                <a:cs typeface="Source Sans Pro" pitchFamily="34" charset="-120"/>
              </a:rPr>
              <a:t>Selon une étude de McKinsey, les banques peuvent automatiser jusqu'à 30 % des tâches dans leurs opérations centrales, ce qui permettrait de réduire les coûts opérationnels de 25 % à 40 %.</a:t>
            </a:r>
            <a:endParaRPr lang="en-US" sz="1333" dirty="0">
              <a:solidFill>
                <a:prstClr val="black"/>
              </a:solidFill>
              <a:latin typeface="Calibri" panose="020F0502020204030204"/>
            </a:endParaRPr>
          </a:p>
        </p:txBody>
      </p:sp>
      <p:sp>
        <p:nvSpPr>
          <p:cNvPr id="8" name="Shape 5"/>
          <p:cNvSpPr/>
          <p:nvPr/>
        </p:nvSpPr>
        <p:spPr>
          <a:xfrm>
            <a:off x="5180707" y="3571479"/>
            <a:ext cx="391319" cy="391318"/>
          </a:xfrm>
          <a:prstGeom prst="roundRect">
            <a:avLst>
              <a:gd name="adj" fmla="val 18669"/>
            </a:avLst>
          </a:prstGeom>
          <a:solidFill>
            <a:srgbClr val="F0D4F7"/>
          </a:solidFill>
          <a:ln w="7620">
            <a:solidFill>
              <a:srgbClr val="D6BADD"/>
            </a:solidFill>
            <a:prstDash val="solid"/>
          </a:ln>
        </p:spPr>
      </p:sp>
      <p:sp>
        <p:nvSpPr>
          <p:cNvPr id="9" name="Text 6"/>
          <p:cNvSpPr/>
          <p:nvPr/>
        </p:nvSpPr>
        <p:spPr>
          <a:xfrm>
            <a:off x="5314950" y="3644305"/>
            <a:ext cx="122733" cy="245567"/>
          </a:xfrm>
          <a:prstGeom prst="rect">
            <a:avLst/>
          </a:prstGeom>
          <a:noFill/>
          <a:ln/>
        </p:spPr>
        <p:txBody>
          <a:bodyPr wrap="none" lIns="0" tIns="0" rIns="0" bIns="0" rtlCol="0" anchor="t"/>
          <a:lstStyle/>
          <a:p>
            <a:pPr algn="ctr" defTabSz="761970">
              <a:lnSpc>
                <a:spcPts val="1917"/>
              </a:lnSpc>
            </a:pPr>
            <a:r>
              <a:rPr lang="en-US" sz="1917" kern="0" spc="-38" dirty="0">
                <a:solidFill>
                  <a:srgbClr val="272525"/>
                </a:solidFill>
                <a:latin typeface="Source Serif Pro" pitchFamily="34" charset="0"/>
                <a:ea typeface="Source Serif Pro" pitchFamily="34" charset="-122"/>
                <a:cs typeface="Source Serif Pro" pitchFamily="34" charset="-120"/>
              </a:rPr>
              <a:t>2</a:t>
            </a:r>
            <a:endParaRPr lang="en-US" sz="1917" dirty="0">
              <a:solidFill>
                <a:prstClr val="black"/>
              </a:solidFill>
              <a:latin typeface="Calibri" panose="020F0502020204030204"/>
            </a:endParaRPr>
          </a:p>
        </p:txBody>
      </p:sp>
      <p:sp>
        <p:nvSpPr>
          <p:cNvPr id="10" name="Text 7"/>
          <p:cNvSpPr/>
          <p:nvPr/>
        </p:nvSpPr>
        <p:spPr>
          <a:xfrm>
            <a:off x="5745957" y="3571478"/>
            <a:ext cx="2420144" cy="255687"/>
          </a:xfrm>
          <a:prstGeom prst="rect">
            <a:avLst/>
          </a:prstGeom>
          <a:noFill/>
          <a:ln/>
        </p:spPr>
        <p:txBody>
          <a:bodyPr wrap="none" lIns="0" tIns="0" rIns="0" bIns="0" rtlCol="0" anchor="t"/>
          <a:lstStyle/>
          <a:p>
            <a:pPr defTabSz="761970">
              <a:lnSpc>
                <a:spcPts val="2000"/>
              </a:lnSpc>
            </a:pPr>
            <a:r>
              <a:rPr lang="en-US" sz="1583" kern="0" spc="-32" dirty="0">
                <a:solidFill>
                  <a:srgbClr val="272525"/>
                </a:solidFill>
                <a:latin typeface="Source Serif Pro" pitchFamily="34" charset="0"/>
                <a:ea typeface="Source Serif Pro" pitchFamily="34" charset="-122"/>
                <a:cs typeface="Source Serif Pro" pitchFamily="34" charset="-120"/>
              </a:rPr>
              <a:t>Amélioration de l'Efficacité</a:t>
            </a:r>
            <a:endParaRPr lang="en-US" sz="1583" dirty="0">
              <a:solidFill>
                <a:prstClr val="black"/>
              </a:solidFill>
              <a:latin typeface="Calibri" panose="020F0502020204030204"/>
            </a:endParaRPr>
          </a:p>
        </p:txBody>
      </p:sp>
      <p:sp>
        <p:nvSpPr>
          <p:cNvPr id="11" name="Text 8"/>
          <p:cNvSpPr/>
          <p:nvPr/>
        </p:nvSpPr>
        <p:spPr>
          <a:xfrm>
            <a:off x="5745957" y="3931444"/>
            <a:ext cx="5837337" cy="834628"/>
          </a:xfrm>
          <a:prstGeom prst="rect">
            <a:avLst/>
          </a:prstGeom>
          <a:noFill/>
          <a:ln/>
        </p:spPr>
        <p:txBody>
          <a:bodyPr wrap="square" lIns="0" tIns="0" rIns="0" bIns="0" rtlCol="0" anchor="t"/>
          <a:lstStyle/>
          <a:p>
            <a:pPr defTabSz="761970">
              <a:lnSpc>
                <a:spcPts val="2167"/>
              </a:lnSpc>
            </a:pPr>
            <a:r>
              <a:rPr lang="en-US" sz="1333" kern="0" spc="-27" dirty="0">
                <a:solidFill>
                  <a:srgbClr val="272525"/>
                </a:solidFill>
                <a:latin typeface="Source Sans Pro" pitchFamily="34" charset="0"/>
                <a:ea typeface="Source Sans Pro" pitchFamily="34" charset="-122"/>
                <a:cs typeface="Source Sans Pro" pitchFamily="34" charset="-120"/>
              </a:rPr>
              <a:t>Les processus automatisés peuvent améliorer l'efficacité de traitement des demandes de prêt de 20 % à 50 %, selon Accenture, tout en réduisant les délais de traitement de plusieurs jours à quelques heures.</a:t>
            </a:r>
            <a:endParaRPr lang="en-US" sz="1333" dirty="0">
              <a:solidFill>
                <a:prstClr val="black"/>
              </a:solidFill>
              <a:latin typeface="Calibri" panose="020F0502020204030204"/>
            </a:endParaRPr>
          </a:p>
        </p:txBody>
      </p:sp>
      <p:sp>
        <p:nvSpPr>
          <p:cNvPr id="12" name="Shape 9"/>
          <p:cNvSpPr/>
          <p:nvPr/>
        </p:nvSpPr>
        <p:spPr>
          <a:xfrm>
            <a:off x="5180707" y="5135662"/>
            <a:ext cx="391319" cy="391318"/>
          </a:xfrm>
          <a:prstGeom prst="roundRect">
            <a:avLst>
              <a:gd name="adj" fmla="val 18669"/>
            </a:avLst>
          </a:prstGeom>
          <a:solidFill>
            <a:srgbClr val="F0D4F7"/>
          </a:solidFill>
          <a:ln w="7620">
            <a:solidFill>
              <a:srgbClr val="D6BADD"/>
            </a:solidFill>
            <a:prstDash val="solid"/>
          </a:ln>
        </p:spPr>
      </p:sp>
      <p:sp>
        <p:nvSpPr>
          <p:cNvPr id="13" name="Text 10"/>
          <p:cNvSpPr/>
          <p:nvPr/>
        </p:nvSpPr>
        <p:spPr>
          <a:xfrm>
            <a:off x="5314950" y="5208488"/>
            <a:ext cx="122733" cy="245567"/>
          </a:xfrm>
          <a:prstGeom prst="rect">
            <a:avLst/>
          </a:prstGeom>
          <a:noFill/>
          <a:ln/>
        </p:spPr>
        <p:txBody>
          <a:bodyPr wrap="none" lIns="0" tIns="0" rIns="0" bIns="0" rtlCol="0" anchor="t"/>
          <a:lstStyle/>
          <a:p>
            <a:pPr algn="ctr" defTabSz="761970">
              <a:lnSpc>
                <a:spcPts val="1917"/>
              </a:lnSpc>
            </a:pPr>
            <a:r>
              <a:rPr lang="en-US" sz="1917" kern="0" spc="-38" dirty="0">
                <a:solidFill>
                  <a:srgbClr val="272525"/>
                </a:solidFill>
                <a:latin typeface="Source Serif Pro" pitchFamily="34" charset="0"/>
                <a:ea typeface="Source Serif Pro" pitchFamily="34" charset="-122"/>
                <a:cs typeface="Source Serif Pro" pitchFamily="34" charset="-120"/>
              </a:rPr>
              <a:t>3</a:t>
            </a:r>
            <a:endParaRPr lang="en-US" sz="1917" dirty="0">
              <a:solidFill>
                <a:prstClr val="black"/>
              </a:solidFill>
              <a:latin typeface="Calibri" panose="020F0502020204030204"/>
            </a:endParaRPr>
          </a:p>
        </p:txBody>
      </p:sp>
      <p:sp>
        <p:nvSpPr>
          <p:cNvPr id="14" name="Text 11"/>
          <p:cNvSpPr/>
          <p:nvPr/>
        </p:nvSpPr>
        <p:spPr>
          <a:xfrm>
            <a:off x="5745957" y="5135662"/>
            <a:ext cx="2046288" cy="255687"/>
          </a:xfrm>
          <a:prstGeom prst="rect">
            <a:avLst/>
          </a:prstGeom>
          <a:noFill/>
          <a:ln/>
        </p:spPr>
        <p:txBody>
          <a:bodyPr wrap="none" lIns="0" tIns="0" rIns="0" bIns="0" rtlCol="0" anchor="t"/>
          <a:lstStyle/>
          <a:p>
            <a:pPr defTabSz="761970">
              <a:lnSpc>
                <a:spcPts val="2000"/>
              </a:lnSpc>
            </a:pPr>
            <a:r>
              <a:rPr lang="en-US" sz="1583" kern="0" spc="-32" dirty="0">
                <a:solidFill>
                  <a:srgbClr val="272525"/>
                </a:solidFill>
                <a:latin typeface="Source Serif Pro" pitchFamily="34" charset="0"/>
                <a:ea typeface="Source Serif Pro" pitchFamily="34" charset="-122"/>
                <a:cs typeface="Source Serif Pro" pitchFamily="34" charset="-120"/>
              </a:rPr>
              <a:t>Adoption Future</a:t>
            </a:r>
            <a:endParaRPr lang="en-US" sz="1583" dirty="0">
              <a:solidFill>
                <a:prstClr val="black"/>
              </a:solidFill>
              <a:latin typeface="Calibri" panose="020F0502020204030204"/>
            </a:endParaRPr>
          </a:p>
        </p:txBody>
      </p:sp>
      <p:sp>
        <p:nvSpPr>
          <p:cNvPr id="15" name="Text 12"/>
          <p:cNvSpPr/>
          <p:nvPr/>
        </p:nvSpPr>
        <p:spPr>
          <a:xfrm>
            <a:off x="5745957" y="5495628"/>
            <a:ext cx="5837337" cy="834628"/>
          </a:xfrm>
          <a:prstGeom prst="rect">
            <a:avLst/>
          </a:prstGeom>
          <a:noFill/>
          <a:ln/>
        </p:spPr>
        <p:txBody>
          <a:bodyPr wrap="square" lIns="0" tIns="0" rIns="0" bIns="0" rtlCol="0" anchor="t"/>
          <a:lstStyle/>
          <a:p>
            <a:pPr defTabSz="761970">
              <a:lnSpc>
                <a:spcPts val="2167"/>
              </a:lnSpc>
            </a:pPr>
            <a:r>
              <a:rPr lang="en-US" sz="1333" kern="0" spc="-27" dirty="0">
                <a:solidFill>
                  <a:srgbClr val="272525"/>
                </a:solidFill>
                <a:latin typeface="Source Sans Pro" pitchFamily="34" charset="0"/>
                <a:ea typeface="Source Sans Pro" pitchFamily="34" charset="-122"/>
                <a:cs typeface="Source Sans Pro" pitchFamily="34" charset="-120"/>
              </a:rPr>
              <a:t>D'ici 2025, 70 % des banques dans le monde devraient avoir déployé des systèmes d'automatisation reposant sur l'IA pour leurs processus internes, selon un rapport de Juniper Research.</a:t>
            </a:r>
            <a:endParaRPr lang="en-US" sz="1333" dirty="0">
              <a:solidFill>
                <a:prstClr val="black"/>
              </a:solidFill>
              <a:latin typeface="Calibri" panose="020F0502020204030204"/>
            </a:endParaRPr>
          </a:p>
        </p:txBody>
      </p:sp>
    </p:spTree>
    <p:extLst>
      <p:ext uri="{BB962C8B-B14F-4D97-AF65-F5344CB8AC3E}">
        <p14:creationId xmlns:p14="http://schemas.microsoft.com/office/powerpoint/2010/main" val="2927885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156895" y="535682"/>
            <a:ext cx="6450211" cy="983258"/>
          </a:xfrm>
          <a:prstGeom prst="rect">
            <a:avLst/>
          </a:prstGeom>
          <a:noFill/>
          <a:ln/>
        </p:spPr>
        <p:txBody>
          <a:bodyPr wrap="square" lIns="0" tIns="0" rIns="0" bIns="0" rtlCol="0" anchor="t"/>
          <a:lstStyle/>
          <a:p>
            <a:pPr defTabSz="761970">
              <a:lnSpc>
                <a:spcPts val="3833"/>
              </a:lnSpc>
            </a:pPr>
            <a:r>
              <a:rPr lang="en-US" sz="3083" kern="0" spc="-62" dirty="0">
                <a:solidFill>
                  <a:srgbClr val="000000"/>
                </a:solidFill>
                <a:latin typeface="Source Serif Pro" pitchFamily="34" charset="0"/>
                <a:ea typeface="Source Serif Pro" pitchFamily="34" charset="-122"/>
                <a:cs typeface="Source Serif Pro" pitchFamily="34" charset="-120"/>
              </a:rPr>
              <a:t>Exemple Concret : ING et la Gestion des Transactions Automatisée</a:t>
            </a:r>
            <a:endParaRPr lang="en-US" sz="3083" dirty="0">
              <a:solidFill>
                <a:prstClr val="black"/>
              </a:solidFill>
              <a:latin typeface="Calibri" panose="020F0502020204030204"/>
            </a:endParaRPr>
          </a:p>
        </p:txBody>
      </p:sp>
      <p:sp>
        <p:nvSpPr>
          <p:cNvPr id="4" name="Shape 1"/>
          <p:cNvSpPr/>
          <p:nvPr/>
        </p:nvSpPr>
        <p:spPr>
          <a:xfrm>
            <a:off x="5156895" y="1769567"/>
            <a:ext cx="6450211" cy="1762819"/>
          </a:xfrm>
          <a:prstGeom prst="roundRect">
            <a:avLst>
              <a:gd name="adj" fmla="val 3982"/>
            </a:avLst>
          </a:prstGeom>
          <a:solidFill>
            <a:srgbClr val="F0D4F7"/>
          </a:solidFill>
          <a:ln w="7620">
            <a:solidFill>
              <a:srgbClr val="D6BADD"/>
            </a:solidFill>
            <a:prstDash val="solid"/>
          </a:ln>
        </p:spPr>
      </p:sp>
      <p:sp>
        <p:nvSpPr>
          <p:cNvPr id="5" name="Text 2"/>
          <p:cNvSpPr/>
          <p:nvPr/>
        </p:nvSpPr>
        <p:spPr>
          <a:xfrm>
            <a:off x="5330330" y="1943001"/>
            <a:ext cx="2961084" cy="245765"/>
          </a:xfrm>
          <a:prstGeom prst="rect">
            <a:avLst/>
          </a:prstGeom>
          <a:noFill/>
          <a:ln/>
        </p:spPr>
        <p:txBody>
          <a:bodyPr wrap="none" lIns="0" tIns="0" rIns="0" bIns="0" rtlCol="0" anchor="t"/>
          <a:lstStyle/>
          <a:p>
            <a:pPr defTabSz="761970">
              <a:lnSpc>
                <a:spcPts val="1917"/>
              </a:lnSpc>
            </a:pPr>
            <a:r>
              <a:rPr lang="en-US" sz="1542" kern="0" spc="-31" dirty="0">
                <a:solidFill>
                  <a:srgbClr val="272525"/>
                </a:solidFill>
                <a:latin typeface="Source Serif Pro" pitchFamily="34" charset="0"/>
                <a:ea typeface="Source Serif Pro" pitchFamily="34" charset="-122"/>
                <a:cs typeface="Source Serif Pro" pitchFamily="34" charset="-120"/>
              </a:rPr>
              <a:t>Système d'IA pour les Transactions</a:t>
            </a:r>
            <a:endParaRPr lang="en-US" sz="1542" dirty="0">
              <a:solidFill>
                <a:prstClr val="black"/>
              </a:solidFill>
              <a:latin typeface="Calibri" panose="020F0502020204030204"/>
            </a:endParaRPr>
          </a:p>
        </p:txBody>
      </p:sp>
      <p:sp>
        <p:nvSpPr>
          <p:cNvPr id="6" name="Text 3"/>
          <p:cNvSpPr/>
          <p:nvPr/>
        </p:nvSpPr>
        <p:spPr>
          <a:xfrm>
            <a:off x="5330329" y="2288977"/>
            <a:ext cx="6103343" cy="1069975"/>
          </a:xfrm>
          <a:prstGeom prst="rect">
            <a:avLst/>
          </a:prstGeom>
          <a:noFill/>
          <a:ln/>
        </p:spPr>
        <p:txBody>
          <a:bodyPr wrap="square" lIns="0" tIns="0" rIns="0" bIns="0" rtlCol="0" anchor="t"/>
          <a:lstStyle/>
          <a:p>
            <a:pPr defTabSz="761970">
              <a:lnSpc>
                <a:spcPts val="2083"/>
              </a:lnSpc>
            </a:pPr>
            <a:r>
              <a:rPr lang="en-US" sz="1292" kern="0" spc="-27" dirty="0">
                <a:solidFill>
                  <a:srgbClr val="272525"/>
                </a:solidFill>
                <a:latin typeface="Source Sans Pro" pitchFamily="34" charset="0"/>
                <a:ea typeface="Source Sans Pro" pitchFamily="34" charset="-122"/>
                <a:cs typeface="Source Sans Pro" pitchFamily="34" charset="-120"/>
              </a:rPr>
              <a:t>La banque néerlandaise ING a mis en place un système d'IA pour automatiser le traitement des transactions et la gestion des comptes clients. L'IA est capable d'analyser les transactions en temps réel, de vérifier leur conformité, et de déclencher des actions de validation sans intervention humaine.</a:t>
            </a:r>
            <a:endParaRPr lang="en-US" sz="1292" dirty="0">
              <a:solidFill>
                <a:prstClr val="black"/>
              </a:solidFill>
              <a:latin typeface="Calibri" panose="020F0502020204030204"/>
            </a:endParaRPr>
          </a:p>
        </p:txBody>
      </p:sp>
      <p:sp>
        <p:nvSpPr>
          <p:cNvPr id="7" name="Shape 4"/>
          <p:cNvSpPr/>
          <p:nvPr/>
        </p:nvSpPr>
        <p:spPr>
          <a:xfrm>
            <a:off x="5156895" y="3699470"/>
            <a:ext cx="6450211" cy="1227832"/>
          </a:xfrm>
          <a:prstGeom prst="roundRect">
            <a:avLst>
              <a:gd name="adj" fmla="val 5717"/>
            </a:avLst>
          </a:prstGeom>
          <a:solidFill>
            <a:srgbClr val="F0D4F7"/>
          </a:solidFill>
          <a:ln w="7620">
            <a:solidFill>
              <a:srgbClr val="D6BADD"/>
            </a:solidFill>
            <a:prstDash val="solid"/>
          </a:ln>
        </p:spPr>
      </p:sp>
      <p:sp>
        <p:nvSpPr>
          <p:cNvPr id="8" name="Text 5"/>
          <p:cNvSpPr/>
          <p:nvPr/>
        </p:nvSpPr>
        <p:spPr>
          <a:xfrm>
            <a:off x="5330329" y="3872905"/>
            <a:ext cx="2984203" cy="245765"/>
          </a:xfrm>
          <a:prstGeom prst="rect">
            <a:avLst/>
          </a:prstGeom>
          <a:noFill/>
          <a:ln/>
        </p:spPr>
        <p:txBody>
          <a:bodyPr wrap="none" lIns="0" tIns="0" rIns="0" bIns="0" rtlCol="0" anchor="t"/>
          <a:lstStyle/>
          <a:p>
            <a:pPr defTabSz="761970">
              <a:lnSpc>
                <a:spcPts val="1917"/>
              </a:lnSpc>
            </a:pPr>
            <a:r>
              <a:rPr lang="en-US" sz="1542" kern="0" spc="-31" dirty="0">
                <a:solidFill>
                  <a:srgbClr val="272525"/>
                </a:solidFill>
                <a:latin typeface="Source Serif Pro" pitchFamily="34" charset="0"/>
                <a:ea typeface="Source Serif Pro" pitchFamily="34" charset="-122"/>
                <a:cs typeface="Source Serif Pro" pitchFamily="34" charset="-120"/>
              </a:rPr>
              <a:t>Réduction du Temps de Traitement</a:t>
            </a:r>
            <a:endParaRPr lang="en-US" sz="1542" dirty="0">
              <a:solidFill>
                <a:prstClr val="black"/>
              </a:solidFill>
              <a:latin typeface="Calibri" panose="020F0502020204030204"/>
            </a:endParaRPr>
          </a:p>
        </p:txBody>
      </p:sp>
      <p:sp>
        <p:nvSpPr>
          <p:cNvPr id="9" name="Text 6"/>
          <p:cNvSpPr/>
          <p:nvPr/>
        </p:nvSpPr>
        <p:spPr>
          <a:xfrm>
            <a:off x="5330329" y="4218881"/>
            <a:ext cx="6103343" cy="534988"/>
          </a:xfrm>
          <a:prstGeom prst="rect">
            <a:avLst/>
          </a:prstGeom>
          <a:noFill/>
          <a:ln/>
        </p:spPr>
        <p:txBody>
          <a:bodyPr wrap="square" lIns="0" tIns="0" rIns="0" bIns="0" rtlCol="0" anchor="t"/>
          <a:lstStyle/>
          <a:p>
            <a:pPr defTabSz="761970">
              <a:lnSpc>
                <a:spcPts val="2083"/>
              </a:lnSpc>
            </a:pPr>
            <a:r>
              <a:rPr lang="en-US" sz="1292" kern="0" spc="-27" dirty="0">
                <a:solidFill>
                  <a:srgbClr val="272525"/>
                </a:solidFill>
                <a:latin typeface="Source Sans Pro" pitchFamily="34" charset="0"/>
                <a:ea typeface="Source Sans Pro" pitchFamily="34" charset="-122"/>
                <a:cs typeface="Source Sans Pro" pitchFamily="34" charset="-120"/>
              </a:rPr>
              <a:t>ING a réduit de 30 % le temps de traitement des transactions, ce qui a amélioré la fluidité des opérations et réduit les délais pour les clients.</a:t>
            </a:r>
            <a:endParaRPr lang="en-US" sz="1292" dirty="0">
              <a:solidFill>
                <a:prstClr val="black"/>
              </a:solidFill>
              <a:latin typeface="Calibri" panose="020F0502020204030204"/>
            </a:endParaRPr>
          </a:p>
        </p:txBody>
      </p:sp>
      <p:sp>
        <p:nvSpPr>
          <p:cNvPr id="10" name="Shape 7"/>
          <p:cNvSpPr/>
          <p:nvPr/>
        </p:nvSpPr>
        <p:spPr>
          <a:xfrm>
            <a:off x="5156895" y="5094387"/>
            <a:ext cx="6450211" cy="1227832"/>
          </a:xfrm>
          <a:prstGeom prst="roundRect">
            <a:avLst>
              <a:gd name="adj" fmla="val 5717"/>
            </a:avLst>
          </a:prstGeom>
          <a:solidFill>
            <a:srgbClr val="F0D4F7"/>
          </a:solidFill>
          <a:ln w="7620">
            <a:solidFill>
              <a:srgbClr val="D6BADD"/>
            </a:solidFill>
            <a:prstDash val="solid"/>
          </a:ln>
        </p:spPr>
      </p:sp>
      <p:sp>
        <p:nvSpPr>
          <p:cNvPr id="11" name="Text 8"/>
          <p:cNvSpPr/>
          <p:nvPr/>
        </p:nvSpPr>
        <p:spPr>
          <a:xfrm>
            <a:off x="5330329" y="5267821"/>
            <a:ext cx="2014042" cy="245765"/>
          </a:xfrm>
          <a:prstGeom prst="rect">
            <a:avLst/>
          </a:prstGeom>
          <a:noFill/>
          <a:ln/>
        </p:spPr>
        <p:txBody>
          <a:bodyPr wrap="none" lIns="0" tIns="0" rIns="0" bIns="0" rtlCol="0" anchor="t"/>
          <a:lstStyle/>
          <a:p>
            <a:pPr defTabSz="761970">
              <a:lnSpc>
                <a:spcPts val="1917"/>
              </a:lnSpc>
            </a:pPr>
            <a:r>
              <a:rPr lang="en-US" sz="1542" kern="0" spc="-31" dirty="0">
                <a:solidFill>
                  <a:srgbClr val="272525"/>
                </a:solidFill>
                <a:latin typeface="Source Serif Pro" pitchFamily="34" charset="0"/>
                <a:ea typeface="Source Serif Pro" pitchFamily="34" charset="-122"/>
                <a:cs typeface="Source Serif Pro" pitchFamily="34" charset="-120"/>
              </a:rPr>
              <a:t>Diminution des Erreurs</a:t>
            </a:r>
            <a:endParaRPr lang="en-US" sz="1542" dirty="0">
              <a:solidFill>
                <a:prstClr val="black"/>
              </a:solidFill>
              <a:latin typeface="Calibri" panose="020F0502020204030204"/>
            </a:endParaRPr>
          </a:p>
        </p:txBody>
      </p:sp>
      <p:sp>
        <p:nvSpPr>
          <p:cNvPr id="12" name="Text 9"/>
          <p:cNvSpPr/>
          <p:nvPr/>
        </p:nvSpPr>
        <p:spPr>
          <a:xfrm>
            <a:off x="5330329" y="5613797"/>
            <a:ext cx="6103343" cy="534988"/>
          </a:xfrm>
          <a:prstGeom prst="rect">
            <a:avLst/>
          </a:prstGeom>
          <a:noFill/>
          <a:ln/>
        </p:spPr>
        <p:txBody>
          <a:bodyPr wrap="square" lIns="0" tIns="0" rIns="0" bIns="0" rtlCol="0" anchor="t"/>
          <a:lstStyle/>
          <a:p>
            <a:pPr defTabSz="761970">
              <a:lnSpc>
                <a:spcPts val="2083"/>
              </a:lnSpc>
            </a:pPr>
            <a:r>
              <a:rPr lang="en-US" sz="1292" kern="0" spc="-27" dirty="0">
                <a:solidFill>
                  <a:srgbClr val="272525"/>
                </a:solidFill>
                <a:latin typeface="Source Sans Pro" pitchFamily="34" charset="0"/>
                <a:ea typeface="Source Sans Pro" pitchFamily="34" charset="-122"/>
                <a:cs typeface="Source Sans Pro" pitchFamily="34" charset="-120"/>
              </a:rPr>
              <a:t>L'IA a permis de diminuer les erreurs de saisie de 25 %, notamment en automatisant la validation des transactions et en détectant les incohérences en amont.</a:t>
            </a:r>
            <a:endParaRPr lang="en-US" sz="1292" dirty="0">
              <a:solidFill>
                <a:prstClr val="black"/>
              </a:solidFill>
              <a:latin typeface="Calibri" panose="020F0502020204030204"/>
            </a:endParaRPr>
          </a:p>
        </p:txBody>
      </p:sp>
    </p:spTree>
    <p:extLst>
      <p:ext uri="{BB962C8B-B14F-4D97-AF65-F5344CB8AC3E}">
        <p14:creationId xmlns:p14="http://schemas.microsoft.com/office/powerpoint/2010/main" val="39008840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31011" y="957164"/>
            <a:ext cx="6301978" cy="1107678"/>
          </a:xfrm>
          <a:prstGeom prst="rect">
            <a:avLst/>
          </a:prstGeom>
          <a:noFill/>
          <a:ln/>
        </p:spPr>
        <p:txBody>
          <a:bodyPr wrap="square" lIns="0" tIns="0" rIns="0" bIns="0" rtlCol="0" anchor="t"/>
          <a:lstStyle/>
          <a:p>
            <a:pPr defTabSz="761970">
              <a:lnSpc>
                <a:spcPts val="4333"/>
              </a:lnSpc>
            </a:pPr>
            <a:r>
              <a:rPr lang="en-US" sz="3458" kern="0" spc="-70" dirty="0">
                <a:solidFill>
                  <a:srgbClr val="000000"/>
                </a:solidFill>
                <a:latin typeface="Source Serif Pro" pitchFamily="34" charset="0"/>
                <a:ea typeface="Source Serif Pro" pitchFamily="34" charset="-122"/>
                <a:cs typeface="Source Serif Pro" pitchFamily="34" charset="-120"/>
              </a:rPr>
              <a:t>Automatisation des Processus Bancaires en Chine</a:t>
            </a:r>
            <a:endParaRPr lang="en-US" sz="3458" dirty="0">
              <a:solidFill>
                <a:prstClr val="black"/>
              </a:solidFill>
              <a:latin typeface="Calibri" panose="020F0502020204030204"/>
            </a:endParaRPr>
          </a:p>
        </p:txBody>
      </p:sp>
      <p:sp>
        <p:nvSpPr>
          <p:cNvPr id="4" name="Shape 1"/>
          <p:cNvSpPr/>
          <p:nvPr/>
        </p:nvSpPr>
        <p:spPr>
          <a:xfrm>
            <a:off x="5231011" y="2347219"/>
            <a:ext cx="6301978" cy="1983879"/>
          </a:xfrm>
          <a:prstGeom prst="roundRect">
            <a:avLst>
              <a:gd name="adj" fmla="val 3987"/>
            </a:avLst>
          </a:prstGeom>
          <a:solidFill>
            <a:srgbClr val="F0D4F7"/>
          </a:solidFill>
          <a:ln w="7620">
            <a:solidFill>
              <a:srgbClr val="D6BADD"/>
            </a:solidFill>
            <a:prstDash val="solid"/>
          </a:ln>
        </p:spPr>
      </p:sp>
      <p:sp>
        <p:nvSpPr>
          <p:cNvPr id="5" name="Text 2"/>
          <p:cNvSpPr/>
          <p:nvPr/>
        </p:nvSpPr>
        <p:spPr>
          <a:xfrm>
            <a:off x="5425579" y="2541786"/>
            <a:ext cx="2215257" cy="276919"/>
          </a:xfrm>
          <a:prstGeom prst="rect">
            <a:avLst/>
          </a:prstGeom>
          <a:noFill/>
          <a:ln/>
        </p:spPr>
        <p:txBody>
          <a:bodyPr wrap="none" lIns="0" tIns="0" rIns="0" bIns="0" rtlCol="0" anchor="t"/>
          <a:lstStyle/>
          <a:p>
            <a:pPr defTabSz="761970">
              <a:lnSpc>
                <a:spcPts val="2167"/>
              </a:lnSpc>
            </a:pPr>
            <a:r>
              <a:rPr lang="en-US" sz="1708" kern="0" spc="-35" dirty="0">
                <a:solidFill>
                  <a:srgbClr val="272525"/>
                </a:solidFill>
                <a:latin typeface="Source Serif Pro" pitchFamily="34" charset="0"/>
                <a:ea typeface="Source Serif Pro" pitchFamily="34" charset="-122"/>
                <a:cs typeface="Source Serif Pro" pitchFamily="34" charset="-120"/>
              </a:rPr>
              <a:t>Ping An Bank</a:t>
            </a:r>
            <a:endParaRPr lang="en-US" sz="1708" dirty="0">
              <a:solidFill>
                <a:prstClr val="black"/>
              </a:solidFill>
              <a:latin typeface="Calibri" panose="020F0502020204030204"/>
            </a:endParaRPr>
          </a:p>
        </p:txBody>
      </p:sp>
      <p:sp>
        <p:nvSpPr>
          <p:cNvPr id="6" name="Text 3"/>
          <p:cNvSpPr/>
          <p:nvPr/>
        </p:nvSpPr>
        <p:spPr>
          <a:xfrm>
            <a:off x="5425579" y="2931617"/>
            <a:ext cx="5912843" cy="1204913"/>
          </a:xfrm>
          <a:prstGeom prst="rect">
            <a:avLst/>
          </a:prstGeom>
          <a:noFill/>
          <a:ln/>
        </p:spPr>
        <p:txBody>
          <a:bodyPr wrap="square" lIns="0" tIns="0" rIns="0" bIns="0" rtlCol="0" anchor="t"/>
          <a:lstStyle/>
          <a:p>
            <a:pPr defTabSz="761970">
              <a:lnSpc>
                <a:spcPts val="2333"/>
              </a:lnSpc>
            </a:pPr>
            <a:r>
              <a:rPr lang="en-US" sz="1458" kern="0" spc="-30" dirty="0">
                <a:solidFill>
                  <a:srgbClr val="272525"/>
                </a:solidFill>
                <a:latin typeface="Source Sans Pro" pitchFamily="34" charset="0"/>
                <a:ea typeface="Source Sans Pro" pitchFamily="34" charset="-122"/>
                <a:cs typeface="Source Sans Pro" pitchFamily="34" charset="-120"/>
              </a:rPr>
              <a:t>Ping An Bank en Chine utilise l'intelligence artificielle pour ses processus de vérification d'identité. L'IA vérifie automatiquement les documents d'identité et compare les photos des utilisateurs à celles dans les bases de données nationales en temps réel.</a:t>
            </a:r>
            <a:endParaRPr lang="en-US" sz="1458" dirty="0">
              <a:solidFill>
                <a:prstClr val="black"/>
              </a:solidFill>
              <a:latin typeface="Calibri" panose="020F0502020204030204"/>
            </a:endParaRPr>
          </a:p>
        </p:txBody>
      </p:sp>
      <p:sp>
        <p:nvSpPr>
          <p:cNvPr id="7" name="Shape 4"/>
          <p:cNvSpPr/>
          <p:nvPr/>
        </p:nvSpPr>
        <p:spPr>
          <a:xfrm>
            <a:off x="5231011" y="4519315"/>
            <a:ext cx="6301978" cy="1381423"/>
          </a:xfrm>
          <a:prstGeom prst="roundRect">
            <a:avLst>
              <a:gd name="adj" fmla="val 5725"/>
            </a:avLst>
          </a:prstGeom>
          <a:solidFill>
            <a:srgbClr val="F0D4F7"/>
          </a:solidFill>
          <a:ln w="7620">
            <a:solidFill>
              <a:srgbClr val="D6BADD"/>
            </a:solidFill>
            <a:prstDash val="solid"/>
          </a:ln>
        </p:spPr>
      </p:sp>
      <p:sp>
        <p:nvSpPr>
          <p:cNvPr id="8" name="Text 5"/>
          <p:cNvSpPr/>
          <p:nvPr/>
        </p:nvSpPr>
        <p:spPr>
          <a:xfrm>
            <a:off x="5425580" y="4713883"/>
            <a:ext cx="2563614" cy="276919"/>
          </a:xfrm>
          <a:prstGeom prst="rect">
            <a:avLst/>
          </a:prstGeom>
          <a:noFill/>
          <a:ln/>
        </p:spPr>
        <p:txBody>
          <a:bodyPr wrap="none" lIns="0" tIns="0" rIns="0" bIns="0" rtlCol="0" anchor="t"/>
          <a:lstStyle/>
          <a:p>
            <a:pPr defTabSz="761970">
              <a:lnSpc>
                <a:spcPts val="2167"/>
              </a:lnSpc>
            </a:pPr>
            <a:r>
              <a:rPr lang="en-US" sz="1708" kern="0" spc="-35" dirty="0">
                <a:solidFill>
                  <a:srgbClr val="272525"/>
                </a:solidFill>
                <a:latin typeface="Source Serif Pro" pitchFamily="34" charset="0"/>
                <a:ea typeface="Source Serif Pro" pitchFamily="34" charset="-122"/>
                <a:cs typeface="Source Serif Pro" pitchFamily="34" charset="-120"/>
              </a:rPr>
              <a:t>Résultats Impressionnants</a:t>
            </a:r>
            <a:endParaRPr lang="en-US" sz="1708" dirty="0">
              <a:solidFill>
                <a:prstClr val="black"/>
              </a:solidFill>
              <a:latin typeface="Calibri" panose="020F0502020204030204"/>
            </a:endParaRPr>
          </a:p>
        </p:txBody>
      </p:sp>
      <p:sp>
        <p:nvSpPr>
          <p:cNvPr id="9" name="Text 6"/>
          <p:cNvSpPr/>
          <p:nvPr/>
        </p:nvSpPr>
        <p:spPr>
          <a:xfrm>
            <a:off x="5425579" y="5103713"/>
            <a:ext cx="5912843" cy="602457"/>
          </a:xfrm>
          <a:prstGeom prst="rect">
            <a:avLst/>
          </a:prstGeom>
          <a:noFill/>
          <a:ln/>
        </p:spPr>
        <p:txBody>
          <a:bodyPr wrap="square" lIns="0" tIns="0" rIns="0" bIns="0" rtlCol="0" anchor="t"/>
          <a:lstStyle/>
          <a:p>
            <a:pPr defTabSz="761970">
              <a:lnSpc>
                <a:spcPts val="2333"/>
              </a:lnSpc>
            </a:pPr>
            <a:r>
              <a:rPr lang="en-US" sz="1458" kern="0" spc="-30" dirty="0">
                <a:solidFill>
                  <a:srgbClr val="272525"/>
                </a:solidFill>
                <a:latin typeface="Source Sans Pro" pitchFamily="34" charset="0"/>
                <a:ea typeface="Source Sans Pro" pitchFamily="34" charset="-122"/>
                <a:cs typeface="Source Sans Pro" pitchFamily="34" charset="-120"/>
              </a:rPr>
              <a:t>Grâce à l'IA, Ping An Bank a réduit le temps d'ouverture de compte à quelques minutes, contre plusieurs jours avec les méthodes traditionnelles.</a:t>
            </a:r>
            <a:endParaRPr lang="en-US" sz="1458" dirty="0">
              <a:solidFill>
                <a:prstClr val="black"/>
              </a:solidFill>
              <a:latin typeface="Calibri" panose="020F0502020204030204"/>
            </a:endParaRPr>
          </a:p>
        </p:txBody>
      </p:sp>
    </p:spTree>
    <p:extLst>
      <p:ext uri="{BB962C8B-B14F-4D97-AF65-F5344CB8AC3E}">
        <p14:creationId xmlns:p14="http://schemas.microsoft.com/office/powerpoint/2010/main" val="3810380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549176" y="854174"/>
            <a:ext cx="6521648" cy="2706688"/>
          </a:xfrm>
          <a:prstGeom prst="rect">
            <a:avLst/>
          </a:prstGeom>
          <a:noFill/>
          <a:ln/>
        </p:spPr>
        <p:txBody>
          <a:bodyPr wrap="square" lIns="0" tIns="0" rIns="0" bIns="0" rtlCol="0" anchor="t"/>
          <a:lstStyle/>
          <a:p>
            <a:pPr defTabSz="761970">
              <a:lnSpc>
                <a:spcPts val="5291"/>
              </a:lnSpc>
            </a:pPr>
            <a:r>
              <a:rPr lang="en-US" sz="4250" dirty="0">
                <a:solidFill>
                  <a:srgbClr val="FBF3FA"/>
                </a:solidFill>
                <a:latin typeface="Fira Mono" pitchFamily="34" charset="0"/>
                <a:ea typeface="Fira Mono" pitchFamily="34" charset="-122"/>
                <a:cs typeface="Fira Mono" pitchFamily="34" charset="-120"/>
              </a:rPr>
              <a:t>L'Intelligence Artificielle dans la Détection des Fraudes Bancaires</a:t>
            </a:r>
            <a:endParaRPr lang="en-US" sz="4250" dirty="0">
              <a:solidFill>
                <a:prstClr val="black"/>
              </a:solidFill>
              <a:latin typeface="Calibri" panose="020F0502020204030204"/>
            </a:endParaRPr>
          </a:p>
        </p:txBody>
      </p:sp>
    </p:spTree>
    <p:extLst>
      <p:ext uri="{BB962C8B-B14F-4D97-AF65-F5344CB8AC3E}">
        <p14:creationId xmlns:p14="http://schemas.microsoft.com/office/powerpoint/2010/main" val="897819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2310011"/>
          </a:xfrm>
          <a:prstGeom prst="rect">
            <a:avLst/>
          </a:prstGeom>
        </p:spPr>
      </p:pic>
      <p:sp>
        <p:nvSpPr>
          <p:cNvPr id="3" name="Text 0"/>
          <p:cNvSpPr/>
          <p:nvPr/>
        </p:nvSpPr>
        <p:spPr>
          <a:xfrm>
            <a:off x="646807" y="2965946"/>
            <a:ext cx="8592543" cy="577453"/>
          </a:xfrm>
          <a:prstGeom prst="rect">
            <a:avLst/>
          </a:prstGeom>
          <a:noFill/>
          <a:ln/>
        </p:spPr>
        <p:txBody>
          <a:bodyPr wrap="none" lIns="0" tIns="0" rIns="0" bIns="0" rtlCol="0" anchor="t"/>
          <a:lstStyle/>
          <a:p>
            <a:pPr defTabSz="761970">
              <a:lnSpc>
                <a:spcPts val="4541"/>
              </a:lnSpc>
            </a:pPr>
            <a:r>
              <a:rPr lang="en-US" sz="3625" dirty="0">
                <a:solidFill>
                  <a:srgbClr val="FBF3FA"/>
                </a:solidFill>
                <a:latin typeface="Fira Mono" pitchFamily="34" charset="0"/>
                <a:ea typeface="Fira Mono" pitchFamily="34" charset="-122"/>
                <a:cs typeface="Fira Mono" pitchFamily="34" charset="-120"/>
              </a:rPr>
              <a:t>L'Ampleur de la Fraude Bancaire</a:t>
            </a:r>
            <a:endParaRPr lang="en-US" sz="3625" dirty="0">
              <a:solidFill>
                <a:prstClr val="black"/>
              </a:solidFill>
              <a:latin typeface="Calibri" panose="020F0502020204030204"/>
            </a:endParaRPr>
          </a:p>
        </p:txBody>
      </p:sp>
      <p:sp>
        <p:nvSpPr>
          <p:cNvPr id="4" name="Shape 1"/>
          <p:cNvSpPr/>
          <p:nvPr/>
        </p:nvSpPr>
        <p:spPr>
          <a:xfrm>
            <a:off x="646807" y="4028381"/>
            <a:ext cx="415727" cy="415727"/>
          </a:xfrm>
          <a:prstGeom prst="roundRect">
            <a:avLst>
              <a:gd name="adj" fmla="val 6668"/>
            </a:avLst>
          </a:prstGeom>
          <a:solidFill>
            <a:srgbClr val="2E2E2F"/>
          </a:solidFill>
          <a:ln/>
        </p:spPr>
      </p:sp>
      <p:sp>
        <p:nvSpPr>
          <p:cNvPr id="5" name="Text 2"/>
          <p:cNvSpPr/>
          <p:nvPr/>
        </p:nvSpPr>
        <p:spPr>
          <a:xfrm>
            <a:off x="771525" y="4097635"/>
            <a:ext cx="166291" cy="277218"/>
          </a:xfrm>
          <a:prstGeom prst="rect">
            <a:avLst/>
          </a:prstGeom>
          <a:noFill/>
          <a:ln/>
        </p:spPr>
        <p:txBody>
          <a:bodyPr wrap="none" lIns="0" tIns="0" rIns="0" bIns="0" rtlCol="0" anchor="t"/>
          <a:lstStyle/>
          <a:p>
            <a:pPr algn="ctr" defTabSz="761970">
              <a:lnSpc>
                <a:spcPts val="2167"/>
              </a:lnSpc>
            </a:pPr>
            <a:r>
              <a:rPr lang="en-US" sz="2167" dirty="0">
                <a:solidFill>
                  <a:srgbClr val="E0D6DE"/>
                </a:solidFill>
                <a:latin typeface="Fira Mono" pitchFamily="34" charset="0"/>
                <a:ea typeface="Fira Mono" pitchFamily="34" charset="-122"/>
                <a:cs typeface="Fira Mono" pitchFamily="34" charset="-120"/>
              </a:rPr>
              <a:t>1</a:t>
            </a:r>
            <a:endParaRPr lang="en-US" sz="2167" dirty="0">
              <a:solidFill>
                <a:prstClr val="black"/>
              </a:solidFill>
              <a:latin typeface="Calibri" panose="020F0502020204030204"/>
            </a:endParaRPr>
          </a:p>
        </p:txBody>
      </p:sp>
      <p:sp>
        <p:nvSpPr>
          <p:cNvPr id="6" name="Text 3"/>
          <p:cNvSpPr/>
          <p:nvPr/>
        </p:nvSpPr>
        <p:spPr>
          <a:xfrm>
            <a:off x="1247279" y="4028381"/>
            <a:ext cx="2909193" cy="577453"/>
          </a:xfrm>
          <a:prstGeom prst="rect">
            <a:avLst/>
          </a:prstGeom>
          <a:noFill/>
          <a:ln/>
        </p:spPr>
        <p:txBody>
          <a:bodyPr wrap="square" lIns="0" tIns="0" rIns="0" bIns="0" rtlCol="0" anchor="t"/>
          <a:lstStyle/>
          <a:p>
            <a:pPr defTabSz="761970">
              <a:lnSpc>
                <a:spcPts val="2250"/>
              </a:lnSpc>
            </a:pPr>
            <a:r>
              <a:rPr lang="en-US" sz="1792" dirty="0">
                <a:solidFill>
                  <a:srgbClr val="E0D6DE"/>
                </a:solidFill>
                <a:latin typeface="Fira Mono" pitchFamily="34" charset="0"/>
                <a:ea typeface="Fira Mono" pitchFamily="34" charset="-122"/>
                <a:cs typeface="Fira Mono" pitchFamily="34" charset="-120"/>
              </a:rPr>
              <a:t>Pertes Financières Massives</a:t>
            </a:r>
            <a:endParaRPr lang="en-US" sz="1792" dirty="0">
              <a:solidFill>
                <a:prstClr val="black"/>
              </a:solidFill>
              <a:latin typeface="Calibri" panose="020F0502020204030204"/>
            </a:endParaRPr>
          </a:p>
        </p:txBody>
      </p:sp>
      <p:sp>
        <p:nvSpPr>
          <p:cNvPr id="7" name="Text 4"/>
          <p:cNvSpPr/>
          <p:nvPr/>
        </p:nvSpPr>
        <p:spPr>
          <a:xfrm>
            <a:off x="1247279" y="4716661"/>
            <a:ext cx="2909193" cy="1182688"/>
          </a:xfrm>
          <a:prstGeom prst="rect">
            <a:avLst/>
          </a:prstGeom>
          <a:noFill/>
          <a:ln/>
        </p:spPr>
        <p:txBody>
          <a:bodyPr wrap="square" lIns="0" tIns="0" rIns="0" bIns="0" rtlCol="0" anchor="t"/>
          <a:lstStyle/>
          <a:p>
            <a:pPr defTabSz="761970">
              <a:lnSpc>
                <a:spcPts val="2292"/>
              </a:lnSpc>
            </a:pPr>
            <a:r>
              <a:rPr lang="en-US" sz="1417" dirty="0">
                <a:solidFill>
                  <a:srgbClr val="E0D6DE"/>
                </a:solidFill>
                <a:latin typeface="Fira Sans" pitchFamily="34" charset="0"/>
                <a:ea typeface="Fira Sans" pitchFamily="34" charset="-122"/>
                <a:cs typeface="Fira Sans" pitchFamily="34" charset="-120"/>
              </a:rPr>
              <a:t>En 2023, les fraudes bancaires ont entraîné des pertes estimées à 32,4 milliards de dollars à l'échelle mondiale.</a:t>
            </a:r>
            <a:endParaRPr lang="en-US" sz="1417" dirty="0">
              <a:solidFill>
                <a:prstClr val="black"/>
              </a:solidFill>
              <a:latin typeface="Calibri" panose="020F0502020204030204"/>
            </a:endParaRPr>
          </a:p>
        </p:txBody>
      </p:sp>
      <p:sp>
        <p:nvSpPr>
          <p:cNvPr id="8" name="Shape 5"/>
          <p:cNvSpPr/>
          <p:nvPr/>
        </p:nvSpPr>
        <p:spPr>
          <a:xfrm>
            <a:off x="4341217" y="4028381"/>
            <a:ext cx="415727" cy="415727"/>
          </a:xfrm>
          <a:prstGeom prst="roundRect">
            <a:avLst>
              <a:gd name="adj" fmla="val 6668"/>
            </a:avLst>
          </a:prstGeom>
          <a:solidFill>
            <a:srgbClr val="2E2E2F"/>
          </a:solidFill>
          <a:ln/>
        </p:spPr>
      </p:sp>
      <p:sp>
        <p:nvSpPr>
          <p:cNvPr id="9" name="Text 6"/>
          <p:cNvSpPr/>
          <p:nvPr/>
        </p:nvSpPr>
        <p:spPr>
          <a:xfrm>
            <a:off x="4465935" y="4097635"/>
            <a:ext cx="166291" cy="277218"/>
          </a:xfrm>
          <a:prstGeom prst="rect">
            <a:avLst/>
          </a:prstGeom>
          <a:noFill/>
          <a:ln/>
        </p:spPr>
        <p:txBody>
          <a:bodyPr wrap="none" lIns="0" tIns="0" rIns="0" bIns="0" rtlCol="0" anchor="t"/>
          <a:lstStyle/>
          <a:p>
            <a:pPr algn="ctr" defTabSz="761970">
              <a:lnSpc>
                <a:spcPts val="2167"/>
              </a:lnSpc>
            </a:pPr>
            <a:r>
              <a:rPr lang="en-US" sz="2167" dirty="0">
                <a:solidFill>
                  <a:srgbClr val="E0D6DE"/>
                </a:solidFill>
                <a:latin typeface="Fira Mono" pitchFamily="34" charset="0"/>
                <a:ea typeface="Fira Mono" pitchFamily="34" charset="-122"/>
                <a:cs typeface="Fira Mono" pitchFamily="34" charset="-120"/>
              </a:rPr>
              <a:t>2</a:t>
            </a:r>
            <a:endParaRPr lang="en-US" sz="2167" dirty="0">
              <a:solidFill>
                <a:prstClr val="black"/>
              </a:solidFill>
              <a:latin typeface="Calibri" panose="020F0502020204030204"/>
            </a:endParaRPr>
          </a:p>
        </p:txBody>
      </p:sp>
      <p:sp>
        <p:nvSpPr>
          <p:cNvPr id="10" name="Text 7"/>
          <p:cNvSpPr/>
          <p:nvPr/>
        </p:nvSpPr>
        <p:spPr>
          <a:xfrm>
            <a:off x="4941689" y="4028381"/>
            <a:ext cx="2909193" cy="577453"/>
          </a:xfrm>
          <a:prstGeom prst="rect">
            <a:avLst/>
          </a:prstGeom>
          <a:noFill/>
          <a:ln/>
        </p:spPr>
        <p:txBody>
          <a:bodyPr wrap="square" lIns="0" tIns="0" rIns="0" bIns="0" rtlCol="0" anchor="t"/>
          <a:lstStyle/>
          <a:p>
            <a:pPr defTabSz="761970">
              <a:lnSpc>
                <a:spcPts val="2250"/>
              </a:lnSpc>
            </a:pPr>
            <a:r>
              <a:rPr lang="en-US" sz="1792" dirty="0">
                <a:solidFill>
                  <a:srgbClr val="E0D6DE"/>
                </a:solidFill>
                <a:latin typeface="Fira Mono" pitchFamily="34" charset="0"/>
                <a:ea typeface="Fira Mono" pitchFamily="34" charset="-122"/>
                <a:cs typeface="Fira Mono" pitchFamily="34" charset="-120"/>
              </a:rPr>
              <a:t>Vulnérabilité du Secteur</a:t>
            </a:r>
            <a:endParaRPr lang="en-US" sz="1792" dirty="0">
              <a:solidFill>
                <a:prstClr val="black"/>
              </a:solidFill>
              <a:latin typeface="Calibri" panose="020F0502020204030204"/>
            </a:endParaRPr>
          </a:p>
        </p:txBody>
      </p:sp>
      <p:sp>
        <p:nvSpPr>
          <p:cNvPr id="11" name="Text 8"/>
          <p:cNvSpPr/>
          <p:nvPr/>
        </p:nvSpPr>
        <p:spPr>
          <a:xfrm>
            <a:off x="4941689" y="4716661"/>
            <a:ext cx="2909193" cy="1478359"/>
          </a:xfrm>
          <a:prstGeom prst="rect">
            <a:avLst/>
          </a:prstGeom>
          <a:noFill/>
          <a:ln/>
        </p:spPr>
        <p:txBody>
          <a:bodyPr wrap="square" lIns="0" tIns="0" rIns="0" bIns="0" rtlCol="0" anchor="t"/>
          <a:lstStyle/>
          <a:p>
            <a:pPr defTabSz="761970">
              <a:lnSpc>
                <a:spcPts val="2292"/>
              </a:lnSpc>
            </a:pPr>
            <a:r>
              <a:rPr lang="en-US" sz="1417" dirty="0">
                <a:solidFill>
                  <a:srgbClr val="E0D6DE"/>
                </a:solidFill>
                <a:latin typeface="Fira Sans" pitchFamily="34" charset="0"/>
                <a:ea typeface="Fira Sans" pitchFamily="34" charset="-122"/>
                <a:cs typeface="Fira Sans" pitchFamily="34" charset="-120"/>
              </a:rPr>
              <a:t>52% des institutions financières ont déclaré avoir subi des fraudes au cours des deux dernières années, un chiffre en augmentation.</a:t>
            </a:r>
            <a:endParaRPr lang="en-US" sz="1417" dirty="0">
              <a:solidFill>
                <a:prstClr val="black"/>
              </a:solidFill>
              <a:latin typeface="Calibri" panose="020F0502020204030204"/>
            </a:endParaRPr>
          </a:p>
        </p:txBody>
      </p:sp>
      <p:sp>
        <p:nvSpPr>
          <p:cNvPr id="12" name="Shape 9"/>
          <p:cNvSpPr/>
          <p:nvPr/>
        </p:nvSpPr>
        <p:spPr>
          <a:xfrm>
            <a:off x="8035627" y="4028381"/>
            <a:ext cx="415727" cy="415727"/>
          </a:xfrm>
          <a:prstGeom prst="roundRect">
            <a:avLst>
              <a:gd name="adj" fmla="val 6668"/>
            </a:avLst>
          </a:prstGeom>
          <a:solidFill>
            <a:srgbClr val="2E2E2F"/>
          </a:solidFill>
          <a:ln/>
        </p:spPr>
      </p:sp>
      <p:sp>
        <p:nvSpPr>
          <p:cNvPr id="13" name="Text 10"/>
          <p:cNvSpPr/>
          <p:nvPr/>
        </p:nvSpPr>
        <p:spPr>
          <a:xfrm>
            <a:off x="8160345" y="4097635"/>
            <a:ext cx="166291" cy="277218"/>
          </a:xfrm>
          <a:prstGeom prst="rect">
            <a:avLst/>
          </a:prstGeom>
          <a:noFill/>
          <a:ln/>
        </p:spPr>
        <p:txBody>
          <a:bodyPr wrap="none" lIns="0" tIns="0" rIns="0" bIns="0" rtlCol="0" anchor="t"/>
          <a:lstStyle/>
          <a:p>
            <a:pPr algn="ctr" defTabSz="761970">
              <a:lnSpc>
                <a:spcPts val="2167"/>
              </a:lnSpc>
            </a:pPr>
            <a:r>
              <a:rPr lang="en-US" sz="2167" dirty="0">
                <a:solidFill>
                  <a:srgbClr val="E0D6DE"/>
                </a:solidFill>
                <a:latin typeface="Fira Mono" pitchFamily="34" charset="0"/>
                <a:ea typeface="Fira Mono" pitchFamily="34" charset="-122"/>
                <a:cs typeface="Fira Mono" pitchFamily="34" charset="-120"/>
              </a:rPr>
              <a:t>3</a:t>
            </a:r>
            <a:endParaRPr lang="en-US" sz="2167" dirty="0">
              <a:solidFill>
                <a:prstClr val="black"/>
              </a:solidFill>
              <a:latin typeface="Calibri" panose="020F0502020204030204"/>
            </a:endParaRPr>
          </a:p>
        </p:txBody>
      </p:sp>
      <p:sp>
        <p:nvSpPr>
          <p:cNvPr id="14" name="Text 11"/>
          <p:cNvSpPr/>
          <p:nvPr/>
        </p:nvSpPr>
        <p:spPr>
          <a:xfrm>
            <a:off x="8636100" y="4028381"/>
            <a:ext cx="2493566" cy="288727"/>
          </a:xfrm>
          <a:prstGeom prst="rect">
            <a:avLst/>
          </a:prstGeom>
          <a:noFill/>
          <a:ln/>
        </p:spPr>
        <p:txBody>
          <a:bodyPr wrap="none" lIns="0" tIns="0" rIns="0" bIns="0" rtlCol="0" anchor="t"/>
          <a:lstStyle/>
          <a:p>
            <a:pPr defTabSz="761970">
              <a:lnSpc>
                <a:spcPts val="2250"/>
              </a:lnSpc>
            </a:pPr>
            <a:r>
              <a:rPr lang="en-US" sz="1792" dirty="0">
                <a:solidFill>
                  <a:srgbClr val="E0D6DE"/>
                </a:solidFill>
                <a:latin typeface="Fira Mono" pitchFamily="34" charset="0"/>
                <a:ea typeface="Fira Mono" pitchFamily="34" charset="-122"/>
                <a:cs typeface="Fira Mono" pitchFamily="34" charset="-120"/>
              </a:rPr>
              <a:t>Efficacité de l'IA</a:t>
            </a:r>
            <a:endParaRPr lang="en-US" sz="1792" dirty="0">
              <a:solidFill>
                <a:prstClr val="black"/>
              </a:solidFill>
              <a:latin typeface="Calibri" panose="020F0502020204030204"/>
            </a:endParaRPr>
          </a:p>
        </p:txBody>
      </p:sp>
      <p:sp>
        <p:nvSpPr>
          <p:cNvPr id="15" name="Text 12"/>
          <p:cNvSpPr/>
          <p:nvPr/>
        </p:nvSpPr>
        <p:spPr>
          <a:xfrm>
            <a:off x="8636099" y="4427934"/>
            <a:ext cx="2909193" cy="1774032"/>
          </a:xfrm>
          <a:prstGeom prst="rect">
            <a:avLst/>
          </a:prstGeom>
          <a:noFill/>
          <a:ln/>
        </p:spPr>
        <p:txBody>
          <a:bodyPr wrap="square" lIns="0" tIns="0" rIns="0" bIns="0" rtlCol="0" anchor="t"/>
          <a:lstStyle/>
          <a:p>
            <a:pPr defTabSz="761970">
              <a:lnSpc>
                <a:spcPts val="2292"/>
              </a:lnSpc>
            </a:pPr>
            <a:r>
              <a:rPr lang="en-US" sz="1417" dirty="0">
                <a:solidFill>
                  <a:srgbClr val="E0D6DE"/>
                </a:solidFill>
                <a:latin typeface="Fira Sans" pitchFamily="34" charset="0"/>
                <a:ea typeface="Fira Sans" pitchFamily="34" charset="-122"/>
                <a:cs typeface="Fira Sans" pitchFamily="34" charset="-120"/>
              </a:rPr>
              <a:t>Les solutions de détection de la fraude basées sur l'IA permettent de réduire les pertes dues à la fraude de 20% à 30% en détectant et en bloquant les transactions suspectes en temps réel.</a:t>
            </a:r>
            <a:endParaRPr lang="en-US" sz="1417" dirty="0">
              <a:solidFill>
                <a:prstClr val="black"/>
              </a:solidFill>
              <a:latin typeface="Calibri" panose="020F0502020204030204"/>
            </a:endParaRPr>
          </a:p>
        </p:txBody>
      </p:sp>
    </p:spTree>
    <p:extLst>
      <p:ext uri="{BB962C8B-B14F-4D97-AF65-F5344CB8AC3E}">
        <p14:creationId xmlns:p14="http://schemas.microsoft.com/office/powerpoint/2010/main" val="281181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20031" y="1506637"/>
            <a:ext cx="10184209" cy="642938"/>
          </a:xfrm>
          <a:prstGeom prst="rect">
            <a:avLst/>
          </a:prstGeom>
          <a:noFill/>
          <a:ln/>
        </p:spPr>
        <p:txBody>
          <a:bodyPr wrap="none" lIns="0" tIns="0" rIns="0" bIns="0" rtlCol="0" anchor="t"/>
          <a:lstStyle/>
          <a:p>
            <a:pPr defTabSz="761970">
              <a:lnSpc>
                <a:spcPts val="5041"/>
              </a:lnSpc>
            </a:pPr>
            <a:r>
              <a:rPr lang="en-US" sz="4042" dirty="0">
                <a:solidFill>
                  <a:srgbClr val="FBF3FA"/>
                </a:solidFill>
                <a:latin typeface="Fira Mono" pitchFamily="34" charset="0"/>
                <a:ea typeface="Fira Mono" pitchFamily="34" charset="-122"/>
                <a:cs typeface="Fira Mono" pitchFamily="34" charset="-120"/>
              </a:rPr>
              <a:t>Analyse des Comportements d'Achat</a:t>
            </a:r>
            <a:endParaRPr lang="en-US" sz="4042" dirty="0">
              <a:solidFill>
                <a:prstClr val="black"/>
              </a:solidFill>
              <a:latin typeface="Calibri" panose="020F0502020204030204"/>
            </a:endParaRPr>
          </a:p>
        </p:txBody>
      </p:sp>
      <p:sp>
        <p:nvSpPr>
          <p:cNvPr id="3" name="Text 1"/>
          <p:cNvSpPr/>
          <p:nvPr/>
        </p:nvSpPr>
        <p:spPr>
          <a:xfrm>
            <a:off x="720031" y="2663825"/>
            <a:ext cx="3249018" cy="642938"/>
          </a:xfrm>
          <a:prstGeom prst="rect">
            <a:avLst/>
          </a:prstGeom>
          <a:noFill/>
          <a:ln/>
        </p:spPr>
        <p:txBody>
          <a:bodyPr wrap="square" lIns="0" tIns="0" rIns="0" bIns="0" rtlCol="0" anchor="t"/>
          <a:lstStyle/>
          <a:p>
            <a:pPr defTabSz="761970">
              <a:lnSpc>
                <a:spcPts val="2500"/>
              </a:lnSpc>
            </a:pPr>
            <a:r>
              <a:rPr lang="en-US" sz="2000" dirty="0">
                <a:solidFill>
                  <a:srgbClr val="FBF3FA"/>
                </a:solidFill>
                <a:latin typeface="Fira Mono" pitchFamily="34" charset="0"/>
                <a:ea typeface="Fira Mono" pitchFamily="34" charset="-122"/>
                <a:cs typeface="Fira Mono" pitchFamily="34" charset="-120"/>
              </a:rPr>
              <a:t>Profils Comportementaux</a:t>
            </a:r>
            <a:endParaRPr lang="en-US" sz="2000" dirty="0">
              <a:solidFill>
                <a:prstClr val="black"/>
              </a:solidFill>
              <a:latin typeface="Calibri" panose="020F0502020204030204"/>
            </a:endParaRPr>
          </a:p>
        </p:txBody>
      </p:sp>
      <p:sp>
        <p:nvSpPr>
          <p:cNvPr id="4" name="Text 2"/>
          <p:cNvSpPr/>
          <p:nvPr/>
        </p:nvSpPr>
        <p:spPr>
          <a:xfrm>
            <a:off x="720031" y="3512443"/>
            <a:ext cx="3249018" cy="1316832"/>
          </a:xfrm>
          <a:prstGeom prst="rect">
            <a:avLst/>
          </a:prstGeom>
          <a:noFill/>
          <a:ln/>
        </p:spPr>
        <p:txBody>
          <a:bodyPr wrap="square" lIns="0" tIns="0" rIns="0" bIns="0" rtlCol="0" anchor="t"/>
          <a:lstStyle/>
          <a:p>
            <a:pPr defTabSz="761970">
              <a:lnSpc>
                <a:spcPts val="2583"/>
              </a:lnSpc>
            </a:pPr>
            <a:r>
              <a:rPr lang="en-US" sz="1583" dirty="0">
                <a:solidFill>
                  <a:srgbClr val="E0D6DE"/>
                </a:solidFill>
                <a:latin typeface="Fira Sans" pitchFamily="34" charset="0"/>
                <a:ea typeface="Fira Sans" pitchFamily="34" charset="-122"/>
                <a:cs typeface="Fira Sans" pitchFamily="34" charset="-120"/>
              </a:rPr>
              <a:t>L'IA analyse en profondeur les habitudes de consommation des clients pour établir des profils comportementaux détaillés.</a:t>
            </a:r>
            <a:endParaRPr lang="en-US" sz="1583" dirty="0">
              <a:solidFill>
                <a:prstClr val="black"/>
              </a:solidFill>
              <a:latin typeface="Calibri" panose="020F0502020204030204"/>
            </a:endParaRPr>
          </a:p>
        </p:txBody>
      </p:sp>
      <p:sp>
        <p:nvSpPr>
          <p:cNvPr id="5" name="Text 3"/>
          <p:cNvSpPr/>
          <p:nvPr/>
        </p:nvSpPr>
        <p:spPr>
          <a:xfrm>
            <a:off x="4477246" y="2663826"/>
            <a:ext cx="3240484" cy="321469"/>
          </a:xfrm>
          <a:prstGeom prst="rect">
            <a:avLst/>
          </a:prstGeom>
          <a:noFill/>
          <a:ln/>
        </p:spPr>
        <p:txBody>
          <a:bodyPr wrap="none" lIns="0" tIns="0" rIns="0" bIns="0" rtlCol="0" anchor="t"/>
          <a:lstStyle/>
          <a:p>
            <a:pPr defTabSz="761970">
              <a:lnSpc>
                <a:spcPts val="2500"/>
              </a:lnSpc>
            </a:pPr>
            <a:r>
              <a:rPr lang="en-US" sz="2000" dirty="0">
                <a:solidFill>
                  <a:srgbClr val="FBF3FA"/>
                </a:solidFill>
                <a:latin typeface="Fira Mono" pitchFamily="34" charset="0"/>
                <a:ea typeface="Fira Mono" pitchFamily="34" charset="-122"/>
                <a:cs typeface="Fira Mono" pitchFamily="34" charset="-120"/>
              </a:rPr>
              <a:t>Détection d'Anomalies</a:t>
            </a:r>
            <a:endParaRPr lang="en-US" sz="2000" dirty="0">
              <a:solidFill>
                <a:prstClr val="black"/>
              </a:solidFill>
              <a:latin typeface="Calibri" panose="020F0502020204030204"/>
            </a:endParaRPr>
          </a:p>
        </p:txBody>
      </p:sp>
      <p:sp>
        <p:nvSpPr>
          <p:cNvPr id="6" name="Text 4"/>
          <p:cNvSpPr/>
          <p:nvPr/>
        </p:nvSpPr>
        <p:spPr>
          <a:xfrm>
            <a:off x="4477246" y="3190974"/>
            <a:ext cx="3249018" cy="1975247"/>
          </a:xfrm>
          <a:prstGeom prst="rect">
            <a:avLst/>
          </a:prstGeom>
          <a:noFill/>
          <a:ln/>
        </p:spPr>
        <p:txBody>
          <a:bodyPr wrap="square" lIns="0" tIns="0" rIns="0" bIns="0" rtlCol="0" anchor="t"/>
          <a:lstStyle/>
          <a:p>
            <a:pPr defTabSz="761970">
              <a:lnSpc>
                <a:spcPts val="2583"/>
              </a:lnSpc>
            </a:pPr>
            <a:r>
              <a:rPr lang="en-US" sz="1583" dirty="0">
                <a:solidFill>
                  <a:srgbClr val="E0D6DE"/>
                </a:solidFill>
                <a:latin typeface="Fira Sans" pitchFamily="34" charset="0"/>
                <a:ea typeface="Fira Sans" pitchFamily="34" charset="-122"/>
                <a:cs typeface="Fira Sans" pitchFamily="34" charset="-120"/>
              </a:rPr>
              <a:t>Si une transaction inhabituelle se produit, comme un achat coûteux dans un pays étranger alors que le client ne voyage pas, l'IA peut émettre une alerte ou bloquer temporairement la transaction.</a:t>
            </a:r>
            <a:endParaRPr lang="en-US" sz="1583" dirty="0">
              <a:solidFill>
                <a:prstClr val="black"/>
              </a:solidFill>
              <a:latin typeface="Calibri" panose="020F0502020204030204"/>
            </a:endParaRPr>
          </a:p>
        </p:txBody>
      </p:sp>
      <p:sp>
        <p:nvSpPr>
          <p:cNvPr id="7" name="Text 5"/>
          <p:cNvSpPr/>
          <p:nvPr/>
        </p:nvSpPr>
        <p:spPr>
          <a:xfrm>
            <a:off x="8234462" y="2663826"/>
            <a:ext cx="2931815" cy="321469"/>
          </a:xfrm>
          <a:prstGeom prst="rect">
            <a:avLst/>
          </a:prstGeom>
          <a:noFill/>
          <a:ln/>
        </p:spPr>
        <p:txBody>
          <a:bodyPr wrap="none" lIns="0" tIns="0" rIns="0" bIns="0" rtlCol="0" anchor="t"/>
          <a:lstStyle/>
          <a:p>
            <a:pPr defTabSz="761970">
              <a:lnSpc>
                <a:spcPts val="2500"/>
              </a:lnSpc>
            </a:pPr>
            <a:r>
              <a:rPr lang="en-US" sz="2000" dirty="0">
                <a:solidFill>
                  <a:srgbClr val="FBF3FA"/>
                </a:solidFill>
                <a:latin typeface="Fira Mono" pitchFamily="34" charset="0"/>
                <a:ea typeface="Fira Mono" pitchFamily="34" charset="-122"/>
                <a:cs typeface="Fira Mono" pitchFamily="34" charset="-120"/>
              </a:rPr>
              <a:t>Adaptation Continue</a:t>
            </a:r>
            <a:endParaRPr lang="en-US" sz="2000" dirty="0">
              <a:solidFill>
                <a:prstClr val="black"/>
              </a:solidFill>
              <a:latin typeface="Calibri" panose="020F0502020204030204"/>
            </a:endParaRPr>
          </a:p>
        </p:txBody>
      </p:sp>
      <p:sp>
        <p:nvSpPr>
          <p:cNvPr id="8" name="Text 6"/>
          <p:cNvSpPr/>
          <p:nvPr/>
        </p:nvSpPr>
        <p:spPr>
          <a:xfrm>
            <a:off x="8234462" y="3190975"/>
            <a:ext cx="3249018" cy="1646039"/>
          </a:xfrm>
          <a:prstGeom prst="rect">
            <a:avLst/>
          </a:prstGeom>
          <a:noFill/>
          <a:ln/>
        </p:spPr>
        <p:txBody>
          <a:bodyPr wrap="square" lIns="0" tIns="0" rIns="0" bIns="0" rtlCol="0" anchor="t"/>
          <a:lstStyle/>
          <a:p>
            <a:pPr defTabSz="761970">
              <a:lnSpc>
                <a:spcPts val="2583"/>
              </a:lnSpc>
            </a:pPr>
            <a:r>
              <a:rPr lang="en-US" sz="1583" dirty="0">
                <a:solidFill>
                  <a:srgbClr val="E0D6DE"/>
                </a:solidFill>
                <a:latin typeface="Fira Sans" pitchFamily="34" charset="0"/>
                <a:ea typeface="Fira Sans" pitchFamily="34" charset="-122"/>
                <a:cs typeface="Fira Sans" pitchFamily="34" charset="-120"/>
              </a:rPr>
              <a:t>Les algorithmes s'adaptent en permanence aux changements de comportement légitimes des clients pour réduire les faux positifs.</a:t>
            </a:r>
            <a:endParaRPr lang="en-US" sz="1583" dirty="0">
              <a:solidFill>
                <a:prstClr val="black"/>
              </a:solidFill>
              <a:latin typeface="Calibri" panose="020F0502020204030204"/>
            </a:endParaRPr>
          </a:p>
        </p:txBody>
      </p:sp>
      <p:pic>
        <p:nvPicPr>
          <p:cNvPr id="9" name="Image 8"/>
          <p:cNvPicPr>
            <a:picLocks noChangeAspect="1"/>
          </p:cNvPicPr>
          <p:nvPr/>
        </p:nvPicPr>
        <p:blipFill>
          <a:blip r:embed="rId3"/>
          <a:stretch>
            <a:fillRect/>
          </a:stretch>
        </p:blipFill>
        <p:spPr>
          <a:xfrm>
            <a:off x="9327300" y="0"/>
            <a:ext cx="2864700" cy="2458146"/>
          </a:xfrm>
          <a:prstGeom prst="rect">
            <a:avLst/>
          </a:prstGeom>
        </p:spPr>
      </p:pic>
    </p:spTree>
    <p:extLst>
      <p:ext uri="{BB962C8B-B14F-4D97-AF65-F5344CB8AC3E}">
        <p14:creationId xmlns:p14="http://schemas.microsoft.com/office/powerpoint/2010/main" val="32375392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525165" y="413743"/>
            <a:ext cx="6569670" cy="937816"/>
          </a:xfrm>
          <a:prstGeom prst="rect">
            <a:avLst/>
          </a:prstGeom>
          <a:noFill/>
          <a:ln/>
        </p:spPr>
        <p:txBody>
          <a:bodyPr wrap="square" lIns="0" tIns="0" rIns="0" bIns="0" rtlCol="0" anchor="t"/>
          <a:lstStyle/>
          <a:p>
            <a:pPr defTabSz="761970">
              <a:lnSpc>
                <a:spcPts val="3667"/>
              </a:lnSpc>
            </a:pPr>
            <a:r>
              <a:rPr lang="en-US" sz="2917" dirty="0">
                <a:solidFill>
                  <a:srgbClr val="FBF3FA"/>
                </a:solidFill>
                <a:latin typeface="Fira Mono" pitchFamily="34" charset="0"/>
                <a:ea typeface="Fira Mono" pitchFamily="34" charset="-122"/>
                <a:cs typeface="Fira Mono" pitchFamily="34" charset="-120"/>
              </a:rPr>
              <a:t>PayPal : Champion de la Réduction des Faux Positifs</a:t>
            </a:r>
            <a:endParaRPr lang="en-US" sz="2917" dirty="0">
              <a:solidFill>
                <a:prstClr val="black"/>
              </a:solidFill>
              <a:latin typeface="Calibri" panose="020F0502020204030204"/>
            </a:endParaRPr>
          </a:p>
        </p:txBody>
      </p:sp>
      <p:sp>
        <p:nvSpPr>
          <p:cNvPr id="4" name="Shape 1"/>
          <p:cNvSpPr/>
          <p:nvPr/>
        </p:nvSpPr>
        <p:spPr>
          <a:xfrm>
            <a:off x="525165" y="1576586"/>
            <a:ext cx="6569670" cy="1104404"/>
          </a:xfrm>
          <a:prstGeom prst="roundRect">
            <a:avLst>
              <a:gd name="adj" fmla="val 2038"/>
            </a:avLst>
          </a:prstGeom>
          <a:solidFill>
            <a:srgbClr val="2E2E2F"/>
          </a:solidFill>
          <a:ln/>
        </p:spPr>
      </p:sp>
      <p:sp>
        <p:nvSpPr>
          <p:cNvPr id="5" name="Text 2"/>
          <p:cNvSpPr/>
          <p:nvPr/>
        </p:nvSpPr>
        <p:spPr>
          <a:xfrm>
            <a:off x="675183" y="1726605"/>
            <a:ext cx="2361605" cy="234355"/>
          </a:xfrm>
          <a:prstGeom prst="rect">
            <a:avLst/>
          </a:prstGeom>
          <a:noFill/>
          <a:ln/>
        </p:spPr>
        <p:txBody>
          <a:bodyPr wrap="none" lIns="0" tIns="0" rIns="0" bIns="0" rtlCol="0" anchor="t"/>
          <a:lstStyle/>
          <a:p>
            <a:pPr defTabSz="761970">
              <a:lnSpc>
                <a:spcPts val="1833"/>
              </a:lnSpc>
            </a:pPr>
            <a:r>
              <a:rPr lang="en-US" sz="1458" dirty="0">
                <a:solidFill>
                  <a:srgbClr val="E0D6DE"/>
                </a:solidFill>
                <a:latin typeface="Fira Mono" pitchFamily="34" charset="0"/>
                <a:ea typeface="Fira Mono" pitchFamily="34" charset="-122"/>
                <a:cs typeface="Fira Mono" pitchFamily="34" charset="-120"/>
              </a:rPr>
              <a:t>Analyse en Temps Réel</a:t>
            </a:r>
            <a:endParaRPr lang="en-US" sz="1458" dirty="0">
              <a:solidFill>
                <a:prstClr val="black"/>
              </a:solidFill>
              <a:latin typeface="Calibri" panose="020F0502020204030204"/>
            </a:endParaRPr>
          </a:p>
        </p:txBody>
      </p:sp>
      <p:sp>
        <p:nvSpPr>
          <p:cNvPr id="6" name="Text 3"/>
          <p:cNvSpPr/>
          <p:nvPr/>
        </p:nvSpPr>
        <p:spPr>
          <a:xfrm>
            <a:off x="675184" y="2050951"/>
            <a:ext cx="6269633" cy="480020"/>
          </a:xfrm>
          <a:prstGeom prst="rect">
            <a:avLst/>
          </a:prstGeom>
          <a:noFill/>
          <a:ln/>
        </p:spPr>
        <p:txBody>
          <a:bodyPr wrap="square" lIns="0" tIns="0" rIns="0" bIns="0" rtlCol="0" anchor="t"/>
          <a:lstStyle/>
          <a:p>
            <a:pPr defTabSz="761970">
              <a:lnSpc>
                <a:spcPts val="1875"/>
              </a:lnSpc>
            </a:pPr>
            <a:r>
              <a:rPr lang="en-US" sz="1167" dirty="0">
                <a:solidFill>
                  <a:srgbClr val="E0D6DE"/>
                </a:solidFill>
                <a:latin typeface="Fira Sans" pitchFamily="34" charset="0"/>
                <a:ea typeface="Fira Sans" pitchFamily="34" charset="-122"/>
                <a:cs typeface="Fira Sans" pitchFamily="34" charset="-120"/>
              </a:rPr>
              <a:t>PayPal utilise l'intelligence artificielle pour analyser les transactions en temps réel et évaluer les risques de fraude.</a:t>
            </a:r>
            <a:endParaRPr lang="en-US" sz="1167" dirty="0">
              <a:solidFill>
                <a:prstClr val="black"/>
              </a:solidFill>
              <a:latin typeface="Calibri" panose="020F0502020204030204"/>
            </a:endParaRPr>
          </a:p>
        </p:txBody>
      </p:sp>
      <p:sp>
        <p:nvSpPr>
          <p:cNvPr id="7" name="Shape 4"/>
          <p:cNvSpPr/>
          <p:nvPr/>
        </p:nvSpPr>
        <p:spPr>
          <a:xfrm>
            <a:off x="525165" y="2831009"/>
            <a:ext cx="6569670" cy="1104404"/>
          </a:xfrm>
          <a:prstGeom prst="roundRect">
            <a:avLst>
              <a:gd name="adj" fmla="val 2038"/>
            </a:avLst>
          </a:prstGeom>
          <a:solidFill>
            <a:srgbClr val="2E2E2F"/>
          </a:solidFill>
          <a:ln/>
        </p:spPr>
      </p:sp>
      <p:sp>
        <p:nvSpPr>
          <p:cNvPr id="8" name="Text 5"/>
          <p:cNvSpPr/>
          <p:nvPr/>
        </p:nvSpPr>
        <p:spPr>
          <a:xfrm>
            <a:off x="675183" y="2981028"/>
            <a:ext cx="2361605" cy="234355"/>
          </a:xfrm>
          <a:prstGeom prst="rect">
            <a:avLst/>
          </a:prstGeom>
          <a:noFill/>
          <a:ln/>
        </p:spPr>
        <p:txBody>
          <a:bodyPr wrap="none" lIns="0" tIns="0" rIns="0" bIns="0" rtlCol="0" anchor="t"/>
          <a:lstStyle/>
          <a:p>
            <a:pPr defTabSz="761970">
              <a:lnSpc>
                <a:spcPts val="1833"/>
              </a:lnSpc>
            </a:pPr>
            <a:r>
              <a:rPr lang="en-US" sz="1458" dirty="0">
                <a:solidFill>
                  <a:srgbClr val="E0D6DE"/>
                </a:solidFill>
                <a:latin typeface="Fira Mono" pitchFamily="34" charset="0"/>
                <a:ea typeface="Fira Mono" pitchFamily="34" charset="-122"/>
                <a:cs typeface="Fira Mono" pitchFamily="34" charset="-120"/>
              </a:rPr>
              <a:t>Apprentissage Continu</a:t>
            </a:r>
            <a:endParaRPr lang="en-US" sz="1458" dirty="0">
              <a:solidFill>
                <a:prstClr val="black"/>
              </a:solidFill>
              <a:latin typeface="Calibri" panose="020F0502020204030204"/>
            </a:endParaRPr>
          </a:p>
        </p:txBody>
      </p:sp>
      <p:sp>
        <p:nvSpPr>
          <p:cNvPr id="9" name="Text 6"/>
          <p:cNvSpPr/>
          <p:nvPr/>
        </p:nvSpPr>
        <p:spPr>
          <a:xfrm>
            <a:off x="675184" y="3305373"/>
            <a:ext cx="6269633" cy="480020"/>
          </a:xfrm>
          <a:prstGeom prst="rect">
            <a:avLst/>
          </a:prstGeom>
          <a:noFill/>
          <a:ln/>
        </p:spPr>
        <p:txBody>
          <a:bodyPr wrap="square" lIns="0" tIns="0" rIns="0" bIns="0" rtlCol="0" anchor="t"/>
          <a:lstStyle/>
          <a:p>
            <a:pPr defTabSz="761970">
              <a:lnSpc>
                <a:spcPts val="1875"/>
              </a:lnSpc>
            </a:pPr>
            <a:r>
              <a:rPr lang="en-US" sz="1167" dirty="0">
                <a:solidFill>
                  <a:srgbClr val="E0D6DE"/>
                </a:solidFill>
                <a:latin typeface="Fira Sans" pitchFamily="34" charset="0"/>
                <a:ea typeface="Fira Sans" pitchFamily="34" charset="-122"/>
                <a:cs typeface="Fira Sans" pitchFamily="34" charset="-120"/>
              </a:rPr>
              <a:t>Le système apprend constamment des données et des comportements clients pour mieux différencier les activités suspectes des transactions légitimes.</a:t>
            </a:r>
            <a:endParaRPr lang="en-US" sz="1167" dirty="0">
              <a:solidFill>
                <a:prstClr val="black"/>
              </a:solidFill>
              <a:latin typeface="Calibri" panose="020F0502020204030204"/>
            </a:endParaRPr>
          </a:p>
        </p:txBody>
      </p:sp>
      <p:sp>
        <p:nvSpPr>
          <p:cNvPr id="10" name="Shape 7"/>
          <p:cNvSpPr/>
          <p:nvPr/>
        </p:nvSpPr>
        <p:spPr>
          <a:xfrm>
            <a:off x="525165" y="4085432"/>
            <a:ext cx="6569670" cy="1104404"/>
          </a:xfrm>
          <a:prstGeom prst="roundRect">
            <a:avLst>
              <a:gd name="adj" fmla="val 2038"/>
            </a:avLst>
          </a:prstGeom>
          <a:solidFill>
            <a:srgbClr val="2E2E2F"/>
          </a:solidFill>
          <a:ln/>
        </p:spPr>
      </p:sp>
      <p:sp>
        <p:nvSpPr>
          <p:cNvPr id="11" name="Text 8"/>
          <p:cNvSpPr/>
          <p:nvPr/>
        </p:nvSpPr>
        <p:spPr>
          <a:xfrm>
            <a:off x="675184" y="4235450"/>
            <a:ext cx="2811463" cy="234355"/>
          </a:xfrm>
          <a:prstGeom prst="rect">
            <a:avLst/>
          </a:prstGeom>
          <a:noFill/>
          <a:ln/>
        </p:spPr>
        <p:txBody>
          <a:bodyPr wrap="none" lIns="0" tIns="0" rIns="0" bIns="0" rtlCol="0" anchor="t"/>
          <a:lstStyle/>
          <a:p>
            <a:pPr defTabSz="761970">
              <a:lnSpc>
                <a:spcPts val="1833"/>
              </a:lnSpc>
            </a:pPr>
            <a:r>
              <a:rPr lang="en-US" sz="1458" dirty="0">
                <a:solidFill>
                  <a:srgbClr val="E0D6DE"/>
                </a:solidFill>
                <a:latin typeface="Fira Mono" pitchFamily="34" charset="0"/>
                <a:ea typeface="Fira Mono" pitchFamily="34" charset="-122"/>
                <a:cs typeface="Fira Mono" pitchFamily="34" charset="-120"/>
              </a:rPr>
              <a:t>Résultats Impressionnants</a:t>
            </a:r>
            <a:endParaRPr lang="en-US" sz="1458" dirty="0">
              <a:solidFill>
                <a:prstClr val="black"/>
              </a:solidFill>
              <a:latin typeface="Calibri" panose="020F0502020204030204"/>
            </a:endParaRPr>
          </a:p>
        </p:txBody>
      </p:sp>
      <p:sp>
        <p:nvSpPr>
          <p:cNvPr id="12" name="Text 9"/>
          <p:cNvSpPr/>
          <p:nvPr/>
        </p:nvSpPr>
        <p:spPr>
          <a:xfrm>
            <a:off x="675184" y="4559796"/>
            <a:ext cx="6269633" cy="480020"/>
          </a:xfrm>
          <a:prstGeom prst="rect">
            <a:avLst/>
          </a:prstGeom>
          <a:noFill/>
          <a:ln/>
        </p:spPr>
        <p:txBody>
          <a:bodyPr wrap="square" lIns="0" tIns="0" rIns="0" bIns="0" rtlCol="0" anchor="t"/>
          <a:lstStyle/>
          <a:p>
            <a:pPr defTabSz="761970">
              <a:lnSpc>
                <a:spcPts val="1875"/>
              </a:lnSpc>
            </a:pPr>
            <a:r>
              <a:rPr lang="en-US" sz="1167" dirty="0">
                <a:solidFill>
                  <a:srgbClr val="E0D6DE"/>
                </a:solidFill>
                <a:latin typeface="Fira Sans" pitchFamily="34" charset="0"/>
                <a:ea typeface="Fira Sans" pitchFamily="34" charset="-122"/>
                <a:cs typeface="Fira Sans" pitchFamily="34" charset="-120"/>
              </a:rPr>
              <a:t>PayPal a réussi à réduire ses faux positifs de 50% grâce à son IA, tout en maintenant un taux de détection de fraude élevé.</a:t>
            </a:r>
            <a:endParaRPr lang="en-US" sz="1167" dirty="0">
              <a:solidFill>
                <a:prstClr val="black"/>
              </a:solidFill>
              <a:latin typeface="Calibri" panose="020F0502020204030204"/>
            </a:endParaRPr>
          </a:p>
        </p:txBody>
      </p:sp>
      <p:sp>
        <p:nvSpPr>
          <p:cNvPr id="13" name="Shape 10"/>
          <p:cNvSpPr/>
          <p:nvPr/>
        </p:nvSpPr>
        <p:spPr>
          <a:xfrm>
            <a:off x="525165" y="5339855"/>
            <a:ext cx="6569670" cy="1104404"/>
          </a:xfrm>
          <a:prstGeom prst="roundRect">
            <a:avLst>
              <a:gd name="adj" fmla="val 2038"/>
            </a:avLst>
          </a:prstGeom>
          <a:solidFill>
            <a:srgbClr val="2E2E2F"/>
          </a:solidFill>
          <a:ln/>
        </p:spPr>
      </p:sp>
      <p:sp>
        <p:nvSpPr>
          <p:cNvPr id="14" name="Text 11"/>
          <p:cNvSpPr/>
          <p:nvPr/>
        </p:nvSpPr>
        <p:spPr>
          <a:xfrm>
            <a:off x="675183" y="5489873"/>
            <a:ext cx="1875532" cy="234355"/>
          </a:xfrm>
          <a:prstGeom prst="rect">
            <a:avLst/>
          </a:prstGeom>
          <a:noFill/>
          <a:ln/>
        </p:spPr>
        <p:txBody>
          <a:bodyPr wrap="none" lIns="0" tIns="0" rIns="0" bIns="0" rtlCol="0" anchor="t"/>
          <a:lstStyle/>
          <a:p>
            <a:pPr defTabSz="761970">
              <a:lnSpc>
                <a:spcPts val="1833"/>
              </a:lnSpc>
            </a:pPr>
            <a:r>
              <a:rPr lang="en-US" sz="1458" dirty="0">
                <a:solidFill>
                  <a:srgbClr val="E0D6DE"/>
                </a:solidFill>
                <a:latin typeface="Fira Mono" pitchFamily="34" charset="0"/>
                <a:ea typeface="Fira Mono" pitchFamily="34" charset="-122"/>
                <a:cs typeface="Fira Mono" pitchFamily="34" charset="-120"/>
              </a:rPr>
              <a:t>Impact Financier</a:t>
            </a:r>
            <a:endParaRPr lang="en-US" sz="1458" dirty="0">
              <a:solidFill>
                <a:prstClr val="black"/>
              </a:solidFill>
              <a:latin typeface="Calibri" panose="020F0502020204030204"/>
            </a:endParaRPr>
          </a:p>
        </p:txBody>
      </p:sp>
      <p:sp>
        <p:nvSpPr>
          <p:cNvPr id="15" name="Text 12"/>
          <p:cNvSpPr/>
          <p:nvPr/>
        </p:nvSpPr>
        <p:spPr>
          <a:xfrm>
            <a:off x="675184" y="5814219"/>
            <a:ext cx="6269633" cy="480020"/>
          </a:xfrm>
          <a:prstGeom prst="rect">
            <a:avLst/>
          </a:prstGeom>
          <a:noFill/>
          <a:ln/>
        </p:spPr>
        <p:txBody>
          <a:bodyPr wrap="square" lIns="0" tIns="0" rIns="0" bIns="0" rtlCol="0" anchor="t"/>
          <a:lstStyle/>
          <a:p>
            <a:pPr defTabSz="761970">
              <a:lnSpc>
                <a:spcPts val="1875"/>
              </a:lnSpc>
            </a:pPr>
            <a:r>
              <a:rPr lang="en-US" sz="1167" dirty="0">
                <a:solidFill>
                  <a:srgbClr val="E0D6DE"/>
                </a:solidFill>
                <a:latin typeface="Fira Sans" pitchFamily="34" charset="0"/>
                <a:ea typeface="Fira Sans" pitchFamily="34" charset="-122"/>
                <a:cs typeface="Fira Sans" pitchFamily="34" charset="-120"/>
              </a:rPr>
              <a:t>En réduisant les faux positifs, PayPal a estimé avoir économisé des millions de dollars en indemnisations et remboursements inutiles.</a:t>
            </a:r>
            <a:endParaRPr lang="en-US" sz="1167" dirty="0">
              <a:solidFill>
                <a:prstClr val="black"/>
              </a:solidFill>
              <a:latin typeface="Calibri" panose="020F0502020204030204"/>
            </a:endParaRPr>
          </a:p>
        </p:txBody>
      </p:sp>
    </p:spTree>
    <p:extLst>
      <p:ext uri="{BB962C8B-B14F-4D97-AF65-F5344CB8AC3E}">
        <p14:creationId xmlns:p14="http://schemas.microsoft.com/office/powerpoint/2010/main" val="2492502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491431" y="719237"/>
            <a:ext cx="6637139" cy="877689"/>
          </a:xfrm>
          <a:prstGeom prst="rect">
            <a:avLst/>
          </a:prstGeom>
          <a:noFill/>
          <a:ln/>
        </p:spPr>
        <p:txBody>
          <a:bodyPr wrap="square" lIns="0" tIns="0" rIns="0" bIns="0" rtlCol="0" anchor="t"/>
          <a:lstStyle/>
          <a:p>
            <a:pPr defTabSz="761970">
              <a:lnSpc>
                <a:spcPts val="3417"/>
              </a:lnSpc>
            </a:pPr>
            <a:r>
              <a:rPr lang="en-US" sz="2750" dirty="0">
                <a:solidFill>
                  <a:srgbClr val="FBF3FA"/>
                </a:solidFill>
                <a:latin typeface="Fira Mono" pitchFamily="34" charset="0"/>
                <a:ea typeface="Fira Mono" pitchFamily="34" charset="-122"/>
                <a:cs typeface="Fira Mono" pitchFamily="34" charset="-120"/>
              </a:rPr>
              <a:t>Citibank : Expert en Détection des Fraudes Transfrontalières</a:t>
            </a:r>
            <a:endParaRPr lang="en-US" sz="2750" dirty="0">
              <a:solidFill>
                <a:prstClr val="black"/>
              </a:solidFill>
              <a:latin typeface="Calibri" panose="020F0502020204030204"/>
            </a:endParaRPr>
          </a:p>
        </p:txBody>
      </p:sp>
      <p:sp>
        <p:nvSpPr>
          <p:cNvPr id="4" name="Shape 1"/>
          <p:cNvSpPr/>
          <p:nvPr/>
        </p:nvSpPr>
        <p:spPr>
          <a:xfrm>
            <a:off x="491431" y="1807568"/>
            <a:ext cx="6637139" cy="1033661"/>
          </a:xfrm>
          <a:prstGeom prst="roundRect">
            <a:avLst>
              <a:gd name="adj" fmla="val 2038"/>
            </a:avLst>
          </a:prstGeom>
          <a:solidFill>
            <a:srgbClr val="2E2E2F"/>
          </a:solidFill>
          <a:ln/>
        </p:spPr>
      </p:sp>
      <p:sp>
        <p:nvSpPr>
          <p:cNvPr id="5" name="Text 2"/>
          <p:cNvSpPr/>
          <p:nvPr/>
        </p:nvSpPr>
        <p:spPr>
          <a:xfrm>
            <a:off x="631825" y="1947962"/>
            <a:ext cx="1789311" cy="219373"/>
          </a:xfrm>
          <a:prstGeom prst="rect">
            <a:avLst/>
          </a:prstGeom>
          <a:noFill/>
          <a:ln/>
        </p:spPr>
        <p:txBody>
          <a:bodyPr wrap="none" lIns="0" tIns="0" rIns="0" bIns="0" rtlCol="0" anchor="t"/>
          <a:lstStyle/>
          <a:p>
            <a:pPr defTabSz="761970">
              <a:lnSpc>
                <a:spcPts val="1708"/>
              </a:lnSpc>
            </a:pPr>
            <a:r>
              <a:rPr lang="en-US" sz="1375" dirty="0">
                <a:solidFill>
                  <a:srgbClr val="E0D6DE"/>
                </a:solidFill>
                <a:latin typeface="Fira Mono" pitchFamily="34" charset="0"/>
                <a:ea typeface="Fira Mono" pitchFamily="34" charset="-122"/>
                <a:cs typeface="Fira Mono" pitchFamily="34" charset="-120"/>
              </a:rPr>
              <a:t>Système IA Avancé</a:t>
            </a:r>
            <a:endParaRPr lang="en-US" sz="1375" dirty="0">
              <a:solidFill>
                <a:prstClr val="black"/>
              </a:solidFill>
              <a:latin typeface="Calibri" panose="020F0502020204030204"/>
            </a:endParaRPr>
          </a:p>
        </p:txBody>
      </p:sp>
      <p:sp>
        <p:nvSpPr>
          <p:cNvPr id="6" name="Text 3"/>
          <p:cNvSpPr/>
          <p:nvPr/>
        </p:nvSpPr>
        <p:spPr>
          <a:xfrm>
            <a:off x="631825" y="2251571"/>
            <a:ext cx="6356350" cy="449263"/>
          </a:xfrm>
          <a:prstGeom prst="rect">
            <a:avLst/>
          </a:prstGeom>
          <a:noFill/>
          <a:ln/>
        </p:spPr>
        <p:txBody>
          <a:bodyPr wrap="square" lIns="0" tIns="0" rIns="0" bIns="0" rtlCol="0" anchor="t"/>
          <a:lstStyle/>
          <a:p>
            <a:pPr defTabSz="761970">
              <a:lnSpc>
                <a:spcPts val="1750"/>
              </a:lnSpc>
            </a:pPr>
            <a:r>
              <a:rPr lang="en-US" sz="1083" dirty="0">
                <a:solidFill>
                  <a:srgbClr val="E0D6DE"/>
                </a:solidFill>
                <a:latin typeface="Fira Sans" pitchFamily="34" charset="0"/>
                <a:ea typeface="Fira Sans" pitchFamily="34" charset="-122"/>
                <a:cs typeface="Fira Sans" pitchFamily="34" charset="-120"/>
              </a:rPr>
              <a:t>Citibank a mis en place un système d'IA pour surveiller les transactions internationales en temps réel.</a:t>
            </a:r>
            <a:endParaRPr lang="en-US" sz="1083" dirty="0">
              <a:solidFill>
                <a:prstClr val="black"/>
              </a:solidFill>
              <a:latin typeface="Calibri" panose="020F0502020204030204"/>
            </a:endParaRPr>
          </a:p>
        </p:txBody>
      </p:sp>
      <p:sp>
        <p:nvSpPr>
          <p:cNvPr id="7" name="Shape 4"/>
          <p:cNvSpPr/>
          <p:nvPr/>
        </p:nvSpPr>
        <p:spPr>
          <a:xfrm>
            <a:off x="491431" y="2981623"/>
            <a:ext cx="6637139" cy="1033661"/>
          </a:xfrm>
          <a:prstGeom prst="roundRect">
            <a:avLst>
              <a:gd name="adj" fmla="val 2038"/>
            </a:avLst>
          </a:prstGeom>
          <a:solidFill>
            <a:srgbClr val="2E2E2F"/>
          </a:solidFill>
          <a:ln/>
        </p:spPr>
      </p:sp>
      <p:sp>
        <p:nvSpPr>
          <p:cNvPr id="8" name="Text 5"/>
          <p:cNvSpPr/>
          <p:nvPr/>
        </p:nvSpPr>
        <p:spPr>
          <a:xfrm>
            <a:off x="631825" y="3122018"/>
            <a:ext cx="2315568" cy="219373"/>
          </a:xfrm>
          <a:prstGeom prst="rect">
            <a:avLst/>
          </a:prstGeom>
          <a:noFill/>
          <a:ln/>
        </p:spPr>
        <p:txBody>
          <a:bodyPr wrap="none" lIns="0" tIns="0" rIns="0" bIns="0" rtlCol="0" anchor="t"/>
          <a:lstStyle/>
          <a:p>
            <a:pPr defTabSz="761970">
              <a:lnSpc>
                <a:spcPts val="1708"/>
              </a:lnSpc>
            </a:pPr>
            <a:r>
              <a:rPr lang="en-US" sz="1375" dirty="0">
                <a:solidFill>
                  <a:srgbClr val="E0D6DE"/>
                </a:solidFill>
                <a:latin typeface="Fira Mono" pitchFamily="34" charset="0"/>
                <a:ea typeface="Fira Mono" pitchFamily="34" charset="-122"/>
                <a:cs typeface="Fira Mono" pitchFamily="34" charset="-120"/>
              </a:rPr>
              <a:t>Analyse Multi-facteurs</a:t>
            </a:r>
            <a:endParaRPr lang="en-US" sz="1375" dirty="0">
              <a:solidFill>
                <a:prstClr val="black"/>
              </a:solidFill>
              <a:latin typeface="Calibri" panose="020F0502020204030204"/>
            </a:endParaRPr>
          </a:p>
        </p:txBody>
      </p:sp>
      <p:sp>
        <p:nvSpPr>
          <p:cNvPr id="9" name="Text 6"/>
          <p:cNvSpPr/>
          <p:nvPr/>
        </p:nvSpPr>
        <p:spPr>
          <a:xfrm>
            <a:off x="631825" y="3425627"/>
            <a:ext cx="6356350" cy="449263"/>
          </a:xfrm>
          <a:prstGeom prst="rect">
            <a:avLst/>
          </a:prstGeom>
          <a:noFill/>
          <a:ln/>
        </p:spPr>
        <p:txBody>
          <a:bodyPr wrap="square" lIns="0" tIns="0" rIns="0" bIns="0" rtlCol="0" anchor="t"/>
          <a:lstStyle/>
          <a:p>
            <a:pPr defTabSz="761970">
              <a:lnSpc>
                <a:spcPts val="1750"/>
              </a:lnSpc>
            </a:pPr>
            <a:r>
              <a:rPr lang="en-US" sz="1083" dirty="0">
                <a:solidFill>
                  <a:srgbClr val="E0D6DE"/>
                </a:solidFill>
                <a:latin typeface="Fira Sans" pitchFamily="34" charset="0"/>
                <a:ea typeface="Fira Sans" pitchFamily="34" charset="-122"/>
                <a:cs typeface="Fira Sans" pitchFamily="34" charset="-120"/>
              </a:rPr>
              <a:t>Le système prend en compte la géolocalisation, le comportement historique des clients, et les modèles de fraude spécifiques à certaines régions.</a:t>
            </a:r>
            <a:endParaRPr lang="en-US" sz="1083" dirty="0">
              <a:solidFill>
                <a:prstClr val="black"/>
              </a:solidFill>
              <a:latin typeface="Calibri" panose="020F0502020204030204"/>
            </a:endParaRPr>
          </a:p>
        </p:txBody>
      </p:sp>
      <p:sp>
        <p:nvSpPr>
          <p:cNvPr id="10" name="Shape 7"/>
          <p:cNvSpPr/>
          <p:nvPr/>
        </p:nvSpPr>
        <p:spPr>
          <a:xfrm>
            <a:off x="491431" y="4155678"/>
            <a:ext cx="6637139" cy="809030"/>
          </a:xfrm>
          <a:prstGeom prst="roundRect">
            <a:avLst>
              <a:gd name="adj" fmla="val 2604"/>
            </a:avLst>
          </a:prstGeom>
          <a:solidFill>
            <a:srgbClr val="2E2E2F"/>
          </a:solidFill>
          <a:ln/>
        </p:spPr>
      </p:sp>
      <p:sp>
        <p:nvSpPr>
          <p:cNvPr id="11" name="Text 8"/>
          <p:cNvSpPr/>
          <p:nvPr/>
        </p:nvSpPr>
        <p:spPr>
          <a:xfrm>
            <a:off x="631825" y="4296073"/>
            <a:ext cx="2631381" cy="219373"/>
          </a:xfrm>
          <a:prstGeom prst="rect">
            <a:avLst/>
          </a:prstGeom>
          <a:noFill/>
          <a:ln/>
        </p:spPr>
        <p:txBody>
          <a:bodyPr wrap="none" lIns="0" tIns="0" rIns="0" bIns="0" rtlCol="0" anchor="t"/>
          <a:lstStyle/>
          <a:p>
            <a:pPr defTabSz="761970">
              <a:lnSpc>
                <a:spcPts val="1708"/>
              </a:lnSpc>
            </a:pPr>
            <a:r>
              <a:rPr lang="en-US" sz="1375" dirty="0">
                <a:solidFill>
                  <a:srgbClr val="E0D6DE"/>
                </a:solidFill>
                <a:latin typeface="Fira Mono" pitchFamily="34" charset="0"/>
                <a:ea typeface="Fira Mono" pitchFamily="34" charset="-122"/>
                <a:cs typeface="Fira Mono" pitchFamily="34" charset="-120"/>
              </a:rPr>
              <a:t>Résultats Impressionnants</a:t>
            </a:r>
            <a:endParaRPr lang="en-US" sz="1375" dirty="0">
              <a:solidFill>
                <a:prstClr val="black"/>
              </a:solidFill>
              <a:latin typeface="Calibri" panose="020F0502020204030204"/>
            </a:endParaRPr>
          </a:p>
        </p:txBody>
      </p:sp>
      <p:sp>
        <p:nvSpPr>
          <p:cNvPr id="12" name="Text 9"/>
          <p:cNvSpPr/>
          <p:nvPr/>
        </p:nvSpPr>
        <p:spPr>
          <a:xfrm>
            <a:off x="631825" y="4599682"/>
            <a:ext cx="6356350" cy="224632"/>
          </a:xfrm>
          <a:prstGeom prst="rect">
            <a:avLst/>
          </a:prstGeom>
          <a:noFill/>
          <a:ln/>
        </p:spPr>
        <p:txBody>
          <a:bodyPr wrap="none" lIns="0" tIns="0" rIns="0" bIns="0" rtlCol="0" anchor="t"/>
          <a:lstStyle/>
          <a:p>
            <a:pPr defTabSz="761970">
              <a:lnSpc>
                <a:spcPts val="1750"/>
              </a:lnSpc>
            </a:pPr>
            <a:r>
              <a:rPr lang="en-US" sz="1083" dirty="0">
                <a:solidFill>
                  <a:srgbClr val="E0D6DE"/>
                </a:solidFill>
                <a:latin typeface="Fira Sans" pitchFamily="34" charset="0"/>
                <a:ea typeface="Fira Sans" pitchFamily="34" charset="-122"/>
                <a:cs typeface="Fira Sans" pitchFamily="34" charset="-120"/>
              </a:rPr>
              <a:t>Citibank a observé une réduction de 60% des fraudes transfrontalières grâce à cette solution d'IA.</a:t>
            </a:r>
            <a:endParaRPr lang="en-US" sz="1083" dirty="0">
              <a:solidFill>
                <a:prstClr val="black"/>
              </a:solidFill>
              <a:latin typeface="Calibri" panose="020F0502020204030204"/>
            </a:endParaRPr>
          </a:p>
        </p:txBody>
      </p:sp>
      <p:sp>
        <p:nvSpPr>
          <p:cNvPr id="13" name="Shape 10"/>
          <p:cNvSpPr/>
          <p:nvPr/>
        </p:nvSpPr>
        <p:spPr>
          <a:xfrm>
            <a:off x="491431" y="5105103"/>
            <a:ext cx="6637139" cy="1033661"/>
          </a:xfrm>
          <a:prstGeom prst="roundRect">
            <a:avLst>
              <a:gd name="adj" fmla="val 2038"/>
            </a:avLst>
          </a:prstGeom>
          <a:solidFill>
            <a:srgbClr val="2E2E2F"/>
          </a:solidFill>
          <a:ln/>
        </p:spPr>
      </p:sp>
      <p:sp>
        <p:nvSpPr>
          <p:cNvPr id="14" name="Text 11"/>
          <p:cNvSpPr/>
          <p:nvPr/>
        </p:nvSpPr>
        <p:spPr>
          <a:xfrm>
            <a:off x="631826" y="5245497"/>
            <a:ext cx="2526109" cy="219373"/>
          </a:xfrm>
          <a:prstGeom prst="rect">
            <a:avLst/>
          </a:prstGeom>
          <a:noFill/>
          <a:ln/>
        </p:spPr>
        <p:txBody>
          <a:bodyPr wrap="none" lIns="0" tIns="0" rIns="0" bIns="0" rtlCol="0" anchor="t"/>
          <a:lstStyle/>
          <a:p>
            <a:pPr defTabSz="761970">
              <a:lnSpc>
                <a:spcPts val="1708"/>
              </a:lnSpc>
            </a:pPr>
            <a:r>
              <a:rPr lang="en-US" sz="1375" dirty="0">
                <a:solidFill>
                  <a:srgbClr val="E0D6DE"/>
                </a:solidFill>
                <a:latin typeface="Fira Mono" pitchFamily="34" charset="0"/>
                <a:ea typeface="Fira Mono" pitchFamily="34" charset="-122"/>
                <a:cs typeface="Fira Mono" pitchFamily="34" charset="-120"/>
              </a:rPr>
              <a:t>Économies Substantielles</a:t>
            </a:r>
            <a:endParaRPr lang="en-US" sz="1375" dirty="0">
              <a:solidFill>
                <a:prstClr val="black"/>
              </a:solidFill>
              <a:latin typeface="Calibri" panose="020F0502020204030204"/>
            </a:endParaRPr>
          </a:p>
        </p:txBody>
      </p:sp>
      <p:sp>
        <p:nvSpPr>
          <p:cNvPr id="15" name="Text 12"/>
          <p:cNvSpPr/>
          <p:nvPr/>
        </p:nvSpPr>
        <p:spPr>
          <a:xfrm>
            <a:off x="631825" y="5549107"/>
            <a:ext cx="6356350" cy="449263"/>
          </a:xfrm>
          <a:prstGeom prst="rect">
            <a:avLst/>
          </a:prstGeom>
          <a:noFill/>
          <a:ln/>
        </p:spPr>
        <p:txBody>
          <a:bodyPr wrap="square" lIns="0" tIns="0" rIns="0" bIns="0" rtlCol="0" anchor="t"/>
          <a:lstStyle/>
          <a:p>
            <a:pPr defTabSz="761970">
              <a:lnSpc>
                <a:spcPts val="1750"/>
              </a:lnSpc>
            </a:pPr>
            <a:r>
              <a:rPr lang="en-US" sz="1083" dirty="0">
                <a:solidFill>
                  <a:srgbClr val="E0D6DE"/>
                </a:solidFill>
                <a:latin typeface="Fira Sans" pitchFamily="34" charset="0"/>
                <a:ea typeface="Fira Sans" pitchFamily="34" charset="-122"/>
                <a:cs typeface="Fira Sans" pitchFamily="34" charset="-120"/>
              </a:rPr>
              <a:t>La banque a ainsi pu éviter des pertes estimées à 300 millions de dollars sur une période de trois ans.</a:t>
            </a:r>
            <a:endParaRPr lang="en-US" sz="1083" dirty="0">
              <a:solidFill>
                <a:prstClr val="black"/>
              </a:solidFill>
              <a:latin typeface="Calibri" panose="020F0502020204030204"/>
            </a:endParaRPr>
          </a:p>
        </p:txBody>
      </p:sp>
    </p:spTree>
    <p:extLst>
      <p:ext uri="{BB962C8B-B14F-4D97-AF65-F5344CB8AC3E}">
        <p14:creationId xmlns:p14="http://schemas.microsoft.com/office/powerpoint/2010/main" val="1297320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1"/>
            <a:ext cx="4572000" cy="6859984"/>
          </a:xfrm>
          <a:prstGeom prst="rect">
            <a:avLst/>
          </a:prstGeom>
        </p:spPr>
      </p:pic>
      <p:sp>
        <p:nvSpPr>
          <p:cNvPr id="3" name="Text 0"/>
          <p:cNvSpPr/>
          <p:nvPr/>
        </p:nvSpPr>
        <p:spPr>
          <a:xfrm>
            <a:off x="5116513" y="427832"/>
            <a:ext cx="6530975" cy="972344"/>
          </a:xfrm>
          <a:prstGeom prst="rect">
            <a:avLst/>
          </a:prstGeom>
          <a:noFill/>
          <a:ln/>
        </p:spPr>
        <p:txBody>
          <a:bodyPr wrap="square" lIns="0" tIns="0" rIns="0" bIns="0" rtlCol="0" anchor="t"/>
          <a:lstStyle/>
          <a:p>
            <a:pPr defTabSz="761970">
              <a:lnSpc>
                <a:spcPts val="3792"/>
              </a:lnSpc>
            </a:pPr>
            <a:r>
              <a:rPr lang="en-US" sz="3042" dirty="0">
                <a:solidFill>
                  <a:srgbClr val="FBF3FA"/>
                </a:solidFill>
                <a:latin typeface="Fira Mono" pitchFamily="34" charset="0"/>
                <a:ea typeface="Fira Mono" pitchFamily="34" charset="-122"/>
                <a:cs typeface="Fira Mono" pitchFamily="34" charset="-120"/>
              </a:rPr>
              <a:t>Automatisation des Vérifications KYC chez HSBC</a:t>
            </a:r>
            <a:endParaRPr lang="en-US" sz="3042" dirty="0">
              <a:solidFill>
                <a:prstClr val="black"/>
              </a:solidFill>
              <a:latin typeface="Calibri" panose="020F0502020204030204"/>
            </a:endParaRPr>
          </a:p>
        </p:txBody>
      </p:sp>
      <p:sp>
        <p:nvSpPr>
          <p:cNvPr id="4" name="Shape 1"/>
          <p:cNvSpPr/>
          <p:nvPr/>
        </p:nvSpPr>
        <p:spPr>
          <a:xfrm>
            <a:off x="5116513" y="1633538"/>
            <a:ext cx="6530975" cy="1145183"/>
          </a:xfrm>
          <a:prstGeom prst="roundRect">
            <a:avLst>
              <a:gd name="adj" fmla="val 2038"/>
            </a:avLst>
          </a:prstGeom>
          <a:solidFill>
            <a:srgbClr val="2E2E2F"/>
          </a:solidFill>
          <a:ln/>
        </p:spPr>
      </p:sp>
      <p:sp>
        <p:nvSpPr>
          <p:cNvPr id="5" name="Text 2"/>
          <p:cNvSpPr/>
          <p:nvPr/>
        </p:nvSpPr>
        <p:spPr>
          <a:xfrm>
            <a:off x="5272088" y="1789113"/>
            <a:ext cx="2215853" cy="243086"/>
          </a:xfrm>
          <a:prstGeom prst="rect">
            <a:avLst/>
          </a:prstGeom>
          <a:noFill/>
          <a:ln/>
        </p:spPr>
        <p:txBody>
          <a:bodyPr wrap="none" lIns="0" tIns="0" rIns="0" bIns="0" rtlCol="0" anchor="t"/>
          <a:lstStyle/>
          <a:p>
            <a:pPr defTabSz="761970">
              <a:lnSpc>
                <a:spcPts val="1875"/>
              </a:lnSpc>
            </a:pPr>
            <a:r>
              <a:rPr lang="en-US" sz="1500" dirty="0">
                <a:solidFill>
                  <a:srgbClr val="E0D6DE"/>
                </a:solidFill>
                <a:latin typeface="Fira Mono" pitchFamily="34" charset="0"/>
                <a:ea typeface="Fira Mono" pitchFamily="34" charset="-122"/>
                <a:cs typeface="Fira Mono" pitchFamily="34" charset="-120"/>
              </a:rPr>
              <a:t>Analyse Automatique</a:t>
            </a:r>
            <a:endParaRPr lang="en-US" sz="1500" dirty="0">
              <a:solidFill>
                <a:prstClr val="black"/>
              </a:solidFill>
              <a:latin typeface="Calibri" panose="020F0502020204030204"/>
            </a:endParaRPr>
          </a:p>
        </p:txBody>
      </p:sp>
      <p:sp>
        <p:nvSpPr>
          <p:cNvPr id="6" name="Text 3"/>
          <p:cNvSpPr/>
          <p:nvPr/>
        </p:nvSpPr>
        <p:spPr>
          <a:xfrm>
            <a:off x="5272088" y="2125464"/>
            <a:ext cx="6219825" cy="497682"/>
          </a:xfrm>
          <a:prstGeom prst="rect">
            <a:avLst/>
          </a:prstGeom>
          <a:noFill/>
          <a:ln/>
        </p:spPr>
        <p:txBody>
          <a:bodyPr wrap="square" lIns="0" tIns="0" rIns="0" bIns="0" rtlCol="0" anchor="t"/>
          <a:lstStyle/>
          <a:p>
            <a:pPr defTabSz="761970">
              <a:lnSpc>
                <a:spcPts val="1958"/>
              </a:lnSpc>
            </a:pPr>
            <a:r>
              <a:rPr lang="en-US" sz="1208" dirty="0">
                <a:solidFill>
                  <a:srgbClr val="E0D6DE"/>
                </a:solidFill>
                <a:latin typeface="Fira Sans" pitchFamily="34" charset="0"/>
                <a:ea typeface="Fira Sans" pitchFamily="34" charset="-122"/>
                <a:cs typeface="Fira Sans" pitchFamily="34" charset="-120"/>
              </a:rPr>
              <a:t>HSBC a déployé une IA qui scanne et analyse automatiquement les documents d'identité des nouveaux clients.</a:t>
            </a:r>
            <a:endParaRPr lang="en-US" sz="1208" dirty="0">
              <a:solidFill>
                <a:prstClr val="black"/>
              </a:solidFill>
              <a:latin typeface="Calibri" panose="020F0502020204030204"/>
            </a:endParaRPr>
          </a:p>
        </p:txBody>
      </p:sp>
      <p:sp>
        <p:nvSpPr>
          <p:cNvPr id="7" name="Shape 4"/>
          <p:cNvSpPr/>
          <p:nvPr/>
        </p:nvSpPr>
        <p:spPr>
          <a:xfrm>
            <a:off x="5116513" y="2934295"/>
            <a:ext cx="6530975" cy="1145183"/>
          </a:xfrm>
          <a:prstGeom prst="roundRect">
            <a:avLst>
              <a:gd name="adj" fmla="val 2038"/>
            </a:avLst>
          </a:prstGeom>
          <a:solidFill>
            <a:srgbClr val="2E2E2F"/>
          </a:solidFill>
          <a:ln/>
        </p:spPr>
      </p:sp>
      <p:sp>
        <p:nvSpPr>
          <p:cNvPr id="8" name="Text 5"/>
          <p:cNvSpPr/>
          <p:nvPr/>
        </p:nvSpPr>
        <p:spPr>
          <a:xfrm>
            <a:off x="5272088" y="3089870"/>
            <a:ext cx="2332434" cy="243086"/>
          </a:xfrm>
          <a:prstGeom prst="rect">
            <a:avLst/>
          </a:prstGeom>
          <a:noFill/>
          <a:ln/>
        </p:spPr>
        <p:txBody>
          <a:bodyPr wrap="none" lIns="0" tIns="0" rIns="0" bIns="0" rtlCol="0" anchor="t"/>
          <a:lstStyle/>
          <a:p>
            <a:pPr defTabSz="761970">
              <a:lnSpc>
                <a:spcPts val="1875"/>
              </a:lnSpc>
            </a:pPr>
            <a:r>
              <a:rPr lang="en-US" sz="1500" dirty="0">
                <a:solidFill>
                  <a:srgbClr val="E0D6DE"/>
                </a:solidFill>
                <a:latin typeface="Fira Mono" pitchFamily="34" charset="0"/>
                <a:ea typeface="Fira Mono" pitchFamily="34" charset="-122"/>
                <a:cs typeface="Fira Mono" pitchFamily="34" charset="-120"/>
              </a:rPr>
              <a:t>Vérification Externe</a:t>
            </a:r>
            <a:endParaRPr lang="en-US" sz="1500" dirty="0">
              <a:solidFill>
                <a:prstClr val="black"/>
              </a:solidFill>
              <a:latin typeface="Calibri" panose="020F0502020204030204"/>
            </a:endParaRPr>
          </a:p>
        </p:txBody>
      </p:sp>
      <p:sp>
        <p:nvSpPr>
          <p:cNvPr id="9" name="Text 6"/>
          <p:cNvSpPr/>
          <p:nvPr/>
        </p:nvSpPr>
        <p:spPr>
          <a:xfrm>
            <a:off x="5272088" y="3426222"/>
            <a:ext cx="6219825" cy="497682"/>
          </a:xfrm>
          <a:prstGeom prst="rect">
            <a:avLst/>
          </a:prstGeom>
          <a:noFill/>
          <a:ln/>
        </p:spPr>
        <p:txBody>
          <a:bodyPr wrap="square" lIns="0" tIns="0" rIns="0" bIns="0" rtlCol="0" anchor="t"/>
          <a:lstStyle/>
          <a:p>
            <a:pPr defTabSz="761970">
              <a:lnSpc>
                <a:spcPts val="1958"/>
              </a:lnSpc>
            </a:pPr>
            <a:r>
              <a:rPr lang="en-US" sz="1208" dirty="0">
                <a:solidFill>
                  <a:srgbClr val="E0D6DE"/>
                </a:solidFill>
                <a:latin typeface="Fira Sans" pitchFamily="34" charset="0"/>
                <a:ea typeface="Fira Sans" pitchFamily="34" charset="-122"/>
                <a:cs typeface="Fira Sans" pitchFamily="34" charset="-120"/>
              </a:rPr>
              <a:t>L'IA compare ces documents à des bases de données externes pour vérifier leur authenticité.</a:t>
            </a:r>
            <a:endParaRPr lang="en-US" sz="1208" dirty="0">
              <a:solidFill>
                <a:prstClr val="black"/>
              </a:solidFill>
              <a:latin typeface="Calibri" panose="020F0502020204030204"/>
            </a:endParaRPr>
          </a:p>
        </p:txBody>
      </p:sp>
      <p:sp>
        <p:nvSpPr>
          <p:cNvPr id="10" name="Shape 7"/>
          <p:cNvSpPr/>
          <p:nvPr/>
        </p:nvSpPr>
        <p:spPr>
          <a:xfrm>
            <a:off x="5116513" y="4235054"/>
            <a:ext cx="6530975" cy="896343"/>
          </a:xfrm>
          <a:prstGeom prst="roundRect">
            <a:avLst>
              <a:gd name="adj" fmla="val 2604"/>
            </a:avLst>
          </a:prstGeom>
          <a:solidFill>
            <a:srgbClr val="2E2E2F"/>
          </a:solidFill>
          <a:ln/>
        </p:spPr>
      </p:sp>
      <p:sp>
        <p:nvSpPr>
          <p:cNvPr id="11" name="Text 8"/>
          <p:cNvSpPr/>
          <p:nvPr/>
        </p:nvSpPr>
        <p:spPr>
          <a:xfrm>
            <a:off x="5272088" y="4390629"/>
            <a:ext cx="2449116" cy="243086"/>
          </a:xfrm>
          <a:prstGeom prst="rect">
            <a:avLst/>
          </a:prstGeom>
          <a:noFill/>
          <a:ln/>
        </p:spPr>
        <p:txBody>
          <a:bodyPr wrap="none" lIns="0" tIns="0" rIns="0" bIns="0" rtlCol="0" anchor="t"/>
          <a:lstStyle/>
          <a:p>
            <a:pPr defTabSz="761970">
              <a:lnSpc>
                <a:spcPts val="1875"/>
              </a:lnSpc>
            </a:pPr>
            <a:r>
              <a:rPr lang="en-US" sz="1500" dirty="0">
                <a:solidFill>
                  <a:srgbClr val="E0D6DE"/>
                </a:solidFill>
                <a:latin typeface="Fira Mono" pitchFamily="34" charset="0"/>
                <a:ea typeface="Fira Mono" pitchFamily="34" charset="-122"/>
                <a:cs typeface="Fira Mono" pitchFamily="34" charset="-120"/>
              </a:rPr>
              <a:t>Détection des Risques</a:t>
            </a:r>
            <a:endParaRPr lang="en-US" sz="1500" dirty="0">
              <a:solidFill>
                <a:prstClr val="black"/>
              </a:solidFill>
              <a:latin typeface="Calibri" panose="020F0502020204030204"/>
            </a:endParaRPr>
          </a:p>
        </p:txBody>
      </p:sp>
      <p:sp>
        <p:nvSpPr>
          <p:cNvPr id="12" name="Text 9"/>
          <p:cNvSpPr/>
          <p:nvPr/>
        </p:nvSpPr>
        <p:spPr>
          <a:xfrm>
            <a:off x="5272088" y="4726980"/>
            <a:ext cx="6219825" cy="248841"/>
          </a:xfrm>
          <a:prstGeom prst="rect">
            <a:avLst/>
          </a:prstGeom>
          <a:noFill/>
          <a:ln/>
        </p:spPr>
        <p:txBody>
          <a:bodyPr wrap="none" lIns="0" tIns="0" rIns="0" bIns="0" rtlCol="0" anchor="t"/>
          <a:lstStyle/>
          <a:p>
            <a:pPr defTabSz="761970">
              <a:lnSpc>
                <a:spcPts val="1958"/>
              </a:lnSpc>
            </a:pPr>
            <a:r>
              <a:rPr lang="en-US" sz="1208" dirty="0">
                <a:solidFill>
                  <a:srgbClr val="E0D6DE"/>
                </a:solidFill>
                <a:latin typeface="Fira Sans" pitchFamily="34" charset="0"/>
                <a:ea typeface="Fira Sans" pitchFamily="34" charset="-122"/>
                <a:cs typeface="Fira Sans" pitchFamily="34" charset="-120"/>
              </a:rPr>
              <a:t>Le système signale tout risque potentiel identifié lors de l'analyse des documents.</a:t>
            </a:r>
            <a:endParaRPr lang="en-US" sz="1208" dirty="0">
              <a:solidFill>
                <a:prstClr val="black"/>
              </a:solidFill>
              <a:latin typeface="Calibri" panose="020F0502020204030204"/>
            </a:endParaRPr>
          </a:p>
        </p:txBody>
      </p:sp>
      <p:sp>
        <p:nvSpPr>
          <p:cNvPr id="13" name="Shape 10"/>
          <p:cNvSpPr/>
          <p:nvPr/>
        </p:nvSpPr>
        <p:spPr>
          <a:xfrm>
            <a:off x="5116513" y="5286970"/>
            <a:ext cx="6530975" cy="1145183"/>
          </a:xfrm>
          <a:prstGeom prst="roundRect">
            <a:avLst>
              <a:gd name="adj" fmla="val 2038"/>
            </a:avLst>
          </a:prstGeom>
          <a:solidFill>
            <a:srgbClr val="2E2E2F"/>
          </a:solidFill>
          <a:ln/>
        </p:spPr>
      </p:sp>
      <p:sp>
        <p:nvSpPr>
          <p:cNvPr id="14" name="Text 11"/>
          <p:cNvSpPr/>
          <p:nvPr/>
        </p:nvSpPr>
        <p:spPr>
          <a:xfrm>
            <a:off x="5272088" y="5442545"/>
            <a:ext cx="2915543" cy="243086"/>
          </a:xfrm>
          <a:prstGeom prst="rect">
            <a:avLst/>
          </a:prstGeom>
          <a:noFill/>
          <a:ln/>
        </p:spPr>
        <p:txBody>
          <a:bodyPr wrap="none" lIns="0" tIns="0" rIns="0" bIns="0" rtlCol="0" anchor="t"/>
          <a:lstStyle/>
          <a:p>
            <a:pPr defTabSz="761970">
              <a:lnSpc>
                <a:spcPts val="1875"/>
              </a:lnSpc>
            </a:pPr>
            <a:r>
              <a:rPr lang="en-US" sz="1500" dirty="0">
                <a:solidFill>
                  <a:srgbClr val="E0D6DE"/>
                </a:solidFill>
                <a:latin typeface="Fira Mono" pitchFamily="34" charset="0"/>
                <a:ea typeface="Fira Mono" pitchFamily="34" charset="-122"/>
                <a:cs typeface="Fira Mono" pitchFamily="34" charset="-120"/>
              </a:rPr>
              <a:t>Résultats Impressionnants</a:t>
            </a:r>
            <a:endParaRPr lang="en-US" sz="1500" dirty="0">
              <a:solidFill>
                <a:prstClr val="black"/>
              </a:solidFill>
              <a:latin typeface="Calibri" panose="020F0502020204030204"/>
            </a:endParaRPr>
          </a:p>
        </p:txBody>
      </p:sp>
      <p:sp>
        <p:nvSpPr>
          <p:cNvPr id="15" name="Text 12"/>
          <p:cNvSpPr/>
          <p:nvPr/>
        </p:nvSpPr>
        <p:spPr>
          <a:xfrm>
            <a:off x="5272088" y="5778897"/>
            <a:ext cx="6219825" cy="497682"/>
          </a:xfrm>
          <a:prstGeom prst="rect">
            <a:avLst/>
          </a:prstGeom>
          <a:noFill/>
          <a:ln/>
        </p:spPr>
        <p:txBody>
          <a:bodyPr wrap="square" lIns="0" tIns="0" rIns="0" bIns="0" rtlCol="0" anchor="t"/>
          <a:lstStyle/>
          <a:p>
            <a:pPr defTabSz="761970">
              <a:lnSpc>
                <a:spcPts val="1958"/>
              </a:lnSpc>
            </a:pPr>
            <a:r>
              <a:rPr lang="en-US" sz="1208" dirty="0">
                <a:solidFill>
                  <a:srgbClr val="E0D6DE"/>
                </a:solidFill>
                <a:latin typeface="Fira Sans" pitchFamily="34" charset="0"/>
                <a:ea typeface="Fira Sans" pitchFamily="34" charset="-122"/>
                <a:cs typeface="Fira Sans" pitchFamily="34" charset="-120"/>
              </a:rPr>
              <a:t>HSBC a réduit le temps de traitement des vérifications d'identité de 80%, économisant environ 10 millions de dollars par an.</a:t>
            </a:r>
            <a:endParaRPr lang="en-US" sz="1208" dirty="0">
              <a:solidFill>
                <a:prstClr val="black"/>
              </a:solidFill>
              <a:latin typeface="Calibri" panose="020F0502020204030204"/>
            </a:endParaRPr>
          </a:p>
        </p:txBody>
      </p:sp>
    </p:spTree>
    <p:extLst>
      <p:ext uri="{BB962C8B-B14F-4D97-AF65-F5344CB8AC3E}">
        <p14:creationId xmlns:p14="http://schemas.microsoft.com/office/powerpoint/2010/main" val="6006122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77644" y="554832"/>
            <a:ext cx="6208713" cy="2608362"/>
          </a:xfrm>
          <a:prstGeom prst="rect">
            <a:avLst/>
          </a:prstGeom>
          <a:noFill/>
          <a:ln/>
        </p:spPr>
        <p:txBody>
          <a:bodyPr wrap="square" lIns="0" tIns="0" rIns="0" bIns="0" rtlCol="0" anchor="t"/>
          <a:lstStyle/>
          <a:p>
            <a:pPr defTabSz="761970">
              <a:lnSpc>
                <a:spcPts val="6833"/>
              </a:lnSpc>
            </a:pPr>
            <a:r>
              <a:rPr lang="en-US" sz="5458" dirty="0">
                <a:solidFill>
                  <a:srgbClr val="EDEDE8"/>
                </a:solidFill>
                <a:latin typeface="Tomorrow" pitchFamily="34" charset="0"/>
                <a:ea typeface="Tomorrow" pitchFamily="34" charset="-122"/>
                <a:cs typeface="Tomorrow" pitchFamily="34" charset="-120"/>
              </a:rPr>
              <a:t>L'IA révolutionne la gestion des risques de crédit</a:t>
            </a:r>
            <a:endParaRPr lang="en-US" sz="5458" dirty="0">
              <a:solidFill>
                <a:prstClr val="black"/>
              </a:solidFill>
              <a:latin typeface="Calibri" panose="020F0502020204030204"/>
            </a:endParaRPr>
          </a:p>
        </p:txBody>
      </p:sp>
    </p:spTree>
    <p:extLst>
      <p:ext uri="{BB962C8B-B14F-4D97-AF65-F5344CB8AC3E}">
        <p14:creationId xmlns:p14="http://schemas.microsoft.com/office/powerpoint/2010/main" val="119203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20031" y="683618"/>
            <a:ext cx="10679509" cy="642938"/>
          </a:xfrm>
          <a:prstGeom prst="rect">
            <a:avLst/>
          </a:prstGeom>
          <a:noFill/>
          <a:ln/>
        </p:spPr>
        <p:txBody>
          <a:bodyPr wrap="none" lIns="0" tIns="0" rIns="0" bIns="0" rtlCol="0" anchor="t"/>
          <a:lstStyle/>
          <a:p>
            <a:pPr defTabSz="761970">
              <a:lnSpc>
                <a:spcPts val="5041"/>
              </a:lnSpc>
            </a:pPr>
            <a:r>
              <a:rPr lang="en-US" sz="4042" dirty="0">
                <a:solidFill>
                  <a:srgbClr val="EDEDE8"/>
                </a:solidFill>
                <a:latin typeface="Tomorrow" pitchFamily="34" charset="0"/>
                <a:ea typeface="Tomorrow" pitchFamily="34" charset="-122"/>
                <a:cs typeface="Tomorrow" pitchFamily="34" charset="-120"/>
              </a:rPr>
              <a:t>Amélioration de la prédiction des risques</a:t>
            </a:r>
            <a:endParaRPr lang="en-US" sz="4042" dirty="0">
              <a:solidFill>
                <a:prstClr val="black"/>
              </a:solidFill>
              <a:latin typeface="Calibri" panose="020F0502020204030204"/>
            </a:endParaRPr>
          </a:p>
        </p:txBody>
      </p:sp>
      <p:sp>
        <p:nvSpPr>
          <p:cNvPr id="3" name="Text 1"/>
          <p:cNvSpPr/>
          <p:nvPr/>
        </p:nvSpPr>
        <p:spPr>
          <a:xfrm>
            <a:off x="720031" y="1840806"/>
            <a:ext cx="3249018" cy="642938"/>
          </a:xfrm>
          <a:prstGeom prst="rect">
            <a:avLst/>
          </a:prstGeom>
          <a:noFill/>
          <a:ln/>
        </p:spPr>
        <p:txBody>
          <a:bodyPr wrap="square" lIns="0" tIns="0" rIns="0" bIns="0" rtlCol="0" anchor="t"/>
          <a:lstStyle/>
          <a:p>
            <a:pPr defTabSz="761970">
              <a:lnSpc>
                <a:spcPts val="2500"/>
              </a:lnSpc>
            </a:pPr>
            <a:r>
              <a:rPr lang="en-US" sz="2000" dirty="0">
                <a:solidFill>
                  <a:srgbClr val="EDEDE8"/>
                </a:solidFill>
                <a:latin typeface="Tomorrow" pitchFamily="34" charset="0"/>
                <a:ea typeface="Tomorrow" pitchFamily="34" charset="-122"/>
                <a:cs typeface="Tomorrow" pitchFamily="34" charset="-120"/>
              </a:rPr>
              <a:t>Perception des institutions financières</a:t>
            </a:r>
            <a:endParaRPr lang="en-US" sz="2000" dirty="0">
              <a:solidFill>
                <a:prstClr val="black"/>
              </a:solidFill>
              <a:latin typeface="Calibri" panose="020F0502020204030204"/>
            </a:endParaRPr>
          </a:p>
        </p:txBody>
      </p:sp>
      <p:sp>
        <p:nvSpPr>
          <p:cNvPr id="4" name="Text 2"/>
          <p:cNvSpPr/>
          <p:nvPr/>
        </p:nvSpPr>
        <p:spPr>
          <a:xfrm>
            <a:off x="720031" y="2689424"/>
            <a:ext cx="3249018" cy="1646039"/>
          </a:xfrm>
          <a:prstGeom prst="rect">
            <a:avLst/>
          </a:prstGeom>
          <a:noFill/>
          <a:ln/>
        </p:spPr>
        <p:txBody>
          <a:bodyPr wrap="square" lIns="0" tIns="0" rIns="0" bIns="0" rtlCol="0" anchor="t"/>
          <a:lstStyle/>
          <a:p>
            <a:pPr defTabSz="761970">
              <a:lnSpc>
                <a:spcPts val="2583"/>
              </a:lnSpc>
            </a:pPr>
            <a:r>
              <a:rPr lang="en-US" sz="1583" dirty="0">
                <a:solidFill>
                  <a:srgbClr val="C9C9C0"/>
                </a:solidFill>
                <a:latin typeface="Tomorrow" pitchFamily="34" charset="0"/>
                <a:ea typeface="Tomorrow" pitchFamily="34" charset="-122"/>
                <a:cs typeface="Tomorrow" pitchFamily="34" charset="-120"/>
              </a:rPr>
              <a:t>60 % des institutions financières estiment que l'IA a amélioré leur capacité à prédire les risques de crédit, selon une étude de Deloitte.</a:t>
            </a:r>
            <a:endParaRPr lang="en-US" sz="1583" dirty="0">
              <a:solidFill>
                <a:prstClr val="black"/>
              </a:solidFill>
              <a:latin typeface="Calibri" panose="020F0502020204030204"/>
            </a:endParaRPr>
          </a:p>
        </p:txBody>
      </p:sp>
      <p:sp>
        <p:nvSpPr>
          <p:cNvPr id="5" name="Text 3"/>
          <p:cNvSpPr/>
          <p:nvPr/>
        </p:nvSpPr>
        <p:spPr>
          <a:xfrm>
            <a:off x="4477246" y="1840806"/>
            <a:ext cx="3249018" cy="642938"/>
          </a:xfrm>
          <a:prstGeom prst="rect">
            <a:avLst/>
          </a:prstGeom>
          <a:noFill/>
          <a:ln/>
        </p:spPr>
        <p:txBody>
          <a:bodyPr wrap="square" lIns="0" tIns="0" rIns="0" bIns="0" rtlCol="0" anchor="t"/>
          <a:lstStyle/>
          <a:p>
            <a:pPr defTabSz="761970">
              <a:lnSpc>
                <a:spcPts val="2500"/>
              </a:lnSpc>
            </a:pPr>
            <a:r>
              <a:rPr lang="en-US" sz="2000" dirty="0">
                <a:solidFill>
                  <a:srgbClr val="EDEDE8"/>
                </a:solidFill>
                <a:latin typeface="Tomorrow" pitchFamily="34" charset="0"/>
                <a:ea typeface="Tomorrow" pitchFamily="34" charset="-122"/>
                <a:cs typeface="Tomorrow" pitchFamily="34" charset="-120"/>
              </a:rPr>
              <a:t>Prédiction des défauts de paiement</a:t>
            </a:r>
            <a:endParaRPr lang="en-US" sz="2000" dirty="0">
              <a:solidFill>
                <a:prstClr val="black"/>
              </a:solidFill>
              <a:latin typeface="Calibri" panose="020F0502020204030204"/>
            </a:endParaRPr>
          </a:p>
        </p:txBody>
      </p:sp>
      <p:sp>
        <p:nvSpPr>
          <p:cNvPr id="6" name="Text 4"/>
          <p:cNvSpPr/>
          <p:nvPr/>
        </p:nvSpPr>
        <p:spPr>
          <a:xfrm>
            <a:off x="4477246" y="2689423"/>
            <a:ext cx="3249018" cy="2304455"/>
          </a:xfrm>
          <a:prstGeom prst="rect">
            <a:avLst/>
          </a:prstGeom>
          <a:noFill/>
          <a:ln/>
        </p:spPr>
        <p:txBody>
          <a:bodyPr wrap="square" lIns="0" tIns="0" rIns="0" bIns="0" rtlCol="0" anchor="t"/>
          <a:lstStyle/>
          <a:p>
            <a:pPr defTabSz="761970">
              <a:lnSpc>
                <a:spcPts val="2583"/>
              </a:lnSpc>
            </a:pPr>
            <a:r>
              <a:rPr lang="en-US" sz="1583" dirty="0">
                <a:solidFill>
                  <a:srgbClr val="C9C9C0"/>
                </a:solidFill>
                <a:latin typeface="Tomorrow" pitchFamily="34" charset="0"/>
                <a:ea typeface="Tomorrow" pitchFamily="34" charset="-122"/>
                <a:cs typeface="Tomorrow" pitchFamily="34" charset="-120"/>
              </a:rPr>
              <a:t>L'une des principales applications de l'IA dans la gestion des risques de crédit est sa capacité à prédire les défauts de paiement en analysant des comportements et des schémas complexes.</a:t>
            </a:r>
            <a:endParaRPr lang="en-US" sz="1583" dirty="0">
              <a:solidFill>
                <a:prstClr val="black"/>
              </a:solidFill>
              <a:latin typeface="Calibri" panose="020F0502020204030204"/>
            </a:endParaRPr>
          </a:p>
        </p:txBody>
      </p:sp>
      <p:sp>
        <p:nvSpPr>
          <p:cNvPr id="7" name="Text 5"/>
          <p:cNvSpPr/>
          <p:nvPr/>
        </p:nvSpPr>
        <p:spPr>
          <a:xfrm>
            <a:off x="8234462" y="1840806"/>
            <a:ext cx="2698353" cy="321469"/>
          </a:xfrm>
          <a:prstGeom prst="rect">
            <a:avLst/>
          </a:prstGeom>
          <a:noFill/>
          <a:ln/>
        </p:spPr>
        <p:txBody>
          <a:bodyPr wrap="none" lIns="0" tIns="0" rIns="0" bIns="0" rtlCol="0" anchor="t"/>
          <a:lstStyle/>
          <a:p>
            <a:pPr defTabSz="761970">
              <a:lnSpc>
                <a:spcPts val="2500"/>
              </a:lnSpc>
            </a:pPr>
            <a:r>
              <a:rPr lang="en-US" sz="2000" dirty="0">
                <a:solidFill>
                  <a:srgbClr val="EDEDE8"/>
                </a:solidFill>
                <a:latin typeface="Tomorrow" pitchFamily="34" charset="0"/>
                <a:ea typeface="Tomorrow" pitchFamily="34" charset="-122"/>
                <a:cs typeface="Tomorrow" pitchFamily="34" charset="-120"/>
              </a:rPr>
              <a:t>Analyse approfondie</a:t>
            </a:r>
            <a:endParaRPr lang="en-US" sz="2000" dirty="0">
              <a:solidFill>
                <a:prstClr val="black"/>
              </a:solidFill>
              <a:latin typeface="Calibri" panose="020F0502020204030204"/>
            </a:endParaRPr>
          </a:p>
        </p:txBody>
      </p:sp>
      <p:sp>
        <p:nvSpPr>
          <p:cNvPr id="8" name="Text 6"/>
          <p:cNvSpPr/>
          <p:nvPr/>
        </p:nvSpPr>
        <p:spPr>
          <a:xfrm>
            <a:off x="8234462" y="2367955"/>
            <a:ext cx="3249018" cy="3621286"/>
          </a:xfrm>
          <a:prstGeom prst="rect">
            <a:avLst/>
          </a:prstGeom>
          <a:noFill/>
          <a:ln/>
        </p:spPr>
        <p:txBody>
          <a:bodyPr wrap="square" lIns="0" tIns="0" rIns="0" bIns="0" rtlCol="0" anchor="t"/>
          <a:lstStyle/>
          <a:p>
            <a:pPr defTabSz="761970">
              <a:lnSpc>
                <a:spcPts val="2583"/>
              </a:lnSpc>
            </a:pPr>
            <a:r>
              <a:rPr lang="en-US" sz="1583" dirty="0">
                <a:solidFill>
                  <a:srgbClr val="C9C9C0"/>
                </a:solidFill>
                <a:latin typeface="Tomorrow" pitchFamily="34" charset="0"/>
                <a:ea typeface="Tomorrow" pitchFamily="34" charset="-122"/>
                <a:cs typeface="Tomorrow" pitchFamily="34" charset="-120"/>
              </a:rPr>
              <a:t>Contrairement aux modèles traditionnels qui s'appuient principalement sur l'historique de crédit, l'IA peut examiner des variables plus subtiles, comme les comportements de dépenses irréguliers ou les tendances économiques locales, pour prédire si un client est susceptible de ne pas rembourser son crédit.</a:t>
            </a:r>
            <a:endParaRPr lang="en-US" sz="1583" dirty="0">
              <a:solidFill>
                <a:prstClr val="black"/>
              </a:solidFill>
              <a:latin typeface="Calibri" panose="020F0502020204030204"/>
            </a:endParaRPr>
          </a:p>
        </p:txBody>
      </p:sp>
    </p:spTree>
    <p:extLst>
      <p:ext uri="{BB962C8B-B14F-4D97-AF65-F5344CB8AC3E}">
        <p14:creationId xmlns:p14="http://schemas.microsoft.com/office/powerpoint/2010/main" val="4276053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078512" y="404416"/>
            <a:ext cx="6606977" cy="904478"/>
          </a:xfrm>
          <a:prstGeom prst="rect">
            <a:avLst/>
          </a:prstGeom>
          <a:noFill/>
          <a:ln/>
        </p:spPr>
        <p:txBody>
          <a:bodyPr wrap="square" lIns="0" tIns="0" rIns="0" bIns="0" rtlCol="0" anchor="t"/>
          <a:lstStyle/>
          <a:p>
            <a:pPr defTabSz="761970">
              <a:lnSpc>
                <a:spcPts val="3542"/>
              </a:lnSpc>
            </a:pPr>
            <a:r>
              <a:rPr lang="en-US" sz="2833" dirty="0">
                <a:solidFill>
                  <a:srgbClr val="EDEDE8"/>
                </a:solidFill>
                <a:latin typeface="Tomorrow" pitchFamily="34" charset="0"/>
                <a:ea typeface="Tomorrow" pitchFamily="34" charset="-122"/>
                <a:cs typeface="Tomorrow" pitchFamily="34" charset="-120"/>
              </a:rPr>
              <a:t>Zest AI : Un exemple concret de prédiction des risques</a:t>
            </a:r>
            <a:endParaRPr lang="en-US" sz="2833" dirty="0">
              <a:solidFill>
                <a:prstClr val="black"/>
              </a:solidFill>
              <a:latin typeface="Calibri" panose="020F0502020204030204"/>
            </a:endParaRPr>
          </a:p>
        </p:txBody>
      </p:sp>
      <p:sp>
        <p:nvSpPr>
          <p:cNvPr id="4" name="Shape 1"/>
          <p:cNvSpPr/>
          <p:nvPr/>
        </p:nvSpPr>
        <p:spPr>
          <a:xfrm>
            <a:off x="5078512" y="1525984"/>
            <a:ext cx="6606977" cy="1065510"/>
          </a:xfrm>
          <a:prstGeom prst="roundRect">
            <a:avLst>
              <a:gd name="adj" fmla="val 2038"/>
            </a:avLst>
          </a:prstGeom>
          <a:solidFill>
            <a:srgbClr val="3C3C3A"/>
          </a:solidFill>
          <a:ln/>
        </p:spPr>
      </p:sp>
      <p:sp>
        <p:nvSpPr>
          <p:cNvPr id="5" name="Text 2"/>
          <p:cNvSpPr/>
          <p:nvPr/>
        </p:nvSpPr>
        <p:spPr>
          <a:xfrm>
            <a:off x="5223172" y="1670646"/>
            <a:ext cx="1897757" cy="226219"/>
          </a:xfrm>
          <a:prstGeom prst="rect">
            <a:avLst/>
          </a:prstGeom>
          <a:noFill/>
          <a:ln/>
        </p:spPr>
        <p:txBody>
          <a:bodyPr wrap="none" lIns="0" tIns="0" rIns="0" bIns="0" rtlCol="0" anchor="t"/>
          <a:lstStyle/>
          <a:p>
            <a:pPr defTabSz="761970">
              <a:lnSpc>
                <a:spcPts val="1750"/>
              </a:lnSpc>
            </a:pPr>
            <a:r>
              <a:rPr lang="en-US" sz="1417" dirty="0">
                <a:solidFill>
                  <a:srgbClr val="C9C9C0"/>
                </a:solidFill>
                <a:latin typeface="Tomorrow" pitchFamily="34" charset="0"/>
                <a:ea typeface="Tomorrow" pitchFamily="34" charset="-122"/>
                <a:cs typeface="Tomorrow" pitchFamily="34" charset="-120"/>
              </a:rPr>
              <a:t>Analyse approfondie</a:t>
            </a:r>
            <a:endParaRPr lang="en-US" sz="1417" dirty="0">
              <a:solidFill>
                <a:prstClr val="black"/>
              </a:solidFill>
              <a:latin typeface="Calibri" panose="020F0502020204030204"/>
            </a:endParaRPr>
          </a:p>
        </p:txBody>
      </p:sp>
      <p:sp>
        <p:nvSpPr>
          <p:cNvPr id="6" name="Text 3"/>
          <p:cNvSpPr/>
          <p:nvPr/>
        </p:nvSpPr>
        <p:spPr>
          <a:xfrm>
            <a:off x="5223173" y="1983681"/>
            <a:ext cx="6317655" cy="463153"/>
          </a:xfrm>
          <a:prstGeom prst="rect">
            <a:avLst/>
          </a:prstGeom>
          <a:noFill/>
          <a:ln/>
        </p:spPr>
        <p:txBody>
          <a:bodyPr wrap="square" lIns="0" tIns="0" rIns="0" bIns="0" rtlCol="0" anchor="t"/>
          <a:lstStyle/>
          <a:p>
            <a:pPr defTabSz="761970">
              <a:lnSpc>
                <a:spcPts val="1792"/>
              </a:lnSpc>
            </a:pPr>
            <a:r>
              <a:rPr lang="en-US" sz="1125" dirty="0">
                <a:solidFill>
                  <a:srgbClr val="C9C9C0"/>
                </a:solidFill>
                <a:latin typeface="Tomorrow" pitchFamily="34" charset="0"/>
                <a:ea typeface="Tomorrow" pitchFamily="34" charset="-122"/>
                <a:cs typeface="Tomorrow" pitchFamily="34" charset="-120"/>
              </a:rPr>
              <a:t>Zest AI, une entreprise spécialisée dans la gestion du risque de crédit, utilise l'intelligence artificielle pour analyser des milliers de points de données sur chaque demande de prêt.</a:t>
            </a:r>
            <a:endParaRPr lang="en-US" sz="1125" dirty="0">
              <a:solidFill>
                <a:prstClr val="black"/>
              </a:solidFill>
              <a:latin typeface="Calibri" panose="020F0502020204030204"/>
            </a:endParaRPr>
          </a:p>
        </p:txBody>
      </p:sp>
      <p:sp>
        <p:nvSpPr>
          <p:cNvPr id="7" name="Shape 4"/>
          <p:cNvSpPr/>
          <p:nvPr/>
        </p:nvSpPr>
        <p:spPr>
          <a:xfrm>
            <a:off x="5078512" y="2736156"/>
            <a:ext cx="6606977" cy="1297087"/>
          </a:xfrm>
          <a:prstGeom prst="roundRect">
            <a:avLst>
              <a:gd name="adj" fmla="val 1674"/>
            </a:avLst>
          </a:prstGeom>
          <a:solidFill>
            <a:srgbClr val="3C3C3A"/>
          </a:solidFill>
          <a:ln/>
        </p:spPr>
      </p:sp>
      <p:sp>
        <p:nvSpPr>
          <p:cNvPr id="8" name="Text 5"/>
          <p:cNvSpPr/>
          <p:nvPr/>
        </p:nvSpPr>
        <p:spPr>
          <a:xfrm>
            <a:off x="5223173" y="2880817"/>
            <a:ext cx="2850058" cy="226219"/>
          </a:xfrm>
          <a:prstGeom prst="rect">
            <a:avLst/>
          </a:prstGeom>
          <a:noFill/>
          <a:ln/>
        </p:spPr>
        <p:txBody>
          <a:bodyPr wrap="none" lIns="0" tIns="0" rIns="0" bIns="0" rtlCol="0" anchor="t"/>
          <a:lstStyle/>
          <a:p>
            <a:pPr defTabSz="761970">
              <a:lnSpc>
                <a:spcPts val="1750"/>
              </a:lnSpc>
            </a:pPr>
            <a:r>
              <a:rPr lang="en-US" sz="1417" dirty="0">
                <a:solidFill>
                  <a:srgbClr val="C9C9C0"/>
                </a:solidFill>
                <a:latin typeface="Tomorrow" pitchFamily="34" charset="0"/>
                <a:ea typeface="Tomorrow" pitchFamily="34" charset="-122"/>
                <a:cs typeface="Tomorrow" pitchFamily="34" charset="-120"/>
              </a:rPr>
              <a:t>Données non conventionnelles</a:t>
            </a:r>
            <a:endParaRPr lang="en-US" sz="1417" dirty="0">
              <a:solidFill>
                <a:prstClr val="black"/>
              </a:solidFill>
              <a:latin typeface="Calibri" panose="020F0502020204030204"/>
            </a:endParaRPr>
          </a:p>
        </p:txBody>
      </p:sp>
      <p:sp>
        <p:nvSpPr>
          <p:cNvPr id="9" name="Text 6"/>
          <p:cNvSpPr/>
          <p:nvPr/>
        </p:nvSpPr>
        <p:spPr>
          <a:xfrm>
            <a:off x="5223173" y="3193852"/>
            <a:ext cx="6317655" cy="694730"/>
          </a:xfrm>
          <a:prstGeom prst="rect">
            <a:avLst/>
          </a:prstGeom>
          <a:noFill/>
          <a:ln/>
        </p:spPr>
        <p:txBody>
          <a:bodyPr wrap="square" lIns="0" tIns="0" rIns="0" bIns="0" rtlCol="0" anchor="t"/>
          <a:lstStyle/>
          <a:p>
            <a:pPr defTabSz="761970">
              <a:lnSpc>
                <a:spcPts val="1792"/>
              </a:lnSpc>
            </a:pPr>
            <a:r>
              <a:rPr lang="en-US" sz="1125" dirty="0">
                <a:solidFill>
                  <a:srgbClr val="C9C9C0"/>
                </a:solidFill>
                <a:latin typeface="Tomorrow" pitchFamily="34" charset="0"/>
                <a:ea typeface="Tomorrow" pitchFamily="34" charset="-122"/>
                <a:cs typeface="Tomorrow" pitchFamily="34" charset="-120"/>
              </a:rPr>
              <a:t>Ces points de données incluent des éléments que les banques traditionnelles pourraient ignorer, tels que les habitudes de dépenses ou l'historique de paiement de factures non financières (comme les factures de téléphonie mobile).</a:t>
            </a:r>
            <a:endParaRPr lang="en-US" sz="1125" dirty="0">
              <a:solidFill>
                <a:prstClr val="black"/>
              </a:solidFill>
              <a:latin typeface="Calibri" panose="020F0502020204030204"/>
            </a:endParaRPr>
          </a:p>
        </p:txBody>
      </p:sp>
      <p:sp>
        <p:nvSpPr>
          <p:cNvPr id="10" name="Shape 7"/>
          <p:cNvSpPr/>
          <p:nvPr/>
        </p:nvSpPr>
        <p:spPr>
          <a:xfrm>
            <a:off x="5078512" y="4177903"/>
            <a:ext cx="6606977" cy="1065510"/>
          </a:xfrm>
          <a:prstGeom prst="roundRect">
            <a:avLst>
              <a:gd name="adj" fmla="val 2038"/>
            </a:avLst>
          </a:prstGeom>
          <a:solidFill>
            <a:srgbClr val="3C3C3A"/>
          </a:solidFill>
          <a:ln/>
        </p:spPr>
      </p:sp>
      <p:sp>
        <p:nvSpPr>
          <p:cNvPr id="11" name="Text 8"/>
          <p:cNvSpPr/>
          <p:nvPr/>
        </p:nvSpPr>
        <p:spPr>
          <a:xfrm>
            <a:off x="5223173" y="4322565"/>
            <a:ext cx="2474813" cy="226219"/>
          </a:xfrm>
          <a:prstGeom prst="rect">
            <a:avLst/>
          </a:prstGeom>
          <a:noFill/>
          <a:ln/>
        </p:spPr>
        <p:txBody>
          <a:bodyPr wrap="none" lIns="0" tIns="0" rIns="0" bIns="0" rtlCol="0" anchor="t"/>
          <a:lstStyle/>
          <a:p>
            <a:pPr defTabSz="761970">
              <a:lnSpc>
                <a:spcPts val="1750"/>
              </a:lnSpc>
            </a:pPr>
            <a:r>
              <a:rPr lang="en-US" sz="1417" dirty="0">
                <a:solidFill>
                  <a:srgbClr val="C9C9C0"/>
                </a:solidFill>
                <a:latin typeface="Tomorrow" pitchFamily="34" charset="0"/>
                <a:ea typeface="Tomorrow" pitchFamily="34" charset="-122"/>
                <a:cs typeface="Tomorrow" pitchFamily="34" charset="-120"/>
              </a:rPr>
              <a:t>Résultats impressionnants</a:t>
            </a:r>
            <a:endParaRPr lang="en-US" sz="1417" dirty="0">
              <a:solidFill>
                <a:prstClr val="black"/>
              </a:solidFill>
              <a:latin typeface="Calibri" panose="020F0502020204030204"/>
            </a:endParaRPr>
          </a:p>
        </p:txBody>
      </p:sp>
      <p:sp>
        <p:nvSpPr>
          <p:cNvPr id="12" name="Text 9"/>
          <p:cNvSpPr/>
          <p:nvPr/>
        </p:nvSpPr>
        <p:spPr>
          <a:xfrm>
            <a:off x="5223173" y="4635599"/>
            <a:ext cx="6317655" cy="463153"/>
          </a:xfrm>
          <a:prstGeom prst="rect">
            <a:avLst/>
          </a:prstGeom>
          <a:noFill/>
          <a:ln/>
        </p:spPr>
        <p:txBody>
          <a:bodyPr wrap="square" lIns="0" tIns="0" rIns="0" bIns="0" rtlCol="0" anchor="t"/>
          <a:lstStyle/>
          <a:p>
            <a:pPr defTabSz="761970">
              <a:lnSpc>
                <a:spcPts val="1792"/>
              </a:lnSpc>
            </a:pPr>
            <a:r>
              <a:rPr lang="en-US" sz="1125" dirty="0">
                <a:solidFill>
                  <a:srgbClr val="C9C9C0"/>
                </a:solidFill>
                <a:latin typeface="Tomorrow" pitchFamily="34" charset="0"/>
                <a:ea typeface="Tomorrow" pitchFamily="34" charset="-122"/>
                <a:cs typeface="Tomorrow" pitchFamily="34" charset="-120"/>
              </a:rPr>
              <a:t>Zest AI a permis à certaines banques d'augmenter le taux d'approbation des crédits de 15 % tout en réduisant les pertes sur les prêts non performants de 30 %.</a:t>
            </a:r>
            <a:endParaRPr lang="en-US" sz="1125" dirty="0">
              <a:solidFill>
                <a:prstClr val="black"/>
              </a:solidFill>
              <a:latin typeface="Calibri" panose="020F0502020204030204"/>
            </a:endParaRPr>
          </a:p>
        </p:txBody>
      </p:sp>
      <p:sp>
        <p:nvSpPr>
          <p:cNvPr id="13" name="Shape 10"/>
          <p:cNvSpPr/>
          <p:nvPr/>
        </p:nvSpPr>
        <p:spPr>
          <a:xfrm>
            <a:off x="5078512" y="5388074"/>
            <a:ext cx="6606977" cy="1065510"/>
          </a:xfrm>
          <a:prstGeom prst="roundRect">
            <a:avLst>
              <a:gd name="adj" fmla="val 2038"/>
            </a:avLst>
          </a:prstGeom>
          <a:solidFill>
            <a:srgbClr val="3C3C3A"/>
          </a:solidFill>
          <a:ln/>
        </p:spPr>
      </p:sp>
      <p:sp>
        <p:nvSpPr>
          <p:cNvPr id="14" name="Text 11"/>
          <p:cNvSpPr/>
          <p:nvPr/>
        </p:nvSpPr>
        <p:spPr>
          <a:xfrm>
            <a:off x="5223173" y="5532736"/>
            <a:ext cx="3587750" cy="226219"/>
          </a:xfrm>
          <a:prstGeom prst="rect">
            <a:avLst/>
          </a:prstGeom>
          <a:noFill/>
          <a:ln/>
        </p:spPr>
        <p:txBody>
          <a:bodyPr wrap="none" lIns="0" tIns="0" rIns="0" bIns="0" rtlCol="0" anchor="t"/>
          <a:lstStyle/>
          <a:p>
            <a:pPr defTabSz="761970">
              <a:lnSpc>
                <a:spcPts val="1750"/>
              </a:lnSpc>
            </a:pPr>
            <a:r>
              <a:rPr lang="en-US" sz="1417" dirty="0">
                <a:solidFill>
                  <a:srgbClr val="C9C9C0"/>
                </a:solidFill>
                <a:latin typeface="Tomorrow" pitchFamily="34" charset="0"/>
                <a:ea typeface="Tomorrow" pitchFamily="34" charset="-122"/>
                <a:cs typeface="Tomorrow" pitchFamily="34" charset="-120"/>
              </a:rPr>
              <a:t>Identification des clients à faible risque</a:t>
            </a:r>
            <a:endParaRPr lang="en-US" sz="1417" dirty="0">
              <a:solidFill>
                <a:prstClr val="black"/>
              </a:solidFill>
              <a:latin typeface="Calibri" panose="020F0502020204030204"/>
            </a:endParaRPr>
          </a:p>
        </p:txBody>
      </p:sp>
      <p:sp>
        <p:nvSpPr>
          <p:cNvPr id="15" name="Text 12"/>
          <p:cNvSpPr/>
          <p:nvPr/>
        </p:nvSpPr>
        <p:spPr>
          <a:xfrm>
            <a:off x="5223173" y="5845770"/>
            <a:ext cx="6317655" cy="463153"/>
          </a:xfrm>
          <a:prstGeom prst="rect">
            <a:avLst/>
          </a:prstGeom>
          <a:noFill/>
          <a:ln/>
        </p:spPr>
        <p:txBody>
          <a:bodyPr wrap="square" lIns="0" tIns="0" rIns="0" bIns="0" rtlCol="0" anchor="t"/>
          <a:lstStyle/>
          <a:p>
            <a:pPr defTabSz="761970">
              <a:lnSpc>
                <a:spcPts val="1792"/>
              </a:lnSpc>
            </a:pPr>
            <a:r>
              <a:rPr lang="en-US" sz="1125" dirty="0">
                <a:solidFill>
                  <a:srgbClr val="C9C9C0"/>
                </a:solidFill>
                <a:latin typeface="Tomorrow" pitchFamily="34" charset="0"/>
                <a:ea typeface="Tomorrow" pitchFamily="34" charset="-122"/>
                <a:cs typeface="Tomorrow" pitchFamily="34" charset="-120"/>
              </a:rPr>
              <a:t>Cela montre que l'IA aide à identifier les clients à faible risque qui auraient pu être rejetés par des méthodes traditionnelles.</a:t>
            </a:r>
            <a:endParaRPr lang="en-US" sz="1125" dirty="0">
              <a:solidFill>
                <a:prstClr val="black"/>
              </a:solidFill>
              <a:latin typeface="Calibri" panose="020F0502020204030204"/>
            </a:endParaRPr>
          </a:p>
        </p:txBody>
      </p:sp>
    </p:spTree>
    <p:extLst>
      <p:ext uri="{BB962C8B-B14F-4D97-AF65-F5344CB8AC3E}">
        <p14:creationId xmlns:p14="http://schemas.microsoft.com/office/powerpoint/2010/main" val="1481760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093594" y="433685"/>
            <a:ext cx="6576814" cy="931268"/>
          </a:xfrm>
          <a:prstGeom prst="rect">
            <a:avLst/>
          </a:prstGeom>
          <a:noFill/>
          <a:ln/>
        </p:spPr>
        <p:txBody>
          <a:bodyPr wrap="square" lIns="0" tIns="0" rIns="0" bIns="0" rtlCol="0" anchor="t"/>
          <a:lstStyle/>
          <a:p>
            <a:pPr marL="0" marR="0" lvl="0" indent="0" algn="l" defTabSz="761970" rtl="0" eaLnBrk="1" fontAlgn="auto" latinLnBrk="0" hangingPunct="1">
              <a:lnSpc>
                <a:spcPts val="3667"/>
              </a:lnSpc>
              <a:spcBef>
                <a:spcPts val="0"/>
              </a:spcBef>
              <a:spcAft>
                <a:spcPts val="0"/>
              </a:spcAft>
              <a:buClrTx/>
              <a:buSzTx/>
              <a:buFontTx/>
              <a:buNone/>
              <a:tabLst/>
              <a:defRPr/>
            </a:pPr>
            <a:r>
              <a:rPr kumimoji="0" lang="en-US" sz="2917" b="0" i="0" u="none" strike="noStrike" kern="1200" cap="none" spc="0" normalizeH="0" baseline="0" noProof="0" dirty="0">
                <a:ln>
                  <a:noFill/>
                </a:ln>
                <a:solidFill>
                  <a:srgbClr val="FBF3FA"/>
                </a:solidFill>
                <a:effectLst/>
                <a:uLnTx/>
                <a:uFillTx/>
                <a:latin typeface="Fira Mono" pitchFamily="34" charset="0"/>
                <a:ea typeface="Fira Mono" pitchFamily="34" charset="-122"/>
                <a:cs typeface="Fira Mono" pitchFamily="34" charset="-120"/>
              </a:rPr>
              <a:t>Automatisation des Demandes de Prêt chez DBS Bank</a:t>
            </a:r>
            <a:endParaRPr kumimoji="0" lang="en-US" sz="291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1"/>
          <p:cNvSpPr/>
          <p:nvPr/>
        </p:nvSpPr>
        <p:spPr>
          <a:xfrm>
            <a:off x="5307608" y="1588493"/>
            <a:ext cx="19050" cy="4835723"/>
          </a:xfrm>
          <a:prstGeom prst="roundRect">
            <a:avLst>
              <a:gd name="adj" fmla="val 117357"/>
            </a:avLst>
          </a:prstGeom>
          <a:solidFill>
            <a:srgbClr val="474748"/>
          </a:solidFill>
          <a:ln/>
        </p:spPr>
      </p:sp>
      <p:sp>
        <p:nvSpPr>
          <p:cNvPr id="5" name="Shape 2"/>
          <p:cNvSpPr/>
          <p:nvPr/>
        </p:nvSpPr>
        <p:spPr>
          <a:xfrm>
            <a:off x="5465713" y="1914128"/>
            <a:ext cx="521593" cy="19050"/>
          </a:xfrm>
          <a:prstGeom prst="roundRect">
            <a:avLst>
              <a:gd name="adj" fmla="val 117357"/>
            </a:avLst>
          </a:prstGeom>
          <a:solidFill>
            <a:srgbClr val="474748"/>
          </a:solidFill>
          <a:ln/>
        </p:spPr>
      </p:sp>
      <p:sp>
        <p:nvSpPr>
          <p:cNvPr id="6" name="Shape 3"/>
          <p:cNvSpPr/>
          <p:nvPr/>
        </p:nvSpPr>
        <p:spPr>
          <a:xfrm>
            <a:off x="5149503" y="1756073"/>
            <a:ext cx="335260" cy="335260"/>
          </a:xfrm>
          <a:prstGeom prst="roundRect">
            <a:avLst>
              <a:gd name="adj" fmla="val 6668"/>
            </a:avLst>
          </a:prstGeom>
          <a:solidFill>
            <a:srgbClr val="2E2E2F"/>
          </a:solidFill>
          <a:ln/>
        </p:spPr>
      </p:sp>
      <p:sp>
        <p:nvSpPr>
          <p:cNvPr id="7" name="Text 4"/>
          <p:cNvSpPr/>
          <p:nvPr/>
        </p:nvSpPr>
        <p:spPr>
          <a:xfrm>
            <a:off x="5250012" y="1811933"/>
            <a:ext cx="134144" cy="223540"/>
          </a:xfrm>
          <a:prstGeom prst="rect">
            <a:avLst/>
          </a:prstGeom>
          <a:noFill/>
          <a:ln/>
        </p:spPr>
        <p:txBody>
          <a:bodyPr wrap="none" lIns="0" tIns="0" rIns="0" bIns="0" rtlCol="0" anchor="t"/>
          <a:lstStyle/>
          <a:p>
            <a:pPr marL="0" marR="0" lvl="0" indent="0" algn="ctr" defTabSz="761970" rtl="0" eaLnBrk="1" fontAlgn="auto" latinLnBrk="0" hangingPunct="1">
              <a:lnSpc>
                <a:spcPts val="175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E0D6DE"/>
                </a:solidFill>
                <a:effectLst/>
                <a:uLnTx/>
                <a:uFillTx/>
                <a:latin typeface="Fira Mono" pitchFamily="34" charset="0"/>
                <a:ea typeface="Fira Mono" pitchFamily="34" charset="-122"/>
                <a:cs typeface="Fira Mono" pitchFamily="34" charset="-120"/>
              </a:rPr>
              <a:t>1</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6136779" y="1737519"/>
            <a:ext cx="1899643" cy="232867"/>
          </a:xfrm>
          <a:prstGeom prst="rect">
            <a:avLst/>
          </a:prstGeom>
          <a:noFill/>
          <a:ln/>
        </p:spPr>
        <p:txBody>
          <a:bodyPr wrap="none" lIns="0" tIns="0" rIns="0" bIns="0" rtlCol="0" anchor="t"/>
          <a:lstStyle/>
          <a:p>
            <a:pPr marL="0" marR="0" lvl="0" indent="0" algn="l" defTabSz="761970" rtl="0" eaLnBrk="1" fontAlgn="auto" latinLnBrk="0" hangingPunct="1">
              <a:lnSpc>
                <a:spcPts val="1833"/>
              </a:lnSpc>
              <a:spcBef>
                <a:spcPts val="0"/>
              </a:spcBef>
              <a:spcAft>
                <a:spcPts val="0"/>
              </a:spcAft>
              <a:buClrTx/>
              <a:buSzTx/>
              <a:buFontTx/>
              <a:buNone/>
              <a:tabLst/>
              <a:defRPr/>
            </a:pPr>
            <a:r>
              <a:rPr kumimoji="0" lang="en-US" sz="1458" b="0" i="0" u="none" strike="noStrike" kern="1200" cap="none" spc="0" normalizeH="0" baseline="0" noProof="0" dirty="0">
                <a:ln>
                  <a:noFill/>
                </a:ln>
                <a:solidFill>
                  <a:srgbClr val="E0D6DE"/>
                </a:solidFill>
                <a:effectLst/>
                <a:uLnTx/>
                <a:uFillTx/>
                <a:latin typeface="Fira Mono" pitchFamily="34" charset="0"/>
                <a:ea typeface="Fira Mono" pitchFamily="34" charset="-122"/>
                <a:cs typeface="Fira Mono" pitchFamily="34" charset="-120"/>
              </a:rPr>
              <a:t>Système IA Avancé</a:t>
            </a:r>
            <a:endParaRPr kumimoji="0" lang="en-US" sz="145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6136779" y="2059782"/>
            <a:ext cx="5533628" cy="476845"/>
          </a:xfrm>
          <a:prstGeom prst="rect">
            <a:avLst/>
          </a:prstGeom>
          <a:noFill/>
          <a:ln/>
        </p:spPr>
        <p:txBody>
          <a:bodyPr wrap="square" lIns="0" tIns="0" rIns="0" bIns="0" rtlCol="0" anchor="t"/>
          <a:lstStyle/>
          <a:p>
            <a:pPr marL="0" marR="0" lvl="0" indent="0" algn="l" defTabSz="761970" rtl="0" eaLnBrk="1" fontAlgn="auto" latinLnBrk="0" hangingPunct="1">
              <a:lnSpc>
                <a:spcPts val="1875"/>
              </a:lnSpc>
              <a:spcBef>
                <a:spcPts val="0"/>
              </a:spcBef>
              <a:spcAft>
                <a:spcPts val="0"/>
              </a:spcAft>
              <a:buClrTx/>
              <a:buSzTx/>
              <a:buFontTx/>
              <a:buNone/>
              <a:tabLst/>
              <a:defRPr/>
            </a:pPr>
            <a:r>
              <a:rPr kumimoji="0" lang="en-US" sz="1167" b="0" i="0" u="none" strike="noStrike" kern="1200" cap="none" spc="0" normalizeH="0" baseline="0" noProof="0" dirty="0">
                <a:ln>
                  <a:noFill/>
                </a:ln>
                <a:solidFill>
                  <a:srgbClr val="E0D6DE"/>
                </a:solidFill>
                <a:effectLst/>
                <a:uLnTx/>
                <a:uFillTx/>
                <a:latin typeface="Fira Sans" pitchFamily="34" charset="0"/>
                <a:ea typeface="Fira Sans" pitchFamily="34" charset="-122"/>
                <a:cs typeface="Fira Sans" pitchFamily="34" charset="-120"/>
              </a:rPr>
              <a:t>DBS Bank à Singapour a mis en place un système d'IA utilisant des modèles de machine learning pour évaluer rapidement la solvabilité des clients.</a:t>
            </a:r>
            <a:endParaRPr kumimoji="0" lang="en-US" sz="11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p:cNvSpPr/>
          <p:nvPr/>
        </p:nvSpPr>
        <p:spPr>
          <a:xfrm>
            <a:off x="5465713" y="3160316"/>
            <a:ext cx="521593" cy="19050"/>
          </a:xfrm>
          <a:prstGeom prst="roundRect">
            <a:avLst>
              <a:gd name="adj" fmla="val 117357"/>
            </a:avLst>
          </a:prstGeom>
          <a:solidFill>
            <a:srgbClr val="474748"/>
          </a:solidFill>
          <a:ln/>
        </p:spPr>
      </p:sp>
      <p:sp>
        <p:nvSpPr>
          <p:cNvPr id="11" name="Shape 8"/>
          <p:cNvSpPr/>
          <p:nvPr/>
        </p:nvSpPr>
        <p:spPr>
          <a:xfrm>
            <a:off x="5149503" y="3002260"/>
            <a:ext cx="335260" cy="335260"/>
          </a:xfrm>
          <a:prstGeom prst="roundRect">
            <a:avLst>
              <a:gd name="adj" fmla="val 6668"/>
            </a:avLst>
          </a:prstGeom>
          <a:solidFill>
            <a:srgbClr val="2E2E2F"/>
          </a:solidFill>
          <a:ln/>
        </p:spPr>
      </p:sp>
      <p:sp>
        <p:nvSpPr>
          <p:cNvPr id="12" name="Text 9"/>
          <p:cNvSpPr/>
          <p:nvPr/>
        </p:nvSpPr>
        <p:spPr>
          <a:xfrm>
            <a:off x="5250012" y="3058120"/>
            <a:ext cx="134144" cy="223540"/>
          </a:xfrm>
          <a:prstGeom prst="rect">
            <a:avLst/>
          </a:prstGeom>
          <a:noFill/>
          <a:ln/>
        </p:spPr>
        <p:txBody>
          <a:bodyPr wrap="none" lIns="0" tIns="0" rIns="0" bIns="0" rtlCol="0" anchor="t"/>
          <a:lstStyle/>
          <a:p>
            <a:pPr marL="0" marR="0" lvl="0" indent="0" algn="ctr" defTabSz="761970" rtl="0" eaLnBrk="1" fontAlgn="auto" latinLnBrk="0" hangingPunct="1">
              <a:lnSpc>
                <a:spcPts val="175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E0D6DE"/>
                </a:solidFill>
                <a:effectLst/>
                <a:uLnTx/>
                <a:uFillTx/>
                <a:latin typeface="Fira Mono" pitchFamily="34" charset="0"/>
                <a:ea typeface="Fira Mono" pitchFamily="34" charset="-122"/>
                <a:cs typeface="Fira Mono" pitchFamily="34" charset="-120"/>
              </a:rPr>
              <a:t>2</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0"/>
          <p:cNvSpPr/>
          <p:nvPr/>
        </p:nvSpPr>
        <p:spPr>
          <a:xfrm>
            <a:off x="6136779" y="2983707"/>
            <a:ext cx="2458343" cy="232867"/>
          </a:xfrm>
          <a:prstGeom prst="rect">
            <a:avLst/>
          </a:prstGeom>
          <a:noFill/>
          <a:ln/>
        </p:spPr>
        <p:txBody>
          <a:bodyPr wrap="none" lIns="0" tIns="0" rIns="0" bIns="0" rtlCol="0" anchor="t"/>
          <a:lstStyle/>
          <a:p>
            <a:pPr marL="0" marR="0" lvl="0" indent="0" algn="l" defTabSz="761970" rtl="0" eaLnBrk="1" fontAlgn="auto" latinLnBrk="0" hangingPunct="1">
              <a:lnSpc>
                <a:spcPts val="1833"/>
              </a:lnSpc>
              <a:spcBef>
                <a:spcPts val="0"/>
              </a:spcBef>
              <a:spcAft>
                <a:spcPts val="0"/>
              </a:spcAft>
              <a:buClrTx/>
              <a:buSzTx/>
              <a:buFontTx/>
              <a:buNone/>
              <a:tabLst/>
              <a:defRPr/>
            </a:pPr>
            <a:r>
              <a:rPr kumimoji="0" lang="en-US" sz="1458" b="0" i="0" u="none" strike="noStrike" kern="1200" cap="none" spc="0" normalizeH="0" baseline="0" noProof="0" dirty="0">
                <a:ln>
                  <a:noFill/>
                </a:ln>
                <a:solidFill>
                  <a:srgbClr val="E0D6DE"/>
                </a:solidFill>
                <a:effectLst/>
                <a:uLnTx/>
                <a:uFillTx/>
                <a:latin typeface="Fira Mono" pitchFamily="34" charset="0"/>
                <a:ea typeface="Fira Mono" pitchFamily="34" charset="-122"/>
                <a:cs typeface="Fira Mono" pitchFamily="34" charset="-120"/>
              </a:rPr>
              <a:t>Algorithmes Prédictifs</a:t>
            </a:r>
            <a:endParaRPr kumimoji="0" lang="en-US" sz="145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1"/>
          <p:cNvSpPr/>
          <p:nvPr/>
        </p:nvSpPr>
        <p:spPr>
          <a:xfrm>
            <a:off x="6136779" y="3305969"/>
            <a:ext cx="5533628" cy="476845"/>
          </a:xfrm>
          <a:prstGeom prst="rect">
            <a:avLst/>
          </a:prstGeom>
          <a:noFill/>
          <a:ln/>
        </p:spPr>
        <p:txBody>
          <a:bodyPr wrap="square" lIns="0" tIns="0" rIns="0" bIns="0" rtlCol="0" anchor="t"/>
          <a:lstStyle/>
          <a:p>
            <a:pPr marL="0" marR="0" lvl="0" indent="0" algn="l" defTabSz="761970" rtl="0" eaLnBrk="1" fontAlgn="auto" latinLnBrk="0" hangingPunct="1">
              <a:lnSpc>
                <a:spcPts val="1875"/>
              </a:lnSpc>
              <a:spcBef>
                <a:spcPts val="0"/>
              </a:spcBef>
              <a:spcAft>
                <a:spcPts val="0"/>
              </a:spcAft>
              <a:buClrTx/>
              <a:buSzTx/>
              <a:buFontTx/>
              <a:buNone/>
              <a:tabLst/>
              <a:defRPr/>
            </a:pPr>
            <a:r>
              <a:rPr kumimoji="0" lang="en-US" sz="1167" b="0" i="0" u="none" strike="noStrike" kern="1200" cap="none" spc="0" normalizeH="0" baseline="0" noProof="0" dirty="0">
                <a:ln>
                  <a:noFill/>
                </a:ln>
                <a:solidFill>
                  <a:srgbClr val="E0D6DE"/>
                </a:solidFill>
                <a:effectLst/>
                <a:uLnTx/>
                <a:uFillTx/>
                <a:latin typeface="Fira Sans" pitchFamily="34" charset="0"/>
                <a:ea typeface="Fira Sans" pitchFamily="34" charset="-122"/>
                <a:cs typeface="Fira Sans" pitchFamily="34" charset="-120"/>
              </a:rPr>
              <a:t>Utilisation de données historiques pour évaluer la solvabilité, incluant l'historique des transactions, les revenus et le comportement financier global.</a:t>
            </a:r>
            <a:endParaRPr kumimoji="0" lang="en-US" sz="11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2"/>
          <p:cNvSpPr/>
          <p:nvPr/>
        </p:nvSpPr>
        <p:spPr>
          <a:xfrm>
            <a:off x="5465713" y="4406503"/>
            <a:ext cx="521593" cy="19050"/>
          </a:xfrm>
          <a:prstGeom prst="roundRect">
            <a:avLst>
              <a:gd name="adj" fmla="val 117357"/>
            </a:avLst>
          </a:prstGeom>
          <a:solidFill>
            <a:srgbClr val="474748"/>
          </a:solidFill>
          <a:ln/>
        </p:spPr>
      </p:sp>
      <p:sp>
        <p:nvSpPr>
          <p:cNvPr id="16" name="Shape 13"/>
          <p:cNvSpPr/>
          <p:nvPr/>
        </p:nvSpPr>
        <p:spPr>
          <a:xfrm>
            <a:off x="5149503" y="4248448"/>
            <a:ext cx="335260" cy="335260"/>
          </a:xfrm>
          <a:prstGeom prst="roundRect">
            <a:avLst>
              <a:gd name="adj" fmla="val 6668"/>
            </a:avLst>
          </a:prstGeom>
          <a:solidFill>
            <a:srgbClr val="2E2E2F"/>
          </a:solidFill>
          <a:ln/>
        </p:spPr>
      </p:sp>
      <p:sp>
        <p:nvSpPr>
          <p:cNvPr id="17" name="Text 14"/>
          <p:cNvSpPr/>
          <p:nvPr/>
        </p:nvSpPr>
        <p:spPr>
          <a:xfrm>
            <a:off x="5250012" y="4304308"/>
            <a:ext cx="134144" cy="223540"/>
          </a:xfrm>
          <a:prstGeom prst="rect">
            <a:avLst/>
          </a:prstGeom>
          <a:noFill/>
          <a:ln/>
        </p:spPr>
        <p:txBody>
          <a:bodyPr wrap="none" lIns="0" tIns="0" rIns="0" bIns="0" rtlCol="0" anchor="t"/>
          <a:lstStyle/>
          <a:p>
            <a:pPr marL="0" marR="0" lvl="0" indent="0" algn="ctr" defTabSz="761970" rtl="0" eaLnBrk="1" fontAlgn="auto" latinLnBrk="0" hangingPunct="1">
              <a:lnSpc>
                <a:spcPts val="175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E0D6DE"/>
                </a:solidFill>
                <a:effectLst/>
                <a:uLnTx/>
                <a:uFillTx/>
                <a:latin typeface="Fira Mono" pitchFamily="34" charset="0"/>
                <a:ea typeface="Fira Mono" pitchFamily="34" charset="-122"/>
                <a:cs typeface="Fira Mono" pitchFamily="34" charset="-120"/>
              </a:rPr>
              <a:t>3</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5"/>
          <p:cNvSpPr/>
          <p:nvPr/>
        </p:nvSpPr>
        <p:spPr>
          <a:xfrm>
            <a:off x="6136779" y="4229894"/>
            <a:ext cx="2234803" cy="232867"/>
          </a:xfrm>
          <a:prstGeom prst="rect">
            <a:avLst/>
          </a:prstGeom>
          <a:noFill/>
          <a:ln/>
        </p:spPr>
        <p:txBody>
          <a:bodyPr wrap="none" lIns="0" tIns="0" rIns="0" bIns="0" rtlCol="0" anchor="t"/>
          <a:lstStyle/>
          <a:p>
            <a:pPr marL="0" marR="0" lvl="0" indent="0" algn="l" defTabSz="761970" rtl="0" eaLnBrk="1" fontAlgn="auto" latinLnBrk="0" hangingPunct="1">
              <a:lnSpc>
                <a:spcPts val="1833"/>
              </a:lnSpc>
              <a:spcBef>
                <a:spcPts val="0"/>
              </a:spcBef>
              <a:spcAft>
                <a:spcPts val="0"/>
              </a:spcAft>
              <a:buClrTx/>
              <a:buSzTx/>
              <a:buFontTx/>
              <a:buNone/>
              <a:tabLst/>
              <a:defRPr/>
            </a:pPr>
            <a:r>
              <a:rPr kumimoji="0" lang="en-US" sz="1458" b="0" i="0" u="none" strike="noStrike" kern="1200" cap="none" spc="0" normalizeH="0" baseline="0" noProof="0" dirty="0">
                <a:ln>
                  <a:noFill/>
                </a:ln>
                <a:solidFill>
                  <a:srgbClr val="E0D6DE"/>
                </a:solidFill>
                <a:effectLst/>
                <a:uLnTx/>
                <a:uFillTx/>
                <a:latin typeface="Fira Mono" pitchFamily="34" charset="0"/>
                <a:ea typeface="Fira Mono" pitchFamily="34" charset="-122"/>
                <a:cs typeface="Fira Mono" pitchFamily="34" charset="-120"/>
              </a:rPr>
              <a:t>Processus Automatisé</a:t>
            </a:r>
            <a:endParaRPr kumimoji="0" lang="en-US" sz="145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6"/>
          <p:cNvSpPr/>
          <p:nvPr/>
        </p:nvSpPr>
        <p:spPr>
          <a:xfrm>
            <a:off x="6136779" y="4552157"/>
            <a:ext cx="5533628" cy="476845"/>
          </a:xfrm>
          <a:prstGeom prst="rect">
            <a:avLst/>
          </a:prstGeom>
          <a:noFill/>
          <a:ln/>
        </p:spPr>
        <p:txBody>
          <a:bodyPr wrap="square" lIns="0" tIns="0" rIns="0" bIns="0" rtlCol="0" anchor="t"/>
          <a:lstStyle/>
          <a:p>
            <a:pPr marL="0" marR="0" lvl="0" indent="0" algn="l" defTabSz="761970" rtl="0" eaLnBrk="1" fontAlgn="auto" latinLnBrk="0" hangingPunct="1">
              <a:lnSpc>
                <a:spcPts val="1875"/>
              </a:lnSpc>
              <a:spcBef>
                <a:spcPts val="0"/>
              </a:spcBef>
              <a:spcAft>
                <a:spcPts val="0"/>
              </a:spcAft>
              <a:buClrTx/>
              <a:buSzTx/>
              <a:buFontTx/>
              <a:buNone/>
              <a:tabLst/>
              <a:defRPr/>
            </a:pPr>
            <a:r>
              <a:rPr kumimoji="0" lang="en-US" sz="1167" b="0" i="0" u="none" strike="noStrike" kern="1200" cap="none" spc="0" normalizeH="0" baseline="0" noProof="0" dirty="0">
                <a:ln>
                  <a:noFill/>
                </a:ln>
                <a:solidFill>
                  <a:srgbClr val="E0D6DE"/>
                </a:solidFill>
                <a:effectLst/>
                <a:uLnTx/>
                <a:uFillTx/>
                <a:latin typeface="Fira Sans" pitchFamily="34" charset="0"/>
                <a:ea typeface="Fira Sans" pitchFamily="34" charset="-122"/>
                <a:cs typeface="Fira Sans" pitchFamily="34" charset="-120"/>
              </a:rPr>
              <a:t>Ces algorithmes réduisent la nécessité d'intervention humaine, permettant une validation rapide des prêts.</a:t>
            </a:r>
            <a:endParaRPr kumimoji="0" lang="en-US" sz="11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7"/>
          <p:cNvSpPr/>
          <p:nvPr/>
        </p:nvSpPr>
        <p:spPr>
          <a:xfrm>
            <a:off x="5465713" y="5652691"/>
            <a:ext cx="521593" cy="19050"/>
          </a:xfrm>
          <a:prstGeom prst="roundRect">
            <a:avLst>
              <a:gd name="adj" fmla="val 117357"/>
            </a:avLst>
          </a:prstGeom>
          <a:solidFill>
            <a:srgbClr val="474748"/>
          </a:solidFill>
          <a:ln/>
        </p:spPr>
      </p:sp>
      <p:sp>
        <p:nvSpPr>
          <p:cNvPr id="21" name="Shape 18"/>
          <p:cNvSpPr/>
          <p:nvPr/>
        </p:nvSpPr>
        <p:spPr>
          <a:xfrm>
            <a:off x="5149503" y="5494635"/>
            <a:ext cx="335260" cy="335260"/>
          </a:xfrm>
          <a:prstGeom prst="roundRect">
            <a:avLst>
              <a:gd name="adj" fmla="val 6668"/>
            </a:avLst>
          </a:prstGeom>
          <a:solidFill>
            <a:srgbClr val="2E2E2F"/>
          </a:solidFill>
          <a:ln/>
        </p:spPr>
      </p:sp>
      <p:sp>
        <p:nvSpPr>
          <p:cNvPr id="22" name="Text 19"/>
          <p:cNvSpPr/>
          <p:nvPr/>
        </p:nvSpPr>
        <p:spPr>
          <a:xfrm>
            <a:off x="5250012" y="5550495"/>
            <a:ext cx="134144" cy="223540"/>
          </a:xfrm>
          <a:prstGeom prst="rect">
            <a:avLst/>
          </a:prstGeom>
          <a:noFill/>
          <a:ln/>
        </p:spPr>
        <p:txBody>
          <a:bodyPr wrap="none" lIns="0" tIns="0" rIns="0" bIns="0" rtlCol="0" anchor="t"/>
          <a:lstStyle/>
          <a:p>
            <a:pPr marL="0" marR="0" lvl="0" indent="0" algn="ctr" defTabSz="761970" rtl="0" eaLnBrk="1" fontAlgn="auto" latinLnBrk="0" hangingPunct="1">
              <a:lnSpc>
                <a:spcPts val="175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E0D6DE"/>
                </a:solidFill>
                <a:effectLst/>
                <a:uLnTx/>
                <a:uFillTx/>
                <a:latin typeface="Fira Mono" pitchFamily="34" charset="0"/>
                <a:ea typeface="Fira Mono" pitchFamily="34" charset="-122"/>
                <a:cs typeface="Fira Mono" pitchFamily="34" charset="-120"/>
              </a:rPr>
              <a:t>4</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0"/>
          <p:cNvSpPr/>
          <p:nvPr/>
        </p:nvSpPr>
        <p:spPr>
          <a:xfrm>
            <a:off x="6136780" y="5476082"/>
            <a:ext cx="2793504" cy="232867"/>
          </a:xfrm>
          <a:prstGeom prst="rect">
            <a:avLst/>
          </a:prstGeom>
          <a:noFill/>
          <a:ln/>
        </p:spPr>
        <p:txBody>
          <a:bodyPr wrap="none" lIns="0" tIns="0" rIns="0" bIns="0" rtlCol="0" anchor="t"/>
          <a:lstStyle/>
          <a:p>
            <a:pPr marL="0" marR="0" lvl="0" indent="0" algn="l" defTabSz="761970" rtl="0" eaLnBrk="1" fontAlgn="auto" latinLnBrk="0" hangingPunct="1">
              <a:lnSpc>
                <a:spcPts val="1833"/>
              </a:lnSpc>
              <a:spcBef>
                <a:spcPts val="0"/>
              </a:spcBef>
              <a:spcAft>
                <a:spcPts val="0"/>
              </a:spcAft>
              <a:buClrTx/>
              <a:buSzTx/>
              <a:buFontTx/>
              <a:buNone/>
              <a:tabLst/>
              <a:defRPr/>
            </a:pPr>
            <a:r>
              <a:rPr kumimoji="0" lang="en-US" sz="1458" b="0" i="0" u="none" strike="noStrike" kern="1200" cap="none" spc="0" normalizeH="0" baseline="0" noProof="0" dirty="0">
                <a:ln>
                  <a:noFill/>
                </a:ln>
                <a:solidFill>
                  <a:srgbClr val="E0D6DE"/>
                </a:solidFill>
                <a:effectLst/>
                <a:uLnTx/>
                <a:uFillTx/>
                <a:latin typeface="Fira Mono" pitchFamily="34" charset="0"/>
                <a:ea typeface="Fira Mono" pitchFamily="34" charset="-122"/>
                <a:cs typeface="Fira Mono" pitchFamily="34" charset="-120"/>
              </a:rPr>
              <a:t>Résultats Impressionnants</a:t>
            </a:r>
            <a:endParaRPr kumimoji="0" lang="en-US" sz="145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21"/>
          <p:cNvSpPr/>
          <p:nvPr/>
        </p:nvSpPr>
        <p:spPr>
          <a:xfrm>
            <a:off x="6136779" y="5798344"/>
            <a:ext cx="5533628" cy="476845"/>
          </a:xfrm>
          <a:prstGeom prst="rect">
            <a:avLst/>
          </a:prstGeom>
          <a:noFill/>
          <a:ln/>
        </p:spPr>
        <p:txBody>
          <a:bodyPr wrap="square" lIns="0" tIns="0" rIns="0" bIns="0" rtlCol="0" anchor="t"/>
          <a:lstStyle/>
          <a:p>
            <a:pPr marL="0" marR="0" lvl="0" indent="0" algn="l" defTabSz="761970" rtl="0" eaLnBrk="1" fontAlgn="auto" latinLnBrk="0" hangingPunct="1">
              <a:lnSpc>
                <a:spcPts val="1875"/>
              </a:lnSpc>
              <a:spcBef>
                <a:spcPts val="0"/>
              </a:spcBef>
              <a:spcAft>
                <a:spcPts val="0"/>
              </a:spcAft>
              <a:buClrTx/>
              <a:buSzTx/>
              <a:buFontTx/>
              <a:buNone/>
              <a:tabLst/>
              <a:defRPr/>
            </a:pPr>
            <a:r>
              <a:rPr kumimoji="0" lang="en-US" sz="1167" b="0" i="0" u="none" strike="noStrike" kern="1200" cap="none" spc="0" normalizeH="0" baseline="0" noProof="0" dirty="0">
                <a:ln>
                  <a:noFill/>
                </a:ln>
                <a:solidFill>
                  <a:srgbClr val="E0D6DE"/>
                </a:solidFill>
                <a:effectLst/>
                <a:uLnTx/>
                <a:uFillTx/>
                <a:latin typeface="Fira Sans" pitchFamily="34" charset="0"/>
                <a:ea typeface="Fira Sans" pitchFamily="34" charset="-122"/>
                <a:cs typeface="Fira Sans" pitchFamily="34" charset="-120"/>
              </a:rPr>
              <a:t>DBS a pu approuver des prêts en moins de 24 heures, contre plusieurs jours auparavant, améliorant considérablement la satisfaction client.</a:t>
            </a:r>
            <a:endParaRPr kumimoji="0" lang="en-US" sz="11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92482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592039" y="466229"/>
            <a:ext cx="6435923" cy="1057077"/>
          </a:xfrm>
          <a:prstGeom prst="rect">
            <a:avLst/>
          </a:prstGeom>
          <a:noFill/>
          <a:ln/>
        </p:spPr>
        <p:txBody>
          <a:bodyPr wrap="square" lIns="0" tIns="0" rIns="0" bIns="0" rtlCol="0" anchor="t"/>
          <a:lstStyle/>
          <a:p>
            <a:pPr defTabSz="761970">
              <a:lnSpc>
                <a:spcPts val="4125"/>
              </a:lnSpc>
            </a:pPr>
            <a:r>
              <a:rPr lang="en-US" sz="3292" dirty="0">
                <a:solidFill>
                  <a:srgbClr val="EDEDE8"/>
                </a:solidFill>
                <a:latin typeface="Tomorrow" pitchFamily="34" charset="0"/>
                <a:ea typeface="Tomorrow" pitchFamily="34" charset="-122"/>
                <a:cs typeface="Tomorrow" pitchFamily="34" charset="-120"/>
              </a:rPr>
              <a:t>Adaptation des conditions de crédit en fonction du risque</a:t>
            </a:r>
            <a:endParaRPr lang="en-US" sz="3292" dirty="0">
              <a:solidFill>
                <a:prstClr val="black"/>
              </a:solidFill>
              <a:latin typeface="Calibri" panose="020F0502020204030204"/>
            </a:endParaRPr>
          </a:p>
        </p:txBody>
      </p:sp>
      <p:sp>
        <p:nvSpPr>
          <p:cNvPr id="4" name="Shape 1"/>
          <p:cNvSpPr/>
          <p:nvPr/>
        </p:nvSpPr>
        <p:spPr>
          <a:xfrm>
            <a:off x="836216" y="1777008"/>
            <a:ext cx="19050" cy="4614763"/>
          </a:xfrm>
          <a:prstGeom prst="roundRect">
            <a:avLst>
              <a:gd name="adj" fmla="val 133194"/>
            </a:avLst>
          </a:prstGeom>
          <a:solidFill>
            <a:srgbClr val="555553"/>
          </a:solidFill>
          <a:ln/>
        </p:spPr>
      </p:sp>
      <p:sp>
        <p:nvSpPr>
          <p:cNvPr id="5" name="Shape 2"/>
          <p:cNvSpPr/>
          <p:nvPr/>
        </p:nvSpPr>
        <p:spPr>
          <a:xfrm>
            <a:off x="1016943" y="2147888"/>
            <a:ext cx="592038" cy="19050"/>
          </a:xfrm>
          <a:prstGeom prst="roundRect">
            <a:avLst>
              <a:gd name="adj" fmla="val 133194"/>
            </a:avLst>
          </a:prstGeom>
          <a:solidFill>
            <a:srgbClr val="555553"/>
          </a:solidFill>
          <a:ln/>
        </p:spPr>
      </p:sp>
      <p:sp>
        <p:nvSpPr>
          <p:cNvPr id="6" name="Shape 3"/>
          <p:cNvSpPr/>
          <p:nvPr/>
        </p:nvSpPr>
        <p:spPr>
          <a:xfrm>
            <a:off x="655489" y="1967211"/>
            <a:ext cx="380504" cy="380504"/>
          </a:xfrm>
          <a:prstGeom prst="roundRect">
            <a:avLst>
              <a:gd name="adj" fmla="val 6668"/>
            </a:avLst>
          </a:prstGeom>
          <a:solidFill>
            <a:srgbClr val="3C3C3A"/>
          </a:solidFill>
          <a:ln/>
        </p:spPr>
      </p:sp>
      <p:sp>
        <p:nvSpPr>
          <p:cNvPr id="7" name="Text 4"/>
          <p:cNvSpPr/>
          <p:nvPr/>
        </p:nvSpPr>
        <p:spPr>
          <a:xfrm>
            <a:off x="788045" y="2030611"/>
            <a:ext cx="115392" cy="253703"/>
          </a:xfrm>
          <a:prstGeom prst="rect">
            <a:avLst/>
          </a:prstGeom>
          <a:noFill/>
          <a:ln/>
        </p:spPr>
        <p:txBody>
          <a:bodyPr wrap="none" lIns="0" tIns="0" rIns="0" bIns="0" rtlCol="0" anchor="t"/>
          <a:lstStyle/>
          <a:p>
            <a:pPr algn="ctr" defTabSz="761970">
              <a:lnSpc>
                <a:spcPts val="1958"/>
              </a:lnSpc>
            </a:pPr>
            <a:r>
              <a:rPr lang="en-US" sz="1958" dirty="0">
                <a:solidFill>
                  <a:srgbClr val="C9C9C0"/>
                </a:solidFill>
                <a:latin typeface="Tomorrow" pitchFamily="34" charset="0"/>
                <a:ea typeface="Tomorrow" pitchFamily="34" charset="-122"/>
                <a:cs typeface="Tomorrow" pitchFamily="34" charset="-120"/>
              </a:rPr>
              <a:t>1</a:t>
            </a:r>
            <a:endParaRPr lang="en-US" sz="1958" dirty="0">
              <a:solidFill>
                <a:prstClr val="black"/>
              </a:solidFill>
              <a:latin typeface="Calibri" panose="020F0502020204030204"/>
            </a:endParaRPr>
          </a:p>
        </p:txBody>
      </p:sp>
      <p:sp>
        <p:nvSpPr>
          <p:cNvPr id="8" name="Text 5"/>
          <p:cNvSpPr/>
          <p:nvPr/>
        </p:nvSpPr>
        <p:spPr>
          <a:xfrm>
            <a:off x="1776016" y="1946077"/>
            <a:ext cx="2192437" cy="264219"/>
          </a:xfrm>
          <a:prstGeom prst="rect">
            <a:avLst/>
          </a:prstGeom>
          <a:noFill/>
          <a:ln/>
        </p:spPr>
        <p:txBody>
          <a:bodyPr wrap="none" lIns="0" tIns="0" rIns="0" bIns="0" rtlCol="0" anchor="t"/>
          <a:lstStyle/>
          <a:p>
            <a:pPr defTabSz="761970">
              <a:lnSpc>
                <a:spcPts val="2042"/>
              </a:lnSpc>
            </a:pPr>
            <a:r>
              <a:rPr lang="en-US" sz="1625" dirty="0">
                <a:solidFill>
                  <a:srgbClr val="C9C9C0"/>
                </a:solidFill>
                <a:latin typeface="Tomorrow" pitchFamily="34" charset="0"/>
                <a:ea typeface="Tomorrow" pitchFamily="34" charset="-122"/>
                <a:cs typeface="Tomorrow" pitchFamily="34" charset="-120"/>
              </a:rPr>
              <a:t>Évaluation du risque</a:t>
            </a:r>
            <a:endParaRPr lang="en-US" sz="1625" dirty="0">
              <a:solidFill>
                <a:prstClr val="black"/>
              </a:solidFill>
              <a:latin typeface="Calibri" panose="020F0502020204030204"/>
            </a:endParaRPr>
          </a:p>
        </p:txBody>
      </p:sp>
      <p:sp>
        <p:nvSpPr>
          <p:cNvPr id="9" name="Text 6"/>
          <p:cNvSpPr/>
          <p:nvPr/>
        </p:nvSpPr>
        <p:spPr>
          <a:xfrm>
            <a:off x="1776016" y="2311697"/>
            <a:ext cx="5251946" cy="812007"/>
          </a:xfrm>
          <a:prstGeom prst="rect">
            <a:avLst/>
          </a:prstGeom>
          <a:noFill/>
          <a:ln/>
        </p:spPr>
        <p:txBody>
          <a:bodyPr wrap="square" lIns="0" tIns="0" rIns="0" bIns="0" rtlCol="0" anchor="t"/>
          <a:lstStyle/>
          <a:p>
            <a:pPr defTabSz="761970">
              <a:lnSpc>
                <a:spcPts val="2125"/>
              </a:lnSpc>
            </a:pPr>
            <a:r>
              <a:rPr lang="en-US" sz="1292" dirty="0">
                <a:solidFill>
                  <a:srgbClr val="C9C9C0"/>
                </a:solidFill>
                <a:latin typeface="Tomorrow" pitchFamily="34" charset="0"/>
                <a:ea typeface="Tomorrow" pitchFamily="34" charset="-122"/>
                <a:cs typeface="Tomorrow" pitchFamily="34" charset="-120"/>
              </a:rPr>
              <a:t>L'IA ne se contente pas de prédire les défauts de paiement ; elle permet également d'adapter les conditions de crédit en fonction du profil de risque du client.</a:t>
            </a:r>
            <a:endParaRPr lang="en-US" sz="1292" dirty="0">
              <a:solidFill>
                <a:prstClr val="black"/>
              </a:solidFill>
              <a:latin typeface="Calibri" panose="020F0502020204030204"/>
            </a:endParaRPr>
          </a:p>
        </p:txBody>
      </p:sp>
      <p:sp>
        <p:nvSpPr>
          <p:cNvPr id="10" name="Shape 7"/>
          <p:cNvSpPr/>
          <p:nvPr/>
        </p:nvSpPr>
        <p:spPr>
          <a:xfrm>
            <a:off x="1016943" y="3832721"/>
            <a:ext cx="592038" cy="19050"/>
          </a:xfrm>
          <a:prstGeom prst="roundRect">
            <a:avLst>
              <a:gd name="adj" fmla="val 133194"/>
            </a:avLst>
          </a:prstGeom>
          <a:solidFill>
            <a:srgbClr val="555553"/>
          </a:solidFill>
          <a:ln/>
        </p:spPr>
      </p:sp>
      <p:sp>
        <p:nvSpPr>
          <p:cNvPr id="11" name="Shape 8"/>
          <p:cNvSpPr/>
          <p:nvPr/>
        </p:nvSpPr>
        <p:spPr>
          <a:xfrm>
            <a:off x="655489" y="3652045"/>
            <a:ext cx="380504" cy="380504"/>
          </a:xfrm>
          <a:prstGeom prst="roundRect">
            <a:avLst>
              <a:gd name="adj" fmla="val 6668"/>
            </a:avLst>
          </a:prstGeom>
          <a:solidFill>
            <a:srgbClr val="3C3C3A"/>
          </a:solidFill>
          <a:ln/>
        </p:spPr>
      </p:sp>
      <p:sp>
        <p:nvSpPr>
          <p:cNvPr id="12" name="Text 9"/>
          <p:cNvSpPr/>
          <p:nvPr/>
        </p:nvSpPr>
        <p:spPr>
          <a:xfrm>
            <a:off x="760463" y="3715444"/>
            <a:ext cx="170458" cy="253703"/>
          </a:xfrm>
          <a:prstGeom prst="rect">
            <a:avLst/>
          </a:prstGeom>
          <a:noFill/>
          <a:ln/>
        </p:spPr>
        <p:txBody>
          <a:bodyPr wrap="none" lIns="0" tIns="0" rIns="0" bIns="0" rtlCol="0" anchor="t"/>
          <a:lstStyle/>
          <a:p>
            <a:pPr algn="ctr" defTabSz="761970">
              <a:lnSpc>
                <a:spcPts val="1958"/>
              </a:lnSpc>
            </a:pPr>
            <a:r>
              <a:rPr lang="en-US" sz="1958" dirty="0">
                <a:solidFill>
                  <a:srgbClr val="C9C9C0"/>
                </a:solidFill>
                <a:latin typeface="Tomorrow" pitchFamily="34" charset="0"/>
                <a:ea typeface="Tomorrow" pitchFamily="34" charset="-122"/>
                <a:cs typeface="Tomorrow" pitchFamily="34" charset="-120"/>
              </a:rPr>
              <a:t>2</a:t>
            </a:r>
            <a:endParaRPr lang="en-US" sz="1958" dirty="0">
              <a:solidFill>
                <a:prstClr val="black"/>
              </a:solidFill>
              <a:latin typeface="Calibri" panose="020F0502020204030204"/>
            </a:endParaRPr>
          </a:p>
        </p:txBody>
      </p:sp>
      <p:sp>
        <p:nvSpPr>
          <p:cNvPr id="13" name="Text 10"/>
          <p:cNvSpPr/>
          <p:nvPr/>
        </p:nvSpPr>
        <p:spPr>
          <a:xfrm>
            <a:off x="1776016" y="3630911"/>
            <a:ext cx="2270621" cy="264219"/>
          </a:xfrm>
          <a:prstGeom prst="rect">
            <a:avLst/>
          </a:prstGeom>
          <a:noFill/>
          <a:ln/>
        </p:spPr>
        <p:txBody>
          <a:bodyPr wrap="none" lIns="0" tIns="0" rIns="0" bIns="0" rtlCol="0" anchor="t"/>
          <a:lstStyle/>
          <a:p>
            <a:pPr defTabSz="761970">
              <a:lnSpc>
                <a:spcPts val="2042"/>
              </a:lnSpc>
            </a:pPr>
            <a:r>
              <a:rPr lang="en-US" sz="1625" dirty="0">
                <a:solidFill>
                  <a:srgbClr val="C9C9C0"/>
                </a:solidFill>
                <a:latin typeface="Tomorrow" pitchFamily="34" charset="0"/>
                <a:ea typeface="Tomorrow" pitchFamily="34" charset="-122"/>
                <a:cs typeface="Tomorrow" pitchFamily="34" charset="-120"/>
              </a:rPr>
              <a:t>Clients à risque élevé</a:t>
            </a:r>
            <a:endParaRPr lang="en-US" sz="1625" dirty="0">
              <a:solidFill>
                <a:prstClr val="black"/>
              </a:solidFill>
              <a:latin typeface="Calibri" panose="020F0502020204030204"/>
            </a:endParaRPr>
          </a:p>
        </p:txBody>
      </p:sp>
      <p:sp>
        <p:nvSpPr>
          <p:cNvPr id="14" name="Text 11"/>
          <p:cNvSpPr/>
          <p:nvPr/>
        </p:nvSpPr>
        <p:spPr>
          <a:xfrm>
            <a:off x="1776016" y="3996532"/>
            <a:ext cx="5251946" cy="812007"/>
          </a:xfrm>
          <a:prstGeom prst="rect">
            <a:avLst/>
          </a:prstGeom>
          <a:noFill/>
          <a:ln/>
        </p:spPr>
        <p:txBody>
          <a:bodyPr wrap="square" lIns="0" tIns="0" rIns="0" bIns="0" rtlCol="0" anchor="t"/>
          <a:lstStyle/>
          <a:p>
            <a:pPr defTabSz="761970">
              <a:lnSpc>
                <a:spcPts val="2125"/>
              </a:lnSpc>
            </a:pPr>
            <a:r>
              <a:rPr lang="en-US" sz="1292" dirty="0">
                <a:solidFill>
                  <a:srgbClr val="C9C9C0"/>
                </a:solidFill>
                <a:latin typeface="Tomorrow" pitchFamily="34" charset="0"/>
                <a:ea typeface="Tomorrow" pitchFamily="34" charset="-122"/>
                <a:cs typeface="Tomorrow" pitchFamily="34" charset="-120"/>
              </a:rPr>
              <a:t>Un client présentant un risque légèrement plus élevé peut se voir proposer des taux d'intérêt plus élevés ou des garanties supplémentaires.</a:t>
            </a:r>
            <a:endParaRPr lang="en-US" sz="1292" dirty="0">
              <a:solidFill>
                <a:prstClr val="black"/>
              </a:solidFill>
              <a:latin typeface="Calibri" panose="020F0502020204030204"/>
            </a:endParaRPr>
          </a:p>
        </p:txBody>
      </p:sp>
      <p:sp>
        <p:nvSpPr>
          <p:cNvPr id="15" name="Shape 12"/>
          <p:cNvSpPr/>
          <p:nvPr/>
        </p:nvSpPr>
        <p:spPr>
          <a:xfrm>
            <a:off x="1016943" y="5517555"/>
            <a:ext cx="592038" cy="19050"/>
          </a:xfrm>
          <a:prstGeom prst="roundRect">
            <a:avLst>
              <a:gd name="adj" fmla="val 133194"/>
            </a:avLst>
          </a:prstGeom>
          <a:solidFill>
            <a:srgbClr val="555553"/>
          </a:solidFill>
          <a:ln/>
        </p:spPr>
      </p:sp>
      <p:sp>
        <p:nvSpPr>
          <p:cNvPr id="16" name="Shape 13"/>
          <p:cNvSpPr/>
          <p:nvPr/>
        </p:nvSpPr>
        <p:spPr>
          <a:xfrm>
            <a:off x="655489" y="5336878"/>
            <a:ext cx="380504" cy="380504"/>
          </a:xfrm>
          <a:prstGeom prst="roundRect">
            <a:avLst>
              <a:gd name="adj" fmla="val 6668"/>
            </a:avLst>
          </a:prstGeom>
          <a:solidFill>
            <a:srgbClr val="3C3C3A"/>
          </a:solidFill>
          <a:ln/>
        </p:spPr>
      </p:sp>
      <p:sp>
        <p:nvSpPr>
          <p:cNvPr id="17" name="Text 14"/>
          <p:cNvSpPr/>
          <p:nvPr/>
        </p:nvSpPr>
        <p:spPr>
          <a:xfrm>
            <a:off x="760959" y="5400279"/>
            <a:ext cx="169466" cy="253703"/>
          </a:xfrm>
          <a:prstGeom prst="rect">
            <a:avLst/>
          </a:prstGeom>
          <a:noFill/>
          <a:ln/>
        </p:spPr>
        <p:txBody>
          <a:bodyPr wrap="none" lIns="0" tIns="0" rIns="0" bIns="0" rtlCol="0" anchor="t"/>
          <a:lstStyle/>
          <a:p>
            <a:pPr algn="ctr" defTabSz="761970">
              <a:lnSpc>
                <a:spcPts val="1958"/>
              </a:lnSpc>
            </a:pPr>
            <a:r>
              <a:rPr lang="en-US" sz="1958" dirty="0">
                <a:solidFill>
                  <a:srgbClr val="C9C9C0"/>
                </a:solidFill>
                <a:latin typeface="Tomorrow" pitchFamily="34" charset="0"/>
                <a:ea typeface="Tomorrow" pitchFamily="34" charset="-122"/>
                <a:cs typeface="Tomorrow" pitchFamily="34" charset="-120"/>
              </a:rPr>
              <a:t>3</a:t>
            </a:r>
            <a:endParaRPr lang="en-US" sz="1958" dirty="0">
              <a:solidFill>
                <a:prstClr val="black"/>
              </a:solidFill>
              <a:latin typeface="Calibri" panose="020F0502020204030204"/>
            </a:endParaRPr>
          </a:p>
        </p:txBody>
      </p:sp>
      <p:sp>
        <p:nvSpPr>
          <p:cNvPr id="18" name="Text 15"/>
          <p:cNvSpPr/>
          <p:nvPr/>
        </p:nvSpPr>
        <p:spPr>
          <a:xfrm>
            <a:off x="1776016" y="5315745"/>
            <a:ext cx="2286496" cy="264219"/>
          </a:xfrm>
          <a:prstGeom prst="rect">
            <a:avLst/>
          </a:prstGeom>
          <a:noFill/>
          <a:ln/>
        </p:spPr>
        <p:txBody>
          <a:bodyPr wrap="none" lIns="0" tIns="0" rIns="0" bIns="0" rtlCol="0" anchor="t"/>
          <a:lstStyle/>
          <a:p>
            <a:pPr defTabSz="761970">
              <a:lnSpc>
                <a:spcPts val="2042"/>
              </a:lnSpc>
            </a:pPr>
            <a:r>
              <a:rPr lang="en-US" sz="1625" dirty="0">
                <a:solidFill>
                  <a:srgbClr val="C9C9C0"/>
                </a:solidFill>
                <a:latin typeface="Tomorrow" pitchFamily="34" charset="0"/>
                <a:ea typeface="Tomorrow" pitchFamily="34" charset="-122"/>
                <a:cs typeface="Tomorrow" pitchFamily="34" charset="-120"/>
              </a:rPr>
              <a:t>Clients à faible risque</a:t>
            </a:r>
            <a:endParaRPr lang="en-US" sz="1625" dirty="0">
              <a:solidFill>
                <a:prstClr val="black"/>
              </a:solidFill>
              <a:latin typeface="Calibri" panose="020F0502020204030204"/>
            </a:endParaRPr>
          </a:p>
        </p:txBody>
      </p:sp>
      <p:sp>
        <p:nvSpPr>
          <p:cNvPr id="19" name="Text 16"/>
          <p:cNvSpPr/>
          <p:nvPr/>
        </p:nvSpPr>
        <p:spPr>
          <a:xfrm>
            <a:off x="1776016" y="5681365"/>
            <a:ext cx="5251946" cy="541338"/>
          </a:xfrm>
          <a:prstGeom prst="rect">
            <a:avLst/>
          </a:prstGeom>
          <a:noFill/>
          <a:ln/>
        </p:spPr>
        <p:txBody>
          <a:bodyPr wrap="square" lIns="0" tIns="0" rIns="0" bIns="0" rtlCol="0" anchor="t"/>
          <a:lstStyle/>
          <a:p>
            <a:pPr defTabSz="761970">
              <a:lnSpc>
                <a:spcPts val="2125"/>
              </a:lnSpc>
            </a:pPr>
            <a:r>
              <a:rPr lang="en-US" sz="1292" dirty="0">
                <a:solidFill>
                  <a:srgbClr val="C9C9C0"/>
                </a:solidFill>
                <a:latin typeface="Tomorrow" pitchFamily="34" charset="0"/>
                <a:ea typeface="Tomorrow" pitchFamily="34" charset="-122"/>
                <a:cs typeface="Tomorrow" pitchFamily="34" charset="-120"/>
              </a:rPr>
              <a:t>Un client à faible risque peut bénéficier de conditions de prêt plus favorables.</a:t>
            </a:r>
            <a:endParaRPr lang="en-US" sz="1292" dirty="0">
              <a:solidFill>
                <a:prstClr val="black"/>
              </a:solidFill>
              <a:latin typeface="Calibri" panose="020F0502020204030204"/>
            </a:endParaRPr>
          </a:p>
        </p:txBody>
      </p:sp>
    </p:spTree>
    <p:extLst>
      <p:ext uri="{BB962C8B-B14F-4D97-AF65-F5344CB8AC3E}">
        <p14:creationId xmlns:p14="http://schemas.microsoft.com/office/powerpoint/2010/main" val="28189716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079405" y="515640"/>
            <a:ext cx="6605191" cy="906066"/>
          </a:xfrm>
          <a:prstGeom prst="rect">
            <a:avLst/>
          </a:prstGeom>
          <a:noFill/>
          <a:ln/>
        </p:spPr>
        <p:txBody>
          <a:bodyPr wrap="square" lIns="0" tIns="0" rIns="0" bIns="0" rtlCol="0" anchor="t"/>
          <a:lstStyle/>
          <a:p>
            <a:pPr defTabSz="761970">
              <a:lnSpc>
                <a:spcPts val="3542"/>
              </a:lnSpc>
            </a:pPr>
            <a:r>
              <a:rPr lang="en-US" sz="2833" dirty="0">
                <a:solidFill>
                  <a:srgbClr val="EDEDE8"/>
                </a:solidFill>
                <a:latin typeface="Tomorrow" pitchFamily="34" charset="0"/>
                <a:ea typeface="Tomorrow" pitchFamily="34" charset="-122"/>
                <a:cs typeface="Tomorrow" pitchFamily="34" charset="-120"/>
              </a:rPr>
              <a:t>Upstart : Adaptation des conditions de prêt</a:t>
            </a:r>
            <a:endParaRPr lang="en-US" sz="2833" dirty="0">
              <a:solidFill>
                <a:prstClr val="black"/>
              </a:solidFill>
              <a:latin typeface="Calibri" panose="020F0502020204030204"/>
            </a:endParaRPr>
          </a:p>
        </p:txBody>
      </p:sp>
      <p:sp>
        <p:nvSpPr>
          <p:cNvPr id="4" name="Shape 1"/>
          <p:cNvSpPr/>
          <p:nvPr/>
        </p:nvSpPr>
        <p:spPr>
          <a:xfrm>
            <a:off x="5079405" y="1639094"/>
            <a:ext cx="6605191" cy="1298972"/>
          </a:xfrm>
          <a:prstGeom prst="roundRect">
            <a:avLst>
              <a:gd name="adj" fmla="val 1674"/>
            </a:avLst>
          </a:prstGeom>
          <a:solidFill>
            <a:srgbClr val="3C3C3A"/>
          </a:solidFill>
          <a:ln/>
        </p:spPr>
      </p:sp>
      <p:sp>
        <p:nvSpPr>
          <p:cNvPr id="5" name="Text 2"/>
          <p:cNvSpPr/>
          <p:nvPr/>
        </p:nvSpPr>
        <p:spPr>
          <a:xfrm>
            <a:off x="5224364" y="1784052"/>
            <a:ext cx="2409131" cy="226517"/>
          </a:xfrm>
          <a:prstGeom prst="rect">
            <a:avLst/>
          </a:prstGeom>
          <a:noFill/>
          <a:ln/>
        </p:spPr>
        <p:txBody>
          <a:bodyPr wrap="none" lIns="0" tIns="0" rIns="0" bIns="0" rtlCol="0" anchor="t"/>
          <a:lstStyle/>
          <a:p>
            <a:pPr defTabSz="761970">
              <a:lnSpc>
                <a:spcPts val="1750"/>
              </a:lnSpc>
            </a:pPr>
            <a:r>
              <a:rPr lang="en-US" sz="1417" dirty="0">
                <a:solidFill>
                  <a:srgbClr val="C9C9C0"/>
                </a:solidFill>
                <a:latin typeface="Tomorrow" pitchFamily="34" charset="0"/>
                <a:ea typeface="Tomorrow" pitchFamily="34" charset="-122"/>
                <a:cs typeface="Tomorrow" pitchFamily="34" charset="-120"/>
              </a:rPr>
              <a:t>Évaluation multifactorielle</a:t>
            </a:r>
            <a:endParaRPr lang="en-US" sz="1417" dirty="0">
              <a:solidFill>
                <a:prstClr val="black"/>
              </a:solidFill>
              <a:latin typeface="Calibri" panose="020F0502020204030204"/>
            </a:endParaRPr>
          </a:p>
        </p:txBody>
      </p:sp>
      <p:sp>
        <p:nvSpPr>
          <p:cNvPr id="6" name="Text 3"/>
          <p:cNvSpPr/>
          <p:nvPr/>
        </p:nvSpPr>
        <p:spPr>
          <a:xfrm>
            <a:off x="5224364" y="2097484"/>
            <a:ext cx="6315273" cy="695623"/>
          </a:xfrm>
          <a:prstGeom prst="rect">
            <a:avLst/>
          </a:prstGeom>
          <a:noFill/>
          <a:ln/>
        </p:spPr>
        <p:txBody>
          <a:bodyPr wrap="square" lIns="0" tIns="0" rIns="0" bIns="0" rtlCol="0" anchor="t"/>
          <a:lstStyle/>
          <a:p>
            <a:pPr defTabSz="761970">
              <a:lnSpc>
                <a:spcPts val="1792"/>
              </a:lnSpc>
            </a:pPr>
            <a:r>
              <a:rPr lang="en-US" sz="1125" dirty="0">
                <a:solidFill>
                  <a:srgbClr val="C9C9C0"/>
                </a:solidFill>
                <a:latin typeface="Tomorrow" pitchFamily="34" charset="0"/>
                <a:ea typeface="Tomorrow" pitchFamily="34" charset="-122"/>
                <a:cs typeface="Tomorrow" pitchFamily="34" charset="-120"/>
              </a:rPr>
              <a:t>Upstart, une plateforme de prêts en ligne, utilise l'IA pour évaluer les risques de crédit en tenant compte de paramètres variés tels que les antécédents professionnels, les domaines d'études, et les scores de crédit alternatifs.</a:t>
            </a:r>
            <a:endParaRPr lang="en-US" sz="1125" dirty="0">
              <a:solidFill>
                <a:prstClr val="black"/>
              </a:solidFill>
              <a:latin typeface="Calibri" panose="020F0502020204030204"/>
            </a:endParaRPr>
          </a:p>
        </p:txBody>
      </p:sp>
      <p:sp>
        <p:nvSpPr>
          <p:cNvPr id="7" name="Shape 4"/>
          <p:cNvSpPr/>
          <p:nvPr/>
        </p:nvSpPr>
        <p:spPr>
          <a:xfrm>
            <a:off x="5079405" y="3083024"/>
            <a:ext cx="6605191" cy="835223"/>
          </a:xfrm>
          <a:prstGeom prst="roundRect">
            <a:avLst>
              <a:gd name="adj" fmla="val 2604"/>
            </a:avLst>
          </a:prstGeom>
          <a:solidFill>
            <a:srgbClr val="3C3C3A"/>
          </a:solidFill>
          <a:ln/>
        </p:spPr>
      </p:sp>
      <p:sp>
        <p:nvSpPr>
          <p:cNvPr id="8" name="Text 5"/>
          <p:cNvSpPr/>
          <p:nvPr/>
        </p:nvSpPr>
        <p:spPr>
          <a:xfrm>
            <a:off x="5224364" y="3227982"/>
            <a:ext cx="2639219" cy="226517"/>
          </a:xfrm>
          <a:prstGeom prst="rect">
            <a:avLst/>
          </a:prstGeom>
          <a:noFill/>
          <a:ln/>
        </p:spPr>
        <p:txBody>
          <a:bodyPr wrap="none" lIns="0" tIns="0" rIns="0" bIns="0" rtlCol="0" anchor="t"/>
          <a:lstStyle/>
          <a:p>
            <a:pPr defTabSz="761970">
              <a:lnSpc>
                <a:spcPts val="1750"/>
              </a:lnSpc>
            </a:pPr>
            <a:r>
              <a:rPr lang="en-US" sz="1417" dirty="0">
                <a:solidFill>
                  <a:srgbClr val="C9C9C0"/>
                </a:solidFill>
                <a:latin typeface="Tomorrow" pitchFamily="34" charset="0"/>
                <a:ea typeface="Tomorrow" pitchFamily="34" charset="-122"/>
                <a:cs typeface="Tomorrow" pitchFamily="34" charset="-120"/>
              </a:rPr>
              <a:t>Compréhension approfondie</a:t>
            </a:r>
            <a:endParaRPr lang="en-US" sz="1417" dirty="0">
              <a:solidFill>
                <a:prstClr val="black"/>
              </a:solidFill>
              <a:latin typeface="Calibri" panose="020F0502020204030204"/>
            </a:endParaRPr>
          </a:p>
        </p:txBody>
      </p:sp>
      <p:sp>
        <p:nvSpPr>
          <p:cNvPr id="9" name="Text 6"/>
          <p:cNvSpPr/>
          <p:nvPr/>
        </p:nvSpPr>
        <p:spPr>
          <a:xfrm>
            <a:off x="5224364" y="3541416"/>
            <a:ext cx="6315273" cy="231874"/>
          </a:xfrm>
          <a:prstGeom prst="rect">
            <a:avLst/>
          </a:prstGeom>
          <a:noFill/>
          <a:ln/>
        </p:spPr>
        <p:txBody>
          <a:bodyPr wrap="none" lIns="0" tIns="0" rIns="0" bIns="0" rtlCol="0" anchor="t"/>
          <a:lstStyle/>
          <a:p>
            <a:pPr defTabSz="761970">
              <a:lnSpc>
                <a:spcPts val="1792"/>
              </a:lnSpc>
            </a:pPr>
            <a:r>
              <a:rPr lang="en-US" sz="1125" dirty="0">
                <a:solidFill>
                  <a:srgbClr val="C9C9C0"/>
                </a:solidFill>
                <a:latin typeface="Tomorrow" pitchFamily="34" charset="0"/>
                <a:ea typeface="Tomorrow" pitchFamily="34" charset="-122"/>
                <a:cs typeface="Tomorrow" pitchFamily="34" charset="-120"/>
              </a:rPr>
              <a:t>Cela permet de mieux comprendre la capacité d'un emprunteur à rembourser.</a:t>
            </a:r>
            <a:endParaRPr lang="en-US" sz="1125" dirty="0">
              <a:solidFill>
                <a:prstClr val="black"/>
              </a:solidFill>
              <a:latin typeface="Calibri" panose="020F0502020204030204"/>
            </a:endParaRPr>
          </a:p>
        </p:txBody>
      </p:sp>
      <p:sp>
        <p:nvSpPr>
          <p:cNvPr id="10" name="Shape 7"/>
          <p:cNvSpPr/>
          <p:nvPr/>
        </p:nvSpPr>
        <p:spPr>
          <a:xfrm>
            <a:off x="5079405" y="4063207"/>
            <a:ext cx="6605191" cy="1067098"/>
          </a:xfrm>
          <a:prstGeom prst="roundRect">
            <a:avLst>
              <a:gd name="adj" fmla="val 2038"/>
            </a:avLst>
          </a:prstGeom>
          <a:solidFill>
            <a:srgbClr val="3C3C3A"/>
          </a:solidFill>
          <a:ln/>
        </p:spPr>
      </p:sp>
      <p:sp>
        <p:nvSpPr>
          <p:cNvPr id="11" name="Text 8"/>
          <p:cNvSpPr/>
          <p:nvPr/>
        </p:nvSpPr>
        <p:spPr>
          <a:xfrm>
            <a:off x="5224364" y="4208165"/>
            <a:ext cx="2969816" cy="226517"/>
          </a:xfrm>
          <a:prstGeom prst="rect">
            <a:avLst/>
          </a:prstGeom>
          <a:noFill/>
          <a:ln/>
        </p:spPr>
        <p:txBody>
          <a:bodyPr wrap="none" lIns="0" tIns="0" rIns="0" bIns="0" rtlCol="0" anchor="t"/>
          <a:lstStyle/>
          <a:p>
            <a:pPr defTabSz="761970">
              <a:lnSpc>
                <a:spcPts val="1750"/>
              </a:lnSpc>
            </a:pPr>
            <a:r>
              <a:rPr lang="en-US" sz="1417" dirty="0">
                <a:solidFill>
                  <a:srgbClr val="C9C9C0"/>
                </a:solidFill>
                <a:latin typeface="Tomorrow" pitchFamily="34" charset="0"/>
                <a:ea typeface="Tomorrow" pitchFamily="34" charset="-122"/>
                <a:cs typeface="Tomorrow" pitchFamily="34" charset="-120"/>
              </a:rPr>
              <a:t>Augmentation des approbations</a:t>
            </a:r>
            <a:endParaRPr lang="en-US" sz="1417" dirty="0">
              <a:solidFill>
                <a:prstClr val="black"/>
              </a:solidFill>
              <a:latin typeface="Calibri" panose="020F0502020204030204"/>
            </a:endParaRPr>
          </a:p>
        </p:txBody>
      </p:sp>
      <p:sp>
        <p:nvSpPr>
          <p:cNvPr id="12" name="Text 9"/>
          <p:cNvSpPr/>
          <p:nvPr/>
        </p:nvSpPr>
        <p:spPr>
          <a:xfrm>
            <a:off x="5224364" y="4521597"/>
            <a:ext cx="6315273" cy="463748"/>
          </a:xfrm>
          <a:prstGeom prst="rect">
            <a:avLst/>
          </a:prstGeom>
          <a:noFill/>
          <a:ln/>
        </p:spPr>
        <p:txBody>
          <a:bodyPr wrap="square" lIns="0" tIns="0" rIns="0" bIns="0" rtlCol="0" anchor="t"/>
          <a:lstStyle/>
          <a:p>
            <a:pPr defTabSz="761970">
              <a:lnSpc>
                <a:spcPts val="1792"/>
              </a:lnSpc>
            </a:pPr>
            <a:r>
              <a:rPr lang="en-US" sz="1125" dirty="0">
                <a:solidFill>
                  <a:srgbClr val="C9C9C0"/>
                </a:solidFill>
                <a:latin typeface="Tomorrow" pitchFamily="34" charset="0"/>
                <a:ea typeface="Tomorrow" pitchFamily="34" charset="-122"/>
                <a:cs typeface="Tomorrow" pitchFamily="34" charset="-120"/>
              </a:rPr>
              <a:t>Grâce à son modèle basé sur l'IA, Upstart a pu accorder des prêts à 27 % de clients supplémentaires sans augmenter le taux de défaut.</a:t>
            </a:r>
            <a:endParaRPr lang="en-US" sz="1125" dirty="0">
              <a:solidFill>
                <a:prstClr val="black"/>
              </a:solidFill>
              <a:latin typeface="Calibri" panose="020F0502020204030204"/>
            </a:endParaRPr>
          </a:p>
        </p:txBody>
      </p:sp>
      <p:sp>
        <p:nvSpPr>
          <p:cNvPr id="13" name="Shape 10"/>
          <p:cNvSpPr/>
          <p:nvPr/>
        </p:nvSpPr>
        <p:spPr>
          <a:xfrm>
            <a:off x="5079405" y="5275263"/>
            <a:ext cx="6605191" cy="1067098"/>
          </a:xfrm>
          <a:prstGeom prst="roundRect">
            <a:avLst>
              <a:gd name="adj" fmla="val 2038"/>
            </a:avLst>
          </a:prstGeom>
          <a:solidFill>
            <a:srgbClr val="3C3C3A"/>
          </a:solidFill>
          <a:ln/>
        </p:spPr>
      </p:sp>
      <p:sp>
        <p:nvSpPr>
          <p:cNvPr id="14" name="Text 11"/>
          <p:cNvSpPr/>
          <p:nvPr/>
        </p:nvSpPr>
        <p:spPr>
          <a:xfrm>
            <a:off x="5224364" y="5420221"/>
            <a:ext cx="2575619" cy="226517"/>
          </a:xfrm>
          <a:prstGeom prst="rect">
            <a:avLst/>
          </a:prstGeom>
          <a:noFill/>
          <a:ln/>
        </p:spPr>
        <p:txBody>
          <a:bodyPr wrap="none" lIns="0" tIns="0" rIns="0" bIns="0" rtlCol="0" anchor="t"/>
          <a:lstStyle/>
          <a:p>
            <a:pPr defTabSz="761970">
              <a:lnSpc>
                <a:spcPts val="1750"/>
              </a:lnSpc>
            </a:pPr>
            <a:r>
              <a:rPr lang="en-US" sz="1417" dirty="0">
                <a:solidFill>
                  <a:srgbClr val="C9C9C0"/>
                </a:solidFill>
                <a:latin typeface="Tomorrow" pitchFamily="34" charset="0"/>
                <a:ea typeface="Tomorrow" pitchFamily="34" charset="-122"/>
                <a:cs typeface="Tomorrow" pitchFamily="34" charset="-120"/>
              </a:rPr>
              <a:t>Réduction des taux d'intérêt</a:t>
            </a:r>
            <a:endParaRPr lang="en-US" sz="1417" dirty="0">
              <a:solidFill>
                <a:prstClr val="black"/>
              </a:solidFill>
              <a:latin typeface="Calibri" panose="020F0502020204030204"/>
            </a:endParaRPr>
          </a:p>
        </p:txBody>
      </p:sp>
      <p:sp>
        <p:nvSpPr>
          <p:cNvPr id="15" name="Text 12"/>
          <p:cNvSpPr/>
          <p:nvPr/>
        </p:nvSpPr>
        <p:spPr>
          <a:xfrm>
            <a:off x="5224364" y="5733654"/>
            <a:ext cx="6315273" cy="463748"/>
          </a:xfrm>
          <a:prstGeom prst="rect">
            <a:avLst/>
          </a:prstGeom>
          <a:noFill/>
          <a:ln/>
        </p:spPr>
        <p:txBody>
          <a:bodyPr wrap="square" lIns="0" tIns="0" rIns="0" bIns="0" rtlCol="0" anchor="t"/>
          <a:lstStyle/>
          <a:p>
            <a:pPr defTabSz="761970">
              <a:lnSpc>
                <a:spcPts val="1792"/>
              </a:lnSpc>
            </a:pPr>
            <a:r>
              <a:rPr lang="en-US" sz="1125" dirty="0">
                <a:solidFill>
                  <a:srgbClr val="C9C9C0"/>
                </a:solidFill>
                <a:latin typeface="Tomorrow" pitchFamily="34" charset="0"/>
                <a:ea typeface="Tomorrow" pitchFamily="34" charset="-122"/>
                <a:cs typeface="Tomorrow" pitchFamily="34" charset="-120"/>
              </a:rPr>
              <a:t>La société a également réduit les taux d'intérêt pour 70 % de ses emprunteurs, car elle pouvait mieux évaluer les risques et offrir des conditions adaptées à chaque profil.</a:t>
            </a:r>
            <a:endParaRPr lang="en-US" sz="1125" dirty="0">
              <a:solidFill>
                <a:prstClr val="black"/>
              </a:solidFill>
              <a:latin typeface="Calibri" panose="020F0502020204030204"/>
            </a:endParaRPr>
          </a:p>
        </p:txBody>
      </p:sp>
    </p:spTree>
    <p:extLst>
      <p:ext uri="{BB962C8B-B14F-4D97-AF65-F5344CB8AC3E}">
        <p14:creationId xmlns:p14="http://schemas.microsoft.com/office/powerpoint/2010/main" val="42595026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07245" y="1178025"/>
            <a:ext cx="9641086" cy="605036"/>
          </a:xfrm>
          <a:prstGeom prst="rect">
            <a:avLst/>
          </a:prstGeom>
          <a:noFill/>
          <a:ln/>
        </p:spPr>
        <p:txBody>
          <a:bodyPr wrap="none" lIns="0" tIns="0" rIns="0" bIns="0" rtlCol="0" anchor="t"/>
          <a:lstStyle/>
          <a:p>
            <a:pPr>
              <a:lnSpc>
                <a:spcPts val="4750"/>
              </a:lnSpc>
            </a:pPr>
            <a:r>
              <a:rPr lang="en-US" sz="3792" dirty="0">
                <a:solidFill>
                  <a:schemeClr val="bg1"/>
                </a:solidFill>
                <a:latin typeface="Lora" pitchFamily="34" charset="0"/>
                <a:ea typeface="Lora" pitchFamily="34" charset="-122"/>
                <a:cs typeface="Lora" pitchFamily="34" charset="-120"/>
              </a:rPr>
              <a:t>Réseaux sociaux et comportement en ligne</a:t>
            </a:r>
            <a:endParaRPr lang="en-US" sz="3792" dirty="0">
              <a:solidFill>
                <a:schemeClr val="bg1"/>
              </a:solidFill>
            </a:endParaRPr>
          </a:p>
        </p:txBody>
      </p:sp>
      <p:sp>
        <p:nvSpPr>
          <p:cNvPr id="3" name="Text 1"/>
          <p:cNvSpPr/>
          <p:nvPr/>
        </p:nvSpPr>
        <p:spPr>
          <a:xfrm>
            <a:off x="807244" y="2297311"/>
            <a:ext cx="3504108" cy="302618"/>
          </a:xfrm>
          <a:prstGeom prst="rect">
            <a:avLst/>
          </a:prstGeom>
          <a:noFill/>
          <a:ln/>
        </p:spPr>
        <p:txBody>
          <a:bodyPr wrap="none" lIns="0" tIns="0" rIns="0" bIns="0" rtlCol="0" anchor="t"/>
          <a:lstStyle/>
          <a:p>
            <a:pPr>
              <a:lnSpc>
                <a:spcPts val="2375"/>
              </a:lnSpc>
            </a:pPr>
            <a:r>
              <a:rPr lang="en-US" sz="1875" dirty="0">
                <a:solidFill>
                  <a:srgbClr val="38512F"/>
                </a:solidFill>
                <a:latin typeface="Lora" pitchFamily="34" charset="0"/>
                <a:ea typeface="Lora" pitchFamily="34" charset="-122"/>
                <a:cs typeface="Lora" pitchFamily="34" charset="-120"/>
              </a:rPr>
              <a:t>Activité sur les réseaux sociaux</a:t>
            </a:r>
            <a:endParaRPr lang="en-US" sz="1875" dirty="0"/>
          </a:p>
        </p:txBody>
      </p:sp>
      <p:sp>
        <p:nvSpPr>
          <p:cNvPr id="4" name="Text 2"/>
          <p:cNvSpPr/>
          <p:nvPr/>
        </p:nvSpPr>
        <p:spPr>
          <a:xfrm>
            <a:off x="807244" y="2805609"/>
            <a:ext cx="5037733" cy="987623"/>
          </a:xfrm>
          <a:prstGeom prst="rect">
            <a:avLst/>
          </a:prstGeom>
          <a:noFill/>
          <a:ln/>
        </p:spPr>
        <p:txBody>
          <a:bodyPr wrap="square" lIns="0" tIns="0" rIns="0" bIns="0" rtlCol="0" anchor="t"/>
          <a:lstStyle/>
          <a:p>
            <a:pPr>
              <a:lnSpc>
                <a:spcPts val="2583"/>
              </a:lnSpc>
            </a:pPr>
            <a:r>
              <a:rPr lang="en-US" sz="1583" dirty="0">
                <a:solidFill>
                  <a:schemeClr val="bg1"/>
                </a:solidFill>
                <a:latin typeface="Source Sans Pro" pitchFamily="34" charset="0"/>
                <a:ea typeface="Source Sans Pro" pitchFamily="34" charset="-122"/>
                <a:cs typeface="Source Sans Pro" pitchFamily="34" charset="-120"/>
              </a:rPr>
              <a:t>L'IA analyse les publications et interactions. Elle évalue la stabilité financière à travers les dépenses affichées et les comportements à risque.</a:t>
            </a:r>
            <a:endParaRPr lang="en-US" sz="1583" dirty="0">
              <a:solidFill>
                <a:schemeClr val="bg1"/>
              </a:solidFill>
            </a:endParaRPr>
          </a:p>
        </p:txBody>
      </p:sp>
      <p:sp>
        <p:nvSpPr>
          <p:cNvPr id="5" name="Text 3"/>
          <p:cNvSpPr/>
          <p:nvPr/>
        </p:nvSpPr>
        <p:spPr>
          <a:xfrm>
            <a:off x="807245" y="3998913"/>
            <a:ext cx="2719784" cy="302618"/>
          </a:xfrm>
          <a:prstGeom prst="rect">
            <a:avLst/>
          </a:prstGeom>
          <a:noFill/>
          <a:ln/>
        </p:spPr>
        <p:txBody>
          <a:bodyPr wrap="none" lIns="0" tIns="0" rIns="0" bIns="0" rtlCol="0" anchor="t"/>
          <a:lstStyle/>
          <a:p>
            <a:pPr>
              <a:lnSpc>
                <a:spcPts val="2375"/>
              </a:lnSpc>
            </a:pPr>
            <a:r>
              <a:rPr lang="en-US" sz="1875" dirty="0">
                <a:solidFill>
                  <a:srgbClr val="38512F"/>
                </a:solidFill>
                <a:latin typeface="Lora" pitchFamily="34" charset="0"/>
                <a:ea typeface="Lora" pitchFamily="34" charset="-122"/>
                <a:cs typeface="Lora" pitchFamily="34" charset="-120"/>
              </a:rPr>
              <a:t>Habitudes de navigation</a:t>
            </a:r>
            <a:endParaRPr lang="en-US" sz="1875" dirty="0"/>
          </a:p>
        </p:txBody>
      </p:sp>
      <p:sp>
        <p:nvSpPr>
          <p:cNvPr id="6" name="Text 4"/>
          <p:cNvSpPr/>
          <p:nvPr/>
        </p:nvSpPr>
        <p:spPr>
          <a:xfrm>
            <a:off x="807244" y="4507210"/>
            <a:ext cx="5037733" cy="987623"/>
          </a:xfrm>
          <a:prstGeom prst="rect">
            <a:avLst/>
          </a:prstGeom>
          <a:noFill/>
          <a:ln/>
        </p:spPr>
        <p:txBody>
          <a:bodyPr wrap="square" lIns="0" tIns="0" rIns="0" bIns="0" rtlCol="0" anchor="t"/>
          <a:lstStyle/>
          <a:p>
            <a:pPr>
              <a:lnSpc>
                <a:spcPts val="2583"/>
              </a:lnSpc>
            </a:pPr>
            <a:r>
              <a:rPr lang="en-US" sz="1583" dirty="0">
                <a:solidFill>
                  <a:schemeClr val="bg1"/>
                </a:solidFill>
                <a:latin typeface="Source Sans Pro" pitchFamily="34" charset="0"/>
                <a:ea typeface="Source Sans Pro" pitchFamily="34" charset="-122"/>
                <a:cs typeface="Source Sans Pro" pitchFamily="34" charset="-120"/>
              </a:rPr>
              <a:t>La consultation de sites financiers est perçue positivement. Les recherches fréquentes sur les crédits rapides peuvent être un signal d'alarme.</a:t>
            </a:r>
            <a:endParaRPr lang="en-US" sz="1583" dirty="0">
              <a:solidFill>
                <a:schemeClr val="bg1"/>
              </a:solidFill>
            </a:endParaRPr>
          </a:p>
        </p:txBody>
      </p:sp>
      <p:sp>
        <p:nvSpPr>
          <p:cNvPr id="7" name="Text 5"/>
          <p:cNvSpPr/>
          <p:nvPr/>
        </p:nvSpPr>
        <p:spPr>
          <a:xfrm>
            <a:off x="6353175" y="2297311"/>
            <a:ext cx="2420442" cy="302618"/>
          </a:xfrm>
          <a:prstGeom prst="rect">
            <a:avLst/>
          </a:prstGeom>
          <a:noFill/>
          <a:ln/>
        </p:spPr>
        <p:txBody>
          <a:bodyPr wrap="none" lIns="0" tIns="0" rIns="0" bIns="0" rtlCol="0" anchor="t"/>
          <a:lstStyle/>
          <a:p>
            <a:pPr>
              <a:lnSpc>
                <a:spcPts val="2375"/>
              </a:lnSpc>
            </a:pPr>
            <a:r>
              <a:rPr lang="en-US" sz="1875" dirty="0">
                <a:solidFill>
                  <a:srgbClr val="38512F"/>
                </a:solidFill>
                <a:latin typeface="Lora" pitchFamily="34" charset="0"/>
                <a:ea typeface="Lora" pitchFamily="34" charset="-122"/>
                <a:cs typeface="Lora" pitchFamily="34" charset="-120"/>
              </a:rPr>
              <a:t>Heure de la demande</a:t>
            </a:r>
            <a:endParaRPr lang="en-US" sz="1875" dirty="0"/>
          </a:p>
        </p:txBody>
      </p:sp>
      <p:sp>
        <p:nvSpPr>
          <p:cNvPr id="8" name="Text 6"/>
          <p:cNvSpPr/>
          <p:nvPr/>
        </p:nvSpPr>
        <p:spPr>
          <a:xfrm>
            <a:off x="6353175" y="2805609"/>
            <a:ext cx="5037733" cy="987623"/>
          </a:xfrm>
          <a:prstGeom prst="rect">
            <a:avLst/>
          </a:prstGeom>
          <a:noFill/>
          <a:ln/>
        </p:spPr>
        <p:txBody>
          <a:bodyPr wrap="square" lIns="0" tIns="0" rIns="0" bIns="0" rtlCol="0" anchor="t"/>
          <a:lstStyle/>
          <a:p>
            <a:pPr>
              <a:lnSpc>
                <a:spcPts val="2583"/>
              </a:lnSpc>
            </a:pPr>
            <a:r>
              <a:rPr lang="en-US" sz="1583" dirty="0">
                <a:solidFill>
                  <a:schemeClr val="bg1"/>
                </a:solidFill>
                <a:latin typeface="Source Sans Pro" pitchFamily="34" charset="0"/>
                <a:ea typeface="Source Sans Pro" pitchFamily="34" charset="-122"/>
                <a:cs typeface="Source Sans Pro" pitchFamily="34" charset="-120"/>
              </a:rPr>
              <a:t>Les demandes tardives peuvent indiquer une prise de décision impulsive. Elles sont considérées comme potentiellement plus risquées.</a:t>
            </a:r>
            <a:endParaRPr lang="en-US" sz="1583" dirty="0">
              <a:solidFill>
                <a:schemeClr val="bg1"/>
              </a:solidFill>
            </a:endParaRPr>
          </a:p>
        </p:txBody>
      </p:sp>
      <p:sp>
        <p:nvSpPr>
          <p:cNvPr id="9" name="Text 7"/>
          <p:cNvSpPr/>
          <p:nvPr/>
        </p:nvSpPr>
        <p:spPr>
          <a:xfrm>
            <a:off x="6385761" y="3935556"/>
            <a:ext cx="5037733" cy="329208"/>
          </a:xfrm>
          <a:prstGeom prst="rect">
            <a:avLst/>
          </a:prstGeom>
          <a:noFill/>
          <a:ln/>
        </p:spPr>
        <p:txBody>
          <a:bodyPr wrap="none" lIns="0" tIns="0" rIns="0" bIns="0" rtlCol="0" anchor="t"/>
          <a:lstStyle/>
          <a:p>
            <a:pPr>
              <a:lnSpc>
                <a:spcPts val="2583"/>
              </a:lnSpc>
            </a:pPr>
            <a:r>
              <a:rPr lang="en-US" sz="1875" dirty="0">
                <a:solidFill>
                  <a:srgbClr val="38512F"/>
                </a:solidFill>
                <a:latin typeface="Lora" pitchFamily="34" charset="0"/>
                <a:ea typeface="Lora" pitchFamily="34" charset="-122"/>
                <a:cs typeface="Lora" pitchFamily="34" charset="-120"/>
              </a:rPr>
              <a:t>Mobile</a:t>
            </a:r>
          </a:p>
        </p:txBody>
      </p:sp>
      <p:sp>
        <p:nvSpPr>
          <p:cNvPr id="10" name="Text 8"/>
          <p:cNvSpPr/>
          <p:nvPr/>
        </p:nvSpPr>
        <p:spPr>
          <a:xfrm>
            <a:off x="6353175" y="4492724"/>
            <a:ext cx="5037733" cy="987623"/>
          </a:xfrm>
          <a:prstGeom prst="rect">
            <a:avLst/>
          </a:prstGeom>
          <a:noFill/>
          <a:ln/>
        </p:spPr>
        <p:txBody>
          <a:bodyPr wrap="square" lIns="0" tIns="0" rIns="0" bIns="0" rtlCol="0" anchor="t"/>
          <a:lstStyle/>
          <a:p>
            <a:pPr>
              <a:lnSpc>
                <a:spcPts val="2583"/>
              </a:lnSpc>
            </a:pPr>
            <a:r>
              <a:rPr lang="en-US" sz="1583" dirty="0">
                <a:solidFill>
                  <a:schemeClr val="bg1"/>
                </a:solidFill>
                <a:latin typeface="Source Sans Pro" pitchFamily="34" charset="0"/>
                <a:ea typeface="Source Sans Pro" pitchFamily="34" charset="-122"/>
                <a:cs typeface="Source Sans Pro" pitchFamily="34" charset="-120"/>
              </a:rPr>
              <a:t>L'IA étudie la fréquence et la répartition géographique des appels. Elle évalue ainsi la stabilité de la vie sociale. + régularité recharges mobile</a:t>
            </a:r>
            <a:endParaRPr lang="en-US" sz="1583" dirty="0">
              <a:solidFill>
                <a:schemeClr val="bg1"/>
              </a:solidFill>
            </a:endParaRPr>
          </a:p>
        </p:txBody>
      </p:sp>
    </p:spTree>
    <p:extLst>
      <p:ext uri="{BB962C8B-B14F-4D97-AF65-F5344CB8AC3E}">
        <p14:creationId xmlns:p14="http://schemas.microsoft.com/office/powerpoint/2010/main" val="21638031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2051050"/>
          </a:xfrm>
          <a:prstGeom prst="rect">
            <a:avLst/>
          </a:prstGeom>
        </p:spPr>
      </p:pic>
      <p:sp>
        <p:nvSpPr>
          <p:cNvPr id="3" name="Text 0"/>
          <p:cNvSpPr/>
          <p:nvPr/>
        </p:nvSpPr>
        <p:spPr>
          <a:xfrm>
            <a:off x="574278" y="2522835"/>
            <a:ext cx="8738692" cy="512663"/>
          </a:xfrm>
          <a:prstGeom prst="rect">
            <a:avLst/>
          </a:prstGeom>
          <a:noFill/>
          <a:ln/>
        </p:spPr>
        <p:txBody>
          <a:bodyPr wrap="none" lIns="0" tIns="0" rIns="0" bIns="0" rtlCol="0" anchor="t"/>
          <a:lstStyle/>
          <a:p>
            <a:pPr defTabSz="761970">
              <a:lnSpc>
                <a:spcPts val="4000"/>
              </a:lnSpc>
            </a:pPr>
            <a:r>
              <a:rPr lang="en-US" sz="3208" dirty="0">
                <a:solidFill>
                  <a:srgbClr val="EDEDE8"/>
                </a:solidFill>
                <a:latin typeface="Tomorrow" pitchFamily="34" charset="0"/>
                <a:ea typeface="Tomorrow" pitchFamily="34" charset="-122"/>
                <a:cs typeface="Tomorrow" pitchFamily="34" charset="-120"/>
              </a:rPr>
              <a:t>Lenddo : L'inclusion financière grâce à l'IA</a:t>
            </a:r>
            <a:endParaRPr lang="en-US" sz="3208" dirty="0">
              <a:solidFill>
                <a:prstClr val="black"/>
              </a:solidFill>
              <a:latin typeface="Calibri" panose="020F0502020204030204"/>
            </a:endParaRPr>
          </a:p>
        </p:txBody>
      </p:sp>
      <p:sp>
        <p:nvSpPr>
          <p:cNvPr id="4" name="Shape 1"/>
          <p:cNvSpPr/>
          <p:nvPr/>
        </p:nvSpPr>
        <p:spPr>
          <a:xfrm>
            <a:off x="574279" y="3281561"/>
            <a:ext cx="5439768" cy="1732856"/>
          </a:xfrm>
          <a:prstGeom prst="roundRect">
            <a:avLst>
              <a:gd name="adj" fmla="val 1420"/>
            </a:avLst>
          </a:prstGeom>
          <a:solidFill>
            <a:srgbClr val="3C3C3A"/>
          </a:solidFill>
          <a:ln/>
        </p:spPr>
      </p:sp>
      <p:sp>
        <p:nvSpPr>
          <p:cNvPr id="5" name="Text 2"/>
          <p:cNvSpPr/>
          <p:nvPr/>
        </p:nvSpPr>
        <p:spPr>
          <a:xfrm>
            <a:off x="738287" y="3445569"/>
            <a:ext cx="3394373" cy="256282"/>
          </a:xfrm>
          <a:prstGeom prst="rect">
            <a:avLst/>
          </a:prstGeom>
          <a:noFill/>
          <a:ln/>
        </p:spPr>
        <p:txBody>
          <a:bodyPr wrap="none" lIns="0" tIns="0" rIns="0" bIns="0" rtlCol="0" anchor="t"/>
          <a:lstStyle/>
          <a:p>
            <a:pPr defTabSz="761970">
              <a:lnSpc>
                <a:spcPts val="2000"/>
              </a:lnSpc>
            </a:pPr>
            <a:r>
              <a:rPr lang="en-US" sz="1583" dirty="0">
                <a:solidFill>
                  <a:srgbClr val="C9C9C0"/>
                </a:solidFill>
                <a:latin typeface="Tomorrow" pitchFamily="34" charset="0"/>
                <a:ea typeface="Tomorrow" pitchFamily="34" charset="-122"/>
                <a:cs typeface="Tomorrow" pitchFamily="34" charset="-120"/>
              </a:rPr>
              <a:t>Analyse de données alternatives</a:t>
            </a:r>
            <a:endParaRPr lang="en-US" sz="1583" dirty="0">
              <a:solidFill>
                <a:prstClr val="black"/>
              </a:solidFill>
              <a:latin typeface="Calibri" panose="020F0502020204030204"/>
            </a:endParaRPr>
          </a:p>
        </p:txBody>
      </p:sp>
      <p:sp>
        <p:nvSpPr>
          <p:cNvPr id="6" name="Text 3"/>
          <p:cNvSpPr/>
          <p:nvPr/>
        </p:nvSpPr>
        <p:spPr>
          <a:xfrm>
            <a:off x="738287" y="3800277"/>
            <a:ext cx="5111750" cy="1050132"/>
          </a:xfrm>
          <a:prstGeom prst="rect">
            <a:avLst/>
          </a:prstGeom>
          <a:noFill/>
          <a:ln/>
        </p:spPr>
        <p:txBody>
          <a:bodyPr wrap="square" lIns="0" tIns="0" rIns="0" bIns="0" rtlCol="0" anchor="t"/>
          <a:lstStyle/>
          <a:p>
            <a:pPr defTabSz="761970">
              <a:lnSpc>
                <a:spcPts val="2042"/>
              </a:lnSpc>
            </a:pPr>
            <a:r>
              <a:rPr lang="en-US" sz="1292" dirty="0">
                <a:solidFill>
                  <a:srgbClr val="C9C9C0"/>
                </a:solidFill>
                <a:latin typeface="Tomorrow" pitchFamily="34" charset="0"/>
                <a:ea typeface="Tomorrow" pitchFamily="34" charset="-122"/>
                <a:cs typeface="Tomorrow" pitchFamily="34" charset="-120"/>
              </a:rPr>
              <a:t>Lenddo utilise l'IA pour analyser des sources de données alternatives, telles que les comportements sur les réseaux sociaux, les habitudes de paiement des factures de services publics, et les interactions numériques.</a:t>
            </a:r>
            <a:endParaRPr lang="en-US" sz="1292" dirty="0">
              <a:solidFill>
                <a:prstClr val="black"/>
              </a:solidFill>
              <a:latin typeface="Calibri" panose="020F0502020204030204"/>
            </a:endParaRPr>
          </a:p>
        </p:txBody>
      </p:sp>
      <p:sp>
        <p:nvSpPr>
          <p:cNvPr id="7" name="Shape 4"/>
          <p:cNvSpPr/>
          <p:nvPr/>
        </p:nvSpPr>
        <p:spPr>
          <a:xfrm>
            <a:off x="6178054" y="3281561"/>
            <a:ext cx="5439768" cy="1732856"/>
          </a:xfrm>
          <a:prstGeom prst="roundRect">
            <a:avLst>
              <a:gd name="adj" fmla="val 1420"/>
            </a:avLst>
          </a:prstGeom>
          <a:solidFill>
            <a:srgbClr val="3C3C3A"/>
          </a:solidFill>
          <a:ln/>
        </p:spPr>
      </p:sp>
      <p:sp>
        <p:nvSpPr>
          <p:cNvPr id="8" name="Text 5"/>
          <p:cNvSpPr/>
          <p:nvPr/>
        </p:nvSpPr>
        <p:spPr>
          <a:xfrm>
            <a:off x="6342063" y="3445569"/>
            <a:ext cx="2556868" cy="256282"/>
          </a:xfrm>
          <a:prstGeom prst="rect">
            <a:avLst/>
          </a:prstGeom>
          <a:noFill/>
          <a:ln/>
        </p:spPr>
        <p:txBody>
          <a:bodyPr wrap="none" lIns="0" tIns="0" rIns="0" bIns="0" rtlCol="0" anchor="t"/>
          <a:lstStyle/>
          <a:p>
            <a:pPr defTabSz="761970">
              <a:lnSpc>
                <a:spcPts val="2000"/>
              </a:lnSpc>
            </a:pPr>
            <a:r>
              <a:rPr lang="en-US" sz="1583" dirty="0">
                <a:solidFill>
                  <a:srgbClr val="C9C9C0"/>
                </a:solidFill>
                <a:latin typeface="Tomorrow" pitchFamily="34" charset="0"/>
                <a:ea typeface="Tomorrow" pitchFamily="34" charset="-122"/>
                <a:cs typeface="Tomorrow" pitchFamily="34" charset="-120"/>
              </a:rPr>
              <a:t>Score de crédit alternatif</a:t>
            </a:r>
            <a:endParaRPr lang="en-US" sz="1583" dirty="0">
              <a:solidFill>
                <a:prstClr val="black"/>
              </a:solidFill>
              <a:latin typeface="Calibri" panose="020F0502020204030204"/>
            </a:endParaRPr>
          </a:p>
        </p:txBody>
      </p:sp>
      <p:sp>
        <p:nvSpPr>
          <p:cNvPr id="9" name="Text 6"/>
          <p:cNvSpPr/>
          <p:nvPr/>
        </p:nvSpPr>
        <p:spPr>
          <a:xfrm>
            <a:off x="6342063" y="3800277"/>
            <a:ext cx="5111750" cy="787598"/>
          </a:xfrm>
          <a:prstGeom prst="rect">
            <a:avLst/>
          </a:prstGeom>
          <a:noFill/>
          <a:ln/>
        </p:spPr>
        <p:txBody>
          <a:bodyPr wrap="square" lIns="0" tIns="0" rIns="0" bIns="0" rtlCol="0" anchor="t"/>
          <a:lstStyle/>
          <a:p>
            <a:pPr defTabSz="761970">
              <a:lnSpc>
                <a:spcPts val="2042"/>
              </a:lnSpc>
            </a:pPr>
            <a:r>
              <a:rPr lang="en-US" sz="1292" dirty="0">
                <a:solidFill>
                  <a:srgbClr val="C9C9C0"/>
                </a:solidFill>
                <a:latin typeface="Tomorrow" pitchFamily="34" charset="0"/>
                <a:ea typeface="Tomorrow" pitchFamily="34" charset="-122"/>
                <a:cs typeface="Tomorrow" pitchFamily="34" charset="-120"/>
              </a:rPr>
              <a:t>Ces données sont utilisées pour construire un score de crédit pour les personnes qui n'ont pas d'historique de crédit traditionnel.</a:t>
            </a:r>
            <a:endParaRPr lang="en-US" sz="1292" dirty="0">
              <a:solidFill>
                <a:prstClr val="black"/>
              </a:solidFill>
              <a:latin typeface="Calibri" panose="020F0502020204030204"/>
            </a:endParaRPr>
          </a:p>
        </p:txBody>
      </p:sp>
      <p:sp>
        <p:nvSpPr>
          <p:cNvPr id="10" name="Shape 7"/>
          <p:cNvSpPr/>
          <p:nvPr/>
        </p:nvSpPr>
        <p:spPr>
          <a:xfrm>
            <a:off x="574279" y="5178425"/>
            <a:ext cx="5439768" cy="1207790"/>
          </a:xfrm>
          <a:prstGeom prst="roundRect">
            <a:avLst>
              <a:gd name="adj" fmla="val 2038"/>
            </a:avLst>
          </a:prstGeom>
          <a:solidFill>
            <a:srgbClr val="3C3C3A"/>
          </a:solidFill>
          <a:ln/>
        </p:spPr>
      </p:sp>
      <p:sp>
        <p:nvSpPr>
          <p:cNvPr id="11" name="Text 8"/>
          <p:cNvSpPr/>
          <p:nvPr/>
        </p:nvSpPr>
        <p:spPr>
          <a:xfrm>
            <a:off x="738287" y="5342433"/>
            <a:ext cx="3663653" cy="256282"/>
          </a:xfrm>
          <a:prstGeom prst="rect">
            <a:avLst/>
          </a:prstGeom>
          <a:noFill/>
          <a:ln/>
        </p:spPr>
        <p:txBody>
          <a:bodyPr wrap="none" lIns="0" tIns="0" rIns="0" bIns="0" rtlCol="0" anchor="t"/>
          <a:lstStyle/>
          <a:p>
            <a:pPr defTabSz="761970">
              <a:lnSpc>
                <a:spcPts val="2000"/>
              </a:lnSpc>
            </a:pPr>
            <a:r>
              <a:rPr lang="en-US" sz="1583" dirty="0">
                <a:solidFill>
                  <a:srgbClr val="C9C9C0"/>
                </a:solidFill>
                <a:latin typeface="Tomorrow" pitchFamily="34" charset="0"/>
                <a:ea typeface="Tomorrow" pitchFamily="34" charset="-122"/>
                <a:cs typeface="Tomorrow" pitchFamily="34" charset="-120"/>
              </a:rPr>
              <a:t>Impact sur les marchés émergents</a:t>
            </a:r>
            <a:endParaRPr lang="en-US" sz="1583" dirty="0">
              <a:solidFill>
                <a:prstClr val="black"/>
              </a:solidFill>
              <a:latin typeface="Calibri" panose="020F0502020204030204"/>
            </a:endParaRPr>
          </a:p>
        </p:txBody>
      </p:sp>
      <p:sp>
        <p:nvSpPr>
          <p:cNvPr id="12" name="Text 9"/>
          <p:cNvSpPr/>
          <p:nvPr/>
        </p:nvSpPr>
        <p:spPr>
          <a:xfrm>
            <a:off x="738287" y="5697141"/>
            <a:ext cx="5111750" cy="525066"/>
          </a:xfrm>
          <a:prstGeom prst="rect">
            <a:avLst/>
          </a:prstGeom>
          <a:noFill/>
          <a:ln/>
        </p:spPr>
        <p:txBody>
          <a:bodyPr wrap="square" lIns="0" tIns="0" rIns="0" bIns="0" rtlCol="0" anchor="t"/>
          <a:lstStyle/>
          <a:p>
            <a:pPr defTabSz="761970">
              <a:lnSpc>
                <a:spcPts val="2042"/>
              </a:lnSpc>
            </a:pPr>
            <a:r>
              <a:rPr lang="en-US" sz="1292" dirty="0">
                <a:solidFill>
                  <a:srgbClr val="C9C9C0"/>
                </a:solidFill>
                <a:latin typeface="Tomorrow" pitchFamily="34" charset="0"/>
                <a:ea typeface="Tomorrow" pitchFamily="34" charset="-122"/>
                <a:cs typeface="Tomorrow" pitchFamily="34" charset="-120"/>
              </a:rPr>
              <a:t>Lenddo a aidé des millions de personnes à obtenir un crédit dans des marchés émergents.</a:t>
            </a:r>
            <a:endParaRPr lang="en-US" sz="1292" dirty="0">
              <a:solidFill>
                <a:prstClr val="black"/>
              </a:solidFill>
              <a:latin typeface="Calibri" panose="020F0502020204030204"/>
            </a:endParaRPr>
          </a:p>
        </p:txBody>
      </p:sp>
      <p:sp>
        <p:nvSpPr>
          <p:cNvPr id="13" name="Shape 10"/>
          <p:cNvSpPr/>
          <p:nvPr/>
        </p:nvSpPr>
        <p:spPr>
          <a:xfrm>
            <a:off x="6178054" y="5178425"/>
            <a:ext cx="5439768" cy="1207790"/>
          </a:xfrm>
          <a:prstGeom prst="roundRect">
            <a:avLst>
              <a:gd name="adj" fmla="val 2038"/>
            </a:avLst>
          </a:prstGeom>
          <a:solidFill>
            <a:srgbClr val="3C3C3A"/>
          </a:solidFill>
          <a:ln/>
        </p:spPr>
      </p:sp>
      <p:sp>
        <p:nvSpPr>
          <p:cNvPr id="14" name="Text 11"/>
          <p:cNvSpPr/>
          <p:nvPr/>
        </p:nvSpPr>
        <p:spPr>
          <a:xfrm>
            <a:off x="6342063" y="5342433"/>
            <a:ext cx="3361829" cy="256282"/>
          </a:xfrm>
          <a:prstGeom prst="rect">
            <a:avLst/>
          </a:prstGeom>
          <a:noFill/>
          <a:ln/>
        </p:spPr>
        <p:txBody>
          <a:bodyPr wrap="none" lIns="0" tIns="0" rIns="0" bIns="0" rtlCol="0" anchor="t"/>
          <a:lstStyle/>
          <a:p>
            <a:pPr defTabSz="761970">
              <a:lnSpc>
                <a:spcPts val="2000"/>
              </a:lnSpc>
            </a:pPr>
            <a:r>
              <a:rPr lang="en-US" sz="1583" dirty="0">
                <a:solidFill>
                  <a:srgbClr val="C9C9C0"/>
                </a:solidFill>
                <a:latin typeface="Tomorrow" pitchFamily="34" charset="0"/>
                <a:ea typeface="Tomorrow" pitchFamily="34" charset="-122"/>
                <a:cs typeface="Tomorrow" pitchFamily="34" charset="-120"/>
              </a:rPr>
              <a:t>Augmentation des approbations</a:t>
            </a:r>
            <a:endParaRPr lang="en-US" sz="1583" dirty="0">
              <a:solidFill>
                <a:prstClr val="black"/>
              </a:solidFill>
              <a:latin typeface="Calibri" panose="020F0502020204030204"/>
            </a:endParaRPr>
          </a:p>
        </p:txBody>
      </p:sp>
      <p:sp>
        <p:nvSpPr>
          <p:cNvPr id="15" name="Text 12"/>
          <p:cNvSpPr/>
          <p:nvPr/>
        </p:nvSpPr>
        <p:spPr>
          <a:xfrm>
            <a:off x="6342063" y="5697141"/>
            <a:ext cx="5111750" cy="525066"/>
          </a:xfrm>
          <a:prstGeom prst="rect">
            <a:avLst/>
          </a:prstGeom>
          <a:noFill/>
          <a:ln/>
        </p:spPr>
        <p:txBody>
          <a:bodyPr wrap="square" lIns="0" tIns="0" rIns="0" bIns="0" rtlCol="0" anchor="t"/>
          <a:lstStyle/>
          <a:p>
            <a:pPr defTabSz="761970">
              <a:lnSpc>
                <a:spcPts val="2042"/>
              </a:lnSpc>
            </a:pPr>
            <a:r>
              <a:rPr lang="en-US" sz="1292" dirty="0">
                <a:solidFill>
                  <a:srgbClr val="C9C9C0"/>
                </a:solidFill>
                <a:latin typeface="Tomorrow" pitchFamily="34" charset="0"/>
                <a:ea typeface="Tomorrow" pitchFamily="34" charset="-122"/>
                <a:cs typeface="Tomorrow" pitchFamily="34" charset="-120"/>
              </a:rPr>
              <a:t>L'entreprise a augmenté le taux d'approbation des prêts de 50 % tout en maintenant un taux de défaut bas.</a:t>
            </a:r>
            <a:endParaRPr lang="en-US" sz="1292" dirty="0">
              <a:solidFill>
                <a:prstClr val="black"/>
              </a:solidFill>
              <a:latin typeface="Calibri" panose="020F0502020204030204"/>
            </a:endParaRPr>
          </a:p>
        </p:txBody>
      </p:sp>
    </p:spTree>
    <p:extLst>
      <p:ext uri="{BB962C8B-B14F-4D97-AF65-F5344CB8AC3E}">
        <p14:creationId xmlns:p14="http://schemas.microsoft.com/office/powerpoint/2010/main" val="35582544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603449" y="824806"/>
            <a:ext cx="6413103" cy="2799159"/>
          </a:xfrm>
          <a:prstGeom prst="rect">
            <a:avLst/>
          </a:prstGeom>
          <a:noFill/>
          <a:ln/>
        </p:spPr>
        <p:txBody>
          <a:bodyPr wrap="square" lIns="0" tIns="0" rIns="0" bIns="0" rtlCol="0" anchor="t"/>
          <a:lstStyle/>
          <a:p>
            <a:pPr defTabSz="761970">
              <a:lnSpc>
                <a:spcPts val="5500"/>
              </a:lnSpc>
            </a:pPr>
            <a:r>
              <a:rPr lang="en-US" sz="4375" dirty="0">
                <a:solidFill>
                  <a:srgbClr val="F98AC7"/>
                </a:solidFill>
                <a:latin typeface="Lora" pitchFamily="34" charset="0"/>
                <a:ea typeface="Lora" pitchFamily="34" charset="-122"/>
                <a:cs typeface="Lora" pitchFamily="34" charset="-120"/>
              </a:rPr>
              <a:t>L'IA comme Levier d'Amélioration des Interactions Humaines dans le Secteur Bancaire</a:t>
            </a:r>
            <a:endParaRPr lang="en-US" sz="4375" dirty="0">
              <a:solidFill>
                <a:prstClr val="black"/>
              </a:solidFill>
              <a:latin typeface="Calibri" panose="020F0502020204030204"/>
            </a:endParaRPr>
          </a:p>
        </p:txBody>
      </p:sp>
    </p:spTree>
    <p:extLst>
      <p:ext uri="{BB962C8B-B14F-4D97-AF65-F5344CB8AC3E}">
        <p14:creationId xmlns:p14="http://schemas.microsoft.com/office/powerpoint/2010/main" val="14767928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2327672"/>
          </a:xfrm>
          <a:prstGeom prst="rect">
            <a:avLst/>
          </a:prstGeom>
        </p:spPr>
      </p:pic>
      <p:sp>
        <p:nvSpPr>
          <p:cNvPr id="3" name="Text 0"/>
          <p:cNvSpPr/>
          <p:nvPr/>
        </p:nvSpPr>
        <p:spPr>
          <a:xfrm>
            <a:off x="807244" y="2987973"/>
            <a:ext cx="8857258" cy="547688"/>
          </a:xfrm>
          <a:prstGeom prst="rect">
            <a:avLst/>
          </a:prstGeom>
          <a:noFill/>
          <a:ln/>
        </p:spPr>
        <p:txBody>
          <a:bodyPr wrap="none" lIns="0" tIns="0" rIns="0" bIns="0" rtlCol="0" anchor="t"/>
          <a:lstStyle/>
          <a:p>
            <a:pPr defTabSz="761970">
              <a:lnSpc>
                <a:spcPts val="4291"/>
              </a:lnSpc>
            </a:pPr>
            <a:r>
              <a:rPr lang="en-US" sz="3417" dirty="0">
                <a:solidFill>
                  <a:srgbClr val="F98AC7"/>
                </a:solidFill>
                <a:latin typeface="Lora" pitchFamily="34" charset="0"/>
                <a:ea typeface="Lora" pitchFamily="34" charset="-122"/>
                <a:cs typeface="Lora" pitchFamily="34" charset="-120"/>
              </a:rPr>
              <a:t>Interaction humaine augmentée grâce à l'IA</a:t>
            </a:r>
            <a:endParaRPr lang="en-US" sz="3417" dirty="0">
              <a:solidFill>
                <a:prstClr val="black"/>
              </a:solidFill>
              <a:latin typeface="Calibri" panose="020F0502020204030204"/>
            </a:endParaRPr>
          </a:p>
        </p:txBody>
      </p:sp>
      <p:sp>
        <p:nvSpPr>
          <p:cNvPr id="4" name="Shape 1"/>
          <p:cNvSpPr/>
          <p:nvPr/>
        </p:nvSpPr>
        <p:spPr>
          <a:xfrm>
            <a:off x="807244" y="4024412"/>
            <a:ext cx="418902" cy="418902"/>
          </a:xfrm>
          <a:prstGeom prst="roundRect">
            <a:avLst>
              <a:gd name="adj" fmla="val 6668"/>
            </a:avLst>
          </a:prstGeom>
          <a:solidFill>
            <a:srgbClr val="444752"/>
          </a:solidFill>
          <a:ln/>
        </p:spPr>
      </p:sp>
      <p:sp>
        <p:nvSpPr>
          <p:cNvPr id="5" name="Text 2"/>
          <p:cNvSpPr/>
          <p:nvPr/>
        </p:nvSpPr>
        <p:spPr>
          <a:xfrm>
            <a:off x="968772" y="4102398"/>
            <a:ext cx="95746" cy="262930"/>
          </a:xfrm>
          <a:prstGeom prst="rect">
            <a:avLst/>
          </a:prstGeom>
          <a:noFill/>
          <a:ln/>
        </p:spPr>
        <p:txBody>
          <a:bodyPr wrap="none" lIns="0" tIns="0" rIns="0" bIns="0" rtlCol="0" anchor="t"/>
          <a:lstStyle/>
          <a:p>
            <a:pPr algn="ctr" defTabSz="761970">
              <a:lnSpc>
                <a:spcPts val="2042"/>
              </a:lnSpc>
            </a:pPr>
            <a:r>
              <a:rPr lang="en-US" sz="2042" dirty="0">
                <a:solidFill>
                  <a:srgbClr val="D6E5EF"/>
                </a:solidFill>
                <a:latin typeface="Lora" pitchFamily="34" charset="0"/>
                <a:ea typeface="Lora" pitchFamily="34" charset="-122"/>
                <a:cs typeface="Lora" pitchFamily="34" charset="-120"/>
              </a:rPr>
              <a:t>1</a:t>
            </a:r>
            <a:endParaRPr lang="en-US" sz="2042" dirty="0">
              <a:solidFill>
                <a:prstClr val="black"/>
              </a:solidFill>
              <a:latin typeface="Calibri" panose="020F0502020204030204"/>
            </a:endParaRPr>
          </a:p>
        </p:txBody>
      </p:sp>
      <p:sp>
        <p:nvSpPr>
          <p:cNvPr id="6" name="Text 3"/>
          <p:cNvSpPr/>
          <p:nvPr/>
        </p:nvSpPr>
        <p:spPr>
          <a:xfrm>
            <a:off x="1412281" y="4024412"/>
            <a:ext cx="2796679" cy="547688"/>
          </a:xfrm>
          <a:prstGeom prst="rect">
            <a:avLst/>
          </a:prstGeom>
          <a:noFill/>
          <a:ln/>
        </p:spPr>
        <p:txBody>
          <a:bodyPr wrap="square" lIns="0" tIns="0" rIns="0" bIns="0" rtlCol="0" anchor="t"/>
          <a:lstStyle/>
          <a:p>
            <a:pPr defTabSz="761970">
              <a:lnSpc>
                <a:spcPts val="2125"/>
              </a:lnSpc>
            </a:pPr>
            <a:r>
              <a:rPr lang="en-US" sz="1708" dirty="0">
                <a:solidFill>
                  <a:srgbClr val="D6E5EF"/>
                </a:solidFill>
                <a:latin typeface="Lora" pitchFamily="34" charset="0"/>
                <a:ea typeface="Lora" pitchFamily="34" charset="-122"/>
                <a:cs typeface="Lora" pitchFamily="34" charset="-120"/>
              </a:rPr>
              <a:t>Enrichissement des interactions</a:t>
            </a:r>
            <a:endParaRPr lang="en-US" sz="1708" dirty="0">
              <a:solidFill>
                <a:prstClr val="black"/>
              </a:solidFill>
              <a:latin typeface="Calibri" panose="020F0502020204030204"/>
            </a:endParaRPr>
          </a:p>
        </p:txBody>
      </p:sp>
      <p:sp>
        <p:nvSpPr>
          <p:cNvPr id="7" name="Text 4"/>
          <p:cNvSpPr/>
          <p:nvPr/>
        </p:nvSpPr>
        <p:spPr>
          <a:xfrm>
            <a:off x="1412281" y="4683820"/>
            <a:ext cx="2796679" cy="1489769"/>
          </a:xfrm>
          <a:prstGeom prst="rect">
            <a:avLst/>
          </a:prstGeom>
          <a:noFill/>
          <a:ln/>
        </p:spPr>
        <p:txBody>
          <a:bodyPr wrap="square" lIns="0" tIns="0" rIns="0" bIns="0" rtlCol="0" anchor="t"/>
          <a:lstStyle/>
          <a:p>
            <a:pPr defTabSz="761970">
              <a:lnSpc>
                <a:spcPts val="2333"/>
              </a:lnSpc>
            </a:pPr>
            <a:r>
              <a:rPr lang="en-US" sz="1458" dirty="0">
                <a:solidFill>
                  <a:srgbClr val="D6E5EF"/>
                </a:solidFill>
                <a:latin typeface="Source Sans Pro" pitchFamily="34" charset="0"/>
                <a:ea typeface="Source Sans Pro" pitchFamily="34" charset="-122"/>
                <a:cs typeface="Source Sans Pro" pitchFamily="34" charset="-120"/>
              </a:rPr>
              <a:t>L'IA ne remplace pas les interactions humaines dans le secteur bancaire, mais elle les enrichit en fournissant des données en temps réel et des recommandations aux conseillers.</a:t>
            </a:r>
            <a:endParaRPr lang="en-US" sz="1458" dirty="0">
              <a:solidFill>
                <a:prstClr val="black"/>
              </a:solidFill>
              <a:latin typeface="Calibri" panose="020F0502020204030204"/>
            </a:endParaRPr>
          </a:p>
        </p:txBody>
      </p:sp>
      <p:sp>
        <p:nvSpPr>
          <p:cNvPr id="8" name="Shape 5"/>
          <p:cNvSpPr/>
          <p:nvPr/>
        </p:nvSpPr>
        <p:spPr>
          <a:xfrm>
            <a:off x="4395093" y="4024412"/>
            <a:ext cx="418902" cy="418902"/>
          </a:xfrm>
          <a:prstGeom prst="roundRect">
            <a:avLst>
              <a:gd name="adj" fmla="val 6668"/>
            </a:avLst>
          </a:prstGeom>
          <a:solidFill>
            <a:srgbClr val="444752"/>
          </a:solidFill>
          <a:ln/>
        </p:spPr>
      </p:sp>
      <p:sp>
        <p:nvSpPr>
          <p:cNvPr id="9" name="Text 6"/>
          <p:cNvSpPr/>
          <p:nvPr/>
        </p:nvSpPr>
        <p:spPr>
          <a:xfrm>
            <a:off x="4533900" y="4102398"/>
            <a:ext cx="141188" cy="262930"/>
          </a:xfrm>
          <a:prstGeom prst="rect">
            <a:avLst/>
          </a:prstGeom>
          <a:noFill/>
          <a:ln/>
        </p:spPr>
        <p:txBody>
          <a:bodyPr wrap="none" lIns="0" tIns="0" rIns="0" bIns="0" rtlCol="0" anchor="t"/>
          <a:lstStyle/>
          <a:p>
            <a:pPr algn="ctr" defTabSz="761970">
              <a:lnSpc>
                <a:spcPts val="2042"/>
              </a:lnSpc>
            </a:pPr>
            <a:r>
              <a:rPr lang="en-US" sz="2042" dirty="0">
                <a:solidFill>
                  <a:srgbClr val="D6E5EF"/>
                </a:solidFill>
                <a:latin typeface="Lora" pitchFamily="34" charset="0"/>
                <a:ea typeface="Lora" pitchFamily="34" charset="-122"/>
                <a:cs typeface="Lora" pitchFamily="34" charset="-120"/>
              </a:rPr>
              <a:t>2</a:t>
            </a:r>
            <a:endParaRPr lang="en-US" sz="2042" dirty="0">
              <a:solidFill>
                <a:prstClr val="black"/>
              </a:solidFill>
              <a:latin typeface="Calibri" panose="020F0502020204030204"/>
            </a:endParaRPr>
          </a:p>
        </p:txBody>
      </p:sp>
      <p:sp>
        <p:nvSpPr>
          <p:cNvPr id="10" name="Text 7"/>
          <p:cNvSpPr/>
          <p:nvPr/>
        </p:nvSpPr>
        <p:spPr>
          <a:xfrm>
            <a:off x="5000129" y="4024412"/>
            <a:ext cx="2323505" cy="273844"/>
          </a:xfrm>
          <a:prstGeom prst="rect">
            <a:avLst/>
          </a:prstGeom>
          <a:noFill/>
          <a:ln/>
        </p:spPr>
        <p:txBody>
          <a:bodyPr wrap="none" lIns="0" tIns="0" rIns="0" bIns="0" rtlCol="0" anchor="t"/>
          <a:lstStyle/>
          <a:p>
            <a:pPr defTabSz="761970">
              <a:lnSpc>
                <a:spcPts val="2125"/>
              </a:lnSpc>
            </a:pPr>
            <a:r>
              <a:rPr lang="en-US" sz="1708" dirty="0">
                <a:solidFill>
                  <a:srgbClr val="D6E5EF"/>
                </a:solidFill>
                <a:latin typeface="Lora" pitchFamily="34" charset="0"/>
                <a:ea typeface="Lora" pitchFamily="34" charset="-122"/>
                <a:cs typeface="Lora" pitchFamily="34" charset="-120"/>
              </a:rPr>
              <a:t>Interaction augmentée</a:t>
            </a:r>
            <a:endParaRPr lang="en-US" sz="1708" dirty="0">
              <a:solidFill>
                <a:prstClr val="black"/>
              </a:solidFill>
              <a:latin typeface="Calibri" panose="020F0502020204030204"/>
            </a:endParaRPr>
          </a:p>
        </p:txBody>
      </p:sp>
      <p:sp>
        <p:nvSpPr>
          <p:cNvPr id="11" name="Text 8"/>
          <p:cNvSpPr/>
          <p:nvPr/>
        </p:nvSpPr>
        <p:spPr>
          <a:xfrm>
            <a:off x="5000130" y="4409976"/>
            <a:ext cx="2796679" cy="1787723"/>
          </a:xfrm>
          <a:prstGeom prst="rect">
            <a:avLst/>
          </a:prstGeom>
          <a:noFill/>
          <a:ln/>
        </p:spPr>
        <p:txBody>
          <a:bodyPr wrap="square" lIns="0" tIns="0" rIns="0" bIns="0" rtlCol="0" anchor="t"/>
          <a:lstStyle/>
          <a:p>
            <a:pPr defTabSz="761970">
              <a:lnSpc>
                <a:spcPts val="2333"/>
              </a:lnSpc>
            </a:pPr>
            <a:r>
              <a:rPr lang="en-US" sz="1458" dirty="0">
                <a:solidFill>
                  <a:srgbClr val="D6E5EF"/>
                </a:solidFill>
                <a:latin typeface="Source Sans Pro" pitchFamily="34" charset="0"/>
                <a:ea typeface="Source Sans Pro" pitchFamily="34" charset="-122"/>
                <a:cs typeface="Source Sans Pro" pitchFamily="34" charset="-120"/>
              </a:rPr>
              <a:t>Cette approche est appelée interaction augmentée, où l'IA devient un outil puissant pour aider les conseillers à répondre plus efficacement et plus rapidement aux demandes des clients.</a:t>
            </a:r>
            <a:endParaRPr lang="en-US" sz="1458" dirty="0">
              <a:solidFill>
                <a:prstClr val="black"/>
              </a:solidFill>
              <a:latin typeface="Calibri" panose="020F0502020204030204"/>
            </a:endParaRPr>
          </a:p>
        </p:txBody>
      </p:sp>
      <p:sp>
        <p:nvSpPr>
          <p:cNvPr id="12" name="Shape 9"/>
          <p:cNvSpPr/>
          <p:nvPr/>
        </p:nvSpPr>
        <p:spPr>
          <a:xfrm>
            <a:off x="7982942" y="4024412"/>
            <a:ext cx="418902" cy="418902"/>
          </a:xfrm>
          <a:prstGeom prst="roundRect">
            <a:avLst>
              <a:gd name="adj" fmla="val 6668"/>
            </a:avLst>
          </a:prstGeom>
          <a:solidFill>
            <a:srgbClr val="444752"/>
          </a:solidFill>
          <a:ln/>
        </p:spPr>
      </p:sp>
      <p:sp>
        <p:nvSpPr>
          <p:cNvPr id="13" name="Text 10"/>
          <p:cNvSpPr/>
          <p:nvPr/>
        </p:nvSpPr>
        <p:spPr>
          <a:xfrm>
            <a:off x="8119169" y="4102398"/>
            <a:ext cx="146447" cy="262930"/>
          </a:xfrm>
          <a:prstGeom prst="rect">
            <a:avLst/>
          </a:prstGeom>
          <a:noFill/>
          <a:ln/>
        </p:spPr>
        <p:txBody>
          <a:bodyPr wrap="none" lIns="0" tIns="0" rIns="0" bIns="0" rtlCol="0" anchor="t"/>
          <a:lstStyle/>
          <a:p>
            <a:pPr algn="ctr" defTabSz="761970">
              <a:lnSpc>
                <a:spcPts val="2042"/>
              </a:lnSpc>
            </a:pPr>
            <a:r>
              <a:rPr lang="en-US" sz="2042" dirty="0">
                <a:solidFill>
                  <a:srgbClr val="D6E5EF"/>
                </a:solidFill>
                <a:latin typeface="Lora" pitchFamily="34" charset="0"/>
                <a:ea typeface="Lora" pitchFamily="34" charset="-122"/>
                <a:cs typeface="Lora" pitchFamily="34" charset="-120"/>
              </a:rPr>
              <a:t>3</a:t>
            </a:r>
            <a:endParaRPr lang="en-US" sz="2042" dirty="0">
              <a:solidFill>
                <a:prstClr val="black"/>
              </a:solidFill>
              <a:latin typeface="Calibri" panose="020F0502020204030204"/>
            </a:endParaRPr>
          </a:p>
        </p:txBody>
      </p:sp>
      <p:sp>
        <p:nvSpPr>
          <p:cNvPr id="14" name="Text 11"/>
          <p:cNvSpPr/>
          <p:nvPr/>
        </p:nvSpPr>
        <p:spPr>
          <a:xfrm>
            <a:off x="8587978" y="4024412"/>
            <a:ext cx="2190750" cy="273844"/>
          </a:xfrm>
          <a:prstGeom prst="rect">
            <a:avLst/>
          </a:prstGeom>
          <a:noFill/>
          <a:ln/>
        </p:spPr>
        <p:txBody>
          <a:bodyPr wrap="none" lIns="0" tIns="0" rIns="0" bIns="0" rtlCol="0" anchor="t"/>
          <a:lstStyle/>
          <a:p>
            <a:pPr defTabSz="761970">
              <a:lnSpc>
                <a:spcPts val="2125"/>
              </a:lnSpc>
            </a:pPr>
            <a:r>
              <a:rPr lang="en-US" sz="1708" dirty="0">
                <a:solidFill>
                  <a:srgbClr val="D6E5EF"/>
                </a:solidFill>
                <a:latin typeface="Lora" pitchFamily="34" charset="0"/>
                <a:ea typeface="Lora" pitchFamily="34" charset="-122"/>
                <a:cs typeface="Lora" pitchFamily="34" charset="-120"/>
              </a:rPr>
              <a:t>Outil d'assistance</a:t>
            </a:r>
            <a:endParaRPr lang="en-US" sz="1708" dirty="0">
              <a:solidFill>
                <a:prstClr val="black"/>
              </a:solidFill>
              <a:latin typeface="Calibri" panose="020F0502020204030204"/>
            </a:endParaRPr>
          </a:p>
        </p:txBody>
      </p:sp>
      <p:sp>
        <p:nvSpPr>
          <p:cNvPr id="15" name="Text 12"/>
          <p:cNvSpPr/>
          <p:nvPr/>
        </p:nvSpPr>
        <p:spPr>
          <a:xfrm>
            <a:off x="8587979" y="4409976"/>
            <a:ext cx="2796679" cy="1191816"/>
          </a:xfrm>
          <a:prstGeom prst="rect">
            <a:avLst/>
          </a:prstGeom>
          <a:noFill/>
          <a:ln/>
        </p:spPr>
        <p:txBody>
          <a:bodyPr wrap="square" lIns="0" tIns="0" rIns="0" bIns="0" rtlCol="0" anchor="t"/>
          <a:lstStyle/>
          <a:p>
            <a:pPr defTabSz="761970">
              <a:lnSpc>
                <a:spcPts val="2333"/>
              </a:lnSpc>
            </a:pPr>
            <a:r>
              <a:rPr lang="en-US" sz="1458" dirty="0">
                <a:solidFill>
                  <a:srgbClr val="D6E5EF"/>
                </a:solidFill>
                <a:latin typeface="Source Sans Pro" pitchFamily="34" charset="0"/>
                <a:ea typeface="Source Sans Pro" pitchFamily="34" charset="-122"/>
                <a:cs typeface="Source Sans Pro" pitchFamily="34" charset="-120"/>
              </a:rPr>
              <a:t>L'IA agit comme un assistant virtuel pour les conseillers, leur permettant d'offrir un service plus personnalisé et réactif.</a:t>
            </a:r>
            <a:endParaRPr lang="en-US" sz="1458" dirty="0">
              <a:solidFill>
                <a:prstClr val="black"/>
              </a:solidFill>
              <a:latin typeface="Calibri" panose="020F0502020204030204"/>
            </a:endParaRPr>
          </a:p>
        </p:txBody>
      </p:sp>
    </p:spTree>
    <p:extLst>
      <p:ext uri="{BB962C8B-B14F-4D97-AF65-F5344CB8AC3E}">
        <p14:creationId xmlns:p14="http://schemas.microsoft.com/office/powerpoint/2010/main" val="12030954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07244" y="1397099"/>
            <a:ext cx="10577413" cy="1210072"/>
          </a:xfrm>
          <a:prstGeom prst="rect">
            <a:avLst/>
          </a:prstGeom>
          <a:noFill/>
          <a:ln/>
        </p:spPr>
        <p:txBody>
          <a:bodyPr wrap="square" lIns="0" tIns="0" rIns="0" bIns="0" rtlCol="0" anchor="t"/>
          <a:lstStyle/>
          <a:p>
            <a:pPr defTabSz="761970">
              <a:lnSpc>
                <a:spcPts val="4750"/>
              </a:lnSpc>
            </a:pPr>
            <a:r>
              <a:rPr lang="en-US" sz="3792" dirty="0">
                <a:solidFill>
                  <a:srgbClr val="F98AC7"/>
                </a:solidFill>
                <a:latin typeface="Lora" pitchFamily="34" charset="0"/>
                <a:ea typeface="Lora" pitchFamily="34" charset="-122"/>
                <a:cs typeface="Lora" pitchFamily="34" charset="-120"/>
              </a:rPr>
              <a:t>Chiffres clés sur l'impact de l'IA dans l'augmentation des interactions humaines</a:t>
            </a:r>
            <a:endParaRPr lang="en-US" sz="3792" dirty="0">
              <a:solidFill>
                <a:prstClr val="black"/>
              </a:solidFill>
              <a:latin typeface="Calibri" panose="020F0502020204030204"/>
            </a:endParaRPr>
          </a:p>
        </p:txBody>
      </p:sp>
      <p:sp>
        <p:nvSpPr>
          <p:cNvPr id="3" name="Text 1"/>
          <p:cNvSpPr/>
          <p:nvPr/>
        </p:nvSpPr>
        <p:spPr>
          <a:xfrm>
            <a:off x="807244" y="3121422"/>
            <a:ext cx="2420442" cy="302618"/>
          </a:xfrm>
          <a:prstGeom prst="rect">
            <a:avLst/>
          </a:prstGeom>
          <a:noFill/>
          <a:ln/>
        </p:spPr>
        <p:txBody>
          <a:bodyPr wrap="none" lIns="0" tIns="0" rIns="0" bIns="0" rtlCol="0" anchor="t"/>
          <a:lstStyle/>
          <a:p>
            <a:pPr defTabSz="761970">
              <a:lnSpc>
                <a:spcPts val="2375"/>
              </a:lnSpc>
            </a:pPr>
            <a:r>
              <a:rPr lang="en-US" sz="1875" dirty="0">
                <a:solidFill>
                  <a:srgbClr val="F98AC7"/>
                </a:solidFill>
                <a:latin typeface="Lora" pitchFamily="34" charset="0"/>
                <a:ea typeface="Lora" pitchFamily="34" charset="-122"/>
                <a:cs typeface="Lora" pitchFamily="34" charset="-120"/>
              </a:rPr>
              <a:t>Productivité accrue</a:t>
            </a:r>
            <a:endParaRPr lang="en-US" sz="1875" dirty="0">
              <a:solidFill>
                <a:prstClr val="black"/>
              </a:solidFill>
              <a:latin typeface="Calibri" panose="020F0502020204030204"/>
            </a:endParaRPr>
          </a:p>
        </p:txBody>
      </p:sp>
      <p:sp>
        <p:nvSpPr>
          <p:cNvPr id="4" name="Text 2"/>
          <p:cNvSpPr/>
          <p:nvPr/>
        </p:nvSpPr>
        <p:spPr>
          <a:xfrm>
            <a:off x="807244" y="3629720"/>
            <a:ext cx="5037733" cy="1646039"/>
          </a:xfrm>
          <a:prstGeom prst="rect">
            <a:avLst/>
          </a:prstGeom>
          <a:noFill/>
          <a:ln/>
        </p:spPr>
        <p:txBody>
          <a:bodyPr wrap="square" lIns="0" tIns="0" rIns="0" bIns="0" rtlCol="0" anchor="t"/>
          <a:lstStyle/>
          <a:p>
            <a:pPr defTabSz="761970">
              <a:lnSpc>
                <a:spcPts val="2583"/>
              </a:lnSpc>
            </a:pPr>
            <a:r>
              <a:rPr lang="en-US" sz="1583" dirty="0">
                <a:solidFill>
                  <a:srgbClr val="D6E5EF"/>
                </a:solidFill>
                <a:latin typeface="Source Sans Pro" pitchFamily="34" charset="0"/>
                <a:ea typeface="Source Sans Pro" pitchFamily="34" charset="-122"/>
                <a:cs typeface="Source Sans Pro" pitchFamily="34" charset="-120"/>
              </a:rPr>
              <a:t>Une étude de McKinsey montre que l'IA peut augmenter la productivité des conseillers clients de 20 % à 30 % en réduisant le temps nécessaire pour trouver des informations pertinentes et en automatisant certaines tâches.</a:t>
            </a:r>
            <a:endParaRPr lang="en-US" sz="1583" dirty="0">
              <a:solidFill>
                <a:prstClr val="black"/>
              </a:solidFill>
              <a:latin typeface="Calibri" panose="020F0502020204030204"/>
            </a:endParaRPr>
          </a:p>
        </p:txBody>
      </p:sp>
      <p:sp>
        <p:nvSpPr>
          <p:cNvPr id="5" name="Text 3"/>
          <p:cNvSpPr/>
          <p:nvPr/>
        </p:nvSpPr>
        <p:spPr>
          <a:xfrm>
            <a:off x="6353175" y="3121422"/>
            <a:ext cx="2494062" cy="302618"/>
          </a:xfrm>
          <a:prstGeom prst="rect">
            <a:avLst/>
          </a:prstGeom>
          <a:noFill/>
          <a:ln/>
        </p:spPr>
        <p:txBody>
          <a:bodyPr wrap="none" lIns="0" tIns="0" rIns="0" bIns="0" rtlCol="0" anchor="t"/>
          <a:lstStyle/>
          <a:p>
            <a:pPr defTabSz="761970">
              <a:lnSpc>
                <a:spcPts val="2375"/>
              </a:lnSpc>
            </a:pPr>
            <a:r>
              <a:rPr lang="en-US" sz="1875" dirty="0">
                <a:solidFill>
                  <a:srgbClr val="F98AC7"/>
                </a:solidFill>
                <a:latin typeface="Lora" pitchFamily="34" charset="0"/>
                <a:ea typeface="Lora" pitchFamily="34" charset="-122"/>
                <a:cs typeface="Lora" pitchFamily="34" charset="-120"/>
              </a:rPr>
              <a:t>Satisfaction améliorée</a:t>
            </a:r>
            <a:endParaRPr lang="en-US" sz="1875" dirty="0">
              <a:solidFill>
                <a:prstClr val="black"/>
              </a:solidFill>
              <a:latin typeface="Calibri" panose="020F0502020204030204"/>
            </a:endParaRPr>
          </a:p>
        </p:txBody>
      </p:sp>
      <p:sp>
        <p:nvSpPr>
          <p:cNvPr id="6" name="Text 4"/>
          <p:cNvSpPr/>
          <p:nvPr/>
        </p:nvSpPr>
        <p:spPr>
          <a:xfrm>
            <a:off x="6353175" y="3629719"/>
            <a:ext cx="5037733" cy="1316832"/>
          </a:xfrm>
          <a:prstGeom prst="rect">
            <a:avLst/>
          </a:prstGeom>
          <a:noFill/>
          <a:ln/>
        </p:spPr>
        <p:txBody>
          <a:bodyPr wrap="square" lIns="0" tIns="0" rIns="0" bIns="0" rtlCol="0" anchor="t"/>
          <a:lstStyle/>
          <a:p>
            <a:pPr defTabSz="761970">
              <a:lnSpc>
                <a:spcPts val="2583"/>
              </a:lnSpc>
            </a:pPr>
            <a:r>
              <a:rPr lang="en-US" sz="1583" dirty="0">
                <a:solidFill>
                  <a:srgbClr val="D6E5EF"/>
                </a:solidFill>
                <a:latin typeface="Source Sans Pro" pitchFamily="34" charset="0"/>
                <a:ea typeface="Source Sans Pro" pitchFamily="34" charset="-122"/>
                <a:cs typeface="Source Sans Pro" pitchFamily="34" charset="-120"/>
              </a:rPr>
              <a:t>77 % des banques utilisant des outils d'IA déclarent que cela améliore la satisfaction des employés et des clients, en permettant une personnalisation plus précise des interactions.</a:t>
            </a:r>
            <a:endParaRPr lang="en-US" sz="1583" dirty="0">
              <a:solidFill>
                <a:prstClr val="black"/>
              </a:solidFill>
              <a:latin typeface="Calibri" panose="020F0502020204030204"/>
            </a:endParaRPr>
          </a:p>
        </p:txBody>
      </p:sp>
    </p:spTree>
    <p:extLst>
      <p:ext uri="{BB962C8B-B14F-4D97-AF65-F5344CB8AC3E}">
        <p14:creationId xmlns:p14="http://schemas.microsoft.com/office/powerpoint/2010/main" val="42841095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1"/>
            <a:ext cx="12192000" cy="1745754"/>
          </a:xfrm>
          <a:prstGeom prst="rect">
            <a:avLst/>
          </a:prstGeom>
        </p:spPr>
      </p:pic>
      <p:sp>
        <p:nvSpPr>
          <p:cNvPr id="3" name="Text 0"/>
          <p:cNvSpPr/>
          <p:nvPr/>
        </p:nvSpPr>
        <p:spPr>
          <a:xfrm>
            <a:off x="807244" y="2334121"/>
            <a:ext cx="9922868" cy="410766"/>
          </a:xfrm>
          <a:prstGeom prst="rect">
            <a:avLst/>
          </a:prstGeom>
          <a:noFill/>
          <a:ln/>
        </p:spPr>
        <p:txBody>
          <a:bodyPr wrap="none" lIns="0" tIns="0" rIns="0" bIns="0" rtlCol="0" anchor="t"/>
          <a:lstStyle/>
          <a:p>
            <a:pPr defTabSz="761970">
              <a:lnSpc>
                <a:spcPts val="3208"/>
              </a:lnSpc>
            </a:pPr>
            <a:r>
              <a:rPr lang="en-US" sz="2583" dirty="0">
                <a:solidFill>
                  <a:srgbClr val="F98AC7"/>
                </a:solidFill>
                <a:latin typeface="Lora" pitchFamily="34" charset="0"/>
                <a:ea typeface="Lora" pitchFamily="34" charset="-122"/>
                <a:cs typeface="Lora" pitchFamily="34" charset="-120"/>
              </a:rPr>
              <a:t>Exemple concret : Royal Bank of Scotland (RBS) et l'IA augmentée</a:t>
            </a:r>
            <a:endParaRPr lang="en-US" sz="2583" dirty="0">
              <a:solidFill>
                <a:prstClr val="black"/>
              </a:solidFill>
              <a:latin typeface="Calibri" panose="020F0502020204030204"/>
            </a:endParaRPr>
          </a:p>
        </p:txBody>
      </p:sp>
      <p:sp>
        <p:nvSpPr>
          <p:cNvPr id="4" name="Shape 1"/>
          <p:cNvSpPr/>
          <p:nvPr/>
        </p:nvSpPr>
        <p:spPr>
          <a:xfrm>
            <a:off x="6086376" y="2954338"/>
            <a:ext cx="19050" cy="3315196"/>
          </a:xfrm>
          <a:prstGeom prst="roundRect">
            <a:avLst>
              <a:gd name="adj" fmla="val 109972"/>
            </a:avLst>
          </a:prstGeom>
          <a:solidFill>
            <a:srgbClr val="5D606B"/>
          </a:solidFill>
          <a:ln/>
        </p:spPr>
      </p:sp>
      <p:sp>
        <p:nvSpPr>
          <p:cNvPr id="5" name="Shape 2"/>
          <p:cNvSpPr/>
          <p:nvPr/>
        </p:nvSpPr>
        <p:spPr>
          <a:xfrm>
            <a:off x="5469087" y="3258939"/>
            <a:ext cx="488752" cy="19050"/>
          </a:xfrm>
          <a:prstGeom prst="roundRect">
            <a:avLst>
              <a:gd name="adj" fmla="val 109972"/>
            </a:avLst>
          </a:prstGeom>
          <a:solidFill>
            <a:srgbClr val="5D606B"/>
          </a:solidFill>
          <a:ln/>
        </p:spPr>
      </p:sp>
      <p:sp>
        <p:nvSpPr>
          <p:cNvPr id="6" name="Shape 3"/>
          <p:cNvSpPr/>
          <p:nvPr/>
        </p:nvSpPr>
        <p:spPr>
          <a:xfrm>
            <a:off x="5938788" y="3111401"/>
            <a:ext cx="314226" cy="314226"/>
          </a:xfrm>
          <a:prstGeom prst="roundRect">
            <a:avLst>
              <a:gd name="adj" fmla="val 6667"/>
            </a:avLst>
          </a:prstGeom>
          <a:solidFill>
            <a:srgbClr val="444752"/>
          </a:solidFill>
          <a:ln/>
        </p:spPr>
      </p:sp>
      <p:sp>
        <p:nvSpPr>
          <p:cNvPr id="7" name="Text 4"/>
          <p:cNvSpPr/>
          <p:nvPr/>
        </p:nvSpPr>
        <p:spPr>
          <a:xfrm>
            <a:off x="6059935" y="3169940"/>
            <a:ext cx="71834" cy="197148"/>
          </a:xfrm>
          <a:prstGeom prst="rect">
            <a:avLst/>
          </a:prstGeom>
          <a:noFill/>
          <a:ln/>
        </p:spPr>
        <p:txBody>
          <a:bodyPr wrap="none" lIns="0" tIns="0" rIns="0" bIns="0" rtlCol="0" anchor="t"/>
          <a:lstStyle/>
          <a:p>
            <a:pPr algn="ctr" defTabSz="761970">
              <a:lnSpc>
                <a:spcPts val="1542"/>
              </a:lnSpc>
            </a:pPr>
            <a:r>
              <a:rPr lang="en-US" sz="1542" dirty="0">
                <a:solidFill>
                  <a:srgbClr val="D6E5EF"/>
                </a:solidFill>
                <a:latin typeface="Lora" pitchFamily="34" charset="0"/>
                <a:ea typeface="Lora" pitchFamily="34" charset="-122"/>
                <a:cs typeface="Lora" pitchFamily="34" charset="-120"/>
              </a:rPr>
              <a:t>1</a:t>
            </a:r>
            <a:endParaRPr lang="en-US" sz="1542" dirty="0">
              <a:solidFill>
                <a:prstClr val="black"/>
              </a:solidFill>
              <a:latin typeface="Calibri" panose="020F0502020204030204"/>
            </a:endParaRPr>
          </a:p>
        </p:txBody>
      </p:sp>
      <p:sp>
        <p:nvSpPr>
          <p:cNvPr id="8" name="Text 5"/>
          <p:cNvSpPr/>
          <p:nvPr/>
        </p:nvSpPr>
        <p:spPr>
          <a:xfrm>
            <a:off x="3684687" y="3093939"/>
            <a:ext cx="1643063" cy="205383"/>
          </a:xfrm>
          <a:prstGeom prst="rect">
            <a:avLst/>
          </a:prstGeom>
          <a:noFill/>
          <a:ln/>
        </p:spPr>
        <p:txBody>
          <a:bodyPr wrap="none" lIns="0" tIns="0" rIns="0" bIns="0" rtlCol="0" anchor="t"/>
          <a:lstStyle/>
          <a:p>
            <a:pPr algn="r" defTabSz="761970">
              <a:lnSpc>
                <a:spcPts val="1583"/>
              </a:lnSpc>
            </a:pPr>
            <a:r>
              <a:rPr lang="en-US" sz="1292" dirty="0">
                <a:solidFill>
                  <a:srgbClr val="D6E5EF"/>
                </a:solidFill>
                <a:latin typeface="Lora" pitchFamily="34" charset="0"/>
                <a:ea typeface="Lora" pitchFamily="34" charset="-122"/>
                <a:cs typeface="Lora" pitchFamily="34" charset="-120"/>
              </a:rPr>
              <a:t>Mise en place de l'IA</a:t>
            </a:r>
            <a:endParaRPr lang="en-US" sz="1292" dirty="0">
              <a:solidFill>
                <a:prstClr val="black"/>
              </a:solidFill>
              <a:latin typeface="Calibri" panose="020F0502020204030204"/>
            </a:endParaRPr>
          </a:p>
        </p:txBody>
      </p:sp>
      <p:sp>
        <p:nvSpPr>
          <p:cNvPr id="9" name="Text 6"/>
          <p:cNvSpPr/>
          <p:nvPr/>
        </p:nvSpPr>
        <p:spPr>
          <a:xfrm>
            <a:off x="807245" y="3383062"/>
            <a:ext cx="4520506" cy="446882"/>
          </a:xfrm>
          <a:prstGeom prst="rect">
            <a:avLst/>
          </a:prstGeom>
          <a:noFill/>
          <a:ln/>
        </p:spPr>
        <p:txBody>
          <a:bodyPr wrap="square" lIns="0" tIns="0" rIns="0" bIns="0" rtlCol="0" anchor="t"/>
          <a:lstStyle/>
          <a:p>
            <a:pPr algn="r" defTabSz="761970">
              <a:lnSpc>
                <a:spcPts val="1750"/>
              </a:lnSpc>
            </a:pPr>
            <a:r>
              <a:rPr lang="en-US" sz="1083" dirty="0">
                <a:solidFill>
                  <a:srgbClr val="D6E5EF"/>
                </a:solidFill>
                <a:latin typeface="Source Sans Pro" pitchFamily="34" charset="0"/>
                <a:ea typeface="Source Sans Pro" pitchFamily="34" charset="-122"/>
                <a:cs typeface="Source Sans Pro" pitchFamily="34" charset="-120"/>
              </a:rPr>
              <a:t>La Royal Bank of Scotland (RBS) utilise l'IA pour augmenter les interactions entre ses conseillers et les clients.</a:t>
            </a:r>
            <a:endParaRPr lang="en-US" sz="1083" dirty="0">
              <a:solidFill>
                <a:prstClr val="black"/>
              </a:solidFill>
              <a:latin typeface="Calibri" panose="020F0502020204030204"/>
            </a:endParaRPr>
          </a:p>
        </p:txBody>
      </p:sp>
      <p:sp>
        <p:nvSpPr>
          <p:cNvPr id="10" name="Shape 7"/>
          <p:cNvSpPr/>
          <p:nvPr/>
        </p:nvSpPr>
        <p:spPr>
          <a:xfrm>
            <a:off x="6233963" y="3957142"/>
            <a:ext cx="488752" cy="19050"/>
          </a:xfrm>
          <a:prstGeom prst="roundRect">
            <a:avLst>
              <a:gd name="adj" fmla="val 109972"/>
            </a:avLst>
          </a:prstGeom>
          <a:solidFill>
            <a:srgbClr val="5D606B"/>
          </a:solidFill>
          <a:ln/>
        </p:spPr>
      </p:sp>
      <p:sp>
        <p:nvSpPr>
          <p:cNvPr id="11" name="Shape 8"/>
          <p:cNvSpPr/>
          <p:nvPr/>
        </p:nvSpPr>
        <p:spPr>
          <a:xfrm>
            <a:off x="5938788" y="3809604"/>
            <a:ext cx="314226" cy="314226"/>
          </a:xfrm>
          <a:prstGeom prst="roundRect">
            <a:avLst>
              <a:gd name="adj" fmla="val 6667"/>
            </a:avLst>
          </a:prstGeom>
          <a:solidFill>
            <a:srgbClr val="444752"/>
          </a:solidFill>
          <a:ln/>
        </p:spPr>
      </p:sp>
      <p:sp>
        <p:nvSpPr>
          <p:cNvPr id="12" name="Text 9"/>
          <p:cNvSpPr/>
          <p:nvPr/>
        </p:nvSpPr>
        <p:spPr>
          <a:xfrm>
            <a:off x="6042869" y="3868143"/>
            <a:ext cx="105966" cy="197148"/>
          </a:xfrm>
          <a:prstGeom prst="rect">
            <a:avLst/>
          </a:prstGeom>
          <a:noFill/>
          <a:ln/>
        </p:spPr>
        <p:txBody>
          <a:bodyPr wrap="none" lIns="0" tIns="0" rIns="0" bIns="0" rtlCol="0" anchor="t"/>
          <a:lstStyle/>
          <a:p>
            <a:pPr algn="ctr" defTabSz="761970">
              <a:lnSpc>
                <a:spcPts val="1542"/>
              </a:lnSpc>
            </a:pPr>
            <a:r>
              <a:rPr lang="en-US" sz="1542" dirty="0">
                <a:solidFill>
                  <a:srgbClr val="D6E5EF"/>
                </a:solidFill>
                <a:latin typeface="Lora" pitchFamily="34" charset="0"/>
                <a:ea typeface="Lora" pitchFamily="34" charset="-122"/>
                <a:cs typeface="Lora" pitchFamily="34" charset="-120"/>
              </a:rPr>
              <a:t>2</a:t>
            </a:r>
            <a:endParaRPr lang="en-US" sz="1542" dirty="0">
              <a:solidFill>
                <a:prstClr val="black"/>
              </a:solidFill>
              <a:latin typeface="Calibri" panose="020F0502020204030204"/>
            </a:endParaRPr>
          </a:p>
        </p:txBody>
      </p:sp>
      <p:sp>
        <p:nvSpPr>
          <p:cNvPr id="13" name="Text 10"/>
          <p:cNvSpPr/>
          <p:nvPr/>
        </p:nvSpPr>
        <p:spPr>
          <a:xfrm>
            <a:off x="6864053" y="3792141"/>
            <a:ext cx="1643063" cy="205383"/>
          </a:xfrm>
          <a:prstGeom prst="rect">
            <a:avLst/>
          </a:prstGeom>
          <a:noFill/>
          <a:ln/>
        </p:spPr>
        <p:txBody>
          <a:bodyPr wrap="none" lIns="0" tIns="0" rIns="0" bIns="0" rtlCol="0" anchor="t"/>
          <a:lstStyle/>
          <a:p>
            <a:pPr defTabSz="761970">
              <a:lnSpc>
                <a:spcPts val="1583"/>
              </a:lnSpc>
            </a:pPr>
            <a:r>
              <a:rPr lang="en-US" sz="1292" dirty="0">
                <a:solidFill>
                  <a:srgbClr val="D6E5EF"/>
                </a:solidFill>
                <a:latin typeface="Lora" pitchFamily="34" charset="0"/>
                <a:ea typeface="Lora" pitchFamily="34" charset="-122"/>
                <a:cs typeface="Lora" pitchFamily="34" charset="-120"/>
              </a:rPr>
              <a:t>Tableau de bord IA</a:t>
            </a:r>
            <a:endParaRPr lang="en-US" sz="1292" dirty="0">
              <a:solidFill>
                <a:prstClr val="black"/>
              </a:solidFill>
              <a:latin typeface="Calibri" panose="020F0502020204030204"/>
            </a:endParaRPr>
          </a:p>
        </p:txBody>
      </p:sp>
      <p:sp>
        <p:nvSpPr>
          <p:cNvPr id="14" name="Text 11"/>
          <p:cNvSpPr/>
          <p:nvPr/>
        </p:nvSpPr>
        <p:spPr>
          <a:xfrm>
            <a:off x="6864053" y="4081264"/>
            <a:ext cx="4520605" cy="670322"/>
          </a:xfrm>
          <a:prstGeom prst="rect">
            <a:avLst/>
          </a:prstGeom>
          <a:noFill/>
          <a:ln/>
        </p:spPr>
        <p:txBody>
          <a:bodyPr wrap="square" lIns="0" tIns="0" rIns="0" bIns="0" rtlCol="0" anchor="t"/>
          <a:lstStyle/>
          <a:p>
            <a:pPr defTabSz="761970">
              <a:lnSpc>
                <a:spcPts val="1750"/>
              </a:lnSpc>
            </a:pPr>
            <a:r>
              <a:rPr lang="en-US" sz="1083" dirty="0">
                <a:solidFill>
                  <a:srgbClr val="D6E5EF"/>
                </a:solidFill>
                <a:latin typeface="Source Sans Pro" pitchFamily="34" charset="0"/>
                <a:ea typeface="Source Sans Pro" pitchFamily="34" charset="-122"/>
                <a:cs typeface="Source Sans Pro" pitchFamily="34" charset="-120"/>
              </a:rPr>
              <a:t>L'IA fournit aux conseillers un tableau de bord avec des recommandations personnalisées, basé sur l'analyse des interactions précédentes et des comportements financiers du client.</a:t>
            </a:r>
            <a:endParaRPr lang="en-US" sz="1083" dirty="0">
              <a:solidFill>
                <a:prstClr val="black"/>
              </a:solidFill>
              <a:latin typeface="Calibri" panose="020F0502020204030204"/>
            </a:endParaRPr>
          </a:p>
        </p:txBody>
      </p:sp>
      <p:sp>
        <p:nvSpPr>
          <p:cNvPr id="15" name="Shape 12"/>
          <p:cNvSpPr/>
          <p:nvPr/>
        </p:nvSpPr>
        <p:spPr>
          <a:xfrm>
            <a:off x="5469087" y="4646216"/>
            <a:ext cx="488752" cy="19050"/>
          </a:xfrm>
          <a:prstGeom prst="roundRect">
            <a:avLst>
              <a:gd name="adj" fmla="val 109972"/>
            </a:avLst>
          </a:prstGeom>
          <a:solidFill>
            <a:srgbClr val="5D606B"/>
          </a:solidFill>
          <a:ln/>
        </p:spPr>
      </p:sp>
      <p:sp>
        <p:nvSpPr>
          <p:cNvPr id="16" name="Shape 13"/>
          <p:cNvSpPr/>
          <p:nvPr/>
        </p:nvSpPr>
        <p:spPr>
          <a:xfrm>
            <a:off x="5938788" y="4498678"/>
            <a:ext cx="314226" cy="314226"/>
          </a:xfrm>
          <a:prstGeom prst="roundRect">
            <a:avLst>
              <a:gd name="adj" fmla="val 6667"/>
            </a:avLst>
          </a:prstGeom>
          <a:solidFill>
            <a:srgbClr val="444752"/>
          </a:solidFill>
          <a:ln/>
        </p:spPr>
      </p:sp>
      <p:sp>
        <p:nvSpPr>
          <p:cNvPr id="17" name="Text 14"/>
          <p:cNvSpPr/>
          <p:nvPr/>
        </p:nvSpPr>
        <p:spPr>
          <a:xfrm>
            <a:off x="6040983" y="4557217"/>
            <a:ext cx="109835" cy="197148"/>
          </a:xfrm>
          <a:prstGeom prst="rect">
            <a:avLst/>
          </a:prstGeom>
          <a:noFill/>
          <a:ln/>
        </p:spPr>
        <p:txBody>
          <a:bodyPr wrap="none" lIns="0" tIns="0" rIns="0" bIns="0" rtlCol="0" anchor="t"/>
          <a:lstStyle/>
          <a:p>
            <a:pPr algn="ctr" defTabSz="761970">
              <a:lnSpc>
                <a:spcPts val="1542"/>
              </a:lnSpc>
            </a:pPr>
            <a:r>
              <a:rPr lang="en-US" sz="1542" dirty="0">
                <a:solidFill>
                  <a:srgbClr val="D6E5EF"/>
                </a:solidFill>
                <a:latin typeface="Lora" pitchFamily="34" charset="0"/>
                <a:ea typeface="Lora" pitchFamily="34" charset="-122"/>
                <a:cs typeface="Lora" pitchFamily="34" charset="-120"/>
              </a:rPr>
              <a:t>3</a:t>
            </a:r>
            <a:endParaRPr lang="en-US" sz="1542" dirty="0">
              <a:solidFill>
                <a:prstClr val="black"/>
              </a:solidFill>
              <a:latin typeface="Calibri" panose="020F0502020204030204"/>
            </a:endParaRPr>
          </a:p>
        </p:txBody>
      </p:sp>
      <p:sp>
        <p:nvSpPr>
          <p:cNvPr id="18" name="Text 15"/>
          <p:cNvSpPr/>
          <p:nvPr/>
        </p:nvSpPr>
        <p:spPr>
          <a:xfrm>
            <a:off x="2547541" y="4481215"/>
            <a:ext cx="2780208" cy="205383"/>
          </a:xfrm>
          <a:prstGeom prst="rect">
            <a:avLst/>
          </a:prstGeom>
          <a:noFill/>
          <a:ln/>
        </p:spPr>
        <p:txBody>
          <a:bodyPr wrap="none" lIns="0" tIns="0" rIns="0" bIns="0" rtlCol="0" anchor="t"/>
          <a:lstStyle/>
          <a:p>
            <a:pPr algn="r" defTabSz="761970">
              <a:lnSpc>
                <a:spcPts val="1583"/>
              </a:lnSpc>
            </a:pPr>
            <a:r>
              <a:rPr lang="en-US" sz="1292" dirty="0">
                <a:solidFill>
                  <a:srgbClr val="D6E5EF"/>
                </a:solidFill>
                <a:latin typeface="Lora" pitchFamily="34" charset="0"/>
                <a:ea typeface="Lora" pitchFamily="34" charset="-122"/>
                <a:cs typeface="Lora" pitchFamily="34" charset="-120"/>
              </a:rPr>
              <a:t>Amélioration de la satisfaction client</a:t>
            </a:r>
            <a:endParaRPr lang="en-US" sz="1292" dirty="0">
              <a:solidFill>
                <a:prstClr val="black"/>
              </a:solidFill>
              <a:latin typeface="Calibri" panose="020F0502020204030204"/>
            </a:endParaRPr>
          </a:p>
        </p:txBody>
      </p:sp>
      <p:sp>
        <p:nvSpPr>
          <p:cNvPr id="19" name="Text 16"/>
          <p:cNvSpPr/>
          <p:nvPr/>
        </p:nvSpPr>
        <p:spPr>
          <a:xfrm>
            <a:off x="807245" y="4770338"/>
            <a:ext cx="4520506" cy="670322"/>
          </a:xfrm>
          <a:prstGeom prst="rect">
            <a:avLst/>
          </a:prstGeom>
          <a:noFill/>
          <a:ln/>
        </p:spPr>
        <p:txBody>
          <a:bodyPr wrap="square" lIns="0" tIns="0" rIns="0" bIns="0" rtlCol="0" anchor="t"/>
          <a:lstStyle/>
          <a:p>
            <a:pPr algn="r" defTabSz="761970">
              <a:lnSpc>
                <a:spcPts val="1750"/>
              </a:lnSpc>
            </a:pPr>
            <a:r>
              <a:rPr lang="en-US" sz="1083" dirty="0">
                <a:solidFill>
                  <a:srgbClr val="D6E5EF"/>
                </a:solidFill>
                <a:latin typeface="Source Sans Pro" pitchFamily="34" charset="0"/>
                <a:ea typeface="Source Sans Pro" pitchFamily="34" charset="-122"/>
                <a:cs typeface="Source Sans Pro" pitchFamily="34" charset="-120"/>
              </a:rPr>
              <a:t>RBS a rapporté une amélioration de 20 % de la satisfaction client grâce à cette approche augmentée, car les conseillers peuvent personnaliser leurs interactions de manière plus précise.</a:t>
            </a:r>
            <a:endParaRPr lang="en-US" sz="1083" dirty="0">
              <a:solidFill>
                <a:prstClr val="black"/>
              </a:solidFill>
              <a:latin typeface="Calibri" panose="020F0502020204030204"/>
            </a:endParaRPr>
          </a:p>
        </p:txBody>
      </p:sp>
      <p:sp>
        <p:nvSpPr>
          <p:cNvPr id="20" name="Shape 17"/>
          <p:cNvSpPr/>
          <p:nvPr/>
        </p:nvSpPr>
        <p:spPr>
          <a:xfrm>
            <a:off x="6233963" y="5335389"/>
            <a:ext cx="488752" cy="19050"/>
          </a:xfrm>
          <a:prstGeom prst="roundRect">
            <a:avLst>
              <a:gd name="adj" fmla="val 109972"/>
            </a:avLst>
          </a:prstGeom>
          <a:solidFill>
            <a:srgbClr val="5D606B"/>
          </a:solidFill>
          <a:ln/>
        </p:spPr>
      </p:sp>
      <p:sp>
        <p:nvSpPr>
          <p:cNvPr id="21" name="Shape 18"/>
          <p:cNvSpPr/>
          <p:nvPr/>
        </p:nvSpPr>
        <p:spPr>
          <a:xfrm>
            <a:off x="5938788" y="5187851"/>
            <a:ext cx="314226" cy="314226"/>
          </a:xfrm>
          <a:prstGeom prst="roundRect">
            <a:avLst>
              <a:gd name="adj" fmla="val 6667"/>
            </a:avLst>
          </a:prstGeom>
          <a:solidFill>
            <a:srgbClr val="444752"/>
          </a:solidFill>
          <a:ln/>
        </p:spPr>
      </p:sp>
      <p:sp>
        <p:nvSpPr>
          <p:cNvPr id="22" name="Text 19"/>
          <p:cNvSpPr/>
          <p:nvPr/>
        </p:nvSpPr>
        <p:spPr>
          <a:xfrm>
            <a:off x="6042472" y="5246390"/>
            <a:ext cx="106858" cy="197148"/>
          </a:xfrm>
          <a:prstGeom prst="rect">
            <a:avLst/>
          </a:prstGeom>
          <a:noFill/>
          <a:ln/>
        </p:spPr>
        <p:txBody>
          <a:bodyPr wrap="none" lIns="0" tIns="0" rIns="0" bIns="0" rtlCol="0" anchor="t"/>
          <a:lstStyle/>
          <a:p>
            <a:pPr algn="ctr" defTabSz="761970">
              <a:lnSpc>
                <a:spcPts val="1542"/>
              </a:lnSpc>
            </a:pPr>
            <a:r>
              <a:rPr lang="en-US" sz="1542" dirty="0">
                <a:solidFill>
                  <a:srgbClr val="D6E5EF"/>
                </a:solidFill>
                <a:latin typeface="Lora" pitchFamily="34" charset="0"/>
                <a:ea typeface="Lora" pitchFamily="34" charset="-122"/>
                <a:cs typeface="Lora" pitchFamily="34" charset="-120"/>
              </a:rPr>
              <a:t>4</a:t>
            </a:r>
            <a:endParaRPr lang="en-US" sz="1542" dirty="0">
              <a:solidFill>
                <a:prstClr val="black"/>
              </a:solidFill>
              <a:latin typeface="Calibri" panose="020F0502020204030204"/>
            </a:endParaRPr>
          </a:p>
        </p:txBody>
      </p:sp>
      <p:sp>
        <p:nvSpPr>
          <p:cNvPr id="23" name="Text 20"/>
          <p:cNvSpPr/>
          <p:nvPr/>
        </p:nvSpPr>
        <p:spPr>
          <a:xfrm>
            <a:off x="6864053" y="5170389"/>
            <a:ext cx="1643063" cy="205383"/>
          </a:xfrm>
          <a:prstGeom prst="rect">
            <a:avLst/>
          </a:prstGeom>
          <a:noFill/>
          <a:ln/>
        </p:spPr>
        <p:txBody>
          <a:bodyPr wrap="none" lIns="0" tIns="0" rIns="0" bIns="0" rtlCol="0" anchor="t"/>
          <a:lstStyle/>
          <a:p>
            <a:pPr defTabSz="761970">
              <a:lnSpc>
                <a:spcPts val="1583"/>
              </a:lnSpc>
            </a:pPr>
            <a:r>
              <a:rPr lang="en-US" sz="1292" dirty="0">
                <a:solidFill>
                  <a:srgbClr val="D6E5EF"/>
                </a:solidFill>
                <a:latin typeface="Lora" pitchFamily="34" charset="0"/>
                <a:ea typeface="Lora" pitchFamily="34" charset="-122"/>
                <a:cs typeface="Lora" pitchFamily="34" charset="-120"/>
              </a:rPr>
              <a:t>Gain de temps</a:t>
            </a:r>
            <a:endParaRPr lang="en-US" sz="1292" dirty="0">
              <a:solidFill>
                <a:prstClr val="black"/>
              </a:solidFill>
              <a:latin typeface="Calibri" panose="020F0502020204030204"/>
            </a:endParaRPr>
          </a:p>
        </p:txBody>
      </p:sp>
      <p:sp>
        <p:nvSpPr>
          <p:cNvPr id="24" name="Text 21"/>
          <p:cNvSpPr/>
          <p:nvPr/>
        </p:nvSpPr>
        <p:spPr>
          <a:xfrm>
            <a:off x="6864053" y="5459512"/>
            <a:ext cx="4520605" cy="670322"/>
          </a:xfrm>
          <a:prstGeom prst="rect">
            <a:avLst/>
          </a:prstGeom>
          <a:noFill/>
          <a:ln/>
        </p:spPr>
        <p:txBody>
          <a:bodyPr wrap="square" lIns="0" tIns="0" rIns="0" bIns="0" rtlCol="0" anchor="t"/>
          <a:lstStyle/>
          <a:p>
            <a:pPr defTabSz="761970">
              <a:lnSpc>
                <a:spcPts val="1750"/>
              </a:lnSpc>
            </a:pPr>
            <a:r>
              <a:rPr lang="en-US" sz="1083" dirty="0">
                <a:solidFill>
                  <a:srgbClr val="D6E5EF"/>
                </a:solidFill>
                <a:latin typeface="Source Sans Pro" pitchFamily="34" charset="0"/>
                <a:ea typeface="Source Sans Pro" pitchFamily="34" charset="-122"/>
                <a:cs typeface="Source Sans Pro" pitchFamily="34" charset="-120"/>
              </a:rPr>
              <a:t>Les conseillers de RBS ont vu une réduction de 15 % du temps passé à rechercher des informations, car l'IA leur présente directement les données pertinentes.</a:t>
            </a:r>
            <a:endParaRPr lang="en-US" sz="1083" dirty="0">
              <a:solidFill>
                <a:prstClr val="black"/>
              </a:solidFill>
              <a:latin typeface="Calibri" panose="020F0502020204030204"/>
            </a:endParaRPr>
          </a:p>
        </p:txBody>
      </p:sp>
    </p:spTree>
    <p:extLst>
      <p:ext uri="{BB962C8B-B14F-4D97-AF65-F5344CB8AC3E}">
        <p14:creationId xmlns:p14="http://schemas.microsoft.com/office/powerpoint/2010/main" val="4225919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35575" y="522486"/>
            <a:ext cx="6292850" cy="1672828"/>
          </a:xfrm>
          <a:prstGeom prst="rect">
            <a:avLst/>
          </a:prstGeom>
          <a:noFill/>
          <a:ln/>
        </p:spPr>
        <p:txBody>
          <a:bodyPr wrap="square" lIns="0" tIns="0" rIns="0" bIns="0" rtlCol="0" anchor="t"/>
          <a:lstStyle/>
          <a:p>
            <a:pPr defTabSz="761970">
              <a:lnSpc>
                <a:spcPts val="4375"/>
              </a:lnSpc>
            </a:pPr>
            <a:r>
              <a:rPr lang="en-US" sz="3500" dirty="0">
                <a:solidFill>
                  <a:srgbClr val="F98AC7"/>
                </a:solidFill>
                <a:latin typeface="Lora" pitchFamily="34" charset="0"/>
                <a:ea typeface="Lora" pitchFamily="34" charset="-122"/>
                <a:cs typeface="Lora" pitchFamily="34" charset="-120"/>
              </a:rPr>
              <a:t>Recommandations automatiques pour les conseillers</a:t>
            </a:r>
            <a:endParaRPr lang="en-US" sz="3500" dirty="0">
              <a:solidFill>
                <a:prstClr val="black"/>
              </a:solidFill>
              <a:latin typeface="Calibri" panose="020F0502020204030204"/>
            </a:endParaRPr>
          </a:p>
        </p:txBody>
      </p:sp>
      <p:sp>
        <p:nvSpPr>
          <p:cNvPr id="4" name="Shape 1"/>
          <p:cNvSpPr/>
          <p:nvPr/>
        </p:nvSpPr>
        <p:spPr>
          <a:xfrm>
            <a:off x="5235575" y="2479675"/>
            <a:ext cx="6292850" cy="1378148"/>
          </a:xfrm>
          <a:prstGeom prst="roundRect">
            <a:avLst>
              <a:gd name="adj" fmla="val 2064"/>
            </a:avLst>
          </a:prstGeom>
          <a:solidFill>
            <a:srgbClr val="444752"/>
          </a:solidFill>
          <a:ln/>
        </p:spPr>
      </p:sp>
      <p:sp>
        <p:nvSpPr>
          <p:cNvPr id="5" name="Text 2"/>
          <p:cNvSpPr/>
          <p:nvPr/>
        </p:nvSpPr>
        <p:spPr>
          <a:xfrm>
            <a:off x="5425082" y="2669183"/>
            <a:ext cx="2715022" cy="278805"/>
          </a:xfrm>
          <a:prstGeom prst="rect">
            <a:avLst/>
          </a:prstGeom>
          <a:noFill/>
          <a:ln/>
        </p:spPr>
        <p:txBody>
          <a:bodyPr wrap="none" lIns="0" tIns="0" rIns="0" bIns="0" rtlCol="0" anchor="t"/>
          <a:lstStyle/>
          <a:p>
            <a:pPr defTabSz="761970">
              <a:lnSpc>
                <a:spcPts val="2167"/>
              </a:lnSpc>
            </a:pPr>
            <a:r>
              <a:rPr lang="en-US" sz="1750" dirty="0">
                <a:solidFill>
                  <a:srgbClr val="D6E5EF"/>
                </a:solidFill>
                <a:latin typeface="Lora" pitchFamily="34" charset="0"/>
                <a:ea typeface="Lora" pitchFamily="34" charset="-122"/>
                <a:cs typeface="Lora" pitchFamily="34" charset="-120"/>
              </a:rPr>
              <a:t>Suggestions automatiques</a:t>
            </a:r>
            <a:endParaRPr lang="en-US" sz="1750" dirty="0">
              <a:solidFill>
                <a:prstClr val="black"/>
              </a:solidFill>
              <a:latin typeface="Calibri" panose="020F0502020204030204"/>
            </a:endParaRPr>
          </a:p>
        </p:txBody>
      </p:sp>
      <p:sp>
        <p:nvSpPr>
          <p:cNvPr id="6" name="Text 3"/>
          <p:cNvSpPr/>
          <p:nvPr/>
        </p:nvSpPr>
        <p:spPr>
          <a:xfrm>
            <a:off x="5425083" y="3061693"/>
            <a:ext cx="5913834" cy="606623"/>
          </a:xfrm>
          <a:prstGeom prst="rect">
            <a:avLst/>
          </a:prstGeom>
          <a:noFill/>
          <a:ln/>
        </p:spPr>
        <p:txBody>
          <a:bodyPr wrap="square" lIns="0" tIns="0" rIns="0" bIns="0" rtlCol="0" anchor="t"/>
          <a:lstStyle/>
          <a:p>
            <a:pPr defTabSz="761970">
              <a:lnSpc>
                <a:spcPts val="2375"/>
              </a:lnSpc>
            </a:pPr>
            <a:r>
              <a:rPr lang="en-US" sz="1458" dirty="0">
                <a:solidFill>
                  <a:srgbClr val="D6E5EF"/>
                </a:solidFill>
                <a:latin typeface="Source Sans Pro" pitchFamily="34" charset="0"/>
                <a:ea typeface="Source Sans Pro" pitchFamily="34" charset="-122"/>
                <a:cs typeface="Source Sans Pro" pitchFamily="34" charset="-120"/>
              </a:rPr>
              <a:t>Les systèmes d'IA peuvent suggérer des recommandations automatiques sur la meilleure manière de répondre aux besoins spécifiques d'un client.</a:t>
            </a:r>
            <a:endParaRPr lang="en-US" sz="1458" dirty="0">
              <a:solidFill>
                <a:prstClr val="black"/>
              </a:solidFill>
              <a:latin typeface="Calibri" panose="020F0502020204030204"/>
            </a:endParaRPr>
          </a:p>
        </p:txBody>
      </p:sp>
      <p:sp>
        <p:nvSpPr>
          <p:cNvPr id="7" name="Shape 4"/>
          <p:cNvSpPr/>
          <p:nvPr/>
        </p:nvSpPr>
        <p:spPr>
          <a:xfrm>
            <a:off x="5235575" y="4047332"/>
            <a:ext cx="6292850" cy="2288083"/>
          </a:xfrm>
          <a:prstGeom prst="roundRect">
            <a:avLst>
              <a:gd name="adj" fmla="val 1243"/>
            </a:avLst>
          </a:prstGeom>
          <a:solidFill>
            <a:srgbClr val="444752"/>
          </a:solidFill>
          <a:ln/>
        </p:spPr>
      </p:sp>
      <p:sp>
        <p:nvSpPr>
          <p:cNvPr id="8" name="Text 5"/>
          <p:cNvSpPr/>
          <p:nvPr/>
        </p:nvSpPr>
        <p:spPr>
          <a:xfrm>
            <a:off x="5425083" y="4236839"/>
            <a:ext cx="3035003" cy="278805"/>
          </a:xfrm>
          <a:prstGeom prst="rect">
            <a:avLst/>
          </a:prstGeom>
          <a:noFill/>
          <a:ln/>
        </p:spPr>
        <p:txBody>
          <a:bodyPr wrap="none" lIns="0" tIns="0" rIns="0" bIns="0" rtlCol="0" anchor="t"/>
          <a:lstStyle/>
          <a:p>
            <a:pPr defTabSz="761970">
              <a:lnSpc>
                <a:spcPts val="2167"/>
              </a:lnSpc>
            </a:pPr>
            <a:r>
              <a:rPr lang="en-US" sz="1750" dirty="0">
                <a:solidFill>
                  <a:srgbClr val="D6E5EF"/>
                </a:solidFill>
                <a:latin typeface="Lora" pitchFamily="34" charset="0"/>
                <a:ea typeface="Lora" pitchFamily="34" charset="-122"/>
                <a:cs typeface="Lora" pitchFamily="34" charset="-120"/>
              </a:rPr>
              <a:t>Exemple de recommandation</a:t>
            </a:r>
            <a:endParaRPr lang="en-US" sz="1750" dirty="0">
              <a:solidFill>
                <a:prstClr val="black"/>
              </a:solidFill>
              <a:latin typeface="Calibri" panose="020F0502020204030204"/>
            </a:endParaRPr>
          </a:p>
        </p:txBody>
      </p:sp>
      <p:sp>
        <p:nvSpPr>
          <p:cNvPr id="9" name="Text 6"/>
          <p:cNvSpPr/>
          <p:nvPr/>
        </p:nvSpPr>
        <p:spPr>
          <a:xfrm>
            <a:off x="5425083" y="4629349"/>
            <a:ext cx="5913834" cy="1516558"/>
          </a:xfrm>
          <a:prstGeom prst="rect">
            <a:avLst/>
          </a:prstGeom>
          <a:noFill/>
          <a:ln/>
        </p:spPr>
        <p:txBody>
          <a:bodyPr wrap="square" lIns="0" tIns="0" rIns="0" bIns="0" rtlCol="0" anchor="t"/>
          <a:lstStyle/>
          <a:p>
            <a:pPr defTabSz="761970">
              <a:lnSpc>
                <a:spcPts val="2375"/>
              </a:lnSpc>
            </a:pPr>
            <a:r>
              <a:rPr lang="en-US" sz="1458" dirty="0">
                <a:solidFill>
                  <a:srgbClr val="D6E5EF"/>
                </a:solidFill>
                <a:latin typeface="Source Sans Pro" pitchFamily="34" charset="0"/>
                <a:ea typeface="Source Sans Pro" pitchFamily="34" charset="-122"/>
                <a:cs typeface="Source Sans Pro" pitchFamily="34" charset="-120"/>
              </a:rPr>
              <a:t>Par exemple, si un client demande des informations sur un produit d'investissement, l'IA peut instantanément fournir au conseiller des recommandations de produits adaptés à la tolérance au risque du client, ainsi que des arguments personnalisés pour répondre aux préoccupations probables.</a:t>
            </a:r>
            <a:endParaRPr lang="en-US" sz="1458" dirty="0">
              <a:solidFill>
                <a:prstClr val="black"/>
              </a:solidFill>
              <a:latin typeface="Calibri" panose="020F0502020204030204"/>
            </a:endParaRPr>
          </a:p>
        </p:txBody>
      </p:sp>
    </p:spTree>
    <p:extLst>
      <p:ext uri="{BB962C8B-B14F-4D97-AF65-F5344CB8AC3E}">
        <p14:creationId xmlns:p14="http://schemas.microsoft.com/office/powerpoint/2010/main" val="12335197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172075" y="503139"/>
            <a:ext cx="6419850" cy="1512689"/>
          </a:xfrm>
          <a:prstGeom prst="rect">
            <a:avLst/>
          </a:prstGeom>
          <a:noFill/>
          <a:ln/>
        </p:spPr>
        <p:txBody>
          <a:bodyPr wrap="square" lIns="0" tIns="0" rIns="0" bIns="0" rtlCol="0" anchor="t"/>
          <a:lstStyle/>
          <a:p>
            <a:pPr defTabSz="761970">
              <a:lnSpc>
                <a:spcPts val="3958"/>
              </a:lnSpc>
            </a:pPr>
            <a:r>
              <a:rPr lang="en-US" sz="3167" dirty="0">
                <a:solidFill>
                  <a:srgbClr val="F98AC7"/>
                </a:solidFill>
                <a:latin typeface="Lora" pitchFamily="34" charset="0"/>
                <a:ea typeface="Lora" pitchFamily="34" charset="-122"/>
                <a:cs typeface="Lora" pitchFamily="34" charset="-120"/>
              </a:rPr>
              <a:t>Analyse des émotions et des sentiments pour personnaliser l'approche</a:t>
            </a:r>
            <a:endParaRPr lang="en-US" sz="3167" dirty="0">
              <a:solidFill>
                <a:prstClr val="black"/>
              </a:solidFill>
              <a:latin typeface="Calibri" panose="020F0502020204030204"/>
            </a:endParaRPr>
          </a:p>
        </p:txBody>
      </p:sp>
      <p:sp>
        <p:nvSpPr>
          <p:cNvPr id="4" name="Shape 1"/>
          <p:cNvSpPr/>
          <p:nvPr/>
        </p:nvSpPr>
        <p:spPr>
          <a:xfrm>
            <a:off x="5172075" y="2273002"/>
            <a:ext cx="6419850" cy="1246287"/>
          </a:xfrm>
          <a:prstGeom prst="roundRect">
            <a:avLst>
              <a:gd name="adj" fmla="val 2064"/>
            </a:avLst>
          </a:prstGeom>
          <a:solidFill>
            <a:srgbClr val="444752"/>
          </a:solidFill>
          <a:ln/>
        </p:spPr>
      </p:sp>
      <p:sp>
        <p:nvSpPr>
          <p:cNvPr id="5" name="Text 2"/>
          <p:cNvSpPr/>
          <p:nvPr/>
        </p:nvSpPr>
        <p:spPr>
          <a:xfrm>
            <a:off x="5343525" y="2444453"/>
            <a:ext cx="2045792" cy="252115"/>
          </a:xfrm>
          <a:prstGeom prst="rect">
            <a:avLst/>
          </a:prstGeom>
          <a:noFill/>
          <a:ln/>
        </p:spPr>
        <p:txBody>
          <a:bodyPr wrap="none" lIns="0" tIns="0" rIns="0" bIns="0" rtlCol="0" anchor="t"/>
          <a:lstStyle/>
          <a:p>
            <a:pPr defTabSz="761970">
              <a:lnSpc>
                <a:spcPts val="1958"/>
              </a:lnSpc>
            </a:pPr>
            <a:r>
              <a:rPr lang="en-US" sz="1583" dirty="0">
                <a:solidFill>
                  <a:srgbClr val="D6E5EF"/>
                </a:solidFill>
                <a:latin typeface="Lora" pitchFamily="34" charset="0"/>
                <a:ea typeface="Lora" pitchFamily="34" charset="-122"/>
                <a:cs typeface="Lora" pitchFamily="34" charset="-120"/>
              </a:rPr>
              <a:t>Analyse en temps réel</a:t>
            </a:r>
            <a:endParaRPr lang="en-US" sz="1583" dirty="0">
              <a:solidFill>
                <a:prstClr val="black"/>
              </a:solidFill>
              <a:latin typeface="Calibri" panose="020F0502020204030204"/>
            </a:endParaRPr>
          </a:p>
        </p:txBody>
      </p:sp>
      <p:sp>
        <p:nvSpPr>
          <p:cNvPr id="6" name="Text 3"/>
          <p:cNvSpPr/>
          <p:nvPr/>
        </p:nvSpPr>
        <p:spPr>
          <a:xfrm>
            <a:off x="5343525" y="2799357"/>
            <a:ext cx="6076950" cy="548482"/>
          </a:xfrm>
          <a:prstGeom prst="rect">
            <a:avLst/>
          </a:prstGeom>
          <a:noFill/>
          <a:ln/>
        </p:spPr>
        <p:txBody>
          <a:bodyPr wrap="square" lIns="0" tIns="0" rIns="0" bIns="0" rtlCol="0" anchor="t"/>
          <a:lstStyle/>
          <a:p>
            <a:pPr defTabSz="761970">
              <a:lnSpc>
                <a:spcPts val="2125"/>
              </a:lnSpc>
            </a:pPr>
            <a:r>
              <a:rPr lang="en-US" sz="1333" dirty="0">
                <a:solidFill>
                  <a:srgbClr val="D6E5EF"/>
                </a:solidFill>
                <a:latin typeface="Source Sans Pro" pitchFamily="34" charset="0"/>
                <a:ea typeface="Source Sans Pro" pitchFamily="34" charset="-122"/>
                <a:cs typeface="Source Sans Pro" pitchFamily="34" charset="-120"/>
              </a:rPr>
              <a:t>L'IA peut également analyser les émotions et le ton des interactions en cours, que ce soit lors d'un appel téléphonique ou d'un échange en ligne.</a:t>
            </a:r>
            <a:endParaRPr lang="en-US" sz="1333" dirty="0">
              <a:solidFill>
                <a:prstClr val="black"/>
              </a:solidFill>
              <a:latin typeface="Calibri" panose="020F0502020204030204"/>
            </a:endParaRPr>
          </a:p>
        </p:txBody>
      </p:sp>
      <p:sp>
        <p:nvSpPr>
          <p:cNvPr id="7" name="Shape 4"/>
          <p:cNvSpPr/>
          <p:nvPr/>
        </p:nvSpPr>
        <p:spPr>
          <a:xfrm>
            <a:off x="5172075" y="3690739"/>
            <a:ext cx="6419850" cy="1246287"/>
          </a:xfrm>
          <a:prstGeom prst="roundRect">
            <a:avLst>
              <a:gd name="adj" fmla="val 2064"/>
            </a:avLst>
          </a:prstGeom>
          <a:solidFill>
            <a:srgbClr val="444752"/>
          </a:solidFill>
          <a:ln/>
        </p:spPr>
      </p:sp>
      <p:sp>
        <p:nvSpPr>
          <p:cNvPr id="8" name="Text 5"/>
          <p:cNvSpPr/>
          <p:nvPr/>
        </p:nvSpPr>
        <p:spPr>
          <a:xfrm>
            <a:off x="5343525" y="3862189"/>
            <a:ext cx="2568773" cy="252115"/>
          </a:xfrm>
          <a:prstGeom prst="rect">
            <a:avLst/>
          </a:prstGeom>
          <a:noFill/>
          <a:ln/>
        </p:spPr>
        <p:txBody>
          <a:bodyPr wrap="none" lIns="0" tIns="0" rIns="0" bIns="0" rtlCol="0" anchor="t"/>
          <a:lstStyle/>
          <a:p>
            <a:pPr defTabSz="761970">
              <a:lnSpc>
                <a:spcPts val="1958"/>
              </a:lnSpc>
            </a:pPr>
            <a:r>
              <a:rPr lang="en-US" sz="1583" dirty="0">
                <a:solidFill>
                  <a:srgbClr val="D6E5EF"/>
                </a:solidFill>
                <a:latin typeface="Lora" pitchFamily="34" charset="0"/>
                <a:ea typeface="Lora" pitchFamily="34" charset="-122"/>
                <a:cs typeface="Lora" pitchFamily="34" charset="-120"/>
              </a:rPr>
              <a:t>Identification des émotions</a:t>
            </a:r>
            <a:endParaRPr lang="en-US" sz="1583" dirty="0">
              <a:solidFill>
                <a:prstClr val="black"/>
              </a:solidFill>
              <a:latin typeface="Calibri" panose="020F0502020204030204"/>
            </a:endParaRPr>
          </a:p>
        </p:txBody>
      </p:sp>
      <p:sp>
        <p:nvSpPr>
          <p:cNvPr id="9" name="Text 6"/>
          <p:cNvSpPr/>
          <p:nvPr/>
        </p:nvSpPr>
        <p:spPr>
          <a:xfrm>
            <a:off x="5343525" y="4217094"/>
            <a:ext cx="6076950" cy="548482"/>
          </a:xfrm>
          <a:prstGeom prst="rect">
            <a:avLst/>
          </a:prstGeom>
          <a:noFill/>
          <a:ln/>
        </p:spPr>
        <p:txBody>
          <a:bodyPr wrap="square" lIns="0" tIns="0" rIns="0" bIns="0" rtlCol="0" anchor="t"/>
          <a:lstStyle/>
          <a:p>
            <a:pPr defTabSz="761970">
              <a:lnSpc>
                <a:spcPts val="2125"/>
              </a:lnSpc>
            </a:pPr>
            <a:r>
              <a:rPr lang="en-US" sz="1333" dirty="0">
                <a:solidFill>
                  <a:srgbClr val="D6E5EF"/>
                </a:solidFill>
                <a:latin typeface="Source Sans Pro" pitchFamily="34" charset="0"/>
                <a:ea typeface="Source Sans Pro" pitchFamily="34" charset="-122"/>
                <a:cs typeface="Source Sans Pro" pitchFamily="34" charset="-120"/>
              </a:rPr>
              <a:t>Elle peut identifier si un client est frustré, satisfait ou indécis, et suggérer des réponses adaptées à la situation émotionnelle du client.</a:t>
            </a:r>
            <a:endParaRPr lang="en-US" sz="1333" dirty="0">
              <a:solidFill>
                <a:prstClr val="black"/>
              </a:solidFill>
              <a:latin typeface="Calibri" panose="020F0502020204030204"/>
            </a:endParaRPr>
          </a:p>
        </p:txBody>
      </p:sp>
      <p:sp>
        <p:nvSpPr>
          <p:cNvPr id="10" name="Shape 7"/>
          <p:cNvSpPr/>
          <p:nvPr/>
        </p:nvSpPr>
        <p:spPr>
          <a:xfrm>
            <a:off x="5172075" y="5108476"/>
            <a:ext cx="6419850" cy="1246287"/>
          </a:xfrm>
          <a:prstGeom prst="roundRect">
            <a:avLst>
              <a:gd name="adj" fmla="val 2064"/>
            </a:avLst>
          </a:prstGeom>
          <a:solidFill>
            <a:srgbClr val="444752"/>
          </a:solidFill>
          <a:ln/>
        </p:spPr>
      </p:sp>
      <p:sp>
        <p:nvSpPr>
          <p:cNvPr id="11" name="Text 8"/>
          <p:cNvSpPr/>
          <p:nvPr/>
        </p:nvSpPr>
        <p:spPr>
          <a:xfrm>
            <a:off x="5343526" y="5279926"/>
            <a:ext cx="2876054" cy="252115"/>
          </a:xfrm>
          <a:prstGeom prst="rect">
            <a:avLst/>
          </a:prstGeom>
          <a:noFill/>
          <a:ln/>
        </p:spPr>
        <p:txBody>
          <a:bodyPr wrap="none" lIns="0" tIns="0" rIns="0" bIns="0" rtlCol="0" anchor="t"/>
          <a:lstStyle/>
          <a:p>
            <a:pPr defTabSz="761970">
              <a:lnSpc>
                <a:spcPts val="1958"/>
              </a:lnSpc>
            </a:pPr>
            <a:r>
              <a:rPr lang="en-US" sz="1583" dirty="0">
                <a:solidFill>
                  <a:srgbClr val="D6E5EF"/>
                </a:solidFill>
                <a:latin typeface="Lora" pitchFamily="34" charset="0"/>
                <a:ea typeface="Lora" pitchFamily="34" charset="-122"/>
                <a:cs typeface="Lora" pitchFamily="34" charset="-120"/>
              </a:rPr>
              <a:t>Personnalisation de l'approche</a:t>
            </a:r>
            <a:endParaRPr lang="en-US" sz="1583" dirty="0">
              <a:solidFill>
                <a:prstClr val="black"/>
              </a:solidFill>
              <a:latin typeface="Calibri" panose="020F0502020204030204"/>
            </a:endParaRPr>
          </a:p>
        </p:txBody>
      </p:sp>
      <p:sp>
        <p:nvSpPr>
          <p:cNvPr id="12" name="Text 9"/>
          <p:cNvSpPr/>
          <p:nvPr/>
        </p:nvSpPr>
        <p:spPr>
          <a:xfrm>
            <a:off x="5343525" y="5634832"/>
            <a:ext cx="6076950" cy="548482"/>
          </a:xfrm>
          <a:prstGeom prst="rect">
            <a:avLst/>
          </a:prstGeom>
          <a:noFill/>
          <a:ln/>
        </p:spPr>
        <p:txBody>
          <a:bodyPr wrap="square" lIns="0" tIns="0" rIns="0" bIns="0" rtlCol="0" anchor="t"/>
          <a:lstStyle/>
          <a:p>
            <a:pPr defTabSz="761970">
              <a:lnSpc>
                <a:spcPts val="2125"/>
              </a:lnSpc>
            </a:pPr>
            <a:r>
              <a:rPr lang="en-US" sz="1333" dirty="0">
                <a:solidFill>
                  <a:srgbClr val="D6E5EF"/>
                </a:solidFill>
                <a:latin typeface="Source Sans Pro" pitchFamily="34" charset="0"/>
                <a:ea typeface="Source Sans Pro" pitchFamily="34" charset="-122"/>
                <a:cs typeface="Source Sans Pro" pitchFamily="34" charset="-120"/>
              </a:rPr>
              <a:t>Cette analyse permet aux conseillers d'ajuster leur approche en fonction de l'état émotionnel du client, améliorant ainsi la qualité de l'interaction.</a:t>
            </a:r>
            <a:endParaRPr lang="en-US" sz="1333" dirty="0">
              <a:solidFill>
                <a:prstClr val="black"/>
              </a:solidFill>
              <a:latin typeface="Calibri" panose="020F0502020204030204"/>
            </a:endParaRPr>
          </a:p>
        </p:txBody>
      </p:sp>
    </p:spTree>
    <p:extLst>
      <p:ext uri="{BB962C8B-B14F-4D97-AF65-F5344CB8AC3E}">
        <p14:creationId xmlns:p14="http://schemas.microsoft.com/office/powerpoint/2010/main" val="21388418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1863725"/>
          </a:xfrm>
          <a:prstGeom prst="rect">
            <a:avLst/>
          </a:prstGeom>
        </p:spPr>
      </p:pic>
      <p:sp>
        <p:nvSpPr>
          <p:cNvPr id="3" name="Text 0"/>
          <p:cNvSpPr/>
          <p:nvPr/>
        </p:nvSpPr>
        <p:spPr>
          <a:xfrm>
            <a:off x="807245" y="2513707"/>
            <a:ext cx="9154021" cy="438547"/>
          </a:xfrm>
          <a:prstGeom prst="rect">
            <a:avLst/>
          </a:prstGeom>
          <a:noFill/>
          <a:ln/>
        </p:spPr>
        <p:txBody>
          <a:bodyPr wrap="none" lIns="0" tIns="0" rIns="0" bIns="0" rtlCol="0" anchor="t"/>
          <a:lstStyle/>
          <a:p>
            <a:pPr defTabSz="761970">
              <a:lnSpc>
                <a:spcPts val="3417"/>
              </a:lnSpc>
            </a:pPr>
            <a:r>
              <a:rPr lang="en-US" sz="2750" dirty="0">
                <a:solidFill>
                  <a:srgbClr val="F98AC7"/>
                </a:solidFill>
                <a:latin typeface="Lora" pitchFamily="34" charset="0"/>
                <a:ea typeface="Lora" pitchFamily="34" charset="-122"/>
                <a:cs typeface="Lora" pitchFamily="34" charset="-120"/>
              </a:rPr>
              <a:t>Exemple concret : IBM Watson et l'analyse des émotions</a:t>
            </a:r>
            <a:endParaRPr lang="en-US" sz="2750" dirty="0">
              <a:solidFill>
                <a:prstClr val="black"/>
              </a:solidFill>
              <a:latin typeface="Calibri" panose="020F0502020204030204"/>
            </a:endParaRPr>
          </a:p>
        </p:txBody>
      </p:sp>
      <p:sp>
        <p:nvSpPr>
          <p:cNvPr id="4" name="Shape 1"/>
          <p:cNvSpPr/>
          <p:nvPr/>
        </p:nvSpPr>
        <p:spPr>
          <a:xfrm>
            <a:off x="6086376" y="3175893"/>
            <a:ext cx="19050" cy="3032125"/>
          </a:xfrm>
          <a:prstGeom prst="roundRect">
            <a:avLst>
              <a:gd name="adj" fmla="val 117406"/>
            </a:avLst>
          </a:prstGeom>
          <a:solidFill>
            <a:srgbClr val="5D606B"/>
          </a:solidFill>
          <a:ln/>
        </p:spPr>
      </p:sp>
      <p:sp>
        <p:nvSpPr>
          <p:cNvPr id="5" name="Shape 2"/>
          <p:cNvSpPr/>
          <p:nvPr/>
        </p:nvSpPr>
        <p:spPr>
          <a:xfrm>
            <a:off x="5425430" y="3501728"/>
            <a:ext cx="521792" cy="19050"/>
          </a:xfrm>
          <a:prstGeom prst="roundRect">
            <a:avLst>
              <a:gd name="adj" fmla="val 117406"/>
            </a:avLst>
          </a:prstGeom>
          <a:solidFill>
            <a:srgbClr val="5D606B"/>
          </a:solidFill>
          <a:ln/>
        </p:spPr>
      </p:sp>
      <p:sp>
        <p:nvSpPr>
          <p:cNvPr id="6" name="Shape 3"/>
          <p:cNvSpPr/>
          <p:nvPr/>
        </p:nvSpPr>
        <p:spPr>
          <a:xfrm>
            <a:off x="5928172" y="3343573"/>
            <a:ext cx="335458" cy="335458"/>
          </a:xfrm>
          <a:prstGeom prst="roundRect">
            <a:avLst>
              <a:gd name="adj" fmla="val 6667"/>
            </a:avLst>
          </a:prstGeom>
          <a:solidFill>
            <a:srgbClr val="444752"/>
          </a:solidFill>
          <a:ln/>
        </p:spPr>
      </p:sp>
      <p:sp>
        <p:nvSpPr>
          <p:cNvPr id="7" name="Text 4"/>
          <p:cNvSpPr/>
          <p:nvPr/>
        </p:nvSpPr>
        <p:spPr>
          <a:xfrm>
            <a:off x="6057552" y="3405982"/>
            <a:ext cx="76597" cy="210543"/>
          </a:xfrm>
          <a:prstGeom prst="rect">
            <a:avLst/>
          </a:prstGeom>
          <a:noFill/>
          <a:ln/>
        </p:spPr>
        <p:txBody>
          <a:bodyPr wrap="none" lIns="0" tIns="0" rIns="0" bIns="0" rtlCol="0" anchor="t"/>
          <a:lstStyle/>
          <a:p>
            <a:pPr algn="ctr" defTabSz="761970">
              <a:lnSpc>
                <a:spcPts val="1625"/>
              </a:lnSpc>
            </a:pPr>
            <a:r>
              <a:rPr lang="en-US" sz="1625" dirty="0">
                <a:solidFill>
                  <a:srgbClr val="D6E5EF"/>
                </a:solidFill>
                <a:latin typeface="Lora" pitchFamily="34" charset="0"/>
                <a:ea typeface="Lora" pitchFamily="34" charset="-122"/>
                <a:cs typeface="Lora" pitchFamily="34" charset="-120"/>
              </a:rPr>
              <a:t>1</a:t>
            </a:r>
            <a:endParaRPr lang="en-US" sz="1625" dirty="0">
              <a:solidFill>
                <a:prstClr val="black"/>
              </a:solidFill>
              <a:latin typeface="Calibri" panose="020F0502020204030204"/>
            </a:endParaRPr>
          </a:p>
        </p:txBody>
      </p:sp>
      <p:sp>
        <p:nvSpPr>
          <p:cNvPr id="8" name="Text 5"/>
          <p:cNvSpPr/>
          <p:nvPr/>
        </p:nvSpPr>
        <p:spPr>
          <a:xfrm>
            <a:off x="3521769" y="3324919"/>
            <a:ext cx="1754088" cy="219273"/>
          </a:xfrm>
          <a:prstGeom prst="rect">
            <a:avLst/>
          </a:prstGeom>
          <a:noFill/>
          <a:ln/>
        </p:spPr>
        <p:txBody>
          <a:bodyPr wrap="none" lIns="0" tIns="0" rIns="0" bIns="0" rtlCol="0" anchor="t"/>
          <a:lstStyle/>
          <a:p>
            <a:pPr algn="r" defTabSz="761970">
              <a:lnSpc>
                <a:spcPts val="1708"/>
              </a:lnSpc>
            </a:pPr>
            <a:r>
              <a:rPr lang="en-US" sz="1375" dirty="0">
                <a:solidFill>
                  <a:srgbClr val="D6E5EF"/>
                </a:solidFill>
                <a:latin typeface="Lora" pitchFamily="34" charset="0"/>
                <a:ea typeface="Lora" pitchFamily="34" charset="-122"/>
                <a:cs typeface="Lora" pitchFamily="34" charset="-120"/>
              </a:rPr>
              <a:t>Utilisation de Watson</a:t>
            </a:r>
            <a:endParaRPr lang="en-US" sz="1375" dirty="0">
              <a:solidFill>
                <a:prstClr val="black"/>
              </a:solidFill>
              <a:latin typeface="Calibri" panose="020F0502020204030204"/>
            </a:endParaRPr>
          </a:p>
        </p:txBody>
      </p:sp>
      <p:sp>
        <p:nvSpPr>
          <p:cNvPr id="9" name="Text 6"/>
          <p:cNvSpPr/>
          <p:nvPr/>
        </p:nvSpPr>
        <p:spPr>
          <a:xfrm>
            <a:off x="807245" y="3633590"/>
            <a:ext cx="4468614" cy="715566"/>
          </a:xfrm>
          <a:prstGeom prst="rect">
            <a:avLst/>
          </a:prstGeom>
          <a:noFill/>
          <a:ln/>
        </p:spPr>
        <p:txBody>
          <a:bodyPr wrap="square" lIns="0" tIns="0" rIns="0" bIns="0" rtlCol="0" anchor="t"/>
          <a:lstStyle/>
          <a:p>
            <a:pPr algn="r" defTabSz="761970">
              <a:lnSpc>
                <a:spcPts val="1875"/>
              </a:lnSpc>
            </a:pPr>
            <a:r>
              <a:rPr lang="en-US" sz="1167" dirty="0">
                <a:solidFill>
                  <a:srgbClr val="D6E5EF"/>
                </a:solidFill>
                <a:latin typeface="Source Sans Pro" pitchFamily="34" charset="0"/>
                <a:ea typeface="Source Sans Pro" pitchFamily="34" charset="-122"/>
                <a:cs typeface="Source Sans Pro" pitchFamily="34" charset="-120"/>
              </a:rPr>
              <a:t>IBM Watson, utilisé par plusieurs banques dans le monde, est capable d'analyser les interactions des clients en temps réel et de détecter des signaux émotionnels comme la frustration ou l'enthousiasme.</a:t>
            </a:r>
            <a:endParaRPr lang="en-US" sz="1167" dirty="0">
              <a:solidFill>
                <a:prstClr val="black"/>
              </a:solidFill>
              <a:latin typeface="Calibri" panose="020F0502020204030204"/>
            </a:endParaRPr>
          </a:p>
        </p:txBody>
      </p:sp>
      <p:sp>
        <p:nvSpPr>
          <p:cNvPr id="10" name="Shape 7"/>
          <p:cNvSpPr/>
          <p:nvPr/>
        </p:nvSpPr>
        <p:spPr>
          <a:xfrm>
            <a:off x="6244580" y="4247158"/>
            <a:ext cx="521792" cy="19050"/>
          </a:xfrm>
          <a:prstGeom prst="roundRect">
            <a:avLst>
              <a:gd name="adj" fmla="val 117406"/>
            </a:avLst>
          </a:prstGeom>
          <a:solidFill>
            <a:srgbClr val="5D606B"/>
          </a:solidFill>
          <a:ln/>
        </p:spPr>
      </p:sp>
      <p:sp>
        <p:nvSpPr>
          <p:cNvPr id="11" name="Shape 8"/>
          <p:cNvSpPr/>
          <p:nvPr/>
        </p:nvSpPr>
        <p:spPr>
          <a:xfrm>
            <a:off x="5928172" y="4089004"/>
            <a:ext cx="335458" cy="335458"/>
          </a:xfrm>
          <a:prstGeom prst="roundRect">
            <a:avLst>
              <a:gd name="adj" fmla="val 6667"/>
            </a:avLst>
          </a:prstGeom>
          <a:solidFill>
            <a:srgbClr val="444752"/>
          </a:solidFill>
          <a:ln/>
        </p:spPr>
      </p:sp>
      <p:sp>
        <p:nvSpPr>
          <p:cNvPr id="12" name="Text 9"/>
          <p:cNvSpPr/>
          <p:nvPr/>
        </p:nvSpPr>
        <p:spPr>
          <a:xfrm>
            <a:off x="6039396" y="4151412"/>
            <a:ext cx="113010" cy="210543"/>
          </a:xfrm>
          <a:prstGeom prst="rect">
            <a:avLst/>
          </a:prstGeom>
          <a:noFill/>
          <a:ln/>
        </p:spPr>
        <p:txBody>
          <a:bodyPr wrap="none" lIns="0" tIns="0" rIns="0" bIns="0" rtlCol="0" anchor="t"/>
          <a:lstStyle/>
          <a:p>
            <a:pPr algn="ctr" defTabSz="761970">
              <a:lnSpc>
                <a:spcPts val="1625"/>
              </a:lnSpc>
            </a:pPr>
            <a:r>
              <a:rPr lang="en-US" sz="1625" dirty="0">
                <a:solidFill>
                  <a:srgbClr val="D6E5EF"/>
                </a:solidFill>
                <a:latin typeface="Lora" pitchFamily="34" charset="0"/>
                <a:ea typeface="Lora" pitchFamily="34" charset="-122"/>
                <a:cs typeface="Lora" pitchFamily="34" charset="-120"/>
              </a:rPr>
              <a:t>2</a:t>
            </a:r>
            <a:endParaRPr lang="en-US" sz="1625" dirty="0">
              <a:solidFill>
                <a:prstClr val="black"/>
              </a:solidFill>
              <a:latin typeface="Calibri" panose="020F0502020204030204"/>
            </a:endParaRPr>
          </a:p>
        </p:txBody>
      </p:sp>
      <p:sp>
        <p:nvSpPr>
          <p:cNvPr id="13" name="Text 10"/>
          <p:cNvSpPr/>
          <p:nvPr/>
        </p:nvSpPr>
        <p:spPr>
          <a:xfrm>
            <a:off x="6915945" y="4070350"/>
            <a:ext cx="2474119" cy="219273"/>
          </a:xfrm>
          <a:prstGeom prst="rect">
            <a:avLst/>
          </a:prstGeom>
          <a:noFill/>
          <a:ln/>
        </p:spPr>
        <p:txBody>
          <a:bodyPr wrap="none" lIns="0" tIns="0" rIns="0" bIns="0" rtlCol="0" anchor="t"/>
          <a:lstStyle/>
          <a:p>
            <a:pPr defTabSz="761970">
              <a:lnSpc>
                <a:spcPts val="1708"/>
              </a:lnSpc>
            </a:pPr>
            <a:r>
              <a:rPr lang="en-US" sz="1375" dirty="0">
                <a:solidFill>
                  <a:srgbClr val="D6E5EF"/>
                </a:solidFill>
                <a:latin typeface="Lora" pitchFamily="34" charset="0"/>
                <a:ea typeface="Lora" pitchFamily="34" charset="-122"/>
                <a:cs typeface="Lora" pitchFamily="34" charset="-120"/>
              </a:rPr>
              <a:t>Recommandations spécifiques</a:t>
            </a:r>
            <a:endParaRPr lang="en-US" sz="1375" dirty="0">
              <a:solidFill>
                <a:prstClr val="black"/>
              </a:solidFill>
              <a:latin typeface="Calibri" panose="020F0502020204030204"/>
            </a:endParaRPr>
          </a:p>
        </p:txBody>
      </p:sp>
      <p:sp>
        <p:nvSpPr>
          <p:cNvPr id="14" name="Text 11"/>
          <p:cNvSpPr/>
          <p:nvPr/>
        </p:nvSpPr>
        <p:spPr>
          <a:xfrm>
            <a:off x="6915944" y="4379020"/>
            <a:ext cx="4468713" cy="477044"/>
          </a:xfrm>
          <a:prstGeom prst="rect">
            <a:avLst/>
          </a:prstGeom>
          <a:noFill/>
          <a:ln/>
        </p:spPr>
        <p:txBody>
          <a:bodyPr wrap="square" lIns="0" tIns="0" rIns="0" bIns="0" rtlCol="0" anchor="t"/>
          <a:lstStyle/>
          <a:p>
            <a:pPr defTabSz="761970">
              <a:lnSpc>
                <a:spcPts val="1875"/>
              </a:lnSpc>
            </a:pPr>
            <a:r>
              <a:rPr lang="en-US" sz="1167" dirty="0">
                <a:solidFill>
                  <a:srgbClr val="D6E5EF"/>
                </a:solidFill>
                <a:latin typeface="Source Sans Pro" pitchFamily="34" charset="0"/>
                <a:ea typeface="Source Sans Pro" pitchFamily="34" charset="-122"/>
                <a:cs typeface="Source Sans Pro" pitchFamily="34" charset="-120"/>
              </a:rPr>
              <a:t>Sur cette base, Watson fournit des recommandations spécifiques aux conseillers sur la manière de répondre.</a:t>
            </a:r>
            <a:endParaRPr lang="en-US" sz="1167" dirty="0">
              <a:solidFill>
                <a:prstClr val="black"/>
              </a:solidFill>
              <a:latin typeface="Calibri" panose="020F0502020204030204"/>
            </a:endParaRPr>
          </a:p>
        </p:txBody>
      </p:sp>
      <p:sp>
        <p:nvSpPr>
          <p:cNvPr id="15" name="Shape 12"/>
          <p:cNvSpPr/>
          <p:nvPr/>
        </p:nvSpPr>
        <p:spPr>
          <a:xfrm>
            <a:off x="5425430" y="4973043"/>
            <a:ext cx="521792" cy="19050"/>
          </a:xfrm>
          <a:prstGeom prst="roundRect">
            <a:avLst>
              <a:gd name="adj" fmla="val 117406"/>
            </a:avLst>
          </a:prstGeom>
          <a:solidFill>
            <a:srgbClr val="5D606B"/>
          </a:solidFill>
          <a:ln/>
        </p:spPr>
      </p:sp>
      <p:sp>
        <p:nvSpPr>
          <p:cNvPr id="16" name="Shape 13"/>
          <p:cNvSpPr/>
          <p:nvPr/>
        </p:nvSpPr>
        <p:spPr>
          <a:xfrm>
            <a:off x="5928172" y="4814888"/>
            <a:ext cx="335458" cy="335458"/>
          </a:xfrm>
          <a:prstGeom prst="roundRect">
            <a:avLst>
              <a:gd name="adj" fmla="val 6667"/>
            </a:avLst>
          </a:prstGeom>
          <a:solidFill>
            <a:srgbClr val="444752"/>
          </a:solidFill>
          <a:ln/>
        </p:spPr>
      </p:sp>
      <p:sp>
        <p:nvSpPr>
          <p:cNvPr id="17" name="Text 14"/>
          <p:cNvSpPr/>
          <p:nvPr/>
        </p:nvSpPr>
        <p:spPr>
          <a:xfrm>
            <a:off x="6037313" y="4877296"/>
            <a:ext cx="117178" cy="210543"/>
          </a:xfrm>
          <a:prstGeom prst="rect">
            <a:avLst/>
          </a:prstGeom>
          <a:noFill/>
          <a:ln/>
        </p:spPr>
        <p:txBody>
          <a:bodyPr wrap="none" lIns="0" tIns="0" rIns="0" bIns="0" rtlCol="0" anchor="t"/>
          <a:lstStyle/>
          <a:p>
            <a:pPr algn="ctr" defTabSz="761970">
              <a:lnSpc>
                <a:spcPts val="1625"/>
              </a:lnSpc>
            </a:pPr>
            <a:r>
              <a:rPr lang="en-US" sz="1625" dirty="0">
                <a:solidFill>
                  <a:srgbClr val="D6E5EF"/>
                </a:solidFill>
                <a:latin typeface="Lora" pitchFamily="34" charset="0"/>
                <a:ea typeface="Lora" pitchFamily="34" charset="-122"/>
                <a:cs typeface="Lora" pitchFamily="34" charset="-120"/>
              </a:rPr>
              <a:t>3</a:t>
            </a:r>
            <a:endParaRPr lang="en-US" sz="1625" dirty="0">
              <a:solidFill>
                <a:prstClr val="black"/>
              </a:solidFill>
              <a:latin typeface="Calibri" panose="020F0502020204030204"/>
            </a:endParaRPr>
          </a:p>
        </p:txBody>
      </p:sp>
      <p:sp>
        <p:nvSpPr>
          <p:cNvPr id="18" name="Text 15"/>
          <p:cNvSpPr/>
          <p:nvPr/>
        </p:nvSpPr>
        <p:spPr>
          <a:xfrm>
            <a:off x="3521769" y="4796234"/>
            <a:ext cx="1754088" cy="219273"/>
          </a:xfrm>
          <a:prstGeom prst="rect">
            <a:avLst/>
          </a:prstGeom>
          <a:noFill/>
          <a:ln/>
        </p:spPr>
        <p:txBody>
          <a:bodyPr wrap="none" lIns="0" tIns="0" rIns="0" bIns="0" rtlCol="0" anchor="t"/>
          <a:lstStyle/>
          <a:p>
            <a:pPr algn="r" defTabSz="761970">
              <a:lnSpc>
                <a:spcPts val="1708"/>
              </a:lnSpc>
            </a:pPr>
            <a:r>
              <a:rPr lang="en-US" sz="1375" dirty="0">
                <a:solidFill>
                  <a:srgbClr val="D6E5EF"/>
                </a:solidFill>
                <a:latin typeface="Lora" pitchFamily="34" charset="0"/>
                <a:ea typeface="Lora" pitchFamily="34" charset="-122"/>
                <a:cs typeface="Lora" pitchFamily="34" charset="-120"/>
              </a:rPr>
              <a:t>Résultats</a:t>
            </a:r>
            <a:endParaRPr lang="en-US" sz="1375" dirty="0">
              <a:solidFill>
                <a:prstClr val="black"/>
              </a:solidFill>
              <a:latin typeface="Calibri" panose="020F0502020204030204"/>
            </a:endParaRPr>
          </a:p>
        </p:txBody>
      </p:sp>
      <p:sp>
        <p:nvSpPr>
          <p:cNvPr id="19" name="Text 16"/>
          <p:cNvSpPr/>
          <p:nvPr/>
        </p:nvSpPr>
        <p:spPr>
          <a:xfrm>
            <a:off x="807245" y="5104904"/>
            <a:ext cx="4468614" cy="954088"/>
          </a:xfrm>
          <a:prstGeom prst="rect">
            <a:avLst/>
          </a:prstGeom>
          <a:noFill/>
          <a:ln/>
        </p:spPr>
        <p:txBody>
          <a:bodyPr wrap="square" lIns="0" tIns="0" rIns="0" bIns="0" rtlCol="0" anchor="t"/>
          <a:lstStyle/>
          <a:p>
            <a:pPr algn="r" defTabSz="761970">
              <a:lnSpc>
                <a:spcPts val="1875"/>
              </a:lnSpc>
            </a:pPr>
            <a:r>
              <a:rPr lang="en-US" sz="1167" dirty="0">
                <a:solidFill>
                  <a:srgbClr val="D6E5EF"/>
                </a:solidFill>
                <a:latin typeface="Source Sans Pro" pitchFamily="34" charset="0"/>
                <a:ea typeface="Source Sans Pro" pitchFamily="34" charset="-122"/>
                <a:cs typeface="Source Sans Pro" pitchFamily="34" charset="-120"/>
              </a:rPr>
              <a:t>Les banques utilisant Watson ont rapporté une réduction de 50 % des escalades vers des niveaux de support supérieur, car les conseillers pouvaient gérer les situations difficiles plus efficacement en ajustant leur ton et leurs réponses en fonction des émotions détectées.</a:t>
            </a:r>
            <a:endParaRPr lang="en-US" sz="1167" dirty="0">
              <a:solidFill>
                <a:prstClr val="black"/>
              </a:solidFill>
              <a:latin typeface="Calibri" panose="020F0502020204030204"/>
            </a:endParaRPr>
          </a:p>
        </p:txBody>
      </p:sp>
    </p:spTree>
    <p:extLst>
      <p:ext uri="{BB962C8B-B14F-4D97-AF65-F5344CB8AC3E}">
        <p14:creationId xmlns:p14="http://schemas.microsoft.com/office/powerpoint/2010/main" val="1022420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545108" y="501650"/>
            <a:ext cx="6529784" cy="916186"/>
          </a:xfrm>
          <a:prstGeom prst="rect">
            <a:avLst/>
          </a:prstGeom>
          <a:noFill/>
          <a:ln/>
        </p:spPr>
        <p:txBody>
          <a:bodyPr wrap="square" lIns="0" tIns="0" rIns="0" bIns="0" rtlCol="0" anchor="t"/>
          <a:lstStyle/>
          <a:p>
            <a:pPr defTabSz="761970">
              <a:lnSpc>
                <a:spcPts val="3583"/>
              </a:lnSpc>
            </a:pPr>
            <a:r>
              <a:rPr lang="en-US" sz="2875" dirty="0">
                <a:solidFill>
                  <a:srgbClr val="F98AC7"/>
                </a:solidFill>
                <a:latin typeface="Lora" pitchFamily="34" charset="0"/>
                <a:ea typeface="Lora" pitchFamily="34" charset="-122"/>
                <a:cs typeface="Lora" pitchFamily="34" charset="-120"/>
              </a:rPr>
              <a:t>Exemple concret : Société Générale et l'IA pour les interactions augmentées</a:t>
            </a:r>
            <a:endParaRPr lang="en-US" sz="2875" dirty="0">
              <a:solidFill>
                <a:prstClr val="black"/>
              </a:solidFill>
              <a:latin typeface="Calibri" panose="020F0502020204030204"/>
            </a:endParaRPr>
          </a:p>
        </p:txBody>
      </p:sp>
      <p:sp>
        <p:nvSpPr>
          <p:cNvPr id="4" name="Shape 1"/>
          <p:cNvSpPr/>
          <p:nvPr/>
        </p:nvSpPr>
        <p:spPr>
          <a:xfrm>
            <a:off x="769143" y="1651397"/>
            <a:ext cx="19050" cy="4704854"/>
          </a:xfrm>
          <a:prstGeom prst="roundRect">
            <a:avLst>
              <a:gd name="adj" fmla="val 122652"/>
            </a:avLst>
          </a:prstGeom>
          <a:solidFill>
            <a:srgbClr val="5D606B"/>
          </a:solidFill>
          <a:ln/>
        </p:spPr>
      </p:sp>
      <p:sp>
        <p:nvSpPr>
          <p:cNvPr id="5" name="Shape 2"/>
          <p:cNvSpPr/>
          <p:nvPr/>
        </p:nvSpPr>
        <p:spPr>
          <a:xfrm>
            <a:off x="934839" y="1992313"/>
            <a:ext cx="545108" cy="19050"/>
          </a:xfrm>
          <a:prstGeom prst="roundRect">
            <a:avLst>
              <a:gd name="adj" fmla="val 122652"/>
            </a:avLst>
          </a:prstGeom>
          <a:solidFill>
            <a:srgbClr val="5D606B"/>
          </a:solidFill>
          <a:ln/>
        </p:spPr>
      </p:sp>
      <p:sp>
        <p:nvSpPr>
          <p:cNvPr id="6" name="Shape 3"/>
          <p:cNvSpPr/>
          <p:nvPr/>
        </p:nvSpPr>
        <p:spPr>
          <a:xfrm>
            <a:off x="603449" y="1826618"/>
            <a:ext cx="350441" cy="350441"/>
          </a:xfrm>
          <a:prstGeom prst="roundRect">
            <a:avLst>
              <a:gd name="adj" fmla="val 6667"/>
            </a:avLst>
          </a:prstGeom>
          <a:solidFill>
            <a:srgbClr val="444752"/>
          </a:solidFill>
          <a:ln/>
        </p:spPr>
      </p:sp>
      <p:sp>
        <p:nvSpPr>
          <p:cNvPr id="7" name="Text 4"/>
          <p:cNvSpPr/>
          <p:nvPr/>
        </p:nvSpPr>
        <p:spPr>
          <a:xfrm>
            <a:off x="738585" y="1891904"/>
            <a:ext cx="80069" cy="219869"/>
          </a:xfrm>
          <a:prstGeom prst="rect">
            <a:avLst/>
          </a:prstGeom>
          <a:noFill/>
          <a:ln/>
        </p:spPr>
        <p:txBody>
          <a:bodyPr wrap="none" lIns="0" tIns="0" rIns="0" bIns="0" rtlCol="0" anchor="t"/>
          <a:lstStyle/>
          <a:p>
            <a:pPr algn="ctr" defTabSz="761970">
              <a:lnSpc>
                <a:spcPts val="1708"/>
              </a:lnSpc>
            </a:pPr>
            <a:r>
              <a:rPr lang="en-US" sz="1708" dirty="0">
                <a:solidFill>
                  <a:srgbClr val="D6E5EF"/>
                </a:solidFill>
                <a:latin typeface="Lora" pitchFamily="34" charset="0"/>
                <a:ea typeface="Lora" pitchFamily="34" charset="-122"/>
                <a:cs typeface="Lora" pitchFamily="34" charset="-120"/>
              </a:rPr>
              <a:t>1</a:t>
            </a:r>
            <a:endParaRPr lang="en-US" sz="1708" dirty="0">
              <a:solidFill>
                <a:prstClr val="black"/>
              </a:solidFill>
              <a:latin typeface="Calibri" panose="020F0502020204030204"/>
            </a:endParaRPr>
          </a:p>
        </p:txBody>
      </p:sp>
      <p:sp>
        <p:nvSpPr>
          <p:cNvPr id="8" name="Text 5"/>
          <p:cNvSpPr/>
          <p:nvPr/>
        </p:nvSpPr>
        <p:spPr>
          <a:xfrm>
            <a:off x="1635324" y="1807071"/>
            <a:ext cx="1832471" cy="228997"/>
          </a:xfrm>
          <a:prstGeom prst="rect">
            <a:avLst/>
          </a:prstGeom>
          <a:noFill/>
          <a:ln/>
        </p:spPr>
        <p:txBody>
          <a:bodyPr wrap="none" lIns="0" tIns="0" rIns="0" bIns="0" rtlCol="0" anchor="t"/>
          <a:lstStyle/>
          <a:p>
            <a:pPr defTabSz="761970">
              <a:lnSpc>
                <a:spcPts val="1792"/>
              </a:lnSpc>
            </a:pPr>
            <a:r>
              <a:rPr lang="en-US" sz="1417" dirty="0">
                <a:solidFill>
                  <a:srgbClr val="D6E5EF"/>
                </a:solidFill>
                <a:latin typeface="Lora" pitchFamily="34" charset="0"/>
                <a:ea typeface="Lora" pitchFamily="34" charset="-122"/>
                <a:cs typeface="Lora" pitchFamily="34" charset="-120"/>
              </a:rPr>
              <a:t>Intégration de l'IA</a:t>
            </a:r>
            <a:endParaRPr lang="en-US" sz="1417" dirty="0">
              <a:solidFill>
                <a:prstClr val="black"/>
              </a:solidFill>
              <a:latin typeface="Calibri" panose="020F0502020204030204"/>
            </a:endParaRPr>
          </a:p>
        </p:txBody>
      </p:sp>
      <p:sp>
        <p:nvSpPr>
          <p:cNvPr id="9" name="Text 6"/>
          <p:cNvSpPr/>
          <p:nvPr/>
        </p:nvSpPr>
        <p:spPr>
          <a:xfrm>
            <a:off x="1635324" y="2129433"/>
            <a:ext cx="5439568" cy="747713"/>
          </a:xfrm>
          <a:prstGeom prst="rect">
            <a:avLst/>
          </a:prstGeom>
          <a:noFill/>
          <a:ln/>
        </p:spPr>
        <p:txBody>
          <a:bodyPr wrap="square" lIns="0" tIns="0" rIns="0" bIns="0" rtlCol="0" anchor="t"/>
          <a:lstStyle/>
          <a:p>
            <a:pPr defTabSz="761970">
              <a:lnSpc>
                <a:spcPts val="1958"/>
              </a:lnSpc>
            </a:pPr>
            <a:r>
              <a:rPr lang="en-US" sz="1208" dirty="0">
                <a:solidFill>
                  <a:srgbClr val="D6E5EF"/>
                </a:solidFill>
                <a:latin typeface="Source Sans Pro" pitchFamily="34" charset="0"/>
                <a:ea typeface="Source Sans Pro" pitchFamily="34" charset="-122"/>
                <a:cs typeface="Source Sans Pro" pitchFamily="34" charset="-120"/>
              </a:rPr>
              <a:t>La Société Générale a intégré une plateforme d'IA qui fournit aux conseillers un résumé instantané de toutes les interactions passées avec un client, leur permettant d'offrir une réponse plus pertinente et d'éviter les répétitions inutiles.</a:t>
            </a:r>
            <a:endParaRPr lang="en-US" sz="1208" dirty="0">
              <a:solidFill>
                <a:prstClr val="black"/>
              </a:solidFill>
              <a:latin typeface="Calibri" panose="020F0502020204030204"/>
            </a:endParaRPr>
          </a:p>
        </p:txBody>
      </p:sp>
      <p:sp>
        <p:nvSpPr>
          <p:cNvPr id="10" name="Shape 7"/>
          <p:cNvSpPr/>
          <p:nvPr/>
        </p:nvSpPr>
        <p:spPr>
          <a:xfrm>
            <a:off x="934839" y="3529409"/>
            <a:ext cx="545108" cy="19050"/>
          </a:xfrm>
          <a:prstGeom prst="roundRect">
            <a:avLst>
              <a:gd name="adj" fmla="val 122652"/>
            </a:avLst>
          </a:prstGeom>
          <a:solidFill>
            <a:srgbClr val="5D606B"/>
          </a:solidFill>
          <a:ln/>
        </p:spPr>
      </p:sp>
      <p:sp>
        <p:nvSpPr>
          <p:cNvPr id="11" name="Shape 8"/>
          <p:cNvSpPr/>
          <p:nvPr/>
        </p:nvSpPr>
        <p:spPr>
          <a:xfrm>
            <a:off x="603449" y="3363715"/>
            <a:ext cx="350441" cy="350441"/>
          </a:xfrm>
          <a:prstGeom prst="roundRect">
            <a:avLst>
              <a:gd name="adj" fmla="val 6667"/>
            </a:avLst>
          </a:prstGeom>
          <a:solidFill>
            <a:srgbClr val="444752"/>
          </a:solidFill>
          <a:ln/>
        </p:spPr>
      </p:sp>
      <p:sp>
        <p:nvSpPr>
          <p:cNvPr id="12" name="Text 9"/>
          <p:cNvSpPr/>
          <p:nvPr/>
        </p:nvSpPr>
        <p:spPr>
          <a:xfrm>
            <a:off x="719633" y="3429001"/>
            <a:ext cx="118070" cy="219869"/>
          </a:xfrm>
          <a:prstGeom prst="rect">
            <a:avLst/>
          </a:prstGeom>
          <a:noFill/>
          <a:ln/>
        </p:spPr>
        <p:txBody>
          <a:bodyPr wrap="none" lIns="0" tIns="0" rIns="0" bIns="0" rtlCol="0" anchor="t"/>
          <a:lstStyle/>
          <a:p>
            <a:pPr algn="ctr" defTabSz="761970">
              <a:lnSpc>
                <a:spcPts val="1708"/>
              </a:lnSpc>
            </a:pPr>
            <a:r>
              <a:rPr lang="en-US" sz="1708" dirty="0">
                <a:solidFill>
                  <a:srgbClr val="D6E5EF"/>
                </a:solidFill>
                <a:latin typeface="Lora" pitchFamily="34" charset="0"/>
                <a:ea typeface="Lora" pitchFamily="34" charset="-122"/>
                <a:cs typeface="Lora" pitchFamily="34" charset="-120"/>
              </a:rPr>
              <a:t>2</a:t>
            </a:r>
            <a:endParaRPr lang="en-US" sz="1708" dirty="0">
              <a:solidFill>
                <a:prstClr val="black"/>
              </a:solidFill>
              <a:latin typeface="Calibri" panose="020F0502020204030204"/>
            </a:endParaRPr>
          </a:p>
        </p:txBody>
      </p:sp>
      <p:sp>
        <p:nvSpPr>
          <p:cNvPr id="13" name="Text 10"/>
          <p:cNvSpPr/>
          <p:nvPr/>
        </p:nvSpPr>
        <p:spPr>
          <a:xfrm>
            <a:off x="1635323" y="3344168"/>
            <a:ext cx="2958207" cy="228997"/>
          </a:xfrm>
          <a:prstGeom prst="rect">
            <a:avLst/>
          </a:prstGeom>
          <a:noFill/>
          <a:ln/>
        </p:spPr>
        <p:txBody>
          <a:bodyPr wrap="none" lIns="0" tIns="0" rIns="0" bIns="0" rtlCol="0" anchor="t"/>
          <a:lstStyle/>
          <a:p>
            <a:pPr defTabSz="761970">
              <a:lnSpc>
                <a:spcPts val="1792"/>
              </a:lnSpc>
            </a:pPr>
            <a:r>
              <a:rPr lang="en-US" sz="1417" dirty="0">
                <a:solidFill>
                  <a:srgbClr val="D6E5EF"/>
                </a:solidFill>
                <a:latin typeface="Lora" pitchFamily="34" charset="0"/>
                <a:ea typeface="Lora" pitchFamily="34" charset="-122"/>
                <a:cs typeface="Lora" pitchFamily="34" charset="-120"/>
              </a:rPr>
              <a:t>Amélioration du taux de résolution</a:t>
            </a:r>
            <a:endParaRPr lang="en-US" sz="1417" dirty="0">
              <a:solidFill>
                <a:prstClr val="black"/>
              </a:solidFill>
              <a:latin typeface="Calibri" panose="020F0502020204030204"/>
            </a:endParaRPr>
          </a:p>
        </p:txBody>
      </p:sp>
      <p:sp>
        <p:nvSpPr>
          <p:cNvPr id="14" name="Text 11"/>
          <p:cNvSpPr/>
          <p:nvPr/>
        </p:nvSpPr>
        <p:spPr>
          <a:xfrm>
            <a:off x="1635324" y="3666530"/>
            <a:ext cx="5439568" cy="996950"/>
          </a:xfrm>
          <a:prstGeom prst="rect">
            <a:avLst/>
          </a:prstGeom>
          <a:noFill/>
          <a:ln/>
        </p:spPr>
        <p:txBody>
          <a:bodyPr wrap="square" lIns="0" tIns="0" rIns="0" bIns="0" rtlCol="0" anchor="t"/>
          <a:lstStyle/>
          <a:p>
            <a:pPr defTabSz="761970">
              <a:lnSpc>
                <a:spcPts val="1958"/>
              </a:lnSpc>
            </a:pPr>
            <a:r>
              <a:rPr lang="en-US" sz="1208" dirty="0">
                <a:solidFill>
                  <a:srgbClr val="D6E5EF"/>
                </a:solidFill>
                <a:latin typeface="Source Sans Pro" pitchFamily="34" charset="0"/>
                <a:ea typeface="Source Sans Pro" pitchFamily="34" charset="-122"/>
                <a:cs typeface="Source Sans Pro" pitchFamily="34" charset="-120"/>
              </a:rPr>
              <a:t>Grâce à cette solution, Société Générale a amélioré son taux de résolution au premier contact de 15 %, car les conseillers peuvent résoudre plus rapidement les problèmes en ayant toutes les informations à disposition dès le début de l'interaction.</a:t>
            </a:r>
            <a:endParaRPr lang="en-US" sz="1208" dirty="0">
              <a:solidFill>
                <a:prstClr val="black"/>
              </a:solidFill>
              <a:latin typeface="Calibri" panose="020F0502020204030204"/>
            </a:endParaRPr>
          </a:p>
        </p:txBody>
      </p:sp>
      <p:sp>
        <p:nvSpPr>
          <p:cNvPr id="15" name="Shape 12"/>
          <p:cNvSpPr/>
          <p:nvPr/>
        </p:nvSpPr>
        <p:spPr>
          <a:xfrm>
            <a:off x="934839" y="5315744"/>
            <a:ext cx="545108" cy="19050"/>
          </a:xfrm>
          <a:prstGeom prst="roundRect">
            <a:avLst>
              <a:gd name="adj" fmla="val 122652"/>
            </a:avLst>
          </a:prstGeom>
          <a:solidFill>
            <a:srgbClr val="5D606B"/>
          </a:solidFill>
          <a:ln/>
        </p:spPr>
      </p:sp>
      <p:sp>
        <p:nvSpPr>
          <p:cNvPr id="16" name="Shape 13"/>
          <p:cNvSpPr/>
          <p:nvPr/>
        </p:nvSpPr>
        <p:spPr>
          <a:xfrm>
            <a:off x="603449" y="5150049"/>
            <a:ext cx="350441" cy="350441"/>
          </a:xfrm>
          <a:prstGeom prst="roundRect">
            <a:avLst>
              <a:gd name="adj" fmla="val 6667"/>
            </a:avLst>
          </a:prstGeom>
          <a:solidFill>
            <a:srgbClr val="444752"/>
          </a:solidFill>
          <a:ln/>
        </p:spPr>
      </p:sp>
      <p:sp>
        <p:nvSpPr>
          <p:cNvPr id="17" name="Text 14"/>
          <p:cNvSpPr/>
          <p:nvPr/>
        </p:nvSpPr>
        <p:spPr>
          <a:xfrm>
            <a:off x="717352" y="5215335"/>
            <a:ext cx="122535" cy="219869"/>
          </a:xfrm>
          <a:prstGeom prst="rect">
            <a:avLst/>
          </a:prstGeom>
          <a:noFill/>
          <a:ln/>
        </p:spPr>
        <p:txBody>
          <a:bodyPr wrap="none" lIns="0" tIns="0" rIns="0" bIns="0" rtlCol="0" anchor="t"/>
          <a:lstStyle/>
          <a:p>
            <a:pPr algn="ctr" defTabSz="761970">
              <a:lnSpc>
                <a:spcPts val="1708"/>
              </a:lnSpc>
            </a:pPr>
            <a:r>
              <a:rPr lang="en-US" sz="1708" dirty="0">
                <a:solidFill>
                  <a:srgbClr val="D6E5EF"/>
                </a:solidFill>
                <a:latin typeface="Lora" pitchFamily="34" charset="0"/>
                <a:ea typeface="Lora" pitchFamily="34" charset="-122"/>
                <a:cs typeface="Lora" pitchFamily="34" charset="-120"/>
              </a:rPr>
              <a:t>3</a:t>
            </a:r>
            <a:endParaRPr lang="en-US" sz="1708" dirty="0">
              <a:solidFill>
                <a:prstClr val="black"/>
              </a:solidFill>
              <a:latin typeface="Calibri" panose="020F0502020204030204"/>
            </a:endParaRPr>
          </a:p>
        </p:txBody>
      </p:sp>
      <p:sp>
        <p:nvSpPr>
          <p:cNvPr id="18" name="Text 15"/>
          <p:cNvSpPr/>
          <p:nvPr/>
        </p:nvSpPr>
        <p:spPr>
          <a:xfrm>
            <a:off x="1635323" y="5130502"/>
            <a:ext cx="2679105" cy="228997"/>
          </a:xfrm>
          <a:prstGeom prst="rect">
            <a:avLst/>
          </a:prstGeom>
          <a:noFill/>
          <a:ln/>
        </p:spPr>
        <p:txBody>
          <a:bodyPr wrap="none" lIns="0" tIns="0" rIns="0" bIns="0" rtlCol="0" anchor="t"/>
          <a:lstStyle/>
          <a:p>
            <a:pPr defTabSz="761970">
              <a:lnSpc>
                <a:spcPts val="1792"/>
              </a:lnSpc>
            </a:pPr>
            <a:r>
              <a:rPr lang="en-US" sz="1417" dirty="0">
                <a:solidFill>
                  <a:srgbClr val="D6E5EF"/>
                </a:solidFill>
                <a:latin typeface="Lora" pitchFamily="34" charset="0"/>
                <a:ea typeface="Lora" pitchFamily="34" charset="-122"/>
                <a:cs typeface="Lora" pitchFamily="34" charset="-120"/>
              </a:rPr>
              <a:t>Augmentation de la satisfaction</a:t>
            </a:r>
            <a:endParaRPr lang="en-US" sz="1417" dirty="0">
              <a:solidFill>
                <a:prstClr val="black"/>
              </a:solidFill>
              <a:latin typeface="Calibri" panose="020F0502020204030204"/>
            </a:endParaRPr>
          </a:p>
        </p:txBody>
      </p:sp>
      <p:sp>
        <p:nvSpPr>
          <p:cNvPr id="19" name="Text 16"/>
          <p:cNvSpPr/>
          <p:nvPr/>
        </p:nvSpPr>
        <p:spPr>
          <a:xfrm>
            <a:off x="1635324" y="5452864"/>
            <a:ext cx="5439568" cy="747713"/>
          </a:xfrm>
          <a:prstGeom prst="rect">
            <a:avLst/>
          </a:prstGeom>
          <a:noFill/>
          <a:ln/>
        </p:spPr>
        <p:txBody>
          <a:bodyPr wrap="square" lIns="0" tIns="0" rIns="0" bIns="0" rtlCol="0" anchor="t"/>
          <a:lstStyle/>
          <a:p>
            <a:pPr defTabSz="761970">
              <a:lnSpc>
                <a:spcPts val="1958"/>
              </a:lnSpc>
            </a:pPr>
            <a:r>
              <a:rPr lang="en-US" sz="1208" dirty="0">
                <a:solidFill>
                  <a:srgbClr val="D6E5EF"/>
                </a:solidFill>
                <a:latin typeface="Source Sans Pro" pitchFamily="34" charset="0"/>
                <a:ea typeface="Source Sans Pro" pitchFamily="34" charset="-122"/>
                <a:cs typeface="Source Sans Pro" pitchFamily="34" charset="-120"/>
              </a:rPr>
              <a:t>L'expérience client a également été améliorée, avec un taux de satisfaction client en hausse de 10 %, car les clients se sentent mieux compris et moins frustrés par des questions redondantes.</a:t>
            </a:r>
            <a:endParaRPr lang="en-US" sz="1208" dirty="0">
              <a:solidFill>
                <a:prstClr val="black"/>
              </a:solidFill>
              <a:latin typeface="Calibri" panose="020F0502020204030204"/>
            </a:endParaRPr>
          </a:p>
        </p:txBody>
      </p:sp>
    </p:spTree>
    <p:extLst>
      <p:ext uri="{BB962C8B-B14F-4D97-AF65-F5344CB8AC3E}">
        <p14:creationId xmlns:p14="http://schemas.microsoft.com/office/powerpoint/2010/main" val="40986834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503535" y="475060"/>
            <a:ext cx="6612930" cy="846336"/>
          </a:xfrm>
          <a:prstGeom prst="rect">
            <a:avLst/>
          </a:prstGeom>
          <a:noFill/>
          <a:ln/>
        </p:spPr>
        <p:txBody>
          <a:bodyPr wrap="square" lIns="0" tIns="0" rIns="0" bIns="0" rtlCol="0" anchor="t"/>
          <a:lstStyle/>
          <a:p>
            <a:pPr defTabSz="761970">
              <a:lnSpc>
                <a:spcPts val="3292"/>
              </a:lnSpc>
            </a:pPr>
            <a:r>
              <a:rPr lang="en-US" sz="2625" dirty="0">
                <a:solidFill>
                  <a:srgbClr val="F98AC7"/>
                </a:solidFill>
                <a:latin typeface="Lora" pitchFamily="34" charset="0"/>
                <a:ea typeface="Lora" pitchFamily="34" charset="-122"/>
                <a:cs typeface="Lora" pitchFamily="34" charset="-120"/>
              </a:rPr>
              <a:t>Exemple concret : Wells Fargo et le coaching des conseillers par IA</a:t>
            </a:r>
            <a:endParaRPr lang="en-US" sz="2625" dirty="0">
              <a:solidFill>
                <a:prstClr val="black"/>
              </a:solidFill>
              <a:latin typeface="Calibri" panose="020F0502020204030204"/>
            </a:endParaRPr>
          </a:p>
        </p:txBody>
      </p:sp>
      <p:sp>
        <p:nvSpPr>
          <p:cNvPr id="4" name="Shape 1"/>
          <p:cNvSpPr/>
          <p:nvPr/>
        </p:nvSpPr>
        <p:spPr>
          <a:xfrm>
            <a:off x="709811" y="1537196"/>
            <a:ext cx="19050" cy="4845645"/>
          </a:xfrm>
          <a:prstGeom prst="roundRect">
            <a:avLst>
              <a:gd name="adj" fmla="val 113298"/>
            </a:avLst>
          </a:prstGeom>
          <a:solidFill>
            <a:srgbClr val="5D606B"/>
          </a:solidFill>
          <a:ln/>
        </p:spPr>
      </p:sp>
      <p:sp>
        <p:nvSpPr>
          <p:cNvPr id="5" name="Shape 2"/>
          <p:cNvSpPr/>
          <p:nvPr/>
        </p:nvSpPr>
        <p:spPr>
          <a:xfrm>
            <a:off x="862112" y="1851323"/>
            <a:ext cx="503535" cy="19050"/>
          </a:xfrm>
          <a:prstGeom prst="roundRect">
            <a:avLst>
              <a:gd name="adj" fmla="val 113298"/>
            </a:avLst>
          </a:prstGeom>
          <a:solidFill>
            <a:srgbClr val="5D606B"/>
          </a:solidFill>
          <a:ln/>
        </p:spPr>
      </p:sp>
      <p:sp>
        <p:nvSpPr>
          <p:cNvPr id="6" name="Shape 3"/>
          <p:cNvSpPr/>
          <p:nvPr/>
        </p:nvSpPr>
        <p:spPr>
          <a:xfrm>
            <a:off x="557510" y="1699022"/>
            <a:ext cx="323652" cy="323652"/>
          </a:xfrm>
          <a:prstGeom prst="roundRect">
            <a:avLst>
              <a:gd name="adj" fmla="val 6669"/>
            </a:avLst>
          </a:prstGeom>
          <a:solidFill>
            <a:srgbClr val="444752"/>
          </a:solidFill>
          <a:ln/>
        </p:spPr>
      </p:sp>
      <p:sp>
        <p:nvSpPr>
          <p:cNvPr id="7" name="Text 4"/>
          <p:cNvSpPr/>
          <p:nvPr/>
        </p:nvSpPr>
        <p:spPr>
          <a:xfrm>
            <a:off x="682328" y="1759248"/>
            <a:ext cx="74018" cy="203101"/>
          </a:xfrm>
          <a:prstGeom prst="rect">
            <a:avLst/>
          </a:prstGeom>
          <a:noFill/>
          <a:ln/>
        </p:spPr>
        <p:txBody>
          <a:bodyPr wrap="none" lIns="0" tIns="0" rIns="0" bIns="0" rtlCol="0" anchor="t"/>
          <a:lstStyle/>
          <a:p>
            <a:pPr algn="ctr" defTabSz="761970">
              <a:lnSpc>
                <a:spcPts val="1583"/>
              </a:lnSpc>
            </a:pPr>
            <a:r>
              <a:rPr lang="en-US" sz="1583" dirty="0">
                <a:solidFill>
                  <a:srgbClr val="D6E5EF"/>
                </a:solidFill>
                <a:latin typeface="Lora" pitchFamily="34" charset="0"/>
                <a:ea typeface="Lora" pitchFamily="34" charset="-122"/>
                <a:cs typeface="Lora" pitchFamily="34" charset="-120"/>
              </a:rPr>
              <a:t>1</a:t>
            </a:r>
            <a:endParaRPr lang="en-US" sz="1583" dirty="0">
              <a:solidFill>
                <a:prstClr val="black"/>
              </a:solidFill>
              <a:latin typeface="Calibri" panose="020F0502020204030204"/>
            </a:endParaRPr>
          </a:p>
        </p:txBody>
      </p:sp>
      <p:sp>
        <p:nvSpPr>
          <p:cNvPr id="8" name="Text 5"/>
          <p:cNvSpPr/>
          <p:nvPr/>
        </p:nvSpPr>
        <p:spPr>
          <a:xfrm>
            <a:off x="1510706" y="1681064"/>
            <a:ext cx="2215654" cy="211534"/>
          </a:xfrm>
          <a:prstGeom prst="rect">
            <a:avLst/>
          </a:prstGeom>
          <a:noFill/>
          <a:ln/>
        </p:spPr>
        <p:txBody>
          <a:bodyPr wrap="none" lIns="0" tIns="0" rIns="0" bIns="0" rtlCol="0" anchor="t"/>
          <a:lstStyle/>
          <a:p>
            <a:pPr defTabSz="761970">
              <a:lnSpc>
                <a:spcPts val="1625"/>
              </a:lnSpc>
            </a:pPr>
            <a:r>
              <a:rPr lang="en-US" sz="1292" dirty="0">
                <a:solidFill>
                  <a:srgbClr val="D6E5EF"/>
                </a:solidFill>
                <a:latin typeface="Lora" pitchFamily="34" charset="0"/>
                <a:ea typeface="Lora" pitchFamily="34" charset="-122"/>
                <a:cs typeface="Lora" pitchFamily="34" charset="-120"/>
              </a:rPr>
              <a:t>Mise en place du système IA</a:t>
            </a:r>
            <a:endParaRPr lang="en-US" sz="1292" dirty="0">
              <a:solidFill>
                <a:prstClr val="black"/>
              </a:solidFill>
              <a:latin typeface="Calibri" panose="020F0502020204030204"/>
            </a:endParaRPr>
          </a:p>
        </p:txBody>
      </p:sp>
      <p:sp>
        <p:nvSpPr>
          <p:cNvPr id="9" name="Text 6"/>
          <p:cNvSpPr/>
          <p:nvPr/>
        </p:nvSpPr>
        <p:spPr>
          <a:xfrm>
            <a:off x="1510705" y="1978918"/>
            <a:ext cx="5605760" cy="460375"/>
          </a:xfrm>
          <a:prstGeom prst="rect">
            <a:avLst/>
          </a:prstGeom>
          <a:noFill/>
          <a:ln/>
        </p:spPr>
        <p:txBody>
          <a:bodyPr wrap="square" lIns="0" tIns="0" rIns="0" bIns="0" rtlCol="0" anchor="t"/>
          <a:lstStyle/>
          <a:p>
            <a:pPr defTabSz="761970">
              <a:lnSpc>
                <a:spcPts val="1792"/>
              </a:lnSpc>
            </a:pPr>
            <a:r>
              <a:rPr lang="en-US" sz="1125" dirty="0">
                <a:solidFill>
                  <a:srgbClr val="D6E5EF"/>
                </a:solidFill>
                <a:latin typeface="Source Sans Pro" pitchFamily="34" charset="0"/>
                <a:ea typeface="Source Sans Pro" pitchFamily="34" charset="-122"/>
                <a:cs typeface="Source Sans Pro" pitchFamily="34" charset="-120"/>
              </a:rPr>
              <a:t>Wells Fargo utilise un système d'IA qui analyse les performances des conseillers en matière de service client, identifie les points faibles et propose des modules de formation adaptés.</a:t>
            </a:r>
            <a:endParaRPr lang="en-US" sz="1125" dirty="0">
              <a:solidFill>
                <a:prstClr val="black"/>
              </a:solidFill>
              <a:latin typeface="Calibri" panose="020F0502020204030204"/>
            </a:endParaRPr>
          </a:p>
        </p:txBody>
      </p:sp>
      <p:sp>
        <p:nvSpPr>
          <p:cNvPr id="10" name="Shape 7"/>
          <p:cNvSpPr/>
          <p:nvPr/>
        </p:nvSpPr>
        <p:spPr>
          <a:xfrm>
            <a:off x="862112" y="3041154"/>
            <a:ext cx="503535" cy="19050"/>
          </a:xfrm>
          <a:prstGeom prst="roundRect">
            <a:avLst>
              <a:gd name="adj" fmla="val 113298"/>
            </a:avLst>
          </a:prstGeom>
          <a:solidFill>
            <a:srgbClr val="5D606B"/>
          </a:solidFill>
          <a:ln/>
        </p:spPr>
      </p:sp>
      <p:sp>
        <p:nvSpPr>
          <p:cNvPr id="11" name="Shape 8"/>
          <p:cNvSpPr/>
          <p:nvPr/>
        </p:nvSpPr>
        <p:spPr>
          <a:xfrm>
            <a:off x="557510" y="2888853"/>
            <a:ext cx="323652" cy="323652"/>
          </a:xfrm>
          <a:prstGeom prst="roundRect">
            <a:avLst>
              <a:gd name="adj" fmla="val 6669"/>
            </a:avLst>
          </a:prstGeom>
          <a:solidFill>
            <a:srgbClr val="444752"/>
          </a:solidFill>
          <a:ln/>
        </p:spPr>
      </p:sp>
      <p:sp>
        <p:nvSpPr>
          <p:cNvPr id="12" name="Text 9"/>
          <p:cNvSpPr/>
          <p:nvPr/>
        </p:nvSpPr>
        <p:spPr>
          <a:xfrm>
            <a:off x="664766" y="2949080"/>
            <a:ext cx="109141" cy="203101"/>
          </a:xfrm>
          <a:prstGeom prst="rect">
            <a:avLst/>
          </a:prstGeom>
          <a:noFill/>
          <a:ln/>
        </p:spPr>
        <p:txBody>
          <a:bodyPr wrap="none" lIns="0" tIns="0" rIns="0" bIns="0" rtlCol="0" anchor="t"/>
          <a:lstStyle/>
          <a:p>
            <a:pPr algn="ctr" defTabSz="761970">
              <a:lnSpc>
                <a:spcPts val="1583"/>
              </a:lnSpc>
            </a:pPr>
            <a:r>
              <a:rPr lang="en-US" sz="1583" dirty="0">
                <a:solidFill>
                  <a:srgbClr val="D6E5EF"/>
                </a:solidFill>
                <a:latin typeface="Lora" pitchFamily="34" charset="0"/>
                <a:ea typeface="Lora" pitchFamily="34" charset="-122"/>
                <a:cs typeface="Lora" pitchFamily="34" charset="-120"/>
              </a:rPr>
              <a:t>2</a:t>
            </a:r>
            <a:endParaRPr lang="en-US" sz="1583" dirty="0">
              <a:solidFill>
                <a:prstClr val="black"/>
              </a:solidFill>
              <a:latin typeface="Calibri" panose="020F0502020204030204"/>
            </a:endParaRPr>
          </a:p>
        </p:txBody>
      </p:sp>
      <p:sp>
        <p:nvSpPr>
          <p:cNvPr id="13" name="Text 10"/>
          <p:cNvSpPr/>
          <p:nvPr/>
        </p:nvSpPr>
        <p:spPr>
          <a:xfrm>
            <a:off x="1510705" y="2870895"/>
            <a:ext cx="1855788" cy="211534"/>
          </a:xfrm>
          <a:prstGeom prst="rect">
            <a:avLst/>
          </a:prstGeom>
          <a:noFill/>
          <a:ln/>
        </p:spPr>
        <p:txBody>
          <a:bodyPr wrap="none" lIns="0" tIns="0" rIns="0" bIns="0" rtlCol="0" anchor="t"/>
          <a:lstStyle/>
          <a:p>
            <a:pPr defTabSz="761970">
              <a:lnSpc>
                <a:spcPts val="1625"/>
              </a:lnSpc>
            </a:pPr>
            <a:r>
              <a:rPr lang="en-US" sz="1292" dirty="0">
                <a:solidFill>
                  <a:srgbClr val="D6E5EF"/>
                </a:solidFill>
                <a:latin typeface="Lora" pitchFamily="34" charset="0"/>
                <a:ea typeface="Lora" pitchFamily="34" charset="-122"/>
                <a:cs typeface="Lora" pitchFamily="34" charset="-120"/>
              </a:rPr>
              <a:t>Coaching en temps réel</a:t>
            </a:r>
            <a:endParaRPr lang="en-US" sz="1292" dirty="0">
              <a:solidFill>
                <a:prstClr val="black"/>
              </a:solidFill>
              <a:latin typeface="Calibri" panose="020F0502020204030204"/>
            </a:endParaRPr>
          </a:p>
        </p:txBody>
      </p:sp>
      <p:sp>
        <p:nvSpPr>
          <p:cNvPr id="14" name="Text 11"/>
          <p:cNvSpPr/>
          <p:nvPr/>
        </p:nvSpPr>
        <p:spPr>
          <a:xfrm>
            <a:off x="1510705" y="3168749"/>
            <a:ext cx="5605760" cy="460375"/>
          </a:xfrm>
          <a:prstGeom prst="rect">
            <a:avLst/>
          </a:prstGeom>
          <a:noFill/>
          <a:ln/>
        </p:spPr>
        <p:txBody>
          <a:bodyPr wrap="square" lIns="0" tIns="0" rIns="0" bIns="0" rtlCol="0" anchor="t"/>
          <a:lstStyle/>
          <a:p>
            <a:pPr defTabSz="761970">
              <a:lnSpc>
                <a:spcPts val="1792"/>
              </a:lnSpc>
            </a:pPr>
            <a:r>
              <a:rPr lang="en-US" sz="1125" dirty="0">
                <a:solidFill>
                  <a:srgbClr val="D6E5EF"/>
                </a:solidFill>
                <a:latin typeface="Source Sans Pro" pitchFamily="34" charset="0"/>
                <a:ea typeface="Source Sans Pro" pitchFamily="34" charset="-122"/>
                <a:cs typeface="Source Sans Pro" pitchFamily="34" charset="-120"/>
              </a:rPr>
              <a:t>L'IA peut également fournir des retours en temps réel pendant les interactions en direct pour aider les conseillers à améliorer leur approche.</a:t>
            </a:r>
            <a:endParaRPr lang="en-US" sz="1125" dirty="0">
              <a:solidFill>
                <a:prstClr val="black"/>
              </a:solidFill>
              <a:latin typeface="Calibri" panose="020F0502020204030204"/>
            </a:endParaRPr>
          </a:p>
        </p:txBody>
      </p:sp>
      <p:sp>
        <p:nvSpPr>
          <p:cNvPr id="15" name="Shape 12"/>
          <p:cNvSpPr/>
          <p:nvPr/>
        </p:nvSpPr>
        <p:spPr>
          <a:xfrm>
            <a:off x="862112" y="4230985"/>
            <a:ext cx="503535" cy="19050"/>
          </a:xfrm>
          <a:prstGeom prst="roundRect">
            <a:avLst>
              <a:gd name="adj" fmla="val 113298"/>
            </a:avLst>
          </a:prstGeom>
          <a:solidFill>
            <a:srgbClr val="5D606B"/>
          </a:solidFill>
          <a:ln/>
        </p:spPr>
      </p:sp>
      <p:sp>
        <p:nvSpPr>
          <p:cNvPr id="16" name="Shape 13"/>
          <p:cNvSpPr/>
          <p:nvPr/>
        </p:nvSpPr>
        <p:spPr>
          <a:xfrm>
            <a:off x="557510" y="4078684"/>
            <a:ext cx="323652" cy="323652"/>
          </a:xfrm>
          <a:prstGeom prst="roundRect">
            <a:avLst>
              <a:gd name="adj" fmla="val 6669"/>
            </a:avLst>
          </a:prstGeom>
          <a:solidFill>
            <a:srgbClr val="444752"/>
          </a:solidFill>
          <a:ln/>
        </p:spPr>
      </p:sp>
      <p:sp>
        <p:nvSpPr>
          <p:cNvPr id="17" name="Text 14"/>
          <p:cNvSpPr/>
          <p:nvPr/>
        </p:nvSpPr>
        <p:spPr>
          <a:xfrm>
            <a:off x="662682" y="4138910"/>
            <a:ext cx="113208" cy="203101"/>
          </a:xfrm>
          <a:prstGeom prst="rect">
            <a:avLst/>
          </a:prstGeom>
          <a:noFill/>
          <a:ln/>
        </p:spPr>
        <p:txBody>
          <a:bodyPr wrap="none" lIns="0" tIns="0" rIns="0" bIns="0" rtlCol="0" anchor="t"/>
          <a:lstStyle/>
          <a:p>
            <a:pPr algn="ctr" defTabSz="761970">
              <a:lnSpc>
                <a:spcPts val="1583"/>
              </a:lnSpc>
            </a:pPr>
            <a:r>
              <a:rPr lang="en-US" sz="1583" dirty="0">
                <a:solidFill>
                  <a:srgbClr val="D6E5EF"/>
                </a:solidFill>
                <a:latin typeface="Lora" pitchFamily="34" charset="0"/>
                <a:ea typeface="Lora" pitchFamily="34" charset="-122"/>
                <a:cs typeface="Lora" pitchFamily="34" charset="-120"/>
              </a:rPr>
              <a:t>3</a:t>
            </a:r>
            <a:endParaRPr lang="en-US" sz="1583" dirty="0">
              <a:solidFill>
                <a:prstClr val="black"/>
              </a:solidFill>
              <a:latin typeface="Calibri" panose="020F0502020204030204"/>
            </a:endParaRPr>
          </a:p>
        </p:txBody>
      </p:sp>
      <p:sp>
        <p:nvSpPr>
          <p:cNvPr id="18" name="Text 15"/>
          <p:cNvSpPr/>
          <p:nvPr/>
        </p:nvSpPr>
        <p:spPr>
          <a:xfrm>
            <a:off x="1510705" y="4060726"/>
            <a:ext cx="2469257" cy="211534"/>
          </a:xfrm>
          <a:prstGeom prst="rect">
            <a:avLst/>
          </a:prstGeom>
          <a:noFill/>
          <a:ln/>
        </p:spPr>
        <p:txBody>
          <a:bodyPr wrap="none" lIns="0" tIns="0" rIns="0" bIns="0" rtlCol="0" anchor="t"/>
          <a:lstStyle/>
          <a:p>
            <a:pPr defTabSz="761970">
              <a:lnSpc>
                <a:spcPts val="1625"/>
              </a:lnSpc>
            </a:pPr>
            <a:r>
              <a:rPr lang="en-US" sz="1292" dirty="0">
                <a:solidFill>
                  <a:srgbClr val="D6E5EF"/>
                </a:solidFill>
                <a:latin typeface="Lora" pitchFamily="34" charset="0"/>
                <a:ea typeface="Lora" pitchFamily="34" charset="-122"/>
                <a:cs typeface="Lora" pitchFamily="34" charset="-120"/>
              </a:rPr>
              <a:t>Amélioration des performances</a:t>
            </a:r>
            <a:endParaRPr lang="en-US" sz="1292" dirty="0">
              <a:solidFill>
                <a:prstClr val="black"/>
              </a:solidFill>
              <a:latin typeface="Calibri" panose="020F0502020204030204"/>
            </a:endParaRPr>
          </a:p>
        </p:txBody>
      </p:sp>
      <p:sp>
        <p:nvSpPr>
          <p:cNvPr id="19" name="Text 16"/>
          <p:cNvSpPr/>
          <p:nvPr/>
        </p:nvSpPr>
        <p:spPr>
          <a:xfrm>
            <a:off x="1510705" y="4358581"/>
            <a:ext cx="5605760" cy="460375"/>
          </a:xfrm>
          <a:prstGeom prst="rect">
            <a:avLst/>
          </a:prstGeom>
          <a:noFill/>
          <a:ln/>
        </p:spPr>
        <p:txBody>
          <a:bodyPr wrap="square" lIns="0" tIns="0" rIns="0" bIns="0" rtlCol="0" anchor="t"/>
          <a:lstStyle/>
          <a:p>
            <a:pPr defTabSz="761970">
              <a:lnSpc>
                <a:spcPts val="1792"/>
              </a:lnSpc>
            </a:pPr>
            <a:r>
              <a:rPr lang="en-US" sz="1125" dirty="0">
                <a:solidFill>
                  <a:srgbClr val="D6E5EF"/>
                </a:solidFill>
                <a:latin typeface="Source Sans Pro" pitchFamily="34" charset="0"/>
                <a:ea typeface="Source Sans Pro" pitchFamily="34" charset="-122"/>
                <a:cs typeface="Source Sans Pro" pitchFamily="34" charset="-120"/>
              </a:rPr>
              <a:t>Wells Fargo a constaté une amélioration de 18 % de la performance de ses conseillers dans la gestion des appels complexes après l'introduction de l'IA pour le coaching.</a:t>
            </a:r>
            <a:endParaRPr lang="en-US" sz="1125" dirty="0">
              <a:solidFill>
                <a:prstClr val="black"/>
              </a:solidFill>
              <a:latin typeface="Calibri" panose="020F0502020204030204"/>
            </a:endParaRPr>
          </a:p>
        </p:txBody>
      </p:sp>
      <p:sp>
        <p:nvSpPr>
          <p:cNvPr id="20" name="Shape 17"/>
          <p:cNvSpPr/>
          <p:nvPr/>
        </p:nvSpPr>
        <p:spPr>
          <a:xfrm>
            <a:off x="862112" y="5420817"/>
            <a:ext cx="503535" cy="19050"/>
          </a:xfrm>
          <a:prstGeom prst="roundRect">
            <a:avLst>
              <a:gd name="adj" fmla="val 113298"/>
            </a:avLst>
          </a:prstGeom>
          <a:solidFill>
            <a:srgbClr val="5D606B"/>
          </a:solidFill>
          <a:ln/>
        </p:spPr>
      </p:sp>
      <p:sp>
        <p:nvSpPr>
          <p:cNvPr id="21" name="Shape 18"/>
          <p:cNvSpPr/>
          <p:nvPr/>
        </p:nvSpPr>
        <p:spPr>
          <a:xfrm>
            <a:off x="557510" y="5268516"/>
            <a:ext cx="323652" cy="323652"/>
          </a:xfrm>
          <a:prstGeom prst="roundRect">
            <a:avLst>
              <a:gd name="adj" fmla="val 6669"/>
            </a:avLst>
          </a:prstGeom>
          <a:solidFill>
            <a:srgbClr val="444752"/>
          </a:solidFill>
          <a:ln/>
        </p:spPr>
      </p:sp>
      <p:sp>
        <p:nvSpPr>
          <p:cNvPr id="22" name="Text 19"/>
          <p:cNvSpPr/>
          <p:nvPr/>
        </p:nvSpPr>
        <p:spPr>
          <a:xfrm>
            <a:off x="664269" y="5328742"/>
            <a:ext cx="110133" cy="203101"/>
          </a:xfrm>
          <a:prstGeom prst="rect">
            <a:avLst/>
          </a:prstGeom>
          <a:noFill/>
          <a:ln/>
        </p:spPr>
        <p:txBody>
          <a:bodyPr wrap="none" lIns="0" tIns="0" rIns="0" bIns="0" rtlCol="0" anchor="t"/>
          <a:lstStyle/>
          <a:p>
            <a:pPr algn="ctr" defTabSz="761970">
              <a:lnSpc>
                <a:spcPts val="1583"/>
              </a:lnSpc>
            </a:pPr>
            <a:r>
              <a:rPr lang="en-US" sz="1583" dirty="0">
                <a:solidFill>
                  <a:srgbClr val="D6E5EF"/>
                </a:solidFill>
                <a:latin typeface="Lora" pitchFamily="34" charset="0"/>
                <a:ea typeface="Lora" pitchFamily="34" charset="-122"/>
                <a:cs typeface="Lora" pitchFamily="34" charset="-120"/>
              </a:rPr>
              <a:t>4</a:t>
            </a:r>
            <a:endParaRPr lang="en-US" sz="1583" dirty="0">
              <a:solidFill>
                <a:prstClr val="black"/>
              </a:solidFill>
              <a:latin typeface="Calibri" panose="020F0502020204030204"/>
            </a:endParaRPr>
          </a:p>
        </p:txBody>
      </p:sp>
      <p:sp>
        <p:nvSpPr>
          <p:cNvPr id="23" name="Text 20"/>
          <p:cNvSpPr/>
          <p:nvPr/>
        </p:nvSpPr>
        <p:spPr>
          <a:xfrm>
            <a:off x="1510705" y="5250557"/>
            <a:ext cx="1783060" cy="211534"/>
          </a:xfrm>
          <a:prstGeom prst="rect">
            <a:avLst/>
          </a:prstGeom>
          <a:noFill/>
          <a:ln/>
        </p:spPr>
        <p:txBody>
          <a:bodyPr wrap="none" lIns="0" tIns="0" rIns="0" bIns="0" rtlCol="0" anchor="t"/>
          <a:lstStyle/>
          <a:p>
            <a:pPr defTabSz="761970">
              <a:lnSpc>
                <a:spcPts val="1625"/>
              </a:lnSpc>
            </a:pPr>
            <a:r>
              <a:rPr lang="en-US" sz="1292" dirty="0">
                <a:solidFill>
                  <a:srgbClr val="D6E5EF"/>
                </a:solidFill>
                <a:latin typeface="Lora" pitchFamily="34" charset="0"/>
                <a:ea typeface="Lora" pitchFamily="34" charset="-122"/>
                <a:cs typeface="Lora" pitchFamily="34" charset="-120"/>
              </a:rPr>
              <a:t>Réduction du turnover</a:t>
            </a:r>
            <a:endParaRPr lang="en-US" sz="1292" dirty="0">
              <a:solidFill>
                <a:prstClr val="black"/>
              </a:solidFill>
              <a:latin typeface="Calibri" panose="020F0502020204030204"/>
            </a:endParaRPr>
          </a:p>
        </p:txBody>
      </p:sp>
      <p:sp>
        <p:nvSpPr>
          <p:cNvPr id="24" name="Text 21"/>
          <p:cNvSpPr/>
          <p:nvPr/>
        </p:nvSpPr>
        <p:spPr>
          <a:xfrm>
            <a:off x="1510705" y="5548412"/>
            <a:ext cx="5605760" cy="690563"/>
          </a:xfrm>
          <a:prstGeom prst="rect">
            <a:avLst/>
          </a:prstGeom>
          <a:noFill/>
          <a:ln/>
        </p:spPr>
        <p:txBody>
          <a:bodyPr wrap="square" lIns="0" tIns="0" rIns="0" bIns="0" rtlCol="0" anchor="t"/>
          <a:lstStyle/>
          <a:p>
            <a:pPr defTabSz="761970">
              <a:lnSpc>
                <a:spcPts val="1792"/>
              </a:lnSpc>
            </a:pPr>
            <a:r>
              <a:rPr lang="en-US" sz="1125" dirty="0">
                <a:solidFill>
                  <a:srgbClr val="D6E5EF"/>
                </a:solidFill>
                <a:latin typeface="Source Sans Pro" pitchFamily="34" charset="0"/>
                <a:ea typeface="Source Sans Pro" pitchFamily="34" charset="-122"/>
                <a:cs typeface="Source Sans Pro" pitchFamily="34" charset="-120"/>
              </a:rPr>
              <a:t>En améliorant la performance et en réduisant la pression sur les conseillers grâce à l'IA, la banque a réduit le turnover des conseillers de 10 %, contribuant à un environnement de travail plus stable et satisfaisant.</a:t>
            </a:r>
            <a:endParaRPr lang="en-US" sz="1125" dirty="0">
              <a:solidFill>
                <a:prstClr val="black"/>
              </a:solidFill>
              <a:latin typeface="Calibri" panose="020F0502020204030204"/>
            </a:endParaRPr>
          </a:p>
        </p:txBody>
      </p:sp>
    </p:spTree>
    <p:extLst>
      <p:ext uri="{BB962C8B-B14F-4D97-AF65-F5344CB8AC3E}">
        <p14:creationId xmlns:p14="http://schemas.microsoft.com/office/powerpoint/2010/main" val="27438291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197475" y="496392"/>
            <a:ext cx="6369050" cy="3082528"/>
          </a:xfrm>
          <a:prstGeom prst="rect">
            <a:avLst/>
          </a:prstGeom>
          <a:noFill/>
          <a:ln/>
        </p:spPr>
        <p:txBody>
          <a:bodyPr wrap="square" lIns="0" tIns="0" rIns="0" bIns="0" rtlCol="0" anchor="t"/>
          <a:lstStyle/>
          <a:p>
            <a:pPr defTabSz="761970">
              <a:lnSpc>
                <a:spcPts val="6041"/>
              </a:lnSpc>
            </a:pPr>
            <a:r>
              <a:rPr lang="en-US" sz="4833" dirty="0">
                <a:solidFill>
                  <a:srgbClr val="F2F0F4"/>
                </a:solidFill>
                <a:latin typeface="Montserrat" pitchFamily="34" charset="0"/>
                <a:ea typeface="Montserrat" pitchFamily="34" charset="-122"/>
                <a:cs typeface="Montserrat" pitchFamily="34" charset="-120"/>
              </a:rPr>
              <a:t>L'IA au service de l'optimisation des parcours client bancaires</a:t>
            </a:r>
            <a:endParaRPr lang="en-US" sz="4833" dirty="0">
              <a:solidFill>
                <a:prstClr val="black"/>
              </a:solidFill>
              <a:latin typeface="Calibri" panose="020F0502020204030204"/>
            </a:endParaRPr>
          </a:p>
        </p:txBody>
      </p:sp>
      <p:pic>
        <p:nvPicPr>
          <p:cNvPr id="4" name="Image 3"/>
          <p:cNvPicPr>
            <a:picLocks noChangeAspect="1"/>
          </p:cNvPicPr>
          <p:nvPr/>
        </p:nvPicPr>
        <p:blipFill>
          <a:blip r:embed="rId4"/>
          <a:stretch>
            <a:fillRect/>
          </a:stretch>
        </p:blipFill>
        <p:spPr>
          <a:xfrm>
            <a:off x="5197475" y="3930283"/>
            <a:ext cx="5749026" cy="762066"/>
          </a:xfrm>
          <a:prstGeom prst="rect">
            <a:avLst/>
          </a:prstGeom>
        </p:spPr>
      </p:pic>
    </p:spTree>
    <p:extLst>
      <p:ext uri="{BB962C8B-B14F-4D97-AF65-F5344CB8AC3E}">
        <p14:creationId xmlns:p14="http://schemas.microsoft.com/office/powerpoint/2010/main" val="397916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1862138"/>
          </a:xfrm>
          <a:prstGeom prst="rect">
            <a:avLst/>
          </a:prstGeom>
        </p:spPr>
      </p:pic>
      <p:sp>
        <p:nvSpPr>
          <p:cNvPr id="3" name="Text 0"/>
          <p:cNvSpPr/>
          <p:nvPr/>
        </p:nvSpPr>
        <p:spPr>
          <a:xfrm>
            <a:off x="521395" y="2390181"/>
            <a:ext cx="6835279" cy="465534"/>
          </a:xfrm>
          <a:prstGeom prst="rect">
            <a:avLst/>
          </a:prstGeom>
          <a:noFill/>
          <a:ln/>
        </p:spPr>
        <p:txBody>
          <a:bodyPr wrap="none" lIns="0" tIns="0" rIns="0" bIns="0" rtlCol="0" anchor="t"/>
          <a:lstStyle/>
          <a:p>
            <a:pPr defTabSz="761970">
              <a:lnSpc>
                <a:spcPts val="3625"/>
              </a:lnSpc>
            </a:pPr>
            <a:r>
              <a:rPr lang="en-US" sz="2917" dirty="0">
                <a:solidFill>
                  <a:srgbClr val="F2F0F4"/>
                </a:solidFill>
                <a:latin typeface="Montserrat" pitchFamily="34" charset="0"/>
                <a:ea typeface="Montserrat" pitchFamily="34" charset="-122"/>
                <a:cs typeface="Montserrat" pitchFamily="34" charset="-120"/>
              </a:rPr>
              <a:t>Solutions IA pour réduire les frictions</a:t>
            </a:r>
            <a:endParaRPr lang="en-US" sz="2917" dirty="0">
              <a:solidFill>
                <a:prstClr val="black"/>
              </a:solidFill>
              <a:latin typeface="Calibri" panose="020F0502020204030204"/>
            </a:endParaRPr>
          </a:p>
        </p:txBody>
      </p:sp>
      <p:sp>
        <p:nvSpPr>
          <p:cNvPr id="4" name="Text 1"/>
          <p:cNvSpPr/>
          <p:nvPr/>
        </p:nvSpPr>
        <p:spPr>
          <a:xfrm>
            <a:off x="521395" y="3079155"/>
            <a:ext cx="11149211" cy="715268"/>
          </a:xfrm>
          <a:prstGeom prst="rect">
            <a:avLst/>
          </a:prstGeom>
          <a:noFill/>
          <a:ln/>
        </p:spPr>
        <p:txBody>
          <a:bodyPr wrap="square" lIns="0" tIns="0" rIns="0" bIns="0" rtlCol="0" anchor="t"/>
          <a:lstStyle/>
          <a:p>
            <a:pPr defTabSz="761970">
              <a:lnSpc>
                <a:spcPts val="1875"/>
              </a:lnSpc>
            </a:pPr>
            <a:r>
              <a:rPr lang="en-US" sz="1167" dirty="0">
                <a:solidFill>
                  <a:srgbClr val="DCD7E5"/>
                </a:solidFill>
                <a:latin typeface="Heebo" pitchFamily="34" charset="0"/>
                <a:ea typeface="Heebo" pitchFamily="34" charset="-122"/>
                <a:cs typeface="Heebo" pitchFamily="34" charset="-120"/>
              </a:rPr>
              <a:t>Une fois les points de friction identifiés, l'IA peut proposer des ajustements concrets pour améliorer l'expérience client. Ces solutions visent à simplifier les processus, réduire les étapes nécessaires et automatiser certaines vérifications pour alléger la charge sur le client. Par exemple, pour l'ouverture de compte en ligne, l'IA peut suggérer la simplification des formulaires, la réduction du nombre d'étapes nécessaires, ou la mise en place d'une vérification automatique des documents.</a:t>
            </a:r>
            <a:endParaRPr lang="en-US" sz="1167" dirty="0">
              <a:solidFill>
                <a:prstClr val="black"/>
              </a:solidFill>
              <a:latin typeface="Calibri" panose="020F0502020204030204"/>
            </a:endParaRPr>
          </a:p>
        </p:txBody>
      </p:sp>
      <p:sp>
        <p:nvSpPr>
          <p:cNvPr id="5" name="Shape 2"/>
          <p:cNvSpPr/>
          <p:nvPr/>
        </p:nvSpPr>
        <p:spPr>
          <a:xfrm>
            <a:off x="521394" y="3962004"/>
            <a:ext cx="5500192" cy="1109464"/>
          </a:xfrm>
          <a:prstGeom prst="roundRect">
            <a:avLst>
              <a:gd name="adj" fmla="val 5640"/>
            </a:avLst>
          </a:prstGeom>
          <a:solidFill>
            <a:srgbClr val="31136C"/>
          </a:solidFill>
          <a:ln w="7620">
            <a:solidFill>
              <a:srgbClr val="4A2C85"/>
            </a:solidFill>
            <a:prstDash val="solid"/>
          </a:ln>
        </p:spPr>
      </p:sp>
      <p:sp>
        <p:nvSpPr>
          <p:cNvPr id="6" name="Text 3"/>
          <p:cNvSpPr/>
          <p:nvPr/>
        </p:nvSpPr>
        <p:spPr>
          <a:xfrm>
            <a:off x="676672" y="4117281"/>
            <a:ext cx="2770683" cy="232768"/>
          </a:xfrm>
          <a:prstGeom prst="rect">
            <a:avLst/>
          </a:prstGeom>
          <a:noFill/>
          <a:ln/>
        </p:spPr>
        <p:txBody>
          <a:bodyPr wrap="none" lIns="0" tIns="0" rIns="0" bIns="0" rtlCol="0" anchor="t"/>
          <a:lstStyle/>
          <a:p>
            <a:pPr defTabSz="761970">
              <a:lnSpc>
                <a:spcPts val="1792"/>
              </a:lnSpc>
            </a:pPr>
            <a:r>
              <a:rPr lang="en-US" sz="1458" dirty="0">
                <a:solidFill>
                  <a:srgbClr val="DCD7E5"/>
                </a:solidFill>
                <a:latin typeface="Montserrat" pitchFamily="34" charset="0"/>
                <a:ea typeface="Montserrat" pitchFamily="34" charset="-122"/>
                <a:cs typeface="Montserrat" pitchFamily="34" charset="-120"/>
              </a:rPr>
              <a:t>Simplification des formulaires</a:t>
            </a:r>
            <a:endParaRPr lang="en-US" sz="1458" dirty="0">
              <a:solidFill>
                <a:prstClr val="black"/>
              </a:solidFill>
              <a:latin typeface="Calibri" panose="020F0502020204030204"/>
            </a:endParaRPr>
          </a:p>
        </p:txBody>
      </p:sp>
      <p:sp>
        <p:nvSpPr>
          <p:cNvPr id="7" name="Text 4"/>
          <p:cNvSpPr/>
          <p:nvPr/>
        </p:nvSpPr>
        <p:spPr>
          <a:xfrm>
            <a:off x="676672" y="4439344"/>
            <a:ext cx="5189637" cy="476845"/>
          </a:xfrm>
          <a:prstGeom prst="rect">
            <a:avLst/>
          </a:prstGeom>
          <a:noFill/>
          <a:ln/>
        </p:spPr>
        <p:txBody>
          <a:bodyPr wrap="square" lIns="0" tIns="0" rIns="0" bIns="0" rtlCol="0" anchor="t"/>
          <a:lstStyle/>
          <a:p>
            <a:pPr defTabSz="761970">
              <a:lnSpc>
                <a:spcPts val="1875"/>
              </a:lnSpc>
            </a:pPr>
            <a:r>
              <a:rPr lang="en-US" sz="1167" dirty="0">
                <a:solidFill>
                  <a:srgbClr val="DCD7E5"/>
                </a:solidFill>
                <a:latin typeface="Heebo" pitchFamily="34" charset="0"/>
                <a:ea typeface="Heebo" pitchFamily="34" charset="-122"/>
                <a:cs typeface="Heebo" pitchFamily="34" charset="-120"/>
              </a:rPr>
              <a:t>L'IA analyse les champs les plus problématiques et propose une restructuration pour une saisie plus intuitive.</a:t>
            </a:r>
            <a:endParaRPr lang="en-US" sz="1167" dirty="0">
              <a:solidFill>
                <a:prstClr val="black"/>
              </a:solidFill>
              <a:latin typeface="Calibri" panose="020F0502020204030204"/>
            </a:endParaRPr>
          </a:p>
        </p:txBody>
      </p:sp>
      <p:sp>
        <p:nvSpPr>
          <p:cNvPr id="8" name="Shape 5"/>
          <p:cNvSpPr/>
          <p:nvPr/>
        </p:nvSpPr>
        <p:spPr>
          <a:xfrm>
            <a:off x="6170513" y="3962004"/>
            <a:ext cx="5500192" cy="1109464"/>
          </a:xfrm>
          <a:prstGeom prst="roundRect">
            <a:avLst>
              <a:gd name="adj" fmla="val 5640"/>
            </a:avLst>
          </a:prstGeom>
          <a:solidFill>
            <a:srgbClr val="31136C"/>
          </a:solidFill>
          <a:ln w="7620">
            <a:solidFill>
              <a:srgbClr val="4A2C85"/>
            </a:solidFill>
            <a:prstDash val="solid"/>
          </a:ln>
        </p:spPr>
      </p:sp>
      <p:sp>
        <p:nvSpPr>
          <p:cNvPr id="9" name="Text 6"/>
          <p:cNvSpPr/>
          <p:nvPr/>
        </p:nvSpPr>
        <p:spPr>
          <a:xfrm>
            <a:off x="6325791" y="4117281"/>
            <a:ext cx="2026643" cy="232768"/>
          </a:xfrm>
          <a:prstGeom prst="rect">
            <a:avLst/>
          </a:prstGeom>
          <a:noFill/>
          <a:ln/>
        </p:spPr>
        <p:txBody>
          <a:bodyPr wrap="none" lIns="0" tIns="0" rIns="0" bIns="0" rtlCol="0" anchor="t"/>
          <a:lstStyle/>
          <a:p>
            <a:pPr defTabSz="761970">
              <a:lnSpc>
                <a:spcPts val="1792"/>
              </a:lnSpc>
            </a:pPr>
            <a:r>
              <a:rPr lang="en-US" sz="1458" dirty="0">
                <a:solidFill>
                  <a:srgbClr val="DCD7E5"/>
                </a:solidFill>
                <a:latin typeface="Montserrat" pitchFamily="34" charset="0"/>
                <a:ea typeface="Montserrat" pitchFamily="34" charset="-122"/>
                <a:cs typeface="Montserrat" pitchFamily="34" charset="-120"/>
              </a:rPr>
              <a:t>Réduction des étapes</a:t>
            </a:r>
            <a:endParaRPr lang="en-US" sz="1458" dirty="0">
              <a:solidFill>
                <a:prstClr val="black"/>
              </a:solidFill>
              <a:latin typeface="Calibri" panose="020F0502020204030204"/>
            </a:endParaRPr>
          </a:p>
        </p:txBody>
      </p:sp>
      <p:sp>
        <p:nvSpPr>
          <p:cNvPr id="10" name="Text 7"/>
          <p:cNvSpPr/>
          <p:nvPr/>
        </p:nvSpPr>
        <p:spPr>
          <a:xfrm>
            <a:off x="6325791" y="4439344"/>
            <a:ext cx="5189637" cy="476845"/>
          </a:xfrm>
          <a:prstGeom prst="rect">
            <a:avLst/>
          </a:prstGeom>
          <a:noFill/>
          <a:ln/>
        </p:spPr>
        <p:txBody>
          <a:bodyPr wrap="square" lIns="0" tIns="0" rIns="0" bIns="0" rtlCol="0" anchor="t"/>
          <a:lstStyle/>
          <a:p>
            <a:pPr defTabSz="761970">
              <a:lnSpc>
                <a:spcPts val="1875"/>
              </a:lnSpc>
            </a:pPr>
            <a:r>
              <a:rPr lang="en-US" sz="1167" dirty="0">
                <a:solidFill>
                  <a:srgbClr val="DCD7E5"/>
                </a:solidFill>
                <a:latin typeface="Heebo" pitchFamily="34" charset="0"/>
                <a:ea typeface="Heebo" pitchFamily="34" charset="-122"/>
                <a:cs typeface="Heebo" pitchFamily="34" charset="-120"/>
              </a:rPr>
              <a:t>En identifiant les redondances, l'IA suggère de combiner ou d'éliminer certaines étapes du processus.</a:t>
            </a:r>
            <a:endParaRPr lang="en-US" sz="1167" dirty="0">
              <a:solidFill>
                <a:prstClr val="black"/>
              </a:solidFill>
              <a:latin typeface="Calibri" panose="020F0502020204030204"/>
            </a:endParaRPr>
          </a:p>
        </p:txBody>
      </p:sp>
      <p:sp>
        <p:nvSpPr>
          <p:cNvPr id="11" name="Shape 8"/>
          <p:cNvSpPr/>
          <p:nvPr/>
        </p:nvSpPr>
        <p:spPr>
          <a:xfrm>
            <a:off x="521394" y="5220395"/>
            <a:ext cx="5500192" cy="1109464"/>
          </a:xfrm>
          <a:prstGeom prst="roundRect">
            <a:avLst>
              <a:gd name="adj" fmla="val 5640"/>
            </a:avLst>
          </a:prstGeom>
          <a:solidFill>
            <a:srgbClr val="31136C"/>
          </a:solidFill>
          <a:ln w="7620">
            <a:solidFill>
              <a:srgbClr val="4A2C85"/>
            </a:solidFill>
            <a:prstDash val="solid"/>
          </a:ln>
        </p:spPr>
      </p:sp>
      <p:sp>
        <p:nvSpPr>
          <p:cNvPr id="12" name="Text 9"/>
          <p:cNvSpPr/>
          <p:nvPr/>
        </p:nvSpPr>
        <p:spPr>
          <a:xfrm>
            <a:off x="676672" y="5375672"/>
            <a:ext cx="2320429" cy="232768"/>
          </a:xfrm>
          <a:prstGeom prst="rect">
            <a:avLst/>
          </a:prstGeom>
          <a:noFill/>
          <a:ln/>
        </p:spPr>
        <p:txBody>
          <a:bodyPr wrap="none" lIns="0" tIns="0" rIns="0" bIns="0" rtlCol="0" anchor="t"/>
          <a:lstStyle/>
          <a:p>
            <a:pPr defTabSz="761970">
              <a:lnSpc>
                <a:spcPts val="1792"/>
              </a:lnSpc>
            </a:pPr>
            <a:r>
              <a:rPr lang="en-US" sz="1458" dirty="0">
                <a:solidFill>
                  <a:srgbClr val="DCD7E5"/>
                </a:solidFill>
                <a:latin typeface="Montserrat" pitchFamily="34" charset="0"/>
                <a:ea typeface="Montserrat" pitchFamily="34" charset="-122"/>
                <a:cs typeface="Montserrat" pitchFamily="34" charset="-120"/>
              </a:rPr>
              <a:t>Vérification automatique</a:t>
            </a:r>
            <a:endParaRPr lang="en-US" sz="1458" dirty="0">
              <a:solidFill>
                <a:prstClr val="black"/>
              </a:solidFill>
              <a:latin typeface="Calibri" panose="020F0502020204030204"/>
            </a:endParaRPr>
          </a:p>
        </p:txBody>
      </p:sp>
      <p:sp>
        <p:nvSpPr>
          <p:cNvPr id="13" name="Text 10"/>
          <p:cNvSpPr/>
          <p:nvPr/>
        </p:nvSpPr>
        <p:spPr>
          <a:xfrm>
            <a:off x="676672" y="5697736"/>
            <a:ext cx="5189637" cy="476845"/>
          </a:xfrm>
          <a:prstGeom prst="rect">
            <a:avLst/>
          </a:prstGeom>
          <a:noFill/>
          <a:ln/>
        </p:spPr>
        <p:txBody>
          <a:bodyPr wrap="square" lIns="0" tIns="0" rIns="0" bIns="0" rtlCol="0" anchor="t"/>
          <a:lstStyle/>
          <a:p>
            <a:pPr defTabSz="761970">
              <a:lnSpc>
                <a:spcPts val="1875"/>
              </a:lnSpc>
            </a:pPr>
            <a:r>
              <a:rPr lang="en-US" sz="1167" dirty="0">
                <a:solidFill>
                  <a:srgbClr val="DCD7E5"/>
                </a:solidFill>
                <a:latin typeface="Heebo" pitchFamily="34" charset="0"/>
                <a:ea typeface="Heebo" pitchFamily="34" charset="-122"/>
                <a:cs typeface="Heebo" pitchFamily="34" charset="-120"/>
              </a:rPr>
              <a:t>L'IA peut mettre en place des systèmes de vérification automatique des documents pour accélérer le processus.</a:t>
            </a:r>
            <a:endParaRPr lang="en-US" sz="1167" dirty="0">
              <a:solidFill>
                <a:prstClr val="black"/>
              </a:solidFill>
              <a:latin typeface="Calibri" panose="020F0502020204030204"/>
            </a:endParaRPr>
          </a:p>
        </p:txBody>
      </p:sp>
      <p:sp>
        <p:nvSpPr>
          <p:cNvPr id="14" name="Shape 11"/>
          <p:cNvSpPr/>
          <p:nvPr/>
        </p:nvSpPr>
        <p:spPr>
          <a:xfrm>
            <a:off x="6170513" y="5220395"/>
            <a:ext cx="5500192" cy="1109464"/>
          </a:xfrm>
          <a:prstGeom prst="roundRect">
            <a:avLst>
              <a:gd name="adj" fmla="val 5640"/>
            </a:avLst>
          </a:prstGeom>
          <a:solidFill>
            <a:srgbClr val="31136C"/>
          </a:solidFill>
          <a:ln w="7620">
            <a:solidFill>
              <a:srgbClr val="4A2C85"/>
            </a:solidFill>
            <a:prstDash val="solid"/>
          </a:ln>
        </p:spPr>
      </p:sp>
      <p:sp>
        <p:nvSpPr>
          <p:cNvPr id="15" name="Text 12"/>
          <p:cNvSpPr/>
          <p:nvPr/>
        </p:nvSpPr>
        <p:spPr>
          <a:xfrm>
            <a:off x="6325791" y="5375672"/>
            <a:ext cx="2312591" cy="232768"/>
          </a:xfrm>
          <a:prstGeom prst="rect">
            <a:avLst/>
          </a:prstGeom>
          <a:noFill/>
          <a:ln/>
        </p:spPr>
        <p:txBody>
          <a:bodyPr wrap="none" lIns="0" tIns="0" rIns="0" bIns="0" rtlCol="0" anchor="t"/>
          <a:lstStyle/>
          <a:p>
            <a:pPr defTabSz="761970">
              <a:lnSpc>
                <a:spcPts val="1792"/>
              </a:lnSpc>
            </a:pPr>
            <a:r>
              <a:rPr lang="en-US" sz="1458" dirty="0">
                <a:solidFill>
                  <a:srgbClr val="DCD7E5"/>
                </a:solidFill>
                <a:latin typeface="Montserrat" pitchFamily="34" charset="0"/>
                <a:ea typeface="Montserrat" pitchFamily="34" charset="-122"/>
                <a:cs typeface="Montserrat" pitchFamily="34" charset="-120"/>
              </a:rPr>
              <a:t>Assistance en temps réel</a:t>
            </a:r>
            <a:endParaRPr lang="en-US" sz="1458" dirty="0">
              <a:solidFill>
                <a:prstClr val="black"/>
              </a:solidFill>
              <a:latin typeface="Calibri" panose="020F0502020204030204"/>
            </a:endParaRPr>
          </a:p>
        </p:txBody>
      </p:sp>
      <p:sp>
        <p:nvSpPr>
          <p:cNvPr id="16" name="Text 13"/>
          <p:cNvSpPr/>
          <p:nvPr/>
        </p:nvSpPr>
        <p:spPr>
          <a:xfrm>
            <a:off x="6325791" y="5697736"/>
            <a:ext cx="5189637" cy="476845"/>
          </a:xfrm>
          <a:prstGeom prst="rect">
            <a:avLst/>
          </a:prstGeom>
          <a:noFill/>
          <a:ln/>
        </p:spPr>
        <p:txBody>
          <a:bodyPr wrap="square" lIns="0" tIns="0" rIns="0" bIns="0" rtlCol="0" anchor="t"/>
          <a:lstStyle/>
          <a:p>
            <a:pPr defTabSz="761970">
              <a:lnSpc>
                <a:spcPts val="1875"/>
              </a:lnSpc>
            </a:pPr>
            <a:r>
              <a:rPr lang="en-US" sz="1167" dirty="0">
                <a:solidFill>
                  <a:srgbClr val="DCD7E5"/>
                </a:solidFill>
                <a:latin typeface="Heebo" pitchFamily="34" charset="0"/>
                <a:ea typeface="Heebo" pitchFamily="34" charset="-122"/>
                <a:cs typeface="Heebo" pitchFamily="34" charset="-120"/>
              </a:rPr>
              <a:t>Intégration de chatbots IA pour guider les clients à travers les étapes complexes du parcours.</a:t>
            </a:r>
            <a:endParaRPr lang="en-US" sz="1167" dirty="0">
              <a:solidFill>
                <a:prstClr val="black"/>
              </a:solidFill>
              <a:latin typeface="Calibri" panose="020F0502020204030204"/>
            </a:endParaRPr>
          </a:p>
        </p:txBody>
      </p:sp>
    </p:spTree>
    <p:extLst>
      <p:ext uri="{BB962C8B-B14F-4D97-AF65-F5344CB8AC3E}">
        <p14:creationId xmlns:p14="http://schemas.microsoft.com/office/powerpoint/2010/main" val="32005731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525760" y="472678"/>
            <a:ext cx="6568480" cy="939007"/>
          </a:xfrm>
          <a:prstGeom prst="rect">
            <a:avLst/>
          </a:prstGeom>
          <a:noFill/>
          <a:ln/>
        </p:spPr>
        <p:txBody>
          <a:bodyPr wrap="square" lIns="0" tIns="0" rIns="0" bIns="0" rtlCol="0" anchor="t"/>
          <a:lstStyle/>
          <a:p>
            <a:pPr defTabSz="761970">
              <a:lnSpc>
                <a:spcPts val="3667"/>
              </a:lnSpc>
            </a:pPr>
            <a:r>
              <a:rPr lang="en-US" sz="2917" dirty="0">
                <a:solidFill>
                  <a:srgbClr val="F2F0F4"/>
                </a:solidFill>
                <a:latin typeface="Montserrat" pitchFamily="34" charset="0"/>
                <a:ea typeface="Montserrat" pitchFamily="34" charset="-122"/>
                <a:cs typeface="Montserrat" pitchFamily="34" charset="-120"/>
              </a:rPr>
              <a:t>Exemple concret : BBVA et l'ouverture de comptes en ligne</a:t>
            </a:r>
            <a:endParaRPr lang="en-US" sz="2917" dirty="0">
              <a:solidFill>
                <a:prstClr val="black"/>
              </a:solidFill>
              <a:latin typeface="Calibri" panose="020F0502020204030204"/>
            </a:endParaRPr>
          </a:p>
        </p:txBody>
      </p:sp>
      <p:sp>
        <p:nvSpPr>
          <p:cNvPr id="4" name="Text 1"/>
          <p:cNvSpPr/>
          <p:nvPr/>
        </p:nvSpPr>
        <p:spPr>
          <a:xfrm>
            <a:off x="525760" y="1637010"/>
            <a:ext cx="7094240" cy="1441847"/>
          </a:xfrm>
          <a:prstGeom prst="rect">
            <a:avLst/>
          </a:prstGeom>
          <a:noFill/>
          <a:ln/>
        </p:spPr>
        <p:txBody>
          <a:bodyPr wrap="square" lIns="0" tIns="0" rIns="0" bIns="0" rtlCol="0" anchor="t"/>
          <a:lstStyle/>
          <a:p>
            <a:pPr defTabSz="761970">
              <a:lnSpc>
                <a:spcPts val="1875"/>
              </a:lnSpc>
            </a:pPr>
            <a:r>
              <a:rPr lang="en-US" sz="1167" dirty="0" smtClean="0">
                <a:solidFill>
                  <a:srgbClr val="DCD7E5"/>
                </a:solidFill>
                <a:latin typeface="Heebo" pitchFamily="34" charset="0"/>
                <a:ea typeface="Heebo" pitchFamily="34" charset="-122"/>
                <a:cs typeface="Heebo" pitchFamily="34" charset="-120"/>
              </a:rPr>
              <a:t>La </a:t>
            </a:r>
            <a:r>
              <a:rPr lang="en-US" sz="1167" dirty="0" err="1" smtClean="0">
                <a:solidFill>
                  <a:srgbClr val="DCD7E5"/>
                </a:solidFill>
                <a:latin typeface="Heebo" pitchFamily="34" charset="0"/>
                <a:ea typeface="Heebo" pitchFamily="34" charset="-122"/>
                <a:cs typeface="Heebo" pitchFamily="34" charset="-120"/>
              </a:rPr>
              <a:t>banque</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espagnole</a:t>
            </a:r>
            <a:r>
              <a:rPr lang="en-US" sz="1167" dirty="0" smtClean="0">
                <a:solidFill>
                  <a:srgbClr val="DCD7E5"/>
                </a:solidFill>
                <a:latin typeface="Heebo" pitchFamily="34" charset="0"/>
                <a:ea typeface="Heebo" pitchFamily="34" charset="-122"/>
                <a:cs typeface="Heebo" pitchFamily="34" charset="-120"/>
              </a:rPr>
              <a:t> BBVA a </a:t>
            </a:r>
            <a:r>
              <a:rPr lang="en-US" sz="1167" dirty="0" err="1" smtClean="0">
                <a:solidFill>
                  <a:srgbClr val="DCD7E5"/>
                </a:solidFill>
                <a:latin typeface="Heebo" pitchFamily="34" charset="0"/>
                <a:ea typeface="Heebo" pitchFamily="34" charset="-122"/>
                <a:cs typeface="Heebo" pitchFamily="34" charset="-120"/>
              </a:rPr>
              <a:t>utilisé</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l'IA</a:t>
            </a:r>
            <a:r>
              <a:rPr lang="en-US" sz="1167" dirty="0" smtClean="0">
                <a:solidFill>
                  <a:srgbClr val="DCD7E5"/>
                </a:solidFill>
                <a:latin typeface="Heebo" pitchFamily="34" charset="0"/>
                <a:ea typeface="Heebo" pitchFamily="34" charset="-122"/>
                <a:cs typeface="Heebo" pitchFamily="34" charset="-120"/>
              </a:rPr>
              <a:t> pour </a:t>
            </a:r>
            <a:r>
              <a:rPr lang="en-US" sz="1167" dirty="0" err="1" smtClean="0">
                <a:solidFill>
                  <a:srgbClr val="DCD7E5"/>
                </a:solidFill>
                <a:latin typeface="Heebo" pitchFamily="34" charset="0"/>
                <a:ea typeface="Heebo" pitchFamily="34" charset="-122"/>
                <a:cs typeface="Heebo" pitchFamily="34" charset="-120"/>
              </a:rPr>
              <a:t>analyser</a:t>
            </a:r>
            <a:r>
              <a:rPr lang="en-US" sz="1167" dirty="0" smtClean="0">
                <a:solidFill>
                  <a:srgbClr val="DCD7E5"/>
                </a:solidFill>
                <a:latin typeface="Heebo" pitchFamily="34" charset="0"/>
                <a:ea typeface="Heebo" pitchFamily="34" charset="-122"/>
                <a:cs typeface="Heebo" pitchFamily="34" charset="-120"/>
              </a:rPr>
              <a:t> les interactions de </a:t>
            </a:r>
            <a:r>
              <a:rPr lang="en-US" sz="1167" dirty="0" err="1" smtClean="0">
                <a:solidFill>
                  <a:srgbClr val="DCD7E5"/>
                </a:solidFill>
                <a:latin typeface="Heebo" pitchFamily="34" charset="0"/>
                <a:ea typeface="Heebo" pitchFamily="34" charset="-122"/>
                <a:cs typeface="Heebo" pitchFamily="34" charset="-120"/>
              </a:rPr>
              <a:t>ses</a:t>
            </a:r>
            <a:r>
              <a:rPr lang="en-US" sz="1167" dirty="0" smtClean="0">
                <a:solidFill>
                  <a:srgbClr val="DCD7E5"/>
                </a:solidFill>
                <a:latin typeface="Heebo" pitchFamily="34" charset="0"/>
                <a:ea typeface="Heebo" pitchFamily="34" charset="-122"/>
                <a:cs typeface="Heebo" pitchFamily="34" charset="-120"/>
              </a:rPr>
              <a:t> clients </a:t>
            </a:r>
            <a:r>
              <a:rPr lang="en-US" sz="1167" dirty="0" err="1" smtClean="0">
                <a:solidFill>
                  <a:srgbClr val="DCD7E5"/>
                </a:solidFill>
                <a:latin typeface="Heebo" pitchFamily="34" charset="0"/>
                <a:ea typeface="Heebo" pitchFamily="34" charset="-122"/>
                <a:cs typeface="Heebo" pitchFamily="34" charset="-120"/>
              </a:rPr>
              <a:t>lors</a:t>
            </a:r>
            <a:r>
              <a:rPr lang="en-US" sz="1167" dirty="0" smtClean="0">
                <a:solidFill>
                  <a:srgbClr val="DCD7E5"/>
                </a:solidFill>
                <a:latin typeface="Heebo" pitchFamily="34" charset="0"/>
                <a:ea typeface="Heebo" pitchFamily="34" charset="-122"/>
                <a:cs typeface="Heebo" pitchFamily="34" charset="-120"/>
              </a:rPr>
              <a:t> de </a:t>
            </a:r>
            <a:r>
              <a:rPr lang="en-US" sz="1167" dirty="0" err="1" smtClean="0">
                <a:solidFill>
                  <a:srgbClr val="DCD7E5"/>
                </a:solidFill>
                <a:latin typeface="Heebo" pitchFamily="34" charset="0"/>
                <a:ea typeface="Heebo" pitchFamily="34" charset="-122"/>
                <a:cs typeface="Heebo" pitchFamily="34" charset="-120"/>
              </a:rPr>
              <a:t>l'ouverture</a:t>
            </a:r>
            <a:r>
              <a:rPr lang="en-US" sz="1167" dirty="0" smtClean="0">
                <a:solidFill>
                  <a:srgbClr val="DCD7E5"/>
                </a:solidFill>
                <a:latin typeface="Heebo" pitchFamily="34" charset="0"/>
                <a:ea typeface="Heebo" pitchFamily="34" charset="-122"/>
                <a:cs typeface="Heebo" pitchFamily="34" charset="-120"/>
              </a:rPr>
              <a:t> de </a:t>
            </a:r>
            <a:r>
              <a:rPr lang="en-US" sz="1167" dirty="0" err="1" smtClean="0">
                <a:solidFill>
                  <a:srgbClr val="DCD7E5"/>
                </a:solidFill>
                <a:latin typeface="Heebo" pitchFamily="34" charset="0"/>
                <a:ea typeface="Heebo" pitchFamily="34" charset="-122"/>
                <a:cs typeface="Heebo" pitchFamily="34" charset="-120"/>
              </a:rPr>
              <a:t>comptes</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en</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ligne</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L'analyse</a:t>
            </a:r>
            <a:r>
              <a:rPr lang="en-US" sz="1167" dirty="0" smtClean="0">
                <a:solidFill>
                  <a:srgbClr val="DCD7E5"/>
                </a:solidFill>
                <a:latin typeface="Heebo" pitchFamily="34" charset="0"/>
                <a:ea typeface="Heebo" pitchFamily="34" charset="-122"/>
                <a:cs typeface="Heebo" pitchFamily="34" charset="-120"/>
              </a:rPr>
              <a:t> a </a:t>
            </a:r>
            <a:r>
              <a:rPr lang="en-US" sz="1167" dirty="0" err="1" smtClean="0">
                <a:solidFill>
                  <a:srgbClr val="DCD7E5"/>
                </a:solidFill>
                <a:latin typeface="Heebo" pitchFamily="34" charset="0"/>
                <a:ea typeface="Heebo" pitchFamily="34" charset="-122"/>
                <a:cs typeface="Heebo" pitchFamily="34" charset="-120"/>
              </a:rPr>
              <a:t>révélé</a:t>
            </a:r>
            <a:r>
              <a:rPr lang="en-US" sz="1167" dirty="0" smtClean="0">
                <a:solidFill>
                  <a:srgbClr val="DCD7E5"/>
                </a:solidFill>
                <a:latin typeface="Heebo" pitchFamily="34" charset="0"/>
                <a:ea typeface="Heebo" pitchFamily="34" charset="-122"/>
                <a:cs typeface="Heebo" pitchFamily="34" charset="-120"/>
              </a:rPr>
              <a:t> que de </a:t>
            </a:r>
            <a:r>
              <a:rPr lang="en-US" sz="1167" dirty="0" err="1" smtClean="0">
                <a:solidFill>
                  <a:srgbClr val="DCD7E5"/>
                </a:solidFill>
                <a:latin typeface="Heebo" pitchFamily="34" charset="0"/>
                <a:ea typeface="Heebo" pitchFamily="34" charset="-122"/>
                <a:cs typeface="Heebo" pitchFamily="34" charset="-120"/>
              </a:rPr>
              <a:t>nombreux</a:t>
            </a:r>
            <a:r>
              <a:rPr lang="en-US" sz="1167" dirty="0" smtClean="0">
                <a:solidFill>
                  <a:srgbClr val="DCD7E5"/>
                </a:solidFill>
                <a:latin typeface="Heebo" pitchFamily="34" charset="0"/>
                <a:ea typeface="Heebo" pitchFamily="34" charset="-122"/>
                <a:cs typeface="Heebo" pitchFamily="34" charset="-120"/>
              </a:rPr>
              <a:t> clients </a:t>
            </a:r>
            <a:r>
              <a:rPr lang="en-US" sz="1167" dirty="0" err="1" smtClean="0">
                <a:solidFill>
                  <a:srgbClr val="DCD7E5"/>
                </a:solidFill>
                <a:latin typeface="Heebo" pitchFamily="34" charset="0"/>
                <a:ea typeface="Heebo" pitchFamily="34" charset="-122"/>
                <a:cs typeface="Heebo" pitchFamily="34" charset="-120"/>
              </a:rPr>
              <a:t>abandonnaient</a:t>
            </a:r>
            <a:r>
              <a:rPr lang="en-US" sz="1167" dirty="0" smtClean="0">
                <a:solidFill>
                  <a:srgbClr val="DCD7E5"/>
                </a:solidFill>
                <a:latin typeface="Heebo" pitchFamily="34" charset="0"/>
                <a:ea typeface="Heebo" pitchFamily="34" charset="-122"/>
                <a:cs typeface="Heebo" pitchFamily="34" charset="-120"/>
              </a:rPr>
              <a:t> le </a:t>
            </a:r>
            <a:r>
              <a:rPr lang="en-US" sz="1167" dirty="0" err="1" smtClean="0">
                <a:solidFill>
                  <a:srgbClr val="DCD7E5"/>
                </a:solidFill>
                <a:latin typeface="Heebo" pitchFamily="34" charset="0"/>
                <a:ea typeface="Heebo" pitchFamily="34" charset="-122"/>
                <a:cs typeface="Heebo" pitchFamily="34" charset="-120"/>
              </a:rPr>
              <a:t>processus</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lors</a:t>
            </a:r>
            <a:r>
              <a:rPr lang="en-US" sz="1167" dirty="0" smtClean="0">
                <a:solidFill>
                  <a:srgbClr val="DCD7E5"/>
                </a:solidFill>
                <a:latin typeface="Heebo" pitchFamily="34" charset="0"/>
                <a:ea typeface="Heebo" pitchFamily="34" charset="-122"/>
                <a:cs typeface="Heebo" pitchFamily="34" charset="-120"/>
              </a:rPr>
              <a:t> de </a:t>
            </a:r>
            <a:r>
              <a:rPr lang="en-US" sz="1167" dirty="0" err="1" smtClean="0">
                <a:solidFill>
                  <a:srgbClr val="DCD7E5"/>
                </a:solidFill>
                <a:latin typeface="Heebo" pitchFamily="34" charset="0"/>
                <a:ea typeface="Heebo" pitchFamily="34" charset="-122"/>
                <a:cs typeface="Heebo" pitchFamily="34" charset="-120"/>
              </a:rPr>
              <a:t>l'étape</a:t>
            </a:r>
            <a:r>
              <a:rPr lang="en-US" sz="1167" dirty="0" smtClean="0">
                <a:solidFill>
                  <a:srgbClr val="DCD7E5"/>
                </a:solidFill>
                <a:latin typeface="Heebo" pitchFamily="34" charset="0"/>
                <a:ea typeface="Heebo" pitchFamily="34" charset="-122"/>
                <a:cs typeface="Heebo" pitchFamily="34" charset="-120"/>
              </a:rPr>
              <a:t> de </a:t>
            </a:r>
            <a:r>
              <a:rPr lang="en-US" sz="1167" dirty="0" err="1" smtClean="0">
                <a:solidFill>
                  <a:srgbClr val="DCD7E5"/>
                </a:solidFill>
                <a:latin typeface="Heebo" pitchFamily="34" charset="0"/>
                <a:ea typeface="Heebo" pitchFamily="34" charset="-122"/>
                <a:cs typeface="Heebo" pitchFamily="34" charset="-120"/>
              </a:rPr>
              <a:t>téléchargement</a:t>
            </a:r>
            <a:r>
              <a:rPr lang="en-US" sz="1167" dirty="0" smtClean="0">
                <a:solidFill>
                  <a:srgbClr val="DCD7E5"/>
                </a:solidFill>
                <a:latin typeface="Heebo" pitchFamily="34" charset="0"/>
                <a:ea typeface="Heebo" pitchFamily="34" charset="-122"/>
                <a:cs typeface="Heebo" pitchFamily="34" charset="-120"/>
              </a:rPr>
              <a:t> des documents, </a:t>
            </a:r>
            <a:r>
              <a:rPr lang="en-US" sz="1167" dirty="0" err="1" smtClean="0">
                <a:solidFill>
                  <a:srgbClr val="DCD7E5"/>
                </a:solidFill>
                <a:latin typeface="Heebo" pitchFamily="34" charset="0"/>
                <a:ea typeface="Heebo" pitchFamily="34" charset="-122"/>
                <a:cs typeface="Heebo" pitchFamily="34" charset="-120"/>
              </a:rPr>
              <a:t>jugée</a:t>
            </a:r>
            <a:r>
              <a:rPr lang="en-US" sz="1167" dirty="0" smtClean="0">
                <a:solidFill>
                  <a:srgbClr val="DCD7E5"/>
                </a:solidFill>
                <a:latin typeface="Heebo" pitchFamily="34" charset="0"/>
                <a:ea typeface="Heebo" pitchFamily="34" charset="-122"/>
                <a:cs typeface="Heebo" pitchFamily="34" charset="-120"/>
              </a:rPr>
              <a:t> trop </a:t>
            </a:r>
            <a:r>
              <a:rPr lang="en-US" sz="1167" dirty="0" err="1" smtClean="0">
                <a:solidFill>
                  <a:srgbClr val="DCD7E5"/>
                </a:solidFill>
                <a:latin typeface="Heebo" pitchFamily="34" charset="0"/>
                <a:ea typeface="Heebo" pitchFamily="34" charset="-122"/>
                <a:cs typeface="Heebo" pitchFamily="34" charset="-120"/>
              </a:rPr>
              <a:t>complexe</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En</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réponse</a:t>
            </a:r>
            <a:r>
              <a:rPr lang="en-US" sz="1167" dirty="0" smtClean="0">
                <a:solidFill>
                  <a:srgbClr val="DCD7E5"/>
                </a:solidFill>
                <a:latin typeface="Heebo" pitchFamily="34" charset="0"/>
                <a:ea typeface="Heebo" pitchFamily="34" charset="-122"/>
                <a:cs typeface="Heebo" pitchFamily="34" charset="-120"/>
              </a:rPr>
              <a:t>, BBVA a </a:t>
            </a:r>
            <a:r>
              <a:rPr lang="en-US" sz="1167" dirty="0" err="1" smtClean="0">
                <a:solidFill>
                  <a:srgbClr val="DCD7E5"/>
                </a:solidFill>
                <a:latin typeface="Heebo" pitchFamily="34" charset="0"/>
                <a:ea typeface="Heebo" pitchFamily="34" charset="-122"/>
                <a:cs typeface="Heebo" pitchFamily="34" charset="-120"/>
              </a:rPr>
              <a:t>simplifié</a:t>
            </a:r>
            <a:r>
              <a:rPr lang="en-US" sz="1167" dirty="0" smtClean="0">
                <a:solidFill>
                  <a:srgbClr val="DCD7E5"/>
                </a:solidFill>
                <a:latin typeface="Heebo" pitchFamily="34" charset="0"/>
                <a:ea typeface="Heebo" pitchFamily="34" charset="-122"/>
                <a:cs typeface="Heebo" pitchFamily="34" charset="-120"/>
              </a:rPr>
              <a:t> le </a:t>
            </a:r>
            <a:r>
              <a:rPr lang="en-US" sz="1167" dirty="0" err="1" smtClean="0">
                <a:solidFill>
                  <a:srgbClr val="DCD7E5"/>
                </a:solidFill>
                <a:latin typeface="Heebo" pitchFamily="34" charset="0"/>
                <a:ea typeface="Heebo" pitchFamily="34" charset="-122"/>
                <a:cs typeface="Heebo" pitchFamily="34" charset="-120"/>
              </a:rPr>
              <a:t>processus</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en</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permettant</a:t>
            </a:r>
            <a:r>
              <a:rPr lang="en-US" sz="1167" dirty="0" smtClean="0">
                <a:solidFill>
                  <a:srgbClr val="DCD7E5"/>
                </a:solidFill>
                <a:latin typeface="Heebo" pitchFamily="34" charset="0"/>
                <a:ea typeface="Heebo" pitchFamily="34" charset="-122"/>
                <a:cs typeface="Heebo" pitchFamily="34" charset="-120"/>
              </a:rPr>
              <a:t> aux clients de scanner </a:t>
            </a:r>
            <a:r>
              <a:rPr lang="en-US" sz="1167" dirty="0" err="1" smtClean="0">
                <a:solidFill>
                  <a:srgbClr val="DCD7E5"/>
                </a:solidFill>
                <a:latin typeface="Heebo" pitchFamily="34" charset="0"/>
                <a:ea typeface="Heebo" pitchFamily="34" charset="-122"/>
                <a:cs typeface="Heebo" pitchFamily="34" charset="-120"/>
              </a:rPr>
              <a:t>leurs</a:t>
            </a:r>
            <a:r>
              <a:rPr lang="en-US" sz="1167" dirty="0" smtClean="0">
                <a:solidFill>
                  <a:srgbClr val="DCD7E5"/>
                </a:solidFill>
                <a:latin typeface="Heebo" pitchFamily="34" charset="0"/>
                <a:ea typeface="Heebo" pitchFamily="34" charset="-122"/>
                <a:cs typeface="Heebo" pitchFamily="34" charset="-120"/>
              </a:rPr>
              <a:t> documents </a:t>
            </a:r>
            <a:r>
              <a:rPr lang="en-US" sz="1167" dirty="0" err="1" smtClean="0">
                <a:solidFill>
                  <a:srgbClr val="DCD7E5"/>
                </a:solidFill>
                <a:latin typeface="Heebo" pitchFamily="34" charset="0"/>
                <a:ea typeface="Heebo" pitchFamily="34" charset="-122"/>
                <a:cs typeface="Heebo" pitchFamily="34" charset="-120"/>
              </a:rPr>
              <a:t>directement</a:t>
            </a:r>
            <a:r>
              <a:rPr lang="en-US" sz="1167" dirty="0" smtClean="0">
                <a:solidFill>
                  <a:srgbClr val="DCD7E5"/>
                </a:solidFill>
                <a:latin typeface="Heebo" pitchFamily="34" charset="0"/>
                <a:ea typeface="Heebo" pitchFamily="34" charset="-122"/>
                <a:cs typeface="Heebo" pitchFamily="34" charset="-120"/>
              </a:rPr>
              <a:t> via </a:t>
            </a:r>
            <a:r>
              <a:rPr lang="en-US" sz="1167" dirty="0" err="1" smtClean="0">
                <a:solidFill>
                  <a:srgbClr val="DCD7E5"/>
                </a:solidFill>
                <a:latin typeface="Heebo" pitchFamily="34" charset="0"/>
                <a:ea typeface="Heebo" pitchFamily="34" charset="-122"/>
                <a:cs typeface="Heebo" pitchFamily="34" charset="-120"/>
              </a:rPr>
              <a:t>l'application</a:t>
            </a:r>
            <a:r>
              <a:rPr lang="en-US" sz="1167" dirty="0" smtClean="0">
                <a:solidFill>
                  <a:srgbClr val="DCD7E5"/>
                </a:solidFill>
                <a:latin typeface="Heebo" pitchFamily="34" charset="0"/>
                <a:ea typeface="Heebo" pitchFamily="34" charset="-122"/>
                <a:cs typeface="Heebo" pitchFamily="34" charset="-120"/>
              </a:rPr>
              <a:t> mobile. </a:t>
            </a:r>
            <a:r>
              <a:rPr lang="en-US" sz="1167" dirty="0" err="1" smtClean="0">
                <a:solidFill>
                  <a:srgbClr val="DCD7E5"/>
                </a:solidFill>
                <a:latin typeface="Heebo" pitchFamily="34" charset="0"/>
                <a:ea typeface="Heebo" pitchFamily="34" charset="-122"/>
                <a:cs typeface="Heebo" pitchFamily="34" charset="-120"/>
              </a:rPr>
              <a:t>Cette</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optimisation</a:t>
            </a:r>
            <a:r>
              <a:rPr lang="en-US" sz="1167" dirty="0" smtClean="0">
                <a:solidFill>
                  <a:srgbClr val="DCD7E5"/>
                </a:solidFill>
                <a:latin typeface="Heebo" pitchFamily="34" charset="0"/>
                <a:ea typeface="Heebo" pitchFamily="34" charset="-122"/>
                <a:cs typeface="Heebo" pitchFamily="34" charset="-120"/>
              </a:rPr>
              <a:t> a conduit à des </a:t>
            </a:r>
            <a:r>
              <a:rPr lang="en-US" sz="1167" dirty="0" err="1" smtClean="0">
                <a:solidFill>
                  <a:srgbClr val="DCD7E5"/>
                </a:solidFill>
                <a:latin typeface="Heebo" pitchFamily="34" charset="0"/>
                <a:ea typeface="Heebo" pitchFamily="34" charset="-122"/>
                <a:cs typeface="Heebo" pitchFamily="34" charset="-120"/>
              </a:rPr>
              <a:t>résultats</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significatifs</a:t>
            </a:r>
            <a:r>
              <a:rPr lang="en-US" sz="1167" dirty="0" smtClean="0">
                <a:solidFill>
                  <a:srgbClr val="DCD7E5"/>
                </a:solidFill>
                <a:latin typeface="Heebo" pitchFamily="34" charset="0"/>
                <a:ea typeface="Heebo" pitchFamily="34" charset="-122"/>
                <a:cs typeface="Heebo" pitchFamily="34" charset="-120"/>
              </a:rPr>
              <a:t> : le </a:t>
            </a:r>
            <a:r>
              <a:rPr lang="en-US" sz="1167" dirty="0" err="1" smtClean="0">
                <a:solidFill>
                  <a:srgbClr val="DCD7E5"/>
                </a:solidFill>
                <a:latin typeface="Heebo" pitchFamily="34" charset="0"/>
                <a:ea typeface="Heebo" pitchFamily="34" charset="-122"/>
                <a:cs typeface="Heebo" pitchFamily="34" charset="-120"/>
              </a:rPr>
              <a:t>taux</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d'abandon</a:t>
            </a:r>
            <a:r>
              <a:rPr lang="en-US" sz="1167" dirty="0" smtClean="0">
                <a:solidFill>
                  <a:srgbClr val="DCD7E5"/>
                </a:solidFill>
                <a:latin typeface="Heebo" pitchFamily="34" charset="0"/>
                <a:ea typeface="Heebo" pitchFamily="34" charset="-122"/>
                <a:cs typeface="Heebo" pitchFamily="34" charset="-120"/>
              </a:rPr>
              <a:t> a </a:t>
            </a:r>
            <a:r>
              <a:rPr lang="en-US" sz="1167" dirty="0" err="1" smtClean="0">
                <a:solidFill>
                  <a:srgbClr val="DCD7E5"/>
                </a:solidFill>
                <a:latin typeface="Heebo" pitchFamily="34" charset="0"/>
                <a:ea typeface="Heebo" pitchFamily="34" charset="-122"/>
                <a:cs typeface="Heebo" pitchFamily="34" charset="-120"/>
              </a:rPr>
              <a:t>été</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réduit</a:t>
            </a:r>
            <a:r>
              <a:rPr lang="en-US" sz="1167" dirty="0" smtClean="0">
                <a:solidFill>
                  <a:srgbClr val="DCD7E5"/>
                </a:solidFill>
                <a:latin typeface="Heebo" pitchFamily="34" charset="0"/>
                <a:ea typeface="Heebo" pitchFamily="34" charset="-122"/>
                <a:cs typeface="Heebo" pitchFamily="34" charset="-120"/>
              </a:rPr>
              <a:t> de 30 % et le </a:t>
            </a:r>
            <a:r>
              <a:rPr lang="en-US" sz="1167" dirty="0" err="1" smtClean="0">
                <a:solidFill>
                  <a:srgbClr val="DCD7E5"/>
                </a:solidFill>
                <a:latin typeface="Heebo" pitchFamily="34" charset="0"/>
                <a:ea typeface="Heebo" pitchFamily="34" charset="-122"/>
                <a:cs typeface="Heebo" pitchFamily="34" charset="-120"/>
              </a:rPr>
              <a:t>nombre</a:t>
            </a:r>
            <a:r>
              <a:rPr lang="en-US" sz="1167" dirty="0" smtClean="0">
                <a:solidFill>
                  <a:srgbClr val="DCD7E5"/>
                </a:solidFill>
                <a:latin typeface="Heebo" pitchFamily="34" charset="0"/>
                <a:ea typeface="Heebo" pitchFamily="34" charset="-122"/>
                <a:cs typeface="Heebo" pitchFamily="34" charset="-120"/>
              </a:rPr>
              <a:t> de </a:t>
            </a:r>
            <a:r>
              <a:rPr lang="en-US" sz="1167" dirty="0" err="1" smtClean="0">
                <a:solidFill>
                  <a:srgbClr val="DCD7E5"/>
                </a:solidFill>
                <a:latin typeface="Heebo" pitchFamily="34" charset="0"/>
                <a:ea typeface="Heebo" pitchFamily="34" charset="-122"/>
                <a:cs typeface="Heebo" pitchFamily="34" charset="-120"/>
              </a:rPr>
              <a:t>comptes</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ouverts</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en</a:t>
            </a:r>
            <a:r>
              <a:rPr lang="en-US" sz="1167" dirty="0" smtClean="0">
                <a:solidFill>
                  <a:srgbClr val="DCD7E5"/>
                </a:solidFill>
                <a:latin typeface="Heebo" pitchFamily="34" charset="0"/>
                <a:ea typeface="Heebo" pitchFamily="34" charset="-122"/>
                <a:cs typeface="Heebo" pitchFamily="34" charset="-120"/>
              </a:rPr>
              <a:t> </a:t>
            </a:r>
            <a:r>
              <a:rPr lang="en-US" sz="1167" dirty="0" err="1" smtClean="0">
                <a:solidFill>
                  <a:srgbClr val="DCD7E5"/>
                </a:solidFill>
                <a:latin typeface="Heebo" pitchFamily="34" charset="0"/>
                <a:ea typeface="Heebo" pitchFamily="34" charset="-122"/>
                <a:cs typeface="Heebo" pitchFamily="34" charset="-120"/>
              </a:rPr>
              <a:t>ligne</a:t>
            </a:r>
            <a:r>
              <a:rPr lang="en-US" sz="1167" dirty="0" smtClean="0">
                <a:solidFill>
                  <a:srgbClr val="DCD7E5"/>
                </a:solidFill>
                <a:latin typeface="Heebo" pitchFamily="34" charset="0"/>
                <a:ea typeface="Heebo" pitchFamily="34" charset="-122"/>
                <a:cs typeface="Heebo" pitchFamily="34" charset="-120"/>
              </a:rPr>
              <a:t> a </a:t>
            </a:r>
            <a:r>
              <a:rPr lang="en-US" sz="1167" dirty="0" err="1" smtClean="0">
                <a:solidFill>
                  <a:srgbClr val="DCD7E5"/>
                </a:solidFill>
                <a:latin typeface="Heebo" pitchFamily="34" charset="0"/>
                <a:ea typeface="Heebo" pitchFamily="34" charset="-122"/>
                <a:cs typeface="Heebo" pitchFamily="34" charset="-120"/>
              </a:rPr>
              <a:t>augmenté</a:t>
            </a:r>
            <a:r>
              <a:rPr lang="en-US" sz="1167" dirty="0" smtClean="0">
                <a:solidFill>
                  <a:srgbClr val="DCD7E5"/>
                </a:solidFill>
                <a:latin typeface="Heebo" pitchFamily="34" charset="0"/>
                <a:ea typeface="Heebo" pitchFamily="34" charset="-122"/>
                <a:cs typeface="Heebo" pitchFamily="34" charset="-120"/>
              </a:rPr>
              <a:t> de 20 %. </a:t>
            </a:r>
            <a:r>
              <a:rPr lang="fr-FR" sz="1167" dirty="0">
                <a:solidFill>
                  <a:srgbClr val="DCD7E5"/>
                </a:solidFill>
                <a:latin typeface="Heebo" pitchFamily="34" charset="0"/>
                <a:ea typeface="Heebo" pitchFamily="34" charset="-122"/>
                <a:cs typeface="Heebo" pitchFamily="34" charset="-120"/>
              </a:rPr>
              <a:t>augmentation de 15 % de la satisfaction client</a:t>
            </a:r>
            <a:endParaRPr lang="en-US" sz="1167" dirty="0">
              <a:solidFill>
                <a:prstClr val="black"/>
              </a:solidFill>
              <a:latin typeface="Calibri" panose="020F0502020204030204"/>
            </a:endParaRPr>
          </a:p>
        </p:txBody>
      </p:sp>
      <p:sp>
        <p:nvSpPr>
          <p:cNvPr id="5" name="Shape 2"/>
          <p:cNvSpPr/>
          <p:nvPr/>
        </p:nvSpPr>
        <p:spPr>
          <a:xfrm>
            <a:off x="741561" y="3247827"/>
            <a:ext cx="19050" cy="3137495"/>
          </a:xfrm>
          <a:prstGeom prst="roundRect">
            <a:avLst>
              <a:gd name="adj" fmla="val 331240"/>
            </a:avLst>
          </a:prstGeom>
          <a:solidFill>
            <a:srgbClr val="4A2C85"/>
          </a:solidFill>
          <a:ln/>
        </p:spPr>
      </p:sp>
      <p:sp>
        <p:nvSpPr>
          <p:cNvPr id="6" name="Shape 3"/>
          <p:cNvSpPr/>
          <p:nvPr/>
        </p:nvSpPr>
        <p:spPr>
          <a:xfrm>
            <a:off x="901055" y="3576241"/>
            <a:ext cx="525760" cy="19050"/>
          </a:xfrm>
          <a:prstGeom prst="roundRect">
            <a:avLst>
              <a:gd name="adj" fmla="val 331240"/>
            </a:avLst>
          </a:prstGeom>
          <a:solidFill>
            <a:srgbClr val="4A2C85"/>
          </a:solidFill>
          <a:ln/>
        </p:spPr>
      </p:sp>
      <p:sp>
        <p:nvSpPr>
          <p:cNvPr id="7" name="Shape 4"/>
          <p:cNvSpPr/>
          <p:nvPr/>
        </p:nvSpPr>
        <p:spPr>
          <a:xfrm>
            <a:off x="582067" y="3416796"/>
            <a:ext cx="338038" cy="338038"/>
          </a:xfrm>
          <a:prstGeom prst="roundRect">
            <a:avLst>
              <a:gd name="adj" fmla="val 18667"/>
            </a:avLst>
          </a:prstGeom>
          <a:solidFill>
            <a:srgbClr val="31136C"/>
          </a:solidFill>
          <a:ln w="7620">
            <a:solidFill>
              <a:srgbClr val="4A2C85"/>
            </a:solidFill>
            <a:prstDash val="solid"/>
          </a:ln>
        </p:spPr>
      </p:sp>
      <p:sp>
        <p:nvSpPr>
          <p:cNvPr id="8" name="Text 5"/>
          <p:cNvSpPr/>
          <p:nvPr/>
        </p:nvSpPr>
        <p:spPr>
          <a:xfrm>
            <a:off x="710357" y="3473153"/>
            <a:ext cx="81359" cy="225326"/>
          </a:xfrm>
          <a:prstGeom prst="rect">
            <a:avLst/>
          </a:prstGeom>
          <a:noFill/>
          <a:ln/>
        </p:spPr>
        <p:txBody>
          <a:bodyPr wrap="none" lIns="0" tIns="0" rIns="0" bIns="0" rtlCol="0" anchor="t"/>
          <a:lstStyle/>
          <a:p>
            <a:pPr algn="ctr" defTabSz="761970">
              <a:lnSpc>
                <a:spcPts val="1750"/>
              </a:lnSpc>
            </a:pPr>
            <a:r>
              <a:rPr lang="en-US" sz="1750" dirty="0">
                <a:solidFill>
                  <a:srgbClr val="DCD7E5"/>
                </a:solidFill>
                <a:latin typeface="Montserrat" pitchFamily="34" charset="0"/>
                <a:ea typeface="Montserrat" pitchFamily="34" charset="-122"/>
                <a:cs typeface="Montserrat" pitchFamily="34" charset="-120"/>
              </a:rPr>
              <a:t>1</a:t>
            </a:r>
            <a:endParaRPr lang="en-US" sz="1750" dirty="0">
              <a:solidFill>
                <a:prstClr val="black"/>
              </a:solidFill>
              <a:latin typeface="Calibri" panose="020F0502020204030204"/>
            </a:endParaRPr>
          </a:p>
        </p:txBody>
      </p:sp>
      <p:sp>
        <p:nvSpPr>
          <p:cNvPr id="9" name="Text 6"/>
          <p:cNvSpPr/>
          <p:nvPr/>
        </p:nvSpPr>
        <p:spPr>
          <a:xfrm>
            <a:off x="1577380" y="3398044"/>
            <a:ext cx="1877913" cy="234752"/>
          </a:xfrm>
          <a:prstGeom prst="rect">
            <a:avLst/>
          </a:prstGeom>
          <a:noFill/>
          <a:ln/>
        </p:spPr>
        <p:txBody>
          <a:bodyPr wrap="none" lIns="0" tIns="0" rIns="0" bIns="0" rtlCol="0" anchor="t"/>
          <a:lstStyle/>
          <a:p>
            <a:pPr defTabSz="761970">
              <a:lnSpc>
                <a:spcPts val="1833"/>
              </a:lnSpc>
            </a:pPr>
            <a:r>
              <a:rPr lang="en-US" sz="1458" dirty="0">
                <a:solidFill>
                  <a:srgbClr val="DCD7E5"/>
                </a:solidFill>
                <a:latin typeface="Montserrat" pitchFamily="34" charset="0"/>
                <a:ea typeface="Montserrat" pitchFamily="34" charset="-122"/>
                <a:cs typeface="Montserrat" pitchFamily="34" charset="-120"/>
              </a:rPr>
              <a:t>Analyse IA</a:t>
            </a:r>
            <a:endParaRPr lang="en-US" sz="1458" dirty="0">
              <a:solidFill>
                <a:prstClr val="black"/>
              </a:solidFill>
              <a:latin typeface="Calibri" panose="020F0502020204030204"/>
            </a:endParaRPr>
          </a:p>
        </p:txBody>
      </p:sp>
      <p:sp>
        <p:nvSpPr>
          <p:cNvPr id="10" name="Text 7"/>
          <p:cNvSpPr/>
          <p:nvPr/>
        </p:nvSpPr>
        <p:spPr>
          <a:xfrm>
            <a:off x="1577380" y="3722886"/>
            <a:ext cx="5516860" cy="240308"/>
          </a:xfrm>
          <a:prstGeom prst="rect">
            <a:avLst/>
          </a:prstGeom>
          <a:noFill/>
          <a:ln/>
        </p:spPr>
        <p:txBody>
          <a:bodyPr wrap="none" lIns="0" tIns="0" rIns="0" bIns="0" rtlCol="0" anchor="t"/>
          <a:lstStyle/>
          <a:p>
            <a:pPr defTabSz="761970">
              <a:lnSpc>
                <a:spcPts val="1875"/>
              </a:lnSpc>
            </a:pPr>
            <a:r>
              <a:rPr lang="en-US" sz="1167" dirty="0">
                <a:solidFill>
                  <a:srgbClr val="DCD7E5"/>
                </a:solidFill>
                <a:latin typeface="Heebo" pitchFamily="34" charset="0"/>
                <a:ea typeface="Heebo" pitchFamily="34" charset="-122"/>
                <a:cs typeface="Heebo" pitchFamily="34" charset="-120"/>
              </a:rPr>
              <a:t>Identification du point de friction lors du téléchargement des documents.</a:t>
            </a:r>
            <a:endParaRPr lang="en-US" sz="1167" dirty="0">
              <a:solidFill>
                <a:prstClr val="black"/>
              </a:solidFill>
              <a:latin typeface="Calibri" panose="020F0502020204030204"/>
            </a:endParaRPr>
          </a:p>
        </p:txBody>
      </p:sp>
      <p:sp>
        <p:nvSpPr>
          <p:cNvPr id="11" name="Shape 8"/>
          <p:cNvSpPr/>
          <p:nvPr/>
        </p:nvSpPr>
        <p:spPr>
          <a:xfrm>
            <a:off x="901055" y="4592043"/>
            <a:ext cx="525760" cy="19050"/>
          </a:xfrm>
          <a:prstGeom prst="roundRect">
            <a:avLst>
              <a:gd name="adj" fmla="val 331240"/>
            </a:avLst>
          </a:prstGeom>
          <a:solidFill>
            <a:srgbClr val="4A2C85"/>
          </a:solidFill>
          <a:ln/>
        </p:spPr>
      </p:sp>
      <p:sp>
        <p:nvSpPr>
          <p:cNvPr id="12" name="Shape 9"/>
          <p:cNvSpPr/>
          <p:nvPr/>
        </p:nvSpPr>
        <p:spPr>
          <a:xfrm>
            <a:off x="582067" y="4432598"/>
            <a:ext cx="338038" cy="338038"/>
          </a:xfrm>
          <a:prstGeom prst="roundRect">
            <a:avLst>
              <a:gd name="adj" fmla="val 18667"/>
            </a:avLst>
          </a:prstGeom>
          <a:solidFill>
            <a:srgbClr val="31136C"/>
          </a:solidFill>
          <a:ln w="7620">
            <a:solidFill>
              <a:srgbClr val="4A2C85"/>
            </a:solidFill>
            <a:prstDash val="solid"/>
          </a:ln>
        </p:spPr>
      </p:sp>
      <p:sp>
        <p:nvSpPr>
          <p:cNvPr id="13" name="Text 10"/>
          <p:cNvSpPr/>
          <p:nvPr/>
        </p:nvSpPr>
        <p:spPr>
          <a:xfrm>
            <a:off x="687040" y="4488955"/>
            <a:ext cx="127993" cy="225326"/>
          </a:xfrm>
          <a:prstGeom prst="rect">
            <a:avLst/>
          </a:prstGeom>
          <a:noFill/>
          <a:ln/>
        </p:spPr>
        <p:txBody>
          <a:bodyPr wrap="none" lIns="0" tIns="0" rIns="0" bIns="0" rtlCol="0" anchor="t"/>
          <a:lstStyle/>
          <a:p>
            <a:pPr algn="ctr" defTabSz="761970">
              <a:lnSpc>
                <a:spcPts val="1750"/>
              </a:lnSpc>
            </a:pPr>
            <a:r>
              <a:rPr lang="en-US" sz="1750" dirty="0">
                <a:solidFill>
                  <a:srgbClr val="DCD7E5"/>
                </a:solidFill>
                <a:latin typeface="Montserrat" pitchFamily="34" charset="0"/>
                <a:ea typeface="Montserrat" pitchFamily="34" charset="-122"/>
                <a:cs typeface="Montserrat" pitchFamily="34" charset="-120"/>
              </a:rPr>
              <a:t>2</a:t>
            </a:r>
            <a:endParaRPr lang="en-US" sz="1750" dirty="0">
              <a:solidFill>
                <a:prstClr val="black"/>
              </a:solidFill>
              <a:latin typeface="Calibri" panose="020F0502020204030204"/>
            </a:endParaRPr>
          </a:p>
        </p:txBody>
      </p:sp>
      <p:sp>
        <p:nvSpPr>
          <p:cNvPr id="14" name="Text 11"/>
          <p:cNvSpPr/>
          <p:nvPr/>
        </p:nvSpPr>
        <p:spPr>
          <a:xfrm>
            <a:off x="1577380" y="4413845"/>
            <a:ext cx="2110085" cy="234752"/>
          </a:xfrm>
          <a:prstGeom prst="rect">
            <a:avLst/>
          </a:prstGeom>
          <a:noFill/>
          <a:ln/>
        </p:spPr>
        <p:txBody>
          <a:bodyPr wrap="none" lIns="0" tIns="0" rIns="0" bIns="0" rtlCol="0" anchor="t"/>
          <a:lstStyle/>
          <a:p>
            <a:pPr defTabSz="761970">
              <a:lnSpc>
                <a:spcPts val="1833"/>
              </a:lnSpc>
            </a:pPr>
            <a:r>
              <a:rPr lang="en-US" sz="1458" dirty="0">
                <a:solidFill>
                  <a:srgbClr val="DCD7E5"/>
                </a:solidFill>
                <a:latin typeface="Montserrat" pitchFamily="34" charset="0"/>
                <a:ea typeface="Montserrat" pitchFamily="34" charset="-122"/>
                <a:cs typeface="Montserrat" pitchFamily="34" charset="-120"/>
              </a:rPr>
              <a:t>Solution implémentée</a:t>
            </a:r>
            <a:endParaRPr lang="en-US" sz="1458" dirty="0">
              <a:solidFill>
                <a:prstClr val="black"/>
              </a:solidFill>
              <a:latin typeface="Calibri" panose="020F0502020204030204"/>
            </a:endParaRPr>
          </a:p>
        </p:txBody>
      </p:sp>
      <p:sp>
        <p:nvSpPr>
          <p:cNvPr id="15" name="Text 12"/>
          <p:cNvSpPr/>
          <p:nvPr/>
        </p:nvSpPr>
        <p:spPr>
          <a:xfrm>
            <a:off x="1577380" y="4738688"/>
            <a:ext cx="5516860" cy="240308"/>
          </a:xfrm>
          <a:prstGeom prst="rect">
            <a:avLst/>
          </a:prstGeom>
          <a:noFill/>
          <a:ln/>
        </p:spPr>
        <p:txBody>
          <a:bodyPr wrap="none" lIns="0" tIns="0" rIns="0" bIns="0" rtlCol="0" anchor="t"/>
          <a:lstStyle/>
          <a:p>
            <a:pPr defTabSz="761970">
              <a:lnSpc>
                <a:spcPts val="1875"/>
              </a:lnSpc>
            </a:pPr>
            <a:r>
              <a:rPr lang="en-US" sz="1167" dirty="0">
                <a:solidFill>
                  <a:srgbClr val="DCD7E5"/>
                </a:solidFill>
                <a:latin typeface="Heebo" pitchFamily="34" charset="0"/>
                <a:ea typeface="Heebo" pitchFamily="34" charset="-122"/>
                <a:cs typeface="Heebo" pitchFamily="34" charset="-120"/>
              </a:rPr>
              <a:t>Intégration d'une fonction de scan de documents dans l'application mobile.</a:t>
            </a:r>
            <a:endParaRPr lang="en-US" sz="1167" dirty="0">
              <a:solidFill>
                <a:prstClr val="black"/>
              </a:solidFill>
              <a:latin typeface="Calibri" panose="020F0502020204030204"/>
            </a:endParaRPr>
          </a:p>
        </p:txBody>
      </p:sp>
      <p:sp>
        <p:nvSpPr>
          <p:cNvPr id="16" name="Shape 13"/>
          <p:cNvSpPr/>
          <p:nvPr/>
        </p:nvSpPr>
        <p:spPr>
          <a:xfrm>
            <a:off x="901055" y="5607843"/>
            <a:ext cx="525760" cy="19050"/>
          </a:xfrm>
          <a:prstGeom prst="roundRect">
            <a:avLst>
              <a:gd name="adj" fmla="val 331240"/>
            </a:avLst>
          </a:prstGeom>
          <a:solidFill>
            <a:srgbClr val="4A2C85"/>
          </a:solidFill>
          <a:ln/>
        </p:spPr>
      </p:sp>
      <p:sp>
        <p:nvSpPr>
          <p:cNvPr id="17" name="Shape 14"/>
          <p:cNvSpPr/>
          <p:nvPr/>
        </p:nvSpPr>
        <p:spPr>
          <a:xfrm>
            <a:off x="582067" y="5448399"/>
            <a:ext cx="338038" cy="338038"/>
          </a:xfrm>
          <a:prstGeom prst="roundRect">
            <a:avLst>
              <a:gd name="adj" fmla="val 18667"/>
            </a:avLst>
          </a:prstGeom>
          <a:solidFill>
            <a:srgbClr val="31136C"/>
          </a:solidFill>
          <a:ln w="7620">
            <a:solidFill>
              <a:srgbClr val="4A2C85"/>
            </a:solidFill>
            <a:prstDash val="solid"/>
          </a:ln>
        </p:spPr>
      </p:sp>
      <p:sp>
        <p:nvSpPr>
          <p:cNvPr id="18" name="Text 15"/>
          <p:cNvSpPr/>
          <p:nvPr/>
        </p:nvSpPr>
        <p:spPr>
          <a:xfrm>
            <a:off x="687537" y="5504756"/>
            <a:ext cx="127099" cy="225326"/>
          </a:xfrm>
          <a:prstGeom prst="rect">
            <a:avLst/>
          </a:prstGeom>
          <a:noFill/>
          <a:ln/>
        </p:spPr>
        <p:txBody>
          <a:bodyPr wrap="none" lIns="0" tIns="0" rIns="0" bIns="0" rtlCol="0" anchor="t"/>
          <a:lstStyle/>
          <a:p>
            <a:pPr algn="ctr" defTabSz="761970">
              <a:lnSpc>
                <a:spcPts val="1750"/>
              </a:lnSpc>
            </a:pPr>
            <a:r>
              <a:rPr lang="en-US" sz="1750" dirty="0">
                <a:solidFill>
                  <a:srgbClr val="DCD7E5"/>
                </a:solidFill>
                <a:latin typeface="Montserrat" pitchFamily="34" charset="0"/>
                <a:ea typeface="Montserrat" pitchFamily="34" charset="-122"/>
                <a:cs typeface="Montserrat" pitchFamily="34" charset="-120"/>
              </a:rPr>
              <a:t>3</a:t>
            </a:r>
            <a:endParaRPr lang="en-US" sz="1750" dirty="0">
              <a:solidFill>
                <a:prstClr val="black"/>
              </a:solidFill>
              <a:latin typeface="Calibri" panose="020F0502020204030204"/>
            </a:endParaRPr>
          </a:p>
        </p:txBody>
      </p:sp>
      <p:sp>
        <p:nvSpPr>
          <p:cNvPr id="19" name="Text 16"/>
          <p:cNvSpPr/>
          <p:nvPr/>
        </p:nvSpPr>
        <p:spPr>
          <a:xfrm>
            <a:off x="1577380" y="5429647"/>
            <a:ext cx="1877913" cy="234752"/>
          </a:xfrm>
          <a:prstGeom prst="rect">
            <a:avLst/>
          </a:prstGeom>
          <a:noFill/>
          <a:ln/>
        </p:spPr>
        <p:txBody>
          <a:bodyPr wrap="none" lIns="0" tIns="0" rIns="0" bIns="0" rtlCol="0" anchor="t"/>
          <a:lstStyle/>
          <a:p>
            <a:pPr defTabSz="761970">
              <a:lnSpc>
                <a:spcPts val="1833"/>
              </a:lnSpc>
            </a:pPr>
            <a:r>
              <a:rPr lang="en-US" sz="1458" dirty="0">
                <a:solidFill>
                  <a:srgbClr val="DCD7E5"/>
                </a:solidFill>
                <a:latin typeface="Montserrat" pitchFamily="34" charset="0"/>
                <a:ea typeface="Montserrat" pitchFamily="34" charset="-122"/>
                <a:cs typeface="Montserrat" pitchFamily="34" charset="-120"/>
              </a:rPr>
              <a:t>Résultats obtenus</a:t>
            </a:r>
            <a:endParaRPr lang="en-US" sz="1458" dirty="0">
              <a:solidFill>
                <a:prstClr val="black"/>
              </a:solidFill>
              <a:latin typeface="Calibri" panose="020F0502020204030204"/>
            </a:endParaRPr>
          </a:p>
        </p:txBody>
      </p:sp>
      <p:sp>
        <p:nvSpPr>
          <p:cNvPr id="20" name="Text 17"/>
          <p:cNvSpPr/>
          <p:nvPr/>
        </p:nvSpPr>
        <p:spPr>
          <a:xfrm>
            <a:off x="1577380" y="5754490"/>
            <a:ext cx="5516860" cy="480616"/>
          </a:xfrm>
          <a:prstGeom prst="rect">
            <a:avLst/>
          </a:prstGeom>
          <a:noFill/>
          <a:ln/>
        </p:spPr>
        <p:txBody>
          <a:bodyPr wrap="square" lIns="0" tIns="0" rIns="0" bIns="0" rtlCol="0" anchor="t"/>
          <a:lstStyle/>
          <a:p>
            <a:pPr defTabSz="761970">
              <a:lnSpc>
                <a:spcPts val="1875"/>
              </a:lnSpc>
            </a:pPr>
            <a:r>
              <a:rPr lang="en-US" sz="1167" dirty="0">
                <a:solidFill>
                  <a:srgbClr val="DCD7E5"/>
                </a:solidFill>
                <a:latin typeface="Heebo" pitchFamily="34" charset="0"/>
                <a:ea typeface="Heebo" pitchFamily="34" charset="-122"/>
                <a:cs typeface="Heebo" pitchFamily="34" charset="-120"/>
              </a:rPr>
              <a:t>Réduction de 30% des abandons et augmentation de 20% des ouvertures de comptes en ligne.</a:t>
            </a:r>
            <a:endParaRPr lang="en-US" sz="1167" dirty="0">
              <a:solidFill>
                <a:prstClr val="black"/>
              </a:solidFill>
              <a:latin typeface="Calibri" panose="020F0502020204030204"/>
            </a:endParaRPr>
          </a:p>
        </p:txBody>
      </p:sp>
    </p:spTree>
    <p:extLst>
      <p:ext uri="{BB962C8B-B14F-4D97-AF65-F5344CB8AC3E}">
        <p14:creationId xmlns:p14="http://schemas.microsoft.com/office/powerpoint/2010/main" val="27153202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661492" y="1746746"/>
            <a:ext cx="6297018" cy="1630363"/>
          </a:xfrm>
          <a:prstGeom prst="rect">
            <a:avLst/>
          </a:prstGeom>
          <a:noFill/>
          <a:ln/>
        </p:spPr>
        <p:txBody>
          <a:bodyPr wrap="square" lIns="0" tIns="0" rIns="0" bIns="0" rtlCol="0" anchor="t"/>
          <a:lstStyle/>
          <a:p>
            <a:pPr defTabSz="761970">
              <a:lnSpc>
                <a:spcPts val="6416"/>
              </a:lnSpc>
            </a:pPr>
            <a:r>
              <a:rPr lang="en-US" sz="5125" dirty="0">
                <a:solidFill>
                  <a:srgbClr val="FEFEFE"/>
                </a:solidFill>
                <a:latin typeface="Instrument Sans" pitchFamily="34" charset="0"/>
                <a:ea typeface="Instrument Sans" pitchFamily="34" charset="-122"/>
                <a:cs typeface="Instrument Sans" pitchFamily="34" charset="-120"/>
              </a:rPr>
              <a:t>L'IA transforme le marketing bancaire</a:t>
            </a:r>
            <a:endParaRPr lang="en-US" sz="5125" dirty="0">
              <a:solidFill>
                <a:prstClr val="black"/>
              </a:solidFill>
              <a:latin typeface="Calibri" panose="020F0502020204030204"/>
            </a:endParaRPr>
          </a:p>
        </p:txBody>
      </p:sp>
      <p:sp>
        <p:nvSpPr>
          <p:cNvPr id="5" name="Rectangle à coins arrondis 4"/>
          <p:cNvSpPr/>
          <p:nvPr/>
        </p:nvSpPr>
        <p:spPr>
          <a:xfrm>
            <a:off x="305987" y="3834063"/>
            <a:ext cx="6983268" cy="2486526"/>
          </a:xfrm>
          <a:prstGeom prst="round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latin typeface="Open Sans" panose="020B0606030504020204" pitchFamily="34" charset="0"/>
                <a:ea typeface="Open Sans" panose="020B0606030504020204" pitchFamily="34" charset="0"/>
                <a:cs typeface="Open Sans" panose="020B0606030504020204" pitchFamily="34" charset="0"/>
              </a:rPr>
              <a:t>Campagne </a:t>
            </a:r>
            <a:r>
              <a:rPr lang="fr-FR" sz="1600" dirty="0">
                <a:latin typeface="Open Sans" panose="020B0606030504020204" pitchFamily="34" charset="0"/>
                <a:ea typeface="Open Sans" panose="020B0606030504020204" pitchFamily="34" charset="0"/>
                <a:cs typeface="Open Sans" panose="020B0606030504020204" pitchFamily="34" charset="0"/>
              </a:rPr>
              <a:t>de la Royal Bank of Scotland (RBS), lancée en 2019, qui a utilisé l'IA pour créer des publicités personnalisées pour ses clients</a:t>
            </a:r>
            <a:r>
              <a:rPr lang="fr-FR" sz="1600" dirty="0" smtClean="0">
                <a:latin typeface="Open Sans" panose="020B0606030504020204" pitchFamily="34" charset="0"/>
                <a:ea typeface="Open Sans" panose="020B0606030504020204" pitchFamily="34" charset="0"/>
                <a:cs typeface="Open Sans" panose="020B0606030504020204" pitchFamily="34" charset="0"/>
              </a:rPr>
              <a:t>. RBS </a:t>
            </a:r>
            <a:r>
              <a:rPr lang="fr-FR" sz="1600" dirty="0">
                <a:latin typeface="Open Sans" panose="020B0606030504020204" pitchFamily="34" charset="0"/>
                <a:ea typeface="Open Sans" panose="020B0606030504020204" pitchFamily="34" charset="0"/>
                <a:cs typeface="Open Sans" panose="020B0606030504020204" pitchFamily="34" charset="0"/>
              </a:rPr>
              <a:t>a collaboré avec </a:t>
            </a:r>
            <a:r>
              <a:rPr lang="fr-FR" sz="1600" dirty="0" err="1">
                <a:latin typeface="Open Sans" panose="020B0606030504020204" pitchFamily="34" charset="0"/>
                <a:ea typeface="Open Sans" panose="020B0606030504020204" pitchFamily="34" charset="0"/>
                <a:cs typeface="Open Sans" panose="020B0606030504020204" pitchFamily="34" charset="0"/>
              </a:rPr>
              <a:t>Persado</a:t>
            </a:r>
            <a:r>
              <a:rPr lang="fr-FR" sz="1600" dirty="0">
                <a:latin typeface="Open Sans" panose="020B0606030504020204" pitchFamily="34" charset="0"/>
                <a:ea typeface="Open Sans" panose="020B0606030504020204" pitchFamily="34" charset="0"/>
                <a:cs typeface="Open Sans" panose="020B0606030504020204" pitchFamily="34" charset="0"/>
              </a:rPr>
              <a:t>, une entreprise spécialisée dans la génération de contenu basé sur l'IA. </a:t>
            </a:r>
            <a:r>
              <a:rPr lang="fr-FR" sz="1600" dirty="0" smtClean="0">
                <a:latin typeface="Open Sans" panose="020B0606030504020204" pitchFamily="34" charset="0"/>
                <a:ea typeface="Open Sans" panose="020B0606030504020204" pitchFamily="34" charset="0"/>
                <a:cs typeface="Open Sans" panose="020B0606030504020204" pitchFamily="34" charset="0"/>
              </a:rPr>
              <a:t>Créer </a:t>
            </a:r>
            <a:r>
              <a:rPr lang="fr-FR" sz="1600" dirty="0">
                <a:latin typeface="Open Sans" panose="020B0606030504020204" pitchFamily="34" charset="0"/>
                <a:ea typeface="Open Sans" panose="020B0606030504020204" pitchFamily="34" charset="0"/>
                <a:cs typeface="Open Sans" panose="020B0606030504020204" pitchFamily="34" charset="0"/>
              </a:rPr>
              <a:t>des messages publicitaires hyper-personnalisés, en utilisant l'IA pour adapter la tonalité, le style, et même le choix des mots afin de toucher émotionnellement chaque client de manière plus efficace</a:t>
            </a:r>
            <a:r>
              <a:rPr lang="fr-FR" sz="1600" dirty="0" smtClean="0">
                <a:latin typeface="Open Sans" panose="020B0606030504020204" pitchFamily="34" charset="0"/>
                <a:ea typeface="Open Sans" panose="020B0606030504020204" pitchFamily="34" charset="0"/>
                <a:cs typeface="Open Sans" panose="020B0606030504020204" pitchFamily="34" charset="0"/>
              </a:rPr>
              <a:t>. (+15 à20% de taux de clic)</a:t>
            </a:r>
            <a:endParaRPr lang="fr-FR"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434017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2116633"/>
          </a:xfrm>
          <a:prstGeom prst="rect">
            <a:avLst/>
          </a:prstGeom>
        </p:spPr>
      </p:pic>
      <p:sp>
        <p:nvSpPr>
          <p:cNvPr id="3" name="Text 0"/>
          <p:cNvSpPr/>
          <p:nvPr/>
        </p:nvSpPr>
        <p:spPr>
          <a:xfrm>
            <a:off x="592634" y="2773759"/>
            <a:ext cx="9170591" cy="529133"/>
          </a:xfrm>
          <a:prstGeom prst="rect">
            <a:avLst/>
          </a:prstGeom>
          <a:noFill/>
          <a:ln/>
        </p:spPr>
        <p:txBody>
          <a:bodyPr wrap="none" lIns="0" tIns="0" rIns="0" bIns="0" rtlCol="0" anchor="t"/>
          <a:lstStyle/>
          <a:p>
            <a:pPr defTabSz="761970">
              <a:lnSpc>
                <a:spcPts val="4125"/>
              </a:lnSpc>
            </a:pPr>
            <a:r>
              <a:rPr lang="en-US" sz="3333" dirty="0">
                <a:solidFill>
                  <a:srgbClr val="FEFEFE"/>
                </a:solidFill>
                <a:latin typeface="Instrument Sans" pitchFamily="34" charset="0"/>
                <a:ea typeface="Instrument Sans" pitchFamily="34" charset="-122"/>
                <a:cs typeface="Instrument Sans" pitchFamily="34" charset="-120"/>
              </a:rPr>
              <a:t>E-mailing : Segmentation et recommandations</a:t>
            </a:r>
            <a:endParaRPr lang="en-US" sz="3333" dirty="0">
              <a:solidFill>
                <a:prstClr val="black"/>
              </a:solidFill>
              <a:latin typeface="Calibri" panose="020F0502020204030204"/>
            </a:endParaRPr>
          </a:p>
        </p:txBody>
      </p:sp>
      <p:sp>
        <p:nvSpPr>
          <p:cNvPr id="4" name="Text 1"/>
          <p:cNvSpPr/>
          <p:nvPr/>
        </p:nvSpPr>
        <p:spPr>
          <a:xfrm>
            <a:off x="592634" y="3556894"/>
            <a:ext cx="11006733" cy="541933"/>
          </a:xfrm>
          <a:prstGeom prst="rect">
            <a:avLst/>
          </a:prstGeom>
          <a:noFill/>
          <a:ln/>
        </p:spPr>
        <p:txBody>
          <a:bodyPr wrap="square" lIns="0" tIns="0" rIns="0" bIns="0" rtlCol="0" anchor="t"/>
          <a:lstStyle/>
          <a:p>
            <a:pPr defTabSz="761970">
              <a:lnSpc>
                <a:spcPts val="2125"/>
              </a:lnSpc>
            </a:pPr>
            <a:r>
              <a:rPr lang="en-US" sz="1333" dirty="0">
                <a:solidFill>
                  <a:srgbClr val="BFBFBF"/>
                </a:solidFill>
                <a:latin typeface="Open Sans" pitchFamily="34" charset="0"/>
                <a:ea typeface="Open Sans" pitchFamily="34" charset="-122"/>
                <a:cs typeface="Open Sans" pitchFamily="34" charset="-120"/>
              </a:rPr>
              <a:t>L'IA permet de segmenter les clients en fonction de leurs besoins et de leurs préférences pour envoyer des emails personnalisés et pertinents. Des recommandations de produits et services basées sur l'IA améliorent l'engagement et la satisfaction des clients.</a:t>
            </a:r>
            <a:endParaRPr lang="en-US" sz="1333" dirty="0">
              <a:solidFill>
                <a:prstClr val="black"/>
              </a:solidFill>
              <a:latin typeface="Calibri" panose="020F0502020204030204"/>
            </a:endParaRPr>
          </a:p>
        </p:txBody>
      </p:sp>
      <p:sp>
        <p:nvSpPr>
          <p:cNvPr id="5" name="Shape 2"/>
          <p:cNvSpPr/>
          <p:nvPr/>
        </p:nvSpPr>
        <p:spPr>
          <a:xfrm>
            <a:off x="592633" y="4479826"/>
            <a:ext cx="381000" cy="381000"/>
          </a:xfrm>
          <a:prstGeom prst="roundRect">
            <a:avLst>
              <a:gd name="adj" fmla="val 6667"/>
            </a:avLst>
          </a:prstGeom>
          <a:solidFill>
            <a:srgbClr val="3E3E3E"/>
          </a:solidFill>
          <a:ln/>
        </p:spPr>
      </p:sp>
      <p:sp>
        <p:nvSpPr>
          <p:cNvPr id="6" name="Text 3"/>
          <p:cNvSpPr/>
          <p:nvPr/>
        </p:nvSpPr>
        <p:spPr>
          <a:xfrm>
            <a:off x="733722" y="4543326"/>
            <a:ext cx="98822" cy="254000"/>
          </a:xfrm>
          <a:prstGeom prst="rect">
            <a:avLst/>
          </a:prstGeom>
          <a:noFill/>
          <a:ln/>
        </p:spPr>
        <p:txBody>
          <a:bodyPr wrap="none" lIns="0" tIns="0" rIns="0" bIns="0" rtlCol="0" anchor="t"/>
          <a:lstStyle/>
          <a:p>
            <a:pPr algn="ctr" defTabSz="761970">
              <a:lnSpc>
                <a:spcPts val="2000"/>
              </a:lnSpc>
            </a:pPr>
            <a:r>
              <a:rPr lang="en-US" sz="2000" dirty="0">
                <a:solidFill>
                  <a:srgbClr val="BFBFBF"/>
                </a:solidFill>
                <a:latin typeface="Instrument Sans" pitchFamily="34" charset="0"/>
                <a:ea typeface="Instrument Sans" pitchFamily="34" charset="-122"/>
                <a:cs typeface="Instrument Sans" pitchFamily="34" charset="-120"/>
              </a:rPr>
              <a:t>1</a:t>
            </a:r>
            <a:endParaRPr lang="en-US" sz="2000" dirty="0">
              <a:solidFill>
                <a:prstClr val="black"/>
              </a:solidFill>
              <a:latin typeface="Calibri" panose="020F0502020204030204"/>
            </a:endParaRPr>
          </a:p>
        </p:txBody>
      </p:sp>
      <p:sp>
        <p:nvSpPr>
          <p:cNvPr id="7" name="Text 4"/>
          <p:cNvSpPr/>
          <p:nvPr/>
        </p:nvSpPr>
        <p:spPr>
          <a:xfrm>
            <a:off x="1142901" y="4479826"/>
            <a:ext cx="2263874" cy="264518"/>
          </a:xfrm>
          <a:prstGeom prst="rect">
            <a:avLst/>
          </a:prstGeom>
          <a:noFill/>
          <a:ln/>
        </p:spPr>
        <p:txBody>
          <a:bodyPr wrap="none" lIns="0" tIns="0" rIns="0" bIns="0" rtlCol="0" anchor="t"/>
          <a:lstStyle/>
          <a:p>
            <a:pPr defTabSz="761970">
              <a:lnSpc>
                <a:spcPts val="2083"/>
              </a:lnSpc>
            </a:pPr>
            <a:r>
              <a:rPr lang="en-US" sz="1625" dirty="0">
                <a:solidFill>
                  <a:srgbClr val="BFBFBF"/>
                </a:solidFill>
                <a:latin typeface="Instrument Sans" pitchFamily="34" charset="0"/>
                <a:ea typeface="Instrument Sans" pitchFamily="34" charset="-122"/>
                <a:cs typeface="Instrument Sans" pitchFamily="34" charset="-120"/>
              </a:rPr>
              <a:t>Segmentation avancée</a:t>
            </a:r>
            <a:endParaRPr lang="en-US" sz="1625" dirty="0">
              <a:solidFill>
                <a:prstClr val="black"/>
              </a:solidFill>
              <a:latin typeface="Calibri" panose="020F0502020204030204"/>
            </a:endParaRPr>
          </a:p>
        </p:txBody>
      </p:sp>
      <p:sp>
        <p:nvSpPr>
          <p:cNvPr id="8" name="Text 5"/>
          <p:cNvSpPr/>
          <p:nvPr/>
        </p:nvSpPr>
        <p:spPr>
          <a:xfrm>
            <a:off x="1142901" y="4845943"/>
            <a:ext cx="3005832" cy="1354832"/>
          </a:xfrm>
          <a:prstGeom prst="rect">
            <a:avLst/>
          </a:prstGeom>
          <a:noFill/>
          <a:ln/>
        </p:spPr>
        <p:txBody>
          <a:bodyPr wrap="square" lIns="0" tIns="0" rIns="0" bIns="0" rtlCol="0" anchor="t"/>
          <a:lstStyle/>
          <a:p>
            <a:pPr defTabSz="761970">
              <a:lnSpc>
                <a:spcPts val="2125"/>
              </a:lnSpc>
            </a:pPr>
            <a:r>
              <a:rPr lang="en-US" sz="1333" dirty="0">
                <a:solidFill>
                  <a:srgbClr val="BFBFBF"/>
                </a:solidFill>
                <a:latin typeface="Open Sans" pitchFamily="34" charset="0"/>
                <a:ea typeface="Open Sans" pitchFamily="34" charset="-122"/>
                <a:cs typeface="Open Sans" pitchFamily="34" charset="-120"/>
              </a:rPr>
              <a:t>L'IA permet de segmenter les clients en fonction de leurs habitudes de dépenses, de leurs objectifs financiers et de leurs préférences en matière de produits.</a:t>
            </a:r>
            <a:endParaRPr lang="en-US" sz="1333" dirty="0">
              <a:solidFill>
                <a:prstClr val="black"/>
              </a:solidFill>
              <a:latin typeface="Calibri" panose="020F0502020204030204"/>
            </a:endParaRPr>
          </a:p>
        </p:txBody>
      </p:sp>
      <p:sp>
        <p:nvSpPr>
          <p:cNvPr id="9" name="Shape 6"/>
          <p:cNvSpPr/>
          <p:nvPr/>
        </p:nvSpPr>
        <p:spPr>
          <a:xfrm>
            <a:off x="4318000" y="4479826"/>
            <a:ext cx="381000" cy="381000"/>
          </a:xfrm>
          <a:prstGeom prst="roundRect">
            <a:avLst>
              <a:gd name="adj" fmla="val 6667"/>
            </a:avLst>
          </a:prstGeom>
          <a:solidFill>
            <a:srgbClr val="3E3E3E"/>
          </a:solidFill>
          <a:ln/>
        </p:spPr>
      </p:sp>
      <p:sp>
        <p:nvSpPr>
          <p:cNvPr id="10" name="Text 7"/>
          <p:cNvSpPr/>
          <p:nvPr/>
        </p:nvSpPr>
        <p:spPr>
          <a:xfrm>
            <a:off x="4438452" y="4543326"/>
            <a:ext cx="139998" cy="254000"/>
          </a:xfrm>
          <a:prstGeom prst="rect">
            <a:avLst/>
          </a:prstGeom>
          <a:noFill/>
          <a:ln/>
        </p:spPr>
        <p:txBody>
          <a:bodyPr wrap="none" lIns="0" tIns="0" rIns="0" bIns="0" rtlCol="0" anchor="t"/>
          <a:lstStyle/>
          <a:p>
            <a:pPr algn="ctr" defTabSz="761970">
              <a:lnSpc>
                <a:spcPts val="2000"/>
              </a:lnSpc>
            </a:pPr>
            <a:r>
              <a:rPr lang="en-US" sz="2000" dirty="0">
                <a:solidFill>
                  <a:srgbClr val="BFBFBF"/>
                </a:solidFill>
                <a:latin typeface="Instrument Sans" pitchFamily="34" charset="0"/>
                <a:ea typeface="Instrument Sans" pitchFamily="34" charset="-122"/>
                <a:cs typeface="Instrument Sans" pitchFamily="34" charset="-120"/>
              </a:rPr>
              <a:t>2</a:t>
            </a:r>
            <a:endParaRPr lang="en-US" sz="2000" dirty="0">
              <a:solidFill>
                <a:prstClr val="black"/>
              </a:solidFill>
              <a:latin typeface="Calibri" panose="020F0502020204030204"/>
            </a:endParaRPr>
          </a:p>
        </p:txBody>
      </p:sp>
      <p:sp>
        <p:nvSpPr>
          <p:cNvPr id="11" name="Text 8"/>
          <p:cNvSpPr/>
          <p:nvPr/>
        </p:nvSpPr>
        <p:spPr>
          <a:xfrm>
            <a:off x="4868267" y="4479826"/>
            <a:ext cx="3005832" cy="529034"/>
          </a:xfrm>
          <a:prstGeom prst="rect">
            <a:avLst/>
          </a:prstGeom>
          <a:noFill/>
          <a:ln/>
        </p:spPr>
        <p:txBody>
          <a:bodyPr wrap="square" lIns="0" tIns="0" rIns="0" bIns="0" rtlCol="0" anchor="t"/>
          <a:lstStyle/>
          <a:p>
            <a:pPr defTabSz="761970">
              <a:lnSpc>
                <a:spcPts val="2083"/>
              </a:lnSpc>
            </a:pPr>
            <a:r>
              <a:rPr lang="en-US" sz="1625" dirty="0">
                <a:solidFill>
                  <a:srgbClr val="BFBFBF"/>
                </a:solidFill>
                <a:latin typeface="Instrument Sans" pitchFamily="34" charset="0"/>
                <a:ea typeface="Instrument Sans" pitchFamily="34" charset="-122"/>
                <a:cs typeface="Instrument Sans" pitchFamily="34" charset="-120"/>
              </a:rPr>
              <a:t>Recommandations personnalisées</a:t>
            </a:r>
            <a:endParaRPr lang="en-US" sz="1625" dirty="0">
              <a:solidFill>
                <a:prstClr val="black"/>
              </a:solidFill>
              <a:latin typeface="Calibri" panose="020F0502020204030204"/>
            </a:endParaRPr>
          </a:p>
        </p:txBody>
      </p:sp>
      <p:sp>
        <p:nvSpPr>
          <p:cNvPr id="12" name="Text 9"/>
          <p:cNvSpPr/>
          <p:nvPr/>
        </p:nvSpPr>
        <p:spPr>
          <a:xfrm>
            <a:off x="4868267" y="5110461"/>
            <a:ext cx="3005832" cy="812899"/>
          </a:xfrm>
          <a:prstGeom prst="rect">
            <a:avLst/>
          </a:prstGeom>
          <a:noFill/>
          <a:ln/>
        </p:spPr>
        <p:txBody>
          <a:bodyPr wrap="square" lIns="0" tIns="0" rIns="0" bIns="0" rtlCol="0" anchor="t"/>
          <a:lstStyle/>
          <a:p>
            <a:pPr defTabSz="761970">
              <a:lnSpc>
                <a:spcPts val="2125"/>
              </a:lnSpc>
            </a:pPr>
            <a:r>
              <a:rPr lang="en-US" sz="1333" dirty="0">
                <a:solidFill>
                  <a:srgbClr val="BFBFBF"/>
                </a:solidFill>
                <a:latin typeface="Open Sans" pitchFamily="34" charset="0"/>
                <a:ea typeface="Open Sans" pitchFamily="34" charset="-122"/>
                <a:cs typeface="Open Sans" pitchFamily="34" charset="-120"/>
              </a:rPr>
              <a:t>L'IA peut recommander des produits et services pertinents en fonction des besoins individuels des clients.</a:t>
            </a:r>
            <a:endParaRPr lang="en-US" sz="1333" dirty="0">
              <a:solidFill>
                <a:prstClr val="black"/>
              </a:solidFill>
              <a:latin typeface="Calibri" panose="020F0502020204030204"/>
            </a:endParaRPr>
          </a:p>
        </p:txBody>
      </p:sp>
      <p:sp>
        <p:nvSpPr>
          <p:cNvPr id="13" name="Shape 10"/>
          <p:cNvSpPr/>
          <p:nvPr/>
        </p:nvSpPr>
        <p:spPr>
          <a:xfrm>
            <a:off x="8043367" y="4479826"/>
            <a:ext cx="381000" cy="381000"/>
          </a:xfrm>
          <a:prstGeom prst="roundRect">
            <a:avLst>
              <a:gd name="adj" fmla="val 6667"/>
            </a:avLst>
          </a:prstGeom>
          <a:solidFill>
            <a:srgbClr val="3E3E3E"/>
          </a:solidFill>
          <a:ln/>
        </p:spPr>
      </p:sp>
      <p:sp>
        <p:nvSpPr>
          <p:cNvPr id="14" name="Text 11"/>
          <p:cNvSpPr/>
          <p:nvPr/>
        </p:nvSpPr>
        <p:spPr>
          <a:xfrm>
            <a:off x="8160544" y="4543326"/>
            <a:ext cx="146645" cy="254000"/>
          </a:xfrm>
          <a:prstGeom prst="rect">
            <a:avLst/>
          </a:prstGeom>
          <a:noFill/>
          <a:ln/>
        </p:spPr>
        <p:txBody>
          <a:bodyPr wrap="none" lIns="0" tIns="0" rIns="0" bIns="0" rtlCol="0" anchor="t"/>
          <a:lstStyle/>
          <a:p>
            <a:pPr algn="ctr" defTabSz="761970">
              <a:lnSpc>
                <a:spcPts val="2000"/>
              </a:lnSpc>
            </a:pPr>
            <a:r>
              <a:rPr lang="en-US" sz="2000" dirty="0">
                <a:solidFill>
                  <a:srgbClr val="BFBFBF"/>
                </a:solidFill>
                <a:latin typeface="Instrument Sans" pitchFamily="34" charset="0"/>
                <a:ea typeface="Instrument Sans" pitchFamily="34" charset="-122"/>
                <a:cs typeface="Instrument Sans" pitchFamily="34" charset="-120"/>
              </a:rPr>
              <a:t>3</a:t>
            </a:r>
            <a:endParaRPr lang="en-US" sz="2000" dirty="0">
              <a:solidFill>
                <a:prstClr val="black"/>
              </a:solidFill>
              <a:latin typeface="Calibri" panose="020F0502020204030204"/>
            </a:endParaRPr>
          </a:p>
        </p:txBody>
      </p:sp>
      <p:sp>
        <p:nvSpPr>
          <p:cNvPr id="15" name="Text 12"/>
          <p:cNvSpPr/>
          <p:nvPr/>
        </p:nvSpPr>
        <p:spPr>
          <a:xfrm>
            <a:off x="8593633" y="4479826"/>
            <a:ext cx="2757587" cy="264518"/>
          </a:xfrm>
          <a:prstGeom prst="rect">
            <a:avLst/>
          </a:prstGeom>
          <a:noFill/>
          <a:ln/>
        </p:spPr>
        <p:txBody>
          <a:bodyPr wrap="none" lIns="0" tIns="0" rIns="0" bIns="0" rtlCol="0" anchor="t"/>
          <a:lstStyle/>
          <a:p>
            <a:pPr defTabSz="761970">
              <a:lnSpc>
                <a:spcPts val="2083"/>
              </a:lnSpc>
            </a:pPr>
            <a:r>
              <a:rPr lang="en-US" sz="1625" dirty="0">
                <a:solidFill>
                  <a:srgbClr val="BFBFBF"/>
                </a:solidFill>
                <a:latin typeface="Instrument Sans" pitchFamily="34" charset="0"/>
                <a:ea typeface="Instrument Sans" pitchFamily="34" charset="-122"/>
                <a:cs typeface="Instrument Sans" pitchFamily="34" charset="-120"/>
              </a:rPr>
              <a:t>Email marketing automatisé</a:t>
            </a:r>
            <a:endParaRPr lang="en-US" sz="1625" dirty="0">
              <a:solidFill>
                <a:prstClr val="black"/>
              </a:solidFill>
              <a:latin typeface="Calibri" panose="020F0502020204030204"/>
            </a:endParaRPr>
          </a:p>
        </p:txBody>
      </p:sp>
      <p:sp>
        <p:nvSpPr>
          <p:cNvPr id="16" name="Text 13"/>
          <p:cNvSpPr/>
          <p:nvPr/>
        </p:nvSpPr>
        <p:spPr>
          <a:xfrm>
            <a:off x="8593633" y="4845943"/>
            <a:ext cx="3005832" cy="1354832"/>
          </a:xfrm>
          <a:prstGeom prst="rect">
            <a:avLst/>
          </a:prstGeom>
          <a:noFill/>
          <a:ln/>
        </p:spPr>
        <p:txBody>
          <a:bodyPr wrap="square" lIns="0" tIns="0" rIns="0" bIns="0" rtlCol="0" anchor="t"/>
          <a:lstStyle/>
          <a:p>
            <a:pPr defTabSz="761970">
              <a:lnSpc>
                <a:spcPts val="2125"/>
              </a:lnSpc>
            </a:pPr>
            <a:r>
              <a:rPr lang="en-US" sz="1333" dirty="0">
                <a:solidFill>
                  <a:srgbClr val="BFBFBF"/>
                </a:solidFill>
                <a:latin typeface="Open Sans" pitchFamily="34" charset="0"/>
                <a:ea typeface="Open Sans" pitchFamily="34" charset="-122"/>
                <a:cs typeface="Open Sans" pitchFamily="34" charset="-120"/>
              </a:rPr>
              <a:t>L'IA peut automatiser le processus de création, de segmentation et d'envoi d'emails, permettant aux banques de gagner du temps et d'améliorer l'efficacité.</a:t>
            </a:r>
            <a:endParaRPr lang="en-US" sz="1333" dirty="0">
              <a:solidFill>
                <a:prstClr val="black"/>
              </a:solidFill>
              <a:latin typeface="Calibri" panose="020F0502020204030204"/>
            </a:endParaRPr>
          </a:p>
        </p:txBody>
      </p:sp>
    </p:spTree>
    <p:extLst>
      <p:ext uri="{BB962C8B-B14F-4D97-AF65-F5344CB8AC3E}">
        <p14:creationId xmlns:p14="http://schemas.microsoft.com/office/powerpoint/2010/main" val="34550860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25455" y="1065907"/>
            <a:ext cx="6313091" cy="2415778"/>
          </a:xfrm>
          <a:prstGeom prst="rect">
            <a:avLst/>
          </a:prstGeom>
          <a:noFill/>
          <a:ln/>
        </p:spPr>
        <p:txBody>
          <a:bodyPr wrap="square" lIns="0" tIns="0" rIns="0" bIns="0" rtlCol="0" anchor="t"/>
          <a:lstStyle/>
          <a:p>
            <a:pPr defTabSz="761970">
              <a:lnSpc>
                <a:spcPts val="6333"/>
              </a:lnSpc>
            </a:pPr>
            <a:r>
              <a:rPr lang="en-US" sz="5041" dirty="0">
                <a:solidFill>
                  <a:srgbClr val="FFFFFF"/>
                </a:solidFill>
                <a:latin typeface="Saira" pitchFamily="34" charset="0"/>
                <a:ea typeface="Saira" pitchFamily="34" charset="-122"/>
                <a:cs typeface="Saira" pitchFamily="34" charset="-120"/>
              </a:rPr>
              <a:t>Les Défis de l'Intégration de l'IA dans les Banques</a:t>
            </a:r>
            <a:endParaRPr lang="en-US" sz="5041" dirty="0">
              <a:solidFill>
                <a:prstClr val="black"/>
              </a:solidFill>
              <a:latin typeface="Calibri" panose="020F0502020204030204"/>
            </a:endParaRPr>
          </a:p>
        </p:txBody>
      </p:sp>
    </p:spTree>
    <p:extLst>
      <p:ext uri="{BB962C8B-B14F-4D97-AF65-F5344CB8AC3E}">
        <p14:creationId xmlns:p14="http://schemas.microsoft.com/office/powerpoint/2010/main" val="16532404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1"/>
            <a:ext cx="4572000" cy="6859984"/>
          </a:xfrm>
          <a:prstGeom prst="rect">
            <a:avLst/>
          </a:prstGeom>
        </p:spPr>
      </p:pic>
      <p:sp>
        <p:nvSpPr>
          <p:cNvPr id="3" name="Text 0"/>
          <p:cNvSpPr/>
          <p:nvPr/>
        </p:nvSpPr>
        <p:spPr>
          <a:xfrm>
            <a:off x="510481" y="401043"/>
            <a:ext cx="6599039" cy="911423"/>
          </a:xfrm>
          <a:prstGeom prst="rect">
            <a:avLst/>
          </a:prstGeom>
          <a:noFill/>
          <a:ln/>
        </p:spPr>
        <p:txBody>
          <a:bodyPr wrap="square" lIns="0" tIns="0" rIns="0" bIns="0" rtlCol="0" anchor="t"/>
          <a:lstStyle/>
          <a:p>
            <a:pPr defTabSz="761970">
              <a:lnSpc>
                <a:spcPts val="3583"/>
              </a:lnSpc>
            </a:pPr>
            <a:r>
              <a:rPr lang="en-US" sz="2833" dirty="0">
                <a:solidFill>
                  <a:srgbClr val="FFFFFF"/>
                </a:solidFill>
                <a:latin typeface="Saira" pitchFamily="34" charset="0"/>
                <a:ea typeface="Saira" pitchFamily="34" charset="-122"/>
                <a:cs typeface="Saira" pitchFamily="34" charset="-120"/>
              </a:rPr>
              <a:t>Problèmes de confidentialité et de sécurité des données</a:t>
            </a:r>
            <a:endParaRPr lang="en-US" sz="2833" dirty="0">
              <a:solidFill>
                <a:prstClr val="black"/>
              </a:solidFill>
              <a:latin typeface="Calibri" panose="020F0502020204030204"/>
            </a:endParaRPr>
          </a:p>
        </p:txBody>
      </p:sp>
      <p:sp>
        <p:nvSpPr>
          <p:cNvPr id="4" name="Text 1"/>
          <p:cNvSpPr/>
          <p:nvPr/>
        </p:nvSpPr>
        <p:spPr>
          <a:xfrm>
            <a:off x="510481" y="1531243"/>
            <a:ext cx="6599039" cy="933450"/>
          </a:xfrm>
          <a:prstGeom prst="rect">
            <a:avLst/>
          </a:prstGeom>
          <a:noFill/>
          <a:ln/>
        </p:spPr>
        <p:txBody>
          <a:bodyPr wrap="square" lIns="0" tIns="0" rIns="0" bIns="0" rtlCol="0" anchor="t"/>
          <a:lstStyle/>
          <a:p>
            <a:pPr defTabSz="761970">
              <a:lnSpc>
                <a:spcPts val="1833"/>
              </a:lnSpc>
            </a:pPr>
            <a:r>
              <a:rPr lang="en-US" sz="1125" dirty="0">
                <a:solidFill>
                  <a:srgbClr val="E5E0DF"/>
                </a:solidFill>
                <a:latin typeface="Roboto" pitchFamily="34" charset="0"/>
                <a:ea typeface="Roboto" pitchFamily="34" charset="-122"/>
                <a:cs typeface="Roboto" pitchFamily="34" charset="-120"/>
              </a:rPr>
              <a:t>Les banques manipulent des volumes massifs de données sensibles (informations financières, personnelles et historiques des clients). L'intégration de l'IA, qui nécessite l'accès à ces données pour les analyser et en tirer des insights, pose des risques importants en matière de sécurité et de confidentialité.</a:t>
            </a:r>
            <a:endParaRPr lang="en-US" sz="1125" dirty="0">
              <a:solidFill>
                <a:prstClr val="black"/>
              </a:solidFill>
              <a:latin typeface="Calibri" panose="020F0502020204030204"/>
            </a:endParaRPr>
          </a:p>
        </p:txBody>
      </p:sp>
      <p:sp>
        <p:nvSpPr>
          <p:cNvPr id="5" name="Shape 2"/>
          <p:cNvSpPr/>
          <p:nvPr/>
        </p:nvSpPr>
        <p:spPr>
          <a:xfrm>
            <a:off x="510481" y="2792710"/>
            <a:ext cx="328117" cy="328117"/>
          </a:xfrm>
          <a:prstGeom prst="roundRect">
            <a:avLst>
              <a:gd name="adj" fmla="val 40007"/>
            </a:avLst>
          </a:prstGeom>
          <a:solidFill>
            <a:srgbClr val="030303"/>
          </a:solidFill>
          <a:ln w="15240">
            <a:solidFill>
              <a:srgbClr val="FC8337"/>
            </a:solidFill>
            <a:prstDash val="solid"/>
          </a:ln>
        </p:spPr>
      </p:sp>
      <p:sp>
        <p:nvSpPr>
          <p:cNvPr id="6" name="Text 3"/>
          <p:cNvSpPr/>
          <p:nvPr/>
        </p:nvSpPr>
        <p:spPr>
          <a:xfrm>
            <a:off x="632619" y="2847380"/>
            <a:ext cx="83840" cy="218778"/>
          </a:xfrm>
          <a:prstGeom prst="rect">
            <a:avLst/>
          </a:prstGeom>
          <a:noFill/>
          <a:ln/>
        </p:spPr>
        <p:txBody>
          <a:bodyPr wrap="none" lIns="0" tIns="0" rIns="0" bIns="0" rtlCol="0" anchor="t"/>
          <a:lstStyle/>
          <a:p>
            <a:pPr algn="ctr" defTabSz="761970">
              <a:lnSpc>
                <a:spcPts val="1708"/>
              </a:lnSpc>
            </a:pPr>
            <a:r>
              <a:rPr lang="en-US" sz="1708" dirty="0">
                <a:solidFill>
                  <a:srgbClr val="E5E0DF"/>
                </a:solidFill>
                <a:latin typeface="Saira" pitchFamily="34" charset="0"/>
                <a:ea typeface="Saira" pitchFamily="34" charset="-122"/>
                <a:cs typeface="Saira" pitchFamily="34" charset="-120"/>
              </a:rPr>
              <a:t>1</a:t>
            </a:r>
            <a:endParaRPr lang="en-US" sz="1708" dirty="0">
              <a:solidFill>
                <a:prstClr val="black"/>
              </a:solidFill>
              <a:latin typeface="Calibri" panose="020F0502020204030204"/>
            </a:endParaRPr>
          </a:p>
        </p:txBody>
      </p:sp>
      <p:sp>
        <p:nvSpPr>
          <p:cNvPr id="7" name="Text 4"/>
          <p:cNvSpPr/>
          <p:nvPr/>
        </p:nvSpPr>
        <p:spPr>
          <a:xfrm>
            <a:off x="984449" y="2792710"/>
            <a:ext cx="2463899" cy="227906"/>
          </a:xfrm>
          <a:prstGeom prst="rect">
            <a:avLst/>
          </a:prstGeom>
          <a:noFill/>
          <a:ln/>
        </p:spPr>
        <p:txBody>
          <a:bodyPr wrap="none" lIns="0" tIns="0" rIns="0" bIns="0" rtlCol="0" anchor="t"/>
          <a:lstStyle/>
          <a:p>
            <a:pPr defTabSz="761970">
              <a:lnSpc>
                <a:spcPts val="1792"/>
              </a:lnSpc>
            </a:pPr>
            <a:r>
              <a:rPr lang="en-US" sz="1417" dirty="0">
                <a:solidFill>
                  <a:srgbClr val="E5E0DF"/>
                </a:solidFill>
                <a:latin typeface="Saira" pitchFamily="34" charset="0"/>
                <a:ea typeface="Saira" pitchFamily="34" charset="-122"/>
                <a:cs typeface="Saira" pitchFamily="34" charset="-120"/>
              </a:rPr>
              <a:t>Violation de la confidentialité</a:t>
            </a:r>
            <a:endParaRPr lang="en-US" sz="1417" dirty="0">
              <a:solidFill>
                <a:prstClr val="black"/>
              </a:solidFill>
              <a:latin typeface="Calibri" panose="020F0502020204030204"/>
            </a:endParaRPr>
          </a:p>
        </p:txBody>
      </p:sp>
      <p:sp>
        <p:nvSpPr>
          <p:cNvPr id="8" name="Text 5"/>
          <p:cNvSpPr/>
          <p:nvPr/>
        </p:nvSpPr>
        <p:spPr>
          <a:xfrm>
            <a:off x="984449" y="3108127"/>
            <a:ext cx="6125071" cy="700088"/>
          </a:xfrm>
          <a:prstGeom prst="rect">
            <a:avLst/>
          </a:prstGeom>
          <a:noFill/>
          <a:ln/>
        </p:spPr>
        <p:txBody>
          <a:bodyPr wrap="square" lIns="0" tIns="0" rIns="0" bIns="0" rtlCol="0" anchor="t"/>
          <a:lstStyle/>
          <a:p>
            <a:pPr defTabSz="761970">
              <a:lnSpc>
                <a:spcPts val="1833"/>
              </a:lnSpc>
            </a:pPr>
            <a:r>
              <a:rPr lang="en-US" sz="1125" dirty="0">
                <a:solidFill>
                  <a:srgbClr val="E5E0DF"/>
                </a:solidFill>
                <a:latin typeface="Roboto" pitchFamily="34" charset="0"/>
                <a:ea typeface="Roboto" pitchFamily="34" charset="-122"/>
                <a:cs typeface="Roboto" pitchFamily="34" charset="-120"/>
              </a:rPr>
              <a:t>L'utilisation de l'IA nécessite des accès à des données clients, ce qui peut soulever des préoccupations en matière de confidentialité, surtout si les systèmes d'IA ne sont pas bien sécurisés.</a:t>
            </a:r>
            <a:endParaRPr lang="en-US" sz="1125" dirty="0">
              <a:solidFill>
                <a:prstClr val="black"/>
              </a:solidFill>
              <a:latin typeface="Calibri" panose="020F0502020204030204"/>
            </a:endParaRPr>
          </a:p>
        </p:txBody>
      </p:sp>
      <p:sp>
        <p:nvSpPr>
          <p:cNvPr id="9" name="Shape 6"/>
          <p:cNvSpPr/>
          <p:nvPr/>
        </p:nvSpPr>
        <p:spPr>
          <a:xfrm>
            <a:off x="510481" y="4118074"/>
            <a:ext cx="328117" cy="328117"/>
          </a:xfrm>
          <a:prstGeom prst="roundRect">
            <a:avLst>
              <a:gd name="adj" fmla="val 40007"/>
            </a:avLst>
          </a:prstGeom>
          <a:solidFill>
            <a:srgbClr val="030303"/>
          </a:solidFill>
          <a:ln w="15240">
            <a:solidFill>
              <a:srgbClr val="FC8337"/>
            </a:solidFill>
            <a:prstDash val="solid"/>
          </a:ln>
        </p:spPr>
      </p:sp>
      <p:sp>
        <p:nvSpPr>
          <p:cNvPr id="10" name="Text 7"/>
          <p:cNvSpPr/>
          <p:nvPr/>
        </p:nvSpPr>
        <p:spPr>
          <a:xfrm>
            <a:off x="607715" y="4172744"/>
            <a:ext cx="133648" cy="218778"/>
          </a:xfrm>
          <a:prstGeom prst="rect">
            <a:avLst/>
          </a:prstGeom>
          <a:noFill/>
          <a:ln/>
        </p:spPr>
        <p:txBody>
          <a:bodyPr wrap="none" lIns="0" tIns="0" rIns="0" bIns="0" rtlCol="0" anchor="t"/>
          <a:lstStyle/>
          <a:p>
            <a:pPr algn="ctr" defTabSz="761970">
              <a:lnSpc>
                <a:spcPts val="1708"/>
              </a:lnSpc>
            </a:pPr>
            <a:r>
              <a:rPr lang="en-US" sz="1708" dirty="0">
                <a:solidFill>
                  <a:srgbClr val="E5E0DF"/>
                </a:solidFill>
                <a:latin typeface="Saira" pitchFamily="34" charset="0"/>
                <a:ea typeface="Saira" pitchFamily="34" charset="-122"/>
                <a:cs typeface="Saira" pitchFamily="34" charset="-120"/>
              </a:rPr>
              <a:t>2</a:t>
            </a:r>
            <a:endParaRPr lang="en-US" sz="1708" dirty="0">
              <a:solidFill>
                <a:prstClr val="black"/>
              </a:solidFill>
              <a:latin typeface="Calibri" panose="020F0502020204030204"/>
            </a:endParaRPr>
          </a:p>
        </p:txBody>
      </p:sp>
      <p:sp>
        <p:nvSpPr>
          <p:cNvPr id="11" name="Text 8"/>
          <p:cNvSpPr/>
          <p:nvPr/>
        </p:nvSpPr>
        <p:spPr>
          <a:xfrm>
            <a:off x="984449" y="4118075"/>
            <a:ext cx="1823144" cy="227906"/>
          </a:xfrm>
          <a:prstGeom prst="rect">
            <a:avLst/>
          </a:prstGeom>
          <a:noFill/>
          <a:ln/>
        </p:spPr>
        <p:txBody>
          <a:bodyPr wrap="none" lIns="0" tIns="0" rIns="0" bIns="0" rtlCol="0" anchor="t"/>
          <a:lstStyle/>
          <a:p>
            <a:pPr defTabSz="761970">
              <a:lnSpc>
                <a:spcPts val="1792"/>
              </a:lnSpc>
            </a:pPr>
            <a:r>
              <a:rPr lang="en-US" sz="1417" dirty="0">
                <a:solidFill>
                  <a:srgbClr val="E5E0DF"/>
                </a:solidFill>
                <a:latin typeface="Saira" pitchFamily="34" charset="0"/>
                <a:ea typeface="Saira" pitchFamily="34" charset="-122"/>
                <a:cs typeface="Saira" pitchFamily="34" charset="-120"/>
              </a:rPr>
              <a:t>Cyberattaques</a:t>
            </a:r>
            <a:endParaRPr lang="en-US" sz="1417" dirty="0">
              <a:solidFill>
                <a:prstClr val="black"/>
              </a:solidFill>
              <a:latin typeface="Calibri" panose="020F0502020204030204"/>
            </a:endParaRPr>
          </a:p>
        </p:txBody>
      </p:sp>
      <p:sp>
        <p:nvSpPr>
          <p:cNvPr id="12" name="Text 9"/>
          <p:cNvSpPr/>
          <p:nvPr/>
        </p:nvSpPr>
        <p:spPr>
          <a:xfrm>
            <a:off x="984449" y="4433491"/>
            <a:ext cx="6125071" cy="466725"/>
          </a:xfrm>
          <a:prstGeom prst="rect">
            <a:avLst/>
          </a:prstGeom>
          <a:noFill/>
          <a:ln/>
        </p:spPr>
        <p:txBody>
          <a:bodyPr wrap="square" lIns="0" tIns="0" rIns="0" bIns="0" rtlCol="0" anchor="t"/>
          <a:lstStyle/>
          <a:p>
            <a:pPr defTabSz="761970">
              <a:lnSpc>
                <a:spcPts val="1833"/>
              </a:lnSpc>
            </a:pPr>
            <a:r>
              <a:rPr lang="en-US" sz="1125" dirty="0">
                <a:solidFill>
                  <a:srgbClr val="E5E0DF"/>
                </a:solidFill>
                <a:latin typeface="Roboto" pitchFamily="34" charset="0"/>
                <a:ea typeface="Roboto" pitchFamily="34" charset="-122"/>
                <a:cs typeface="Roboto" pitchFamily="34" charset="-120"/>
              </a:rPr>
              <a:t>Les systèmes d'IA peuvent devenir des cibles pour les cybercriminels qui cherchent à pirater les données des clients ou les systèmes de la banque.</a:t>
            </a:r>
            <a:endParaRPr lang="en-US" sz="1125" dirty="0">
              <a:solidFill>
                <a:prstClr val="black"/>
              </a:solidFill>
              <a:latin typeface="Calibri" panose="020F0502020204030204"/>
            </a:endParaRPr>
          </a:p>
        </p:txBody>
      </p:sp>
      <p:sp>
        <p:nvSpPr>
          <p:cNvPr id="13" name="Shape 10"/>
          <p:cNvSpPr/>
          <p:nvPr/>
        </p:nvSpPr>
        <p:spPr>
          <a:xfrm>
            <a:off x="510481" y="5210076"/>
            <a:ext cx="328117" cy="328117"/>
          </a:xfrm>
          <a:prstGeom prst="roundRect">
            <a:avLst>
              <a:gd name="adj" fmla="val 40007"/>
            </a:avLst>
          </a:prstGeom>
          <a:solidFill>
            <a:srgbClr val="030303"/>
          </a:solidFill>
          <a:ln w="15240">
            <a:solidFill>
              <a:srgbClr val="FC8337"/>
            </a:solidFill>
            <a:prstDash val="solid"/>
          </a:ln>
        </p:spPr>
      </p:sp>
      <p:sp>
        <p:nvSpPr>
          <p:cNvPr id="14" name="Text 11"/>
          <p:cNvSpPr/>
          <p:nvPr/>
        </p:nvSpPr>
        <p:spPr>
          <a:xfrm>
            <a:off x="608410" y="5264745"/>
            <a:ext cx="132159" cy="218778"/>
          </a:xfrm>
          <a:prstGeom prst="rect">
            <a:avLst/>
          </a:prstGeom>
          <a:noFill/>
          <a:ln/>
        </p:spPr>
        <p:txBody>
          <a:bodyPr wrap="none" lIns="0" tIns="0" rIns="0" bIns="0" rtlCol="0" anchor="t"/>
          <a:lstStyle/>
          <a:p>
            <a:pPr algn="ctr" defTabSz="761970">
              <a:lnSpc>
                <a:spcPts val="1708"/>
              </a:lnSpc>
            </a:pPr>
            <a:r>
              <a:rPr lang="en-US" sz="1708" dirty="0">
                <a:solidFill>
                  <a:srgbClr val="E5E0DF"/>
                </a:solidFill>
                <a:latin typeface="Saira" pitchFamily="34" charset="0"/>
                <a:ea typeface="Saira" pitchFamily="34" charset="-122"/>
                <a:cs typeface="Saira" pitchFamily="34" charset="-120"/>
              </a:rPr>
              <a:t>3</a:t>
            </a:r>
            <a:endParaRPr lang="en-US" sz="1708" dirty="0">
              <a:solidFill>
                <a:prstClr val="black"/>
              </a:solidFill>
              <a:latin typeface="Calibri" panose="020F0502020204030204"/>
            </a:endParaRPr>
          </a:p>
        </p:txBody>
      </p:sp>
      <p:sp>
        <p:nvSpPr>
          <p:cNvPr id="15" name="Text 12"/>
          <p:cNvSpPr/>
          <p:nvPr/>
        </p:nvSpPr>
        <p:spPr>
          <a:xfrm>
            <a:off x="984449" y="5210076"/>
            <a:ext cx="1823144" cy="227906"/>
          </a:xfrm>
          <a:prstGeom prst="rect">
            <a:avLst/>
          </a:prstGeom>
          <a:noFill/>
          <a:ln/>
        </p:spPr>
        <p:txBody>
          <a:bodyPr wrap="none" lIns="0" tIns="0" rIns="0" bIns="0" rtlCol="0" anchor="t"/>
          <a:lstStyle/>
          <a:p>
            <a:pPr defTabSz="761970">
              <a:lnSpc>
                <a:spcPts val="1792"/>
              </a:lnSpc>
            </a:pPr>
            <a:r>
              <a:rPr lang="en-US" sz="1417" dirty="0">
                <a:solidFill>
                  <a:srgbClr val="E5E0DF"/>
                </a:solidFill>
                <a:latin typeface="Saira" pitchFamily="34" charset="0"/>
                <a:ea typeface="Saira" pitchFamily="34" charset="-122"/>
                <a:cs typeface="Saira" pitchFamily="34" charset="-120"/>
              </a:rPr>
              <a:t>Solution</a:t>
            </a:r>
            <a:endParaRPr lang="en-US" sz="1417" dirty="0">
              <a:solidFill>
                <a:prstClr val="black"/>
              </a:solidFill>
              <a:latin typeface="Calibri" panose="020F0502020204030204"/>
            </a:endParaRPr>
          </a:p>
        </p:txBody>
      </p:sp>
      <p:sp>
        <p:nvSpPr>
          <p:cNvPr id="16" name="Text 13"/>
          <p:cNvSpPr/>
          <p:nvPr/>
        </p:nvSpPr>
        <p:spPr>
          <a:xfrm>
            <a:off x="984449" y="5525493"/>
            <a:ext cx="6125071" cy="933450"/>
          </a:xfrm>
          <a:prstGeom prst="rect">
            <a:avLst/>
          </a:prstGeom>
          <a:noFill/>
          <a:ln/>
        </p:spPr>
        <p:txBody>
          <a:bodyPr wrap="square" lIns="0" tIns="0" rIns="0" bIns="0" rtlCol="0" anchor="t"/>
          <a:lstStyle/>
          <a:p>
            <a:pPr defTabSz="761970">
              <a:lnSpc>
                <a:spcPts val="1833"/>
              </a:lnSpc>
            </a:pPr>
            <a:r>
              <a:rPr lang="en-US" sz="1125" dirty="0">
                <a:solidFill>
                  <a:srgbClr val="E5E0DF"/>
                </a:solidFill>
                <a:latin typeface="Roboto" pitchFamily="34" charset="0"/>
                <a:ea typeface="Roboto" pitchFamily="34" charset="-122"/>
                <a:cs typeface="Roboto" pitchFamily="34" charset="-120"/>
              </a:rPr>
              <a:t>Les banques doivent adopter des protocoles de sécurité robustes et des normes de cryptage pour protéger les données traitées par l'IA. Le respect des réglementations telles que le RGPD (Règlement général sur la protection des données) est essentiel pour assurer la sécurité et la confidentialité des données.</a:t>
            </a:r>
            <a:endParaRPr lang="en-US" sz="1125" dirty="0">
              <a:solidFill>
                <a:prstClr val="black"/>
              </a:solidFill>
              <a:latin typeface="Calibri" panose="020F0502020204030204"/>
            </a:endParaRPr>
          </a:p>
        </p:txBody>
      </p:sp>
    </p:spTree>
    <p:extLst>
      <p:ext uri="{BB962C8B-B14F-4D97-AF65-F5344CB8AC3E}">
        <p14:creationId xmlns:p14="http://schemas.microsoft.com/office/powerpoint/2010/main" val="26957290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77962" y="532706"/>
            <a:ext cx="5756573" cy="605333"/>
          </a:xfrm>
          <a:prstGeom prst="rect">
            <a:avLst/>
          </a:prstGeom>
          <a:noFill/>
          <a:ln/>
        </p:spPr>
        <p:txBody>
          <a:bodyPr wrap="none" lIns="0" tIns="0" rIns="0" bIns="0" rtlCol="0" anchor="t"/>
          <a:lstStyle/>
          <a:p>
            <a:pPr defTabSz="761970">
              <a:lnSpc>
                <a:spcPts val="4750"/>
              </a:lnSpc>
            </a:pPr>
            <a:r>
              <a:rPr lang="en-US" sz="3792" dirty="0" err="1">
                <a:solidFill>
                  <a:srgbClr val="FFFFFF"/>
                </a:solidFill>
                <a:latin typeface="Saira" pitchFamily="34" charset="0"/>
                <a:ea typeface="Saira" pitchFamily="34" charset="-122"/>
                <a:cs typeface="Saira" pitchFamily="34" charset="-120"/>
              </a:rPr>
              <a:t>Conformité</a:t>
            </a:r>
            <a:r>
              <a:rPr lang="en-US" sz="3792" dirty="0">
                <a:solidFill>
                  <a:srgbClr val="FFFFFF"/>
                </a:solidFill>
                <a:latin typeface="Saira" pitchFamily="34" charset="0"/>
                <a:ea typeface="Saira" pitchFamily="34" charset="-122"/>
                <a:cs typeface="Saira" pitchFamily="34" charset="-120"/>
              </a:rPr>
              <a:t> </a:t>
            </a:r>
            <a:r>
              <a:rPr lang="en-US" sz="3792" dirty="0" err="1" smtClean="0">
                <a:solidFill>
                  <a:srgbClr val="FFFFFF"/>
                </a:solidFill>
                <a:latin typeface="Saira" pitchFamily="34" charset="0"/>
                <a:ea typeface="Saira" pitchFamily="34" charset="-122"/>
                <a:cs typeface="Saira" pitchFamily="34" charset="-120"/>
              </a:rPr>
              <a:t>réglementaire</a:t>
            </a:r>
            <a:r>
              <a:rPr lang="en-US" sz="3792" dirty="0" smtClean="0">
                <a:solidFill>
                  <a:srgbClr val="FFFFFF"/>
                </a:solidFill>
                <a:latin typeface="Saira" pitchFamily="34" charset="0"/>
                <a:ea typeface="Saira" pitchFamily="34" charset="-122"/>
                <a:cs typeface="Saira" pitchFamily="34" charset="-120"/>
              </a:rPr>
              <a:t> (AI ACT, explainable AI)</a:t>
            </a:r>
            <a:endParaRPr lang="en-US" sz="3792" dirty="0">
              <a:solidFill>
                <a:prstClr val="black"/>
              </a:solidFill>
              <a:latin typeface="Calibri" panose="020F0502020204030204"/>
            </a:endParaRPr>
          </a:p>
        </p:txBody>
      </p:sp>
      <p:sp>
        <p:nvSpPr>
          <p:cNvPr id="3" name="Text 1"/>
          <p:cNvSpPr/>
          <p:nvPr/>
        </p:nvSpPr>
        <p:spPr>
          <a:xfrm>
            <a:off x="677962" y="1525390"/>
            <a:ext cx="10836077" cy="929581"/>
          </a:xfrm>
          <a:prstGeom prst="rect">
            <a:avLst/>
          </a:prstGeom>
          <a:noFill/>
          <a:ln/>
        </p:spPr>
        <p:txBody>
          <a:bodyPr wrap="square" lIns="0" tIns="0" rIns="0" bIns="0" rtlCol="0" anchor="t"/>
          <a:lstStyle/>
          <a:p>
            <a:pPr defTabSz="761970">
              <a:lnSpc>
                <a:spcPts val="2417"/>
              </a:lnSpc>
            </a:pPr>
            <a:r>
              <a:rPr lang="en-US" sz="1500" dirty="0">
                <a:solidFill>
                  <a:srgbClr val="E5E0DF"/>
                </a:solidFill>
                <a:latin typeface="Roboto" pitchFamily="34" charset="0"/>
                <a:ea typeface="Roboto" pitchFamily="34" charset="-122"/>
                <a:cs typeface="Roboto" pitchFamily="34" charset="-120"/>
              </a:rPr>
              <a:t>Les régulations bancaires et les exigences de conformité évoluent constamment, et l'intégration de l'IA doit respecter ces régulations strictes. Par exemple, l'IA utilisée pour le profilage des clients ou la gestion des risques doit être conforme aux lois locales et internationales.</a:t>
            </a:r>
            <a:endParaRPr lang="en-US" sz="1500" dirty="0">
              <a:solidFill>
                <a:prstClr val="black"/>
              </a:solidFill>
              <a:latin typeface="Calibri" panose="020F0502020204030204"/>
            </a:endParaRPr>
          </a:p>
        </p:txBody>
      </p:sp>
      <p:sp>
        <p:nvSpPr>
          <p:cNvPr id="4" name="Text 2"/>
          <p:cNvSpPr/>
          <p:nvPr/>
        </p:nvSpPr>
        <p:spPr>
          <a:xfrm>
            <a:off x="677962" y="2866529"/>
            <a:ext cx="2852837" cy="302717"/>
          </a:xfrm>
          <a:prstGeom prst="rect">
            <a:avLst/>
          </a:prstGeom>
          <a:noFill/>
          <a:ln/>
        </p:spPr>
        <p:txBody>
          <a:bodyPr wrap="none" lIns="0" tIns="0" rIns="0" bIns="0" rtlCol="0" anchor="t"/>
          <a:lstStyle/>
          <a:p>
            <a:pPr defTabSz="761970">
              <a:lnSpc>
                <a:spcPts val="2375"/>
              </a:lnSpc>
            </a:pPr>
            <a:r>
              <a:rPr lang="en-US" sz="1875" dirty="0">
                <a:solidFill>
                  <a:srgbClr val="FFFFFF"/>
                </a:solidFill>
                <a:latin typeface="Saira" pitchFamily="34" charset="0"/>
                <a:ea typeface="Saira" pitchFamily="34" charset="-122"/>
                <a:cs typeface="Saira" pitchFamily="34" charset="-120"/>
              </a:rPr>
              <a:t>Incertitude réglementaire</a:t>
            </a:r>
            <a:endParaRPr lang="en-US" sz="1875" dirty="0">
              <a:solidFill>
                <a:prstClr val="black"/>
              </a:solidFill>
              <a:latin typeface="Calibri" panose="020F0502020204030204"/>
            </a:endParaRPr>
          </a:p>
        </p:txBody>
      </p:sp>
      <p:sp>
        <p:nvSpPr>
          <p:cNvPr id="5" name="Text 3"/>
          <p:cNvSpPr/>
          <p:nvPr/>
        </p:nvSpPr>
        <p:spPr>
          <a:xfrm>
            <a:off x="677962" y="3362920"/>
            <a:ext cx="3296444" cy="2169021"/>
          </a:xfrm>
          <a:prstGeom prst="rect">
            <a:avLst/>
          </a:prstGeom>
          <a:noFill/>
          <a:ln/>
        </p:spPr>
        <p:txBody>
          <a:bodyPr wrap="square" lIns="0" tIns="0" rIns="0" bIns="0" rtlCol="0" anchor="t"/>
          <a:lstStyle/>
          <a:p>
            <a:pPr defTabSz="761970">
              <a:lnSpc>
                <a:spcPts val="2417"/>
              </a:lnSpc>
            </a:pPr>
            <a:r>
              <a:rPr lang="en-US" sz="1500" dirty="0">
                <a:solidFill>
                  <a:srgbClr val="E5E0DF"/>
                </a:solidFill>
                <a:latin typeface="Roboto" pitchFamily="34" charset="0"/>
                <a:ea typeface="Roboto" pitchFamily="34" charset="-122"/>
                <a:cs typeface="Roboto" pitchFamily="34" charset="-120"/>
              </a:rPr>
              <a:t>Les régulateurs dans de nombreux pays n'ont pas encore complètement défini les cadres réglementaires pour l'utilisation de l'IA dans les banques. Cela peut poser des difficultés pour les banques qui veulent innover sans enfreindre les règles.</a:t>
            </a:r>
            <a:endParaRPr lang="en-US" sz="1500" dirty="0">
              <a:solidFill>
                <a:prstClr val="black"/>
              </a:solidFill>
              <a:latin typeface="Calibri" panose="020F0502020204030204"/>
            </a:endParaRPr>
          </a:p>
        </p:txBody>
      </p:sp>
      <p:sp>
        <p:nvSpPr>
          <p:cNvPr id="6" name="Text 4"/>
          <p:cNvSpPr/>
          <p:nvPr/>
        </p:nvSpPr>
        <p:spPr>
          <a:xfrm>
            <a:off x="4453434" y="2866529"/>
            <a:ext cx="3057426" cy="302717"/>
          </a:xfrm>
          <a:prstGeom prst="rect">
            <a:avLst/>
          </a:prstGeom>
          <a:noFill/>
          <a:ln/>
        </p:spPr>
        <p:txBody>
          <a:bodyPr wrap="none" lIns="0" tIns="0" rIns="0" bIns="0" rtlCol="0" anchor="t"/>
          <a:lstStyle/>
          <a:p>
            <a:pPr defTabSz="761970">
              <a:lnSpc>
                <a:spcPts val="2375"/>
              </a:lnSpc>
            </a:pPr>
            <a:r>
              <a:rPr lang="en-US" sz="1875" dirty="0">
                <a:solidFill>
                  <a:srgbClr val="FFFFFF"/>
                </a:solidFill>
                <a:latin typeface="Saira" pitchFamily="34" charset="0"/>
                <a:ea typeface="Saira" pitchFamily="34" charset="-122"/>
                <a:cs typeface="Saira" pitchFamily="34" charset="-120"/>
              </a:rPr>
              <a:t>Auditabilité des modèles IA</a:t>
            </a:r>
            <a:endParaRPr lang="en-US" sz="1875" dirty="0">
              <a:solidFill>
                <a:prstClr val="black"/>
              </a:solidFill>
              <a:latin typeface="Calibri" panose="020F0502020204030204"/>
            </a:endParaRPr>
          </a:p>
        </p:txBody>
      </p:sp>
      <p:sp>
        <p:nvSpPr>
          <p:cNvPr id="7" name="Text 5"/>
          <p:cNvSpPr/>
          <p:nvPr/>
        </p:nvSpPr>
        <p:spPr>
          <a:xfrm>
            <a:off x="4453434" y="3362920"/>
            <a:ext cx="3296444" cy="2788742"/>
          </a:xfrm>
          <a:prstGeom prst="rect">
            <a:avLst/>
          </a:prstGeom>
          <a:noFill/>
          <a:ln/>
        </p:spPr>
        <p:txBody>
          <a:bodyPr wrap="square" lIns="0" tIns="0" rIns="0" bIns="0" rtlCol="0" anchor="t"/>
          <a:lstStyle/>
          <a:p>
            <a:pPr defTabSz="761970">
              <a:lnSpc>
                <a:spcPts val="2417"/>
              </a:lnSpc>
            </a:pPr>
            <a:r>
              <a:rPr lang="en-US" sz="1500" dirty="0">
                <a:solidFill>
                  <a:srgbClr val="E5E0DF"/>
                </a:solidFill>
                <a:latin typeface="Roboto" pitchFamily="34" charset="0"/>
                <a:ea typeface="Roboto" pitchFamily="34" charset="-122"/>
                <a:cs typeface="Roboto" pitchFamily="34" charset="-120"/>
              </a:rPr>
              <a:t>Les régulateurs peuvent demander aux banques de prouver que leurs systèmes d'IA sont transparents et conformes aux exigences. Or, certaines technologies d'IA, notamment les modèles de deep learning, sont perçues comme des « boîtes noires », difficiles à expliquer et à auditer.</a:t>
            </a:r>
            <a:endParaRPr lang="en-US" sz="1500" dirty="0">
              <a:solidFill>
                <a:prstClr val="black"/>
              </a:solidFill>
              <a:latin typeface="Calibri" panose="020F0502020204030204"/>
            </a:endParaRPr>
          </a:p>
        </p:txBody>
      </p:sp>
      <p:sp>
        <p:nvSpPr>
          <p:cNvPr id="8" name="Text 6"/>
          <p:cNvSpPr/>
          <p:nvPr/>
        </p:nvSpPr>
        <p:spPr>
          <a:xfrm>
            <a:off x="8228906" y="2866529"/>
            <a:ext cx="2421433" cy="302717"/>
          </a:xfrm>
          <a:prstGeom prst="rect">
            <a:avLst/>
          </a:prstGeom>
          <a:noFill/>
          <a:ln/>
        </p:spPr>
        <p:txBody>
          <a:bodyPr wrap="none" lIns="0" tIns="0" rIns="0" bIns="0" rtlCol="0" anchor="t"/>
          <a:lstStyle/>
          <a:p>
            <a:pPr defTabSz="761970">
              <a:lnSpc>
                <a:spcPts val="2375"/>
              </a:lnSpc>
            </a:pPr>
            <a:r>
              <a:rPr lang="en-US" sz="1875" dirty="0">
                <a:solidFill>
                  <a:srgbClr val="FFFFFF"/>
                </a:solidFill>
                <a:latin typeface="Saira" pitchFamily="34" charset="0"/>
                <a:ea typeface="Saira" pitchFamily="34" charset="-122"/>
                <a:cs typeface="Saira" pitchFamily="34" charset="-120"/>
              </a:rPr>
              <a:t>Solution</a:t>
            </a:r>
            <a:endParaRPr lang="en-US" sz="1875" dirty="0">
              <a:solidFill>
                <a:prstClr val="black"/>
              </a:solidFill>
              <a:latin typeface="Calibri" panose="020F0502020204030204"/>
            </a:endParaRPr>
          </a:p>
        </p:txBody>
      </p:sp>
      <p:sp>
        <p:nvSpPr>
          <p:cNvPr id="9" name="Text 7"/>
          <p:cNvSpPr/>
          <p:nvPr/>
        </p:nvSpPr>
        <p:spPr>
          <a:xfrm>
            <a:off x="8228906" y="3362920"/>
            <a:ext cx="3296444" cy="2478882"/>
          </a:xfrm>
          <a:prstGeom prst="rect">
            <a:avLst/>
          </a:prstGeom>
          <a:noFill/>
          <a:ln/>
        </p:spPr>
        <p:txBody>
          <a:bodyPr wrap="square" lIns="0" tIns="0" rIns="0" bIns="0" rtlCol="0" anchor="t"/>
          <a:lstStyle/>
          <a:p>
            <a:pPr defTabSz="761970">
              <a:lnSpc>
                <a:spcPts val="2417"/>
              </a:lnSpc>
            </a:pPr>
            <a:r>
              <a:rPr lang="en-US" sz="1500" dirty="0">
                <a:solidFill>
                  <a:srgbClr val="E5E0DF"/>
                </a:solidFill>
                <a:latin typeface="Roboto" pitchFamily="34" charset="0"/>
                <a:ea typeface="Roboto" pitchFamily="34" charset="-122"/>
                <a:cs typeface="Roboto" pitchFamily="34" charset="-120"/>
              </a:rPr>
              <a:t>Les banques doivent travailler avec les régulateurs pour établir des lignes directrices et veiller à ce que leurs modèles d'IA soient transparentes et traçables. Utiliser des modèles d'IA explicables (Explainable AI, XAI) pour garantir la clarté des processus de prise de décision.</a:t>
            </a:r>
            <a:endParaRPr lang="en-US" sz="1500" dirty="0">
              <a:solidFill>
                <a:prstClr val="black"/>
              </a:solidFill>
              <a:latin typeface="Calibri" panose="020F0502020204030204"/>
            </a:endParaRPr>
          </a:p>
        </p:txBody>
      </p:sp>
    </p:spTree>
    <p:extLst>
      <p:ext uri="{BB962C8B-B14F-4D97-AF65-F5344CB8AC3E}">
        <p14:creationId xmlns:p14="http://schemas.microsoft.com/office/powerpoint/2010/main" val="23043127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055196" y="492224"/>
            <a:ext cx="6653609" cy="862807"/>
          </a:xfrm>
          <a:prstGeom prst="rect">
            <a:avLst/>
          </a:prstGeom>
          <a:noFill/>
          <a:ln/>
        </p:spPr>
        <p:txBody>
          <a:bodyPr wrap="square" lIns="0" tIns="0" rIns="0" bIns="0" rtlCol="0" anchor="t"/>
          <a:lstStyle/>
          <a:p>
            <a:pPr defTabSz="761970">
              <a:lnSpc>
                <a:spcPts val="3375"/>
              </a:lnSpc>
            </a:pPr>
            <a:r>
              <a:rPr lang="en-US" sz="2708" dirty="0">
                <a:solidFill>
                  <a:srgbClr val="FFFFFF"/>
                </a:solidFill>
                <a:latin typeface="Saira" pitchFamily="34" charset="0"/>
                <a:ea typeface="Saira" pitchFamily="34" charset="-122"/>
                <a:cs typeface="Saira" pitchFamily="34" charset="-120"/>
              </a:rPr>
              <a:t>Problèmes d'éthique et de biais algorithmique</a:t>
            </a:r>
            <a:endParaRPr lang="en-US" sz="2708" dirty="0">
              <a:solidFill>
                <a:prstClr val="black"/>
              </a:solidFill>
              <a:latin typeface="Calibri" panose="020F0502020204030204"/>
            </a:endParaRPr>
          </a:p>
        </p:txBody>
      </p:sp>
      <p:sp>
        <p:nvSpPr>
          <p:cNvPr id="4" name="Text 1"/>
          <p:cNvSpPr/>
          <p:nvPr/>
        </p:nvSpPr>
        <p:spPr>
          <a:xfrm>
            <a:off x="5055196" y="1562100"/>
            <a:ext cx="6653609" cy="883047"/>
          </a:xfrm>
          <a:prstGeom prst="rect">
            <a:avLst/>
          </a:prstGeom>
          <a:noFill/>
          <a:ln/>
        </p:spPr>
        <p:txBody>
          <a:bodyPr wrap="square" lIns="0" tIns="0" rIns="0" bIns="0" rtlCol="0" anchor="t"/>
          <a:lstStyle/>
          <a:p>
            <a:pPr defTabSz="761970">
              <a:lnSpc>
                <a:spcPts val="1708"/>
              </a:lnSpc>
            </a:pPr>
            <a:r>
              <a:rPr lang="en-US" sz="1083" dirty="0">
                <a:solidFill>
                  <a:srgbClr val="E5E0DF"/>
                </a:solidFill>
                <a:latin typeface="Roboto" pitchFamily="34" charset="0"/>
                <a:ea typeface="Roboto" pitchFamily="34" charset="-122"/>
                <a:cs typeface="Roboto" pitchFamily="34" charset="-120"/>
              </a:rPr>
              <a:t>L'IA peut potentiellement introduire des biais dans les décisions, car elle apprend à partir des données historiques qui peuvent contenir des préjugés implicites (par exemple, en matière de genre, de race ou de statut économique). Cela peut conduire à des discriminations dans l'approbation des prêts ou dans les recommandations de produits.</a:t>
            </a:r>
            <a:endParaRPr lang="en-US" sz="1083" dirty="0">
              <a:solidFill>
                <a:prstClr val="black"/>
              </a:solidFill>
              <a:latin typeface="Calibri" panose="020F0502020204030204"/>
            </a:endParaRPr>
          </a:p>
        </p:txBody>
      </p:sp>
      <p:sp>
        <p:nvSpPr>
          <p:cNvPr id="5" name="Shape 2"/>
          <p:cNvSpPr/>
          <p:nvPr/>
        </p:nvSpPr>
        <p:spPr>
          <a:xfrm>
            <a:off x="5252740" y="2600424"/>
            <a:ext cx="19050" cy="3765253"/>
          </a:xfrm>
          <a:prstGeom prst="roundRect">
            <a:avLst>
              <a:gd name="adj" fmla="val 652256"/>
            </a:avLst>
          </a:prstGeom>
          <a:solidFill>
            <a:srgbClr val="FFFFFF">
              <a:alpha val="24000"/>
            </a:srgbClr>
          </a:solidFill>
          <a:ln/>
        </p:spPr>
      </p:sp>
      <p:sp>
        <p:nvSpPr>
          <p:cNvPr id="6" name="Shape 3"/>
          <p:cNvSpPr/>
          <p:nvPr/>
        </p:nvSpPr>
        <p:spPr>
          <a:xfrm>
            <a:off x="5398493" y="2901454"/>
            <a:ext cx="483195" cy="19050"/>
          </a:xfrm>
          <a:prstGeom prst="roundRect">
            <a:avLst>
              <a:gd name="adj" fmla="val 652256"/>
            </a:avLst>
          </a:prstGeom>
          <a:solidFill>
            <a:srgbClr val="FC8337"/>
          </a:solidFill>
          <a:ln/>
        </p:spPr>
      </p:sp>
      <p:sp>
        <p:nvSpPr>
          <p:cNvPr id="7" name="Shape 4"/>
          <p:cNvSpPr/>
          <p:nvPr/>
        </p:nvSpPr>
        <p:spPr>
          <a:xfrm>
            <a:off x="5106988" y="2755702"/>
            <a:ext cx="310555" cy="310555"/>
          </a:xfrm>
          <a:prstGeom prst="roundRect">
            <a:avLst>
              <a:gd name="adj" fmla="val 40011"/>
            </a:avLst>
          </a:prstGeom>
          <a:solidFill>
            <a:srgbClr val="030303"/>
          </a:solidFill>
          <a:ln w="15240">
            <a:solidFill>
              <a:srgbClr val="FC8337"/>
            </a:solidFill>
            <a:prstDash val="solid"/>
          </a:ln>
        </p:spPr>
      </p:sp>
      <p:sp>
        <p:nvSpPr>
          <p:cNvPr id="8" name="Text 5"/>
          <p:cNvSpPr/>
          <p:nvPr/>
        </p:nvSpPr>
        <p:spPr>
          <a:xfrm>
            <a:off x="5222578" y="2807395"/>
            <a:ext cx="79375" cy="207069"/>
          </a:xfrm>
          <a:prstGeom prst="rect">
            <a:avLst/>
          </a:prstGeom>
          <a:noFill/>
          <a:ln/>
        </p:spPr>
        <p:txBody>
          <a:bodyPr wrap="none" lIns="0" tIns="0" rIns="0" bIns="0" rtlCol="0" anchor="t"/>
          <a:lstStyle/>
          <a:p>
            <a:pPr algn="ctr" defTabSz="761970">
              <a:lnSpc>
                <a:spcPts val="1625"/>
              </a:lnSpc>
            </a:pPr>
            <a:r>
              <a:rPr lang="en-US" sz="1625" dirty="0">
                <a:solidFill>
                  <a:srgbClr val="E5E0DF"/>
                </a:solidFill>
                <a:latin typeface="Saira" pitchFamily="34" charset="0"/>
                <a:ea typeface="Saira" pitchFamily="34" charset="-122"/>
                <a:cs typeface="Saira" pitchFamily="34" charset="-120"/>
              </a:rPr>
              <a:t>1</a:t>
            </a:r>
            <a:endParaRPr lang="en-US" sz="1625" dirty="0">
              <a:solidFill>
                <a:prstClr val="black"/>
              </a:solidFill>
              <a:latin typeface="Calibri" panose="020F0502020204030204"/>
            </a:endParaRPr>
          </a:p>
        </p:txBody>
      </p:sp>
      <p:sp>
        <p:nvSpPr>
          <p:cNvPr id="9" name="Text 6"/>
          <p:cNvSpPr/>
          <p:nvPr/>
        </p:nvSpPr>
        <p:spPr>
          <a:xfrm>
            <a:off x="6021586" y="2738438"/>
            <a:ext cx="1725712" cy="215603"/>
          </a:xfrm>
          <a:prstGeom prst="rect">
            <a:avLst/>
          </a:prstGeom>
          <a:noFill/>
          <a:ln/>
        </p:spPr>
        <p:txBody>
          <a:bodyPr wrap="none" lIns="0" tIns="0" rIns="0" bIns="0" rtlCol="0" anchor="t"/>
          <a:lstStyle/>
          <a:p>
            <a:pPr defTabSz="761970">
              <a:lnSpc>
                <a:spcPts val="1667"/>
              </a:lnSpc>
            </a:pPr>
            <a:r>
              <a:rPr lang="en-US" sz="1333" dirty="0">
                <a:solidFill>
                  <a:srgbClr val="E5E0DF"/>
                </a:solidFill>
                <a:latin typeface="Saira" pitchFamily="34" charset="0"/>
                <a:ea typeface="Saira" pitchFamily="34" charset="-122"/>
                <a:cs typeface="Saira" pitchFamily="34" charset="-120"/>
              </a:rPr>
              <a:t>Biais algorithmiques</a:t>
            </a:r>
            <a:endParaRPr lang="en-US" sz="1333" dirty="0">
              <a:solidFill>
                <a:prstClr val="black"/>
              </a:solidFill>
              <a:latin typeface="Calibri" panose="020F0502020204030204"/>
            </a:endParaRPr>
          </a:p>
        </p:txBody>
      </p:sp>
      <p:sp>
        <p:nvSpPr>
          <p:cNvPr id="10" name="Text 7"/>
          <p:cNvSpPr/>
          <p:nvPr/>
        </p:nvSpPr>
        <p:spPr>
          <a:xfrm>
            <a:off x="6021586" y="3036788"/>
            <a:ext cx="5687218" cy="662285"/>
          </a:xfrm>
          <a:prstGeom prst="rect">
            <a:avLst/>
          </a:prstGeom>
          <a:noFill/>
          <a:ln/>
        </p:spPr>
        <p:txBody>
          <a:bodyPr wrap="square" lIns="0" tIns="0" rIns="0" bIns="0" rtlCol="0" anchor="t"/>
          <a:lstStyle/>
          <a:p>
            <a:pPr defTabSz="761970">
              <a:lnSpc>
                <a:spcPts val="1708"/>
              </a:lnSpc>
            </a:pPr>
            <a:r>
              <a:rPr lang="en-US" sz="1083" dirty="0">
                <a:solidFill>
                  <a:srgbClr val="E5E0DF"/>
                </a:solidFill>
                <a:latin typeface="Roboto" pitchFamily="34" charset="0"/>
                <a:ea typeface="Roboto" pitchFamily="34" charset="-122"/>
                <a:cs typeface="Roboto" pitchFamily="34" charset="-120"/>
              </a:rPr>
              <a:t>Les modèles d'IA entraînés sur des données biaisées peuvent reproduire ou exacerber ces biais, entraînant des décisions injustes (comme des refus de prêts basés sur des préjugés raciaux ou de genre).</a:t>
            </a:r>
            <a:endParaRPr lang="en-US" sz="1083" dirty="0">
              <a:solidFill>
                <a:prstClr val="black"/>
              </a:solidFill>
              <a:latin typeface="Calibri" panose="020F0502020204030204"/>
            </a:endParaRPr>
          </a:p>
        </p:txBody>
      </p:sp>
      <p:sp>
        <p:nvSpPr>
          <p:cNvPr id="11" name="Shape 8"/>
          <p:cNvSpPr/>
          <p:nvPr/>
        </p:nvSpPr>
        <p:spPr>
          <a:xfrm>
            <a:off x="5398493" y="4276130"/>
            <a:ext cx="483195" cy="19050"/>
          </a:xfrm>
          <a:prstGeom prst="roundRect">
            <a:avLst>
              <a:gd name="adj" fmla="val 652256"/>
            </a:avLst>
          </a:prstGeom>
          <a:solidFill>
            <a:srgbClr val="FC8337"/>
          </a:solidFill>
          <a:ln/>
        </p:spPr>
      </p:sp>
      <p:sp>
        <p:nvSpPr>
          <p:cNvPr id="12" name="Shape 9"/>
          <p:cNvSpPr/>
          <p:nvPr/>
        </p:nvSpPr>
        <p:spPr>
          <a:xfrm>
            <a:off x="5106988" y="4130378"/>
            <a:ext cx="310555" cy="310555"/>
          </a:xfrm>
          <a:prstGeom prst="roundRect">
            <a:avLst>
              <a:gd name="adj" fmla="val 40011"/>
            </a:avLst>
          </a:prstGeom>
          <a:solidFill>
            <a:srgbClr val="030303"/>
          </a:solidFill>
          <a:ln w="15240">
            <a:solidFill>
              <a:srgbClr val="FC8337"/>
            </a:solidFill>
            <a:prstDash val="solid"/>
          </a:ln>
        </p:spPr>
      </p:sp>
      <p:sp>
        <p:nvSpPr>
          <p:cNvPr id="13" name="Text 10"/>
          <p:cNvSpPr/>
          <p:nvPr/>
        </p:nvSpPr>
        <p:spPr>
          <a:xfrm>
            <a:off x="5198964" y="4182071"/>
            <a:ext cx="126603" cy="207069"/>
          </a:xfrm>
          <a:prstGeom prst="rect">
            <a:avLst/>
          </a:prstGeom>
          <a:noFill/>
          <a:ln/>
        </p:spPr>
        <p:txBody>
          <a:bodyPr wrap="none" lIns="0" tIns="0" rIns="0" bIns="0" rtlCol="0" anchor="t"/>
          <a:lstStyle/>
          <a:p>
            <a:pPr algn="ctr" defTabSz="761970">
              <a:lnSpc>
                <a:spcPts val="1625"/>
              </a:lnSpc>
            </a:pPr>
            <a:r>
              <a:rPr lang="en-US" sz="1625" dirty="0">
                <a:solidFill>
                  <a:srgbClr val="E5E0DF"/>
                </a:solidFill>
                <a:latin typeface="Saira" pitchFamily="34" charset="0"/>
                <a:ea typeface="Saira" pitchFamily="34" charset="-122"/>
                <a:cs typeface="Saira" pitchFamily="34" charset="-120"/>
              </a:rPr>
              <a:t>2</a:t>
            </a:r>
            <a:endParaRPr lang="en-US" sz="1625" dirty="0">
              <a:solidFill>
                <a:prstClr val="black"/>
              </a:solidFill>
              <a:latin typeface="Calibri" panose="020F0502020204030204"/>
            </a:endParaRPr>
          </a:p>
        </p:txBody>
      </p:sp>
      <p:sp>
        <p:nvSpPr>
          <p:cNvPr id="14" name="Text 11"/>
          <p:cNvSpPr/>
          <p:nvPr/>
        </p:nvSpPr>
        <p:spPr>
          <a:xfrm>
            <a:off x="6021586" y="4113114"/>
            <a:ext cx="1841897" cy="215603"/>
          </a:xfrm>
          <a:prstGeom prst="rect">
            <a:avLst/>
          </a:prstGeom>
          <a:noFill/>
          <a:ln/>
        </p:spPr>
        <p:txBody>
          <a:bodyPr wrap="none" lIns="0" tIns="0" rIns="0" bIns="0" rtlCol="0" anchor="t"/>
          <a:lstStyle/>
          <a:p>
            <a:pPr defTabSz="761970">
              <a:lnSpc>
                <a:spcPts val="1667"/>
              </a:lnSpc>
            </a:pPr>
            <a:r>
              <a:rPr lang="en-US" sz="1333" dirty="0">
                <a:solidFill>
                  <a:srgbClr val="E5E0DF"/>
                </a:solidFill>
                <a:latin typeface="Saira" pitchFamily="34" charset="0"/>
                <a:ea typeface="Saira" pitchFamily="34" charset="-122"/>
                <a:cs typeface="Saira" pitchFamily="34" charset="-120"/>
              </a:rPr>
              <a:t>Décisions non éthiques</a:t>
            </a:r>
            <a:endParaRPr lang="en-US" sz="1333" dirty="0">
              <a:solidFill>
                <a:prstClr val="black"/>
              </a:solidFill>
              <a:latin typeface="Calibri" panose="020F0502020204030204"/>
            </a:endParaRPr>
          </a:p>
        </p:txBody>
      </p:sp>
      <p:sp>
        <p:nvSpPr>
          <p:cNvPr id="15" name="Text 12"/>
          <p:cNvSpPr/>
          <p:nvPr/>
        </p:nvSpPr>
        <p:spPr>
          <a:xfrm>
            <a:off x="6021586" y="4411464"/>
            <a:ext cx="5687218" cy="441523"/>
          </a:xfrm>
          <a:prstGeom prst="rect">
            <a:avLst/>
          </a:prstGeom>
          <a:noFill/>
          <a:ln/>
        </p:spPr>
        <p:txBody>
          <a:bodyPr wrap="square" lIns="0" tIns="0" rIns="0" bIns="0" rtlCol="0" anchor="t"/>
          <a:lstStyle/>
          <a:p>
            <a:pPr defTabSz="761970">
              <a:lnSpc>
                <a:spcPts val="1708"/>
              </a:lnSpc>
            </a:pPr>
            <a:r>
              <a:rPr lang="en-US" sz="1083" dirty="0">
                <a:solidFill>
                  <a:srgbClr val="E5E0DF"/>
                </a:solidFill>
                <a:latin typeface="Roboto" pitchFamily="34" charset="0"/>
                <a:ea typeface="Roboto" pitchFamily="34" charset="-122"/>
                <a:cs typeface="Roboto" pitchFamily="34" charset="-120"/>
              </a:rPr>
              <a:t>L'IA peut parfois prendre des décisions qui semblent logiques sur le plan mathématique, mais qui sont perçues comme non éthiques du point de vue humain.</a:t>
            </a:r>
            <a:endParaRPr lang="en-US" sz="1083" dirty="0">
              <a:solidFill>
                <a:prstClr val="black"/>
              </a:solidFill>
              <a:latin typeface="Calibri" panose="020F0502020204030204"/>
            </a:endParaRPr>
          </a:p>
        </p:txBody>
      </p:sp>
      <p:sp>
        <p:nvSpPr>
          <p:cNvPr id="16" name="Shape 13"/>
          <p:cNvSpPr/>
          <p:nvPr/>
        </p:nvSpPr>
        <p:spPr>
          <a:xfrm>
            <a:off x="5398493" y="5430044"/>
            <a:ext cx="483195" cy="19050"/>
          </a:xfrm>
          <a:prstGeom prst="roundRect">
            <a:avLst>
              <a:gd name="adj" fmla="val 652256"/>
            </a:avLst>
          </a:prstGeom>
          <a:solidFill>
            <a:srgbClr val="FC8337"/>
          </a:solidFill>
          <a:ln/>
        </p:spPr>
      </p:sp>
      <p:sp>
        <p:nvSpPr>
          <p:cNvPr id="17" name="Shape 14"/>
          <p:cNvSpPr/>
          <p:nvPr/>
        </p:nvSpPr>
        <p:spPr>
          <a:xfrm>
            <a:off x="5106988" y="5284292"/>
            <a:ext cx="310555" cy="310555"/>
          </a:xfrm>
          <a:prstGeom prst="roundRect">
            <a:avLst>
              <a:gd name="adj" fmla="val 40011"/>
            </a:avLst>
          </a:prstGeom>
          <a:solidFill>
            <a:srgbClr val="030303"/>
          </a:solidFill>
          <a:ln w="15240">
            <a:solidFill>
              <a:srgbClr val="FC8337"/>
            </a:solidFill>
            <a:prstDash val="solid"/>
          </a:ln>
        </p:spPr>
      </p:sp>
      <p:sp>
        <p:nvSpPr>
          <p:cNvPr id="18" name="Text 15"/>
          <p:cNvSpPr/>
          <p:nvPr/>
        </p:nvSpPr>
        <p:spPr>
          <a:xfrm>
            <a:off x="5199658" y="5335985"/>
            <a:ext cx="125115" cy="207069"/>
          </a:xfrm>
          <a:prstGeom prst="rect">
            <a:avLst/>
          </a:prstGeom>
          <a:noFill/>
          <a:ln/>
        </p:spPr>
        <p:txBody>
          <a:bodyPr wrap="none" lIns="0" tIns="0" rIns="0" bIns="0" rtlCol="0" anchor="t"/>
          <a:lstStyle/>
          <a:p>
            <a:pPr algn="ctr" defTabSz="761970">
              <a:lnSpc>
                <a:spcPts val="1625"/>
              </a:lnSpc>
            </a:pPr>
            <a:r>
              <a:rPr lang="en-US" sz="1625" dirty="0">
                <a:solidFill>
                  <a:srgbClr val="E5E0DF"/>
                </a:solidFill>
                <a:latin typeface="Saira" pitchFamily="34" charset="0"/>
                <a:ea typeface="Saira" pitchFamily="34" charset="-122"/>
                <a:cs typeface="Saira" pitchFamily="34" charset="-120"/>
              </a:rPr>
              <a:t>3</a:t>
            </a:r>
            <a:endParaRPr lang="en-US" sz="1625" dirty="0">
              <a:solidFill>
                <a:prstClr val="black"/>
              </a:solidFill>
              <a:latin typeface="Calibri" panose="020F0502020204030204"/>
            </a:endParaRPr>
          </a:p>
        </p:txBody>
      </p:sp>
      <p:sp>
        <p:nvSpPr>
          <p:cNvPr id="19" name="Text 16"/>
          <p:cNvSpPr/>
          <p:nvPr/>
        </p:nvSpPr>
        <p:spPr>
          <a:xfrm>
            <a:off x="6021586" y="5267028"/>
            <a:ext cx="1725712" cy="215603"/>
          </a:xfrm>
          <a:prstGeom prst="rect">
            <a:avLst/>
          </a:prstGeom>
          <a:noFill/>
          <a:ln/>
        </p:spPr>
        <p:txBody>
          <a:bodyPr wrap="none" lIns="0" tIns="0" rIns="0" bIns="0" rtlCol="0" anchor="t"/>
          <a:lstStyle/>
          <a:p>
            <a:pPr defTabSz="761970">
              <a:lnSpc>
                <a:spcPts val="1667"/>
              </a:lnSpc>
            </a:pPr>
            <a:r>
              <a:rPr lang="en-US" sz="1333" dirty="0">
                <a:solidFill>
                  <a:srgbClr val="E5E0DF"/>
                </a:solidFill>
                <a:latin typeface="Saira" pitchFamily="34" charset="0"/>
                <a:ea typeface="Saira" pitchFamily="34" charset="-122"/>
                <a:cs typeface="Saira" pitchFamily="34" charset="-120"/>
              </a:rPr>
              <a:t>Solution</a:t>
            </a:r>
            <a:endParaRPr lang="en-US" sz="1333" dirty="0">
              <a:solidFill>
                <a:prstClr val="black"/>
              </a:solidFill>
              <a:latin typeface="Calibri" panose="020F0502020204030204"/>
            </a:endParaRPr>
          </a:p>
        </p:txBody>
      </p:sp>
      <p:sp>
        <p:nvSpPr>
          <p:cNvPr id="20" name="Text 17"/>
          <p:cNvSpPr/>
          <p:nvPr/>
        </p:nvSpPr>
        <p:spPr>
          <a:xfrm>
            <a:off x="6021586" y="5565378"/>
            <a:ext cx="5687218" cy="662285"/>
          </a:xfrm>
          <a:prstGeom prst="rect">
            <a:avLst/>
          </a:prstGeom>
          <a:noFill/>
          <a:ln/>
        </p:spPr>
        <p:txBody>
          <a:bodyPr wrap="square" lIns="0" tIns="0" rIns="0" bIns="0" rtlCol="0" anchor="t"/>
          <a:lstStyle/>
          <a:p>
            <a:pPr defTabSz="761970">
              <a:lnSpc>
                <a:spcPts val="1708"/>
              </a:lnSpc>
            </a:pPr>
            <a:r>
              <a:rPr lang="en-US" sz="1083" dirty="0">
                <a:solidFill>
                  <a:srgbClr val="E5E0DF"/>
                </a:solidFill>
                <a:latin typeface="Roboto" pitchFamily="34" charset="0"/>
                <a:ea typeface="Roboto" pitchFamily="34" charset="-122"/>
                <a:cs typeface="Roboto" pitchFamily="34" charset="-120"/>
              </a:rPr>
              <a:t>Il est essentiel de développer des modèles d'IA éthiques qui sont continuellement surveillés et ajustés pour identifier et atténuer les biais. Utiliser des équipes diversifiées et des audits éthiques pour évaluer régulièrement les modèles et leurs impacts sur les clients.</a:t>
            </a:r>
            <a:endParaRPr lang="en-US" sz="1083" dirty="0">
              <a:solidFill>
                <a:prstClr val="black"/>
              </a:solidFill>
              <a:latin typeface="Calibri" panose="020F0502020204030204"/>
            </a:endParaRPr>
          </a:p>
        </p:txBody>
      </p:sp>
    </p:spTree>
    <p:extLst>
      <p:ext uri="{BB962C8B-B14F-4D97-AF65-F5344CB8AC3E}">
        <p14:creationId xmlns:p14="http://schemas.microsoft.com/office/powerpoint/2010/main" val="10220019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1"/>
            <a:ext cx="4572000" cy="6864449"/>
          </a:xfrm>
          <a:prstGeom prst="rect">
            <a:avLst/>
          </a:prstGeom>
        </p:spPr>
      </p:pic>
      <p:sp>
        <p:nvSpPr>
          <p:cNvPr id="3" name="Text 0"/>
          <p:cNvSpPr/>
          <p:nvPr/>
        </p:nvSpPr>
        <p:spPr>
          <a:xfrm>
            <a:off x="488057" y="383481"/>
            <a:ext cx="4930378" cy="435768"/>
          </a:xfrm>
          <a:prstGeom prst="rect">
            <a:avLst/>
          </a:prstGeom>
          <a:noFill/>
          <a:ln/>
        </p:spPr>
        <p:txBody>
          <a:bodyPr wrap="none" lIns="0" tIns="0" rIns="0" bIns="0" rtlCol="0" anchor="t"/>
          <a:lstStyle/>
          <a:p>
            <a:pPr defTabSz="761970">
              <a:lnSpc>
                <a:spcPts val="3417"/>
              </a:lnSpc>
            </a:pPr>
            <a:r>
              <a:rPr lang="en-US" sz="2708" dirty="0">
                <a:solidFill>
                  <a:srgbClr val="FFFFFF"/>
                </a:solidFill>
                <a:latin typeface="Saira" pitchFamily="34" charset="0"/>
                <a:ea typeface="Saira" pitchFamily="34" charset="-122"/>
                <a:cs typeface="Saira" pitchFamily="34" charset="-120"/>
              </a:rPr>
              <a:t>Manque de compétences en IA</a:t>
            </a:r>
            <a:endParaRPr lang="en-US" sz="2708" dirty="0">
              <a:solidFill>
                <a:prstClr val="black"/>
              </a:solidFill>
              <a:latin typeface="Calibri" panose="020F0502020204030204"/>
            </a:endParaRPr>
          </a:p>
        </p:txBody>
      </p:sp>
      <p:sp>
        <p:nvSpPr>
          <p:cNvPr id="4" name="Text 1"/>
          <p:cNvSpPr/>
          <p:nvPr/>
        </p:nvSpPr>
        <p:spPr>
          <a:xfrm>
            <a:off x="488057" y="1028403"/>
            <a:ext cx="6643886" cy="669429"/>
          </a:xfrm>
          <a:prstGeom prst="rect">
            <a:avLst/>
          </a:prstGeom>
          <a:noFill/>
          <a:ln/>
        </p:spPr>
        <p:txBody>
          <a:bodyPr wrap="square" lIns="0" tIns="0" rIns="0" bIns="0" rtlCol="0" anchor="t"/>
          <a:lstStyle/>
          <a:p>
            <a:pPr defTabSz="761970">
              <a:lnSpc>
                <a:spcPts val="1750"/>
              </a:lnSpc>
            </a:pPr>
            <a:r>
              <a:rPr lang="en-US" sz="1083" dirty="0">
                <a:solidFill>
                  <a:srgbClr val="E5E0DF"/>
                </a:solidFill>
                <a:latin typeface="Roboto" pitchFamily="34" charset="0"/>
                <a:ea typeface="Roboto" pitchFamily="34" charset="-122"/>
                <a:cs typeface="Roboto" pitchFamily="34" charset="-120"/>
              </a:rPr>
              <a:t>Le déploiement de l'IA dans les banques nécessite des compétences spécialisées en data science, en intelligence artificielle, et en analyse de données. Cependant, ces compétences sont encore relativement rares dans de nombreuses banques, en particulier dans les marchés émergents.</a:t>
            </a:r>
            <a:endParaRPr lang="en-US" sz="1083" dirty="0">
              <a:solidFill>
                <a:prstClr val="black"/>
              </a:solidFill>
              <a:latin typeface="Calibri" panose="020F0502020204030204"/>
            </a:endParaRPr>
          </a:p>
        </p:txBody>
      </p:sp>
      <p:sp>
        <p:nvSpPr>
          <p:cNvPr id="5" name="Shape 2"/>
          <p:cNvSpPr/>
          <p:nvPr/>
        </p:nvSpPr>
        <p:spPr>
          <a:xfrm>
            <a:off x="488057" y="1854696"/>
            <a:ext cx="6643886" cy="1052017"/>
          </a:xfrm>
          <a:prstGeom prst="roundRect">
            <a:avLst>
              <a:gd name="adj" fmla="val 11932"/>
            </a:avLst>
          </a:prstGeom>
          <a:solidFill>
            <a:srgbClr val="030303"/>
          </a:solidFill>
          <a:ln w="15240">
            <a:solidFill>
              <a:srgbClr val="FC8337"/>
            </a:solidFill>
            <a:prstDash val="solid"/>
          </a:ln>
        </p:spPr>
      </p:sp>
      <p:sp>
        <p:nvSpPr>
          <p:cNvPr id="6" name="Text 3"/>
          <p:cNvSpPr/>
          <p:nvPr/>
        </p:nvSpPr>
        <p:spPr>
          <a:xfrm>
            <a:off x="640160" y="2006799"/>
            <a:ext cx="2208609" cy="217884"/>
          </a:xfrm>
          <a:prstGeom prst="rect">
            <a:avLst/>
          </a:prstGeom>
          <a:noFill/>
          <a:ln/>
        </p:spPr>
        <p:txBody>
          <a:bodyPr wrap="none" lIns="0" tIns="0" rIns="0" bIns="0" rtlCol="0" anchor="t"/>
          <a:lstStyle/>
          <a:p>
            <a:pPr defTabSz="761970">
              <a:lnSpc>
                <a:spcPts val="1708"/>
              </a:lnSpc>
            </a:pPr>
            <a:r>
              <a:rPr lang="en-US" sz="1333" dirty="0">
                <a:solidFill>
                  <a:srgbClr val="E5E0DF"/>
                </a:solidFill>
                <a:latin typeface="Saira" pitchFamily="34" charset="0"/>
                <a:ea typeface="Saira" pitchFamily="34" charset="-122"/>
                <a:cs typeface="Saira" pitchFamily="34" charset="-120"/>
              </a:rPr>
              <a:t>Pénurie de talents qualifiés</a:t>
            </a:r>
            <a:endParaRPr lang="en-US" sz="1333" dirty="0">
              <a:solidFill>
                <a:prstClr val="black"/>
              </a:solidFill>
              <a:latin typeface="Calibri" panose="020F0502020204030204"/>
            </a:endParaRPr>
          </a:p>
        </p:txBody>
      </p:sp>
      <p:sp>
        <p:nvSpPr>
          <p:cNvPr id="7" name="Text 4"/>
          <p:cNvSpPr/>
          <p:nvPr/>
        </p:nvSpPr>
        <p:spPr>
          <a:xfrm>
            <a:off x="640159" y="2308325"/>
            <a:ext cx="6339682" cy="446286"/>
          </a:xfrm>
          <a:prstGeom prst="rect">
            <a:avLst/>
          </a:prstGeom>
          <a:noFill/>
          <a:ln/>
        </p:spPr>
        <p:txBody>
          <a:bodyPr wrap="square" lIns="0" tIns="0" rIns="0" bIns="0" rtlCol="0" anchor="t"/>
          <a:lstStyle/>
          <a:p>
            <a:pPr defTabSz="761970">
              <a:lnSpc>
                <a:spcPts val="1750"/>
              </a:lnSpc>
            </a:pPr>
            <a:r>
              <a:rPr lang="en-US" sz="1083" dirty="0">
                <a:solidFill>
                  <a:srgbClr val="E5E0DF"/>
                </a:solidFill>
                <a:latin typeface="Roboto" pitchFamily="34" charset="0"/>
                <a:ea typeface="Roboto" pitchFamily="34" charset="-122"/>
                <a:cs typeface="Roboto" pitchFamily="34" charset="-120"/>
              </a:rPr>
              <a:t>Le manque d'experts en IA capables de développer, maintenir, et améliorer les systèmes d'IA ralentit l'intégration de cette technologie dans les banques.</a:t>
            </a:r>
            <a:endParaRPr lang="en-US" sz="1083" dirty="0">
              <a:solidFill>
                <a:prstClr val="black"/>
              </a:solidFill>
              <a:latin typeface="Calibri" panose="020F0502020204030204"/>
            </a:endParaRPr>
          </a:p>
        </p:txBody>
      </p:sp>
      <p:sp>
        <p:nvSpPr>
          <p:cNvPr id="8" name="Shape 5"/>
          <p:cNvSpPr/>
          <p:nvPr/>
        </p:nvSpPr>
        <p:spPr>
          <a:xfrm>
            <a:off x="488057" y="3046115"/>
            <a:ext cx="6643886" cy="1052017"/>
          </a:xfrm>
          <a:prstGeom prst="roundRect">
            <a:avLst>
              <a:gd name="adj" fmla="val 11932"/>
            </a:avLst>
          </a:prstGeom>
          <a:solidFill>
            <a:srgbClr val="030303"/>
          </a:solidFill>
          <a:ln w="15240">
            <a:solidFill>
              <a:srgbClr val="FC8337"/>
            </a:solidFill>
            <a:prstDash val="solid"/>
          </a:ln>
        </p:spPr>
      </p:sp>
      <p:sp>
        <p:nvSpPr>
          <p:cNvPr id="9" name="Text 6"/>
          <p:cNvSpPr/>
          <p:nvPr/>
        </p:nvSpPr>
        <p:spPr>
          <a:xfrm>
            <a:off x="640159" y="3198218"/>
            <a:ext cx="1984673" cy="217884"/>
          </a:xfrm>
          <a:prstGeom prst="rect">
            <a:avLst/>
          </a:prstGeom>
          <a:noFill/>
          <a:ln/>
        </p:spPr>
        <p:txBody>
          <a:bodyPr wrap="none" lIns="0" tIns="0" rIns="0" bIns="0" rtlCol="0" anchor="t"/>
          <a:lstStyle/>
          <a:p>
            <a:pPr defTabSz="761970">
              <a:lnSpc>
                <a:spcPts val="1708"/>
              </a:lnSpc>
            </a:pPr>
            <a:r>
              <a:rPr lang="en-US" sz="1333" dirty="0">
                <a:solidFill>
                  <a:srgbClr val="E5E0DF"/>
                </a:solidFill>
                <a:latin typeface="Saira" pitchFamily="34" charset="0"/>
                <a:ea typeface="Saira" pitchFamily="34" charset="-122"/>
                <a:cs typeface="Saira" pitchFamily="34" charset="-120"/>
              </a:rPr>
              <a:t>Formation des employés</a:t>
            </a:r>
            <a:endParaRPr lang="en-US" sz="1333" dirty="0">
              <a:solidFill>
                <a:prstClr val="black"/>
              </a:solidFill>
              <a:latin typeface="Calibri" panose="020F0502020204030204"/>
            </a:endParaRPr>
          </a:p>
        </p:txBody>
      </p:sp>
      <p:sp>
        <p:nvSpPr>
          <p:cNvPr id="10" name="Text 7"/>
          <p:cNvSpPr/>
          <p:nvPr/>
        </p:nvSpPr>
        <p:spPr>
          <a:xfrm>
            <a:off x="640159" y="3499744"/>
            <a:ext cx="6339682" cy="446286"/>
          </a:xfrm>
          <a:prstGeom prst="rect">
            <a:avLst/>
          </a:prstGeom>
          <a:noFill/>
          <a:ln/>
        </p:spPr>
        <p:txBody>
          <a:bodyPr wrap="square" lIns="0" tIns="0" rIns="0" bIns="0" rtlCol="0" anchor="t"/>
          <a:lstStyle/>
          <a:p>
            <a:pPr defTabSz="761970">
              <a:lnSpc>
                <a:spcPts val="1750"/>
              </a:lnSpc>
            </a:pPr>
            <a:r>
              <a:rPr lang="en-US" sz="1083" dirty="0">
                <a:solidFill>
                  <a:srgbClr val="E5E0DF"/>
                </a:solidFill>
                <a:latin typeface="Roboto" pitchFamily="34" charset="0"/>
                <a:ea typeface="Roboto" pitchFamily="34" charset="-122"/>
                <a:cs typeface="Roboto" pitchFamily="34" charset="-120"/>
              </a:rPr>
              <a:t>De nombreux employés doivent être formés pour comprendre comment utiliser et interagir avec les systèmes d'IA.</a:t>
            </a:r>
            <a:endParaRPr lang="en-US" sz="1083" dirty="0">
              <a:solidFill>
                <a:prstClr val="black"/>
              </a:solidFill>
              <a:latin typeface="Calibri" panose="020F0502020204030204"/>
            </a:endParaRPr>
          </a:p>
        </p:txBody>
      </p:sp>
      <p:sp>
        <p:nvSpPr>
          <p:cNvPr id="11" name="Shape 8"/>
          <p:cNvSpPr/>
          <p:nvPr/>
        </p:nvSpPr>
        <p:spPr>
          <a:xfrm>
            <a:off x="488057" y="4237533"/>
            <a:ext cx="6643886" cy="1052017"/>
          </a:xfrm>
          <a:prstGeom prst="roundRect">
            <a:avLst>
              <a:gd name="adj" fmla="val 11932"/>
            </a:avLst>
          </a:prstGeom>
          <a:solidFill>
            <a:srgbClr val="030303"/>
          </a:solidFill>
          <a:ln w="15240">
            <a:solidFill>
              <a:srgbClr val="FC8337"/>
            </a:solidFill>
            <a:prstDash val="solid"/>
          </a:ln>
        </p:spPr>
      </p:sp>
      <p:sp>
        <p:nvSpPr>
          <p:cNvPr id="12" name="Text 9"/>
          <p:cNvSpPr/>
          <p:nvPr/>
        </p:nvSpPr>
        <p:spPr>
          <a:xfrm>
            <a:off x="640159" y="4389636"/>
            <a:ext cx="1743273" cy="217884"/>
          </a:xfrm>
          <a:prstGeom prst="rect">
            <a:avLst/>
          </a:prstGeom>
          <a:noFill/>
          <a:ln/>
        </p:spPr>
        <p:txBody>
          <a:bodyPr wrap="none" lIns="0" tIns="0" rIns="0" bIns="0" rtlCol="0" anchor="t"/>
          <a:lstStyle/>
          <a:p>
            <a:pPr defTabSz="761970">
              <a:lnSpc>
                <a:spcPts val="1708"/>
              </a:lnSpc>
            </a:pPr>
            <a:r>
              <a:rPr lang="en-US" sz="1333" dirty="0">
                <a:solidFill>
                  <a:srgbClr val="E5E0DF"/>
                </a:solidFill>
                <a:latin typeface="Saira" pitchFamily="34" charset="0"/>
                <a:ea typeface="Saira" pitchFamily="34" charset="-122"/>
                <a:cs typeface="Saira" pitchFamily="34" charset="-120"/>
              </a:rPr>
              <a:t>Solution</a:t>
            </a:r>
            <a:endParaRPr lang="en-US" sz="1333" dirty="0">
              <a:solidFill>
                <a:prstClr val="black"/>
              </a:solidFill>
              <a:latin typeface="Calibri" panose="020F0502020204030204"/>
            </a:endParaRPr>
          </a:p>
        </p:txBody>
      </p:sp>
      <p:sp>
        <p:nvSpPr>
          <p:cNvPr id="13" name="Text 10"/>
          <p:cNvSpPr/>
          <p:nvPr/>
        </p:nvSpPr>
        <p:spPr>
          <a:xfrm>
            <a:off x="640159" y="4691162"/>
            <a:ext cx="6339682" cy="446286"/>
          </a:xfrm>
          <a:prstGeom prst="rect">
            <a:avLst/>
          </a:prstGeom>
          <a:noFill/>
          <a:ln/>
        </p:spPr>
        <p:txBody>
          <a:bodyPr wrap="square" lIns="0" tIns="0" rIns="0" bIns="0" rtlCol="0" anchor="t"/>
          <a:lstStyle/>
          <a:p>
            <a:pPr defTabSz="761970">
              <a:lnSpc>
                <a:spcPts val="1750"/>
              </a:lnSpc>
            </a:pPr>
            <a:r>
              <a:rPr lang="en-US" sz="1083" dirty="0">
                <a:solidFill>
                  <a:srgbClr val="E5E0DF"/>
                </a:solidFill>
                <a:latin typeface="Roboto" pitchFamily="34" charset="0"/>
                <a:ea typeface="Roboto" pitchFamily="34" charset="-122"/>
                <a:cs typeface="Roboto" pitchFamily="34" charset="-120"/>
              </a:rPr>
              <a:t>Les banques doivent investir dans des programmes de formation interne et des partenariats avec des institutions éducatives pour former des talents spécialisés en IA.</a:t>
            </a:r>
            <a:endParaRPr lang="en-US" sz="1083" dirty="0">
              <a:solidFill>
                <a:prstClr val="black"/>
              </a:solidFill>
              <a:latin typeface="Calibri" panose="020F0502020204030204"/>
            </a:endParaRPr>
          </a:p>
        </p:txBody>
      </p:sp>
      <p:sp>
        <p:nvSpPr>
          <p:cNvPr id="14" name="Shape 11"/>
          <p:cNvSpPr/>
          <p:nvPr/>
        </p:nvSpPr>
        <p:spPr>
          <a:xfrm>
            <a:off x="488057" y="5428952"/>
            <a:ext cx="6643886" cy="1052017"/>
          </a:xfrm>
          <a:prstGeom prst="roundRect">
            <a:avLst>
              <a:gd name="adj" fmla="val 11932"/>
            </a:avLst>
          </a:prstGeom>
          <a:solidFill>
            <a:srgbClr val="030303"/>
          </a:solidFill>
          <a:ln w="15240">
            <a:solidFill>
              <a:srgbClr val="FC8337"/>
            </a:solidFill>
            <a:prstDash val="solid"/>
          </a:ln>
        </p:spPr>
      </p:sp>
      <p:sp>
        <p:nvSpPr>
          <p:cNvPr id="15" name="Text 12"/>
          <p:cNvSpPr/>
          <p:nvPr/>
        </p:nvSpPr>
        <p:spPr>
          <a:xfrm>
            <a:off x="640160" y="5581056"/>
            <a:ext cx="2280344" cy="217884"/>
          </a:xfrm>
          <a:prstGeom prst="rect">
            <a:avLst/>
          </a:prstGeom>
          <a:noFill/>
          <a:ln/>
        </p:spPr>
        <p:txBody>
          <a:bodyPr wrap="none" lIns="0" tIns="0" rIns="0" bIns="0" rtlCol="0" anchor="t"/>
          <a:lstStyle/>
          <a:p>
            <a:pPr defTabSz="761970">
              <a:lnSpc>
                <a:spcPts val="1708"/>
              </a:lnSpc>
            </a:pPr>
            <a:r>
              <a:rPr lang="en-US" sz="1333" dirty="0">
                <a:solidFill>
                  <a:srgbClr val="E5E0DF"/>
                </a:solidFill>
                <a:latin typeface="Saira" pitchFamily="34" charset="0"/>
                <a:ea typeface="Saira" pitchFamily="34" charset="-122"/>
                <a:cs typeface="Saira" pitchFamily="34" charset="-120"/>
              </a:rPr>
              <a:t>Partenariats technologiques</a:t>
            </a:r>
            <a:endParaRPr lang="en-US" sz="1333" dirty="0">
              <a:solidFill>
                <a:prstClr val="black"/>
              </a:solidFill>
              <a:latin typeface="Calibri" panose="020F0502020204030204"/>
            </a:endParaRPr>
          </a:p>
        </p:txBody>
      </p:sp>
      <p:sp>
        <p:nvSpPr>
          <p:cNvPr id="16" name="Text 13"/>
          <p:cNvSpPr/>
          <p:nvPr/>
        </p:nvSpPr>
        <p:spPr>
          <a:xfrm>
            <a:off x="640159" y="5882581"/>
            <a:ext cx="6339682" cy="446286"/>
          </a:xfrm>
          <a:prstGeom prst="rect">
            <a:avLst/>
          </a:prstGeom>
          <a:noFill/>
          <a:ln/>
        </p:spPr>
        <p:txBody>
          <a:bodyPr wrap="square" lIns="0" tIns="0" rIns="0" bIns="0" rtlCol="0" anchor="t"/>
          <a:lstStyle/>
          <a:p>
            <a:pPr defTabSz="761970">
              <a:lnSpc>
                <a:spcPts val="1750"/>
              </a:lnSpc>
            </a:pPr>
            <a:r>
              <a:rPr lang="en-US" sz="1083" dirty="0">
                <a:solidFill>
                  <a:srgbClr val="E5E0DF"/>
                </a:solidFill>
                <a:latin typeface="Roboto" pitchFamily="34" charset="0"/>
                <a:ea typeface="Roboto" pitchFamily="34" charset="-122"/>
                <a:cs typeface="Roboto" pitchFamily="34" charset="-120"/>
              </a:rPr>
              <a:t>Faire appel à des partenaires technologiques pour fournir des solutions prêtes à l'emploi et des services de formation.</a:t>
            </a:r>
            <a:endParaRPr lang="en-US" sz="1083" dirty="0">
              <a:solidFill>
                <a:prstClr val="black"/>
              </a:solidFill>
              <a:latin typeface="Calibri" panose="020F0502020204030204"/>
            </a:endParaRPr>
          </a:p>
        </p:txBody>
      </p:sp>
    </p:spTree>
    <p:extLst>
      <p:ext uri="{BB962C8B-B14F-4D97-AF65-F5344CB8AC3E}">
        <p14:creationId xmlns:p14="http://schemas.microsoft.com/office/powerpoint/2010/main" val="15032758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1830685"/>
          </a:xfrm>
          <a:prstGeom prst="rect">
            <a:avLst/>
          </a:prstGeom>
        </p:spPr>
      </p:pic>
      <p:sp>
        <p:nvSpPr>
          <p:cNvPr id="3" name="Text 0"/>
          <p:cNvSpPr/>
          <p:nvPr/>
        </p:nvSpPr>
        <p:spPr>
          <a:xfrm>
            <a:off x="512564" y="2352080"/>
            <a:ext cx="6677620" cy="457597"/>
          </a:xfrm>
          <a:prstGeom prst="rect">
            <a:avLst/>
          </a:prstGeom>
          <a:noFill/>
          <a:ln/>
        </p:spPr>
        <p:txBody>
          <a:bodyPr wrap="none" lIns="0" tIns="0" rIns="0" bIns="0" rtlCol="0" anchor="t"/>
          <a:lstStyle/>
          <a:p>
            <a:pPr defTabSz="761970">
              <a:lnSpc>
                <a:spcPts val="3583"/>
              </a:lnSpc>
            </a:pPr>
            <a:r>
              <a:rPr lang="en-US" sz="2875" dirty="0">
                <a:solidFill>
                  <a:srgbClr val="FFFFFF"/>
                </a:solidFill>
                <a:latin typeface="Saira" pitchFamily="34" charset="0"/>
                <a:ea typeface="Saira" pitchFamily="34" charset="-122"/>
                <a:cs typeface="Saira" pitchFamily="34" charset="-120"/>
              </a:rPr>
              <a:t>Intégration avec les systèmes existants</a:t>
            </a:r>
            <a:endParaRPr lang="en-US" sz="2875" dirty="0">
              <a:solidFill>
                <a:prstClr val="black"/>
              </a:solidFill>
              <a:latin typeface="Calibri" panose="020F0502020204030204"/>
            </a:endParaRPr>
          </a:p>
        </p:txBody>
      </p:sp>
      <p:sp>
        <p:nvSpPr>
          <p:cNvPr id="4" name="Text 1"/>
          <p:cNvSpPr/>
          <p:nvPr/>
        </p:nvSpPr>
        <p:spPr>
          <a:xfrm>
            <a:off x="512564" y="3029347"/>
            <a:ext cx="11166872" cy="468511"/>
          </a:xfrm>
          <a:prstGeom prst="rect">
            <a:avLst/>
          </a:prstGeom>
          <a:noFill/>
          <a:ln/>
        </p:spPr>
        <p:txBody>
          <a:bodyPr wrap="square" lIns="0" tIns="0" rIns="0" bIns="0" rtlCol="0" anchor="t"/>
          <a:lstStyle/>
          <a:p>
            <a:pPr defTabSz="761970">
              <a:lnSpc>
                <a:spcPts val="1833"/>
              </a:lnSpc>
            </a:pPr>
            <a:r>
              <a:rPr lang="en-US" sz="1125" dirty="0">
                <a:solidFill>
                  <a:srgbClr val="E5E0DF"/>
                </a:solidFill>
                <a:latin typeface="Roboto" pitchFamily="34" charset="0"/>
                <a:ea typeface="Roboto" pitchFamily="34" charset="-122"/>
                <a:cs typeface="Roboto" pitchFamily="34" charset="-120"/>
              </a:rPr>
              <a:t>Les banques disposent de systèmes informatiques souvent complexes et anciens (systèmes dits legacy systems). L'intégration de nouvelles technologies d'IA dans ces infrastructures existantes peut être coûteuse et difficile.</a:t>
            </a:r>
            <a:endParaRPr lang="en-US" sz="1125" dirty="0">
              <a:solidFill>
                <a:prstClr val="black"/>
              </a:solidFill>
              <a:latin typeface="Calibri" panose="020F0502020204030204"/>
            </a:endParaRPr>
          </a:p>
        </p:txBody>
      </p:sp>
      <p:pic>
        <p:nvPicPr>
          <p:cNvPr id="5" name="Image 1" descr="preencoded.png"/>
          <p:cNvPicPr>
            <a:picLocks noChangeAspect="1"/>
          </p:cNvPicPr>
          <p:nvPr/>
        </p:nvPicPr>
        <p:blipFill>
          <a:blip r:embed="rId4"/>
          <a:stretch>
            <a:fillRect/>
          </a:stretch>
        </p:blipFill>
        <p:spPr>
          <a:xfrm>
            <a:off x="512564" y="3662561"/>
            <a:ext cx="2791718" cy="585788"/>
          </a:xfrm>
          <a:prstGeom prst="rect">
            <a:avLst/>
          </a:prstGeom>
        </p:spPr>
      </p:pic>
      <p:sp>
        <p:nvSpPr>
          <p:cNvPr id="6" name="Text 2"/>
          <p:cNvSpPr/>
          <p:nvPr/>
        </p:nvSpPr>
        <p:spPr>
          <a:xfrm>
            <a:off x="659011" y="4468019"/>
            <a:ext cx="1830685" cy="228798"/>
          </a:xfrm>
          <a:prstGeom prst="rect">
            <a:avLst/>
          </a:prstGeom>
          <a:noFill/>
          <a:ln/>
        </p:spPr>
        <p:txBody>
          <a:bodyPr wrap="none" lIns="0" tIns="0" rIns="0" bIns="0" rtlCol="0" anchor="t"/>
          <a:lstStyle/>
          <a:p>
            <a:pPr defTabSz="761970">
              <a:lnSpc>
                <a:spcPts val="1792"/>
              </a:lnSpc>
            </a:pPr>
            <a:r>
              <a:rPr lang="en-US" sz="1417" dirty="0">
                <a:solidFill>
                  <a:srgbClr val="E5E0DF"/>
                </a:solidFill>
                <a:latin typeface="Saira" pitchFamily="34" charset="0"/>
                <a:ea typeface="Saira" pitchFamily="34" charset="-122"/>
                <a:cs typeface="Saira" pitchFamily="34" charset="-120"/>
              </a:rPr>
              <a:t>Interopérabilité</a:t>
            </a:r>
            <a:endParaRPr lang="en-US" sz="1417" dirty="0">
              <a:solidFill>
                <a:prstClr val="black"/>
              </a:solidFill>
              <a:latin typeface="Calibri" panose="020F0502020204030204"/>
            </a:endParaRPr>
          </a:p>
        </p:txBody>
      </p:sp>
      <p:sp>
        <p:nvSpPr>
          <p:cNvPr id="7" name="Text 3"/>
          <p:cNvSpPr/>
          <p:nvPr/>
        </p:nvSpPr>
        <p:spPr>
          <a:xfrm>
            <a:off x="659011" y="4784626"/>
            <a:ext cx="2498824" cy="1405533"/>
          </a:xfrm>
          <a:prstGeom prst="rect">
            <a:avLst/>
          </a:prstGeom>
          <a:noFill/>
          <a:ln/>
        </p:spPr>
        <p:txBody>
          <a:bodyPr wrap="square" lIns="0" tIns="0" rIns="0" bIns="0" rtlCol="0" anchor="t"/>
          <a:lstStyle/>
          <a:p>
            <a:pPr defTabSz="761970">
              <a:lnSpc>
                <a:spcPts val="1833"/>
              </a:lnSpc>
            </a:pPr>
            <a:r>
              <a:rPr lang="en-US" sz="1125" dirty="0">
                <a:solidFill>
                  <a:srgbClr val="E5E0DF"/>
                </a:solidFill>
                <a:latin typeface="Roboto" pitchFamily="34" charset="0"/>
                <a:ea typeface="Roboto" pitchFamily="34" charset="-122"/>
                <a:cs typeface="Roboto" pitchFamily="34" charset="-120"/>
              </a:rPr>
              <a:t>Les systèmes d'IA doivent être compatibles avec les infrastructures existantes pour que les données circulent efficacement. Les anciens systèmes ne sont pas toujours prêts pour cette intégration.</a:t>
            </a:r>
            <a:endParaRPr lang="en-US" sz="1125" dirty="0">
              <a:solidFill>
                <a:prstClr val="black"/>
              </a:solidFill>
              <a:latin typeface="Calibri" panose="020F0502020204030204"/>
            </a:endParaRPr>
          </a:p>
        </p:txBody>
      </p:sp>
      <p:pic>
        <p:nvPicPr>
          <p:cNvPr id="8" name="Image 2" descr="preencoded.png"/>
          <p:cNvPicPr>
            <a:picLocks noChangeAspect="1"/>
          </p:cNvPicPr>
          <p:nvPr/>
        </p:nvPicPr>
        <p:blipFill>
          <a:blip r:embed="rId5"/>
          <a:stretch>
            <a:fillRect/>
          </a:stretch>
        </p:blipFill>
        <p:spPr>
          <a:xfrm>
            <a:off x="3304282" y="3662561"/>
            <a:ext cx="2791718" cy="585788"/>
          </a:xfrm>
          <a:prstGeom prst="rect">
            <a:avLst/>
          </a:prstGeom>
        </p:spPr>
      </p:pic>
      <p:sp>
        <p:nvSpPr>
          <p:cNvPr id="9" name="Text 4"/>
          <p:cNvSpPr/>
          <p:nvPr/>
        </p:nvSpPr>
        <p:spPr>
          <a:xfrm>
            <a:off x="3450729" y="4468019"/>
            <a:ext cx="1830983" cy="228798"/>
          </a:xfrm>
          <a:prstGeom prst="rect">
            <a:avLst/>
          </a:prstGeom>
          <a:noFill/>
          <a:ln/>
        </p:spPr>
        <p:txBody>
          <a:bodyPr wrap="none" lIns="0" tIns="0" rIns="0" bIns="0" rtlCol="0" anchor="t"/>
          <a:lstStyle/>
          <a:p>
            <a:pPr defTabSz="761970">
              <a:lnSpc>
                <a:spcPts val="1792"/>
              </a:lnSpc>
            </a:pPr>
            <a:r>
              <a:rPr lang="en-US" sz="1417" dirty="0">
                <a:solidFill>
                  <a:srgbClr val="E5E0DF"/>
                </a:solidFill>
                <a:latin typeface="Saira" pitchFamily="34" charset="0"/>
                <a:ea typeface="Saira" pitchFamily="34" charset="-122"/>
                <a:cs typeface="Saira" pitchFamily="34" charset="-120"/>
              </a:rPr>
              <a:t>Complexité technique</a:t>
            </a:r>
            <a:endParaRPr lang="en-US" sz="1417" dirty="0">
              <a:solidFill>
                <a:prstClr val="black"/>
              </a:solidFill>
              <a:latin typeface="Calibri" panose="020F0502020204030204"/>
            </a:endParaRPr>
          </a:p>
        </p:txBody>
      </p:sp>
      <p:sp>
        <p:nvSpPr>
          <p:cNvPr id="10" name="Text 5"/>
          <p:cNvSpPr/>
          <p:nvPr/>
        </p:nvSpPr>
        <p:spPr>
          <a:xfrm>
            <a:off x="3450730" y="4784626"/>
            <a:ext cx="2498824" cy="1171278"/>
          </a:xfrm>
          <a:prstGeom prst="rect">
            <a:avLst/>
          </a:prstGeom>
          <a:noFill/>
          <a:ln/>
        </p:spPr>
        <p:txBody>
          <a:bodyPr wrap="square" lIns="0" tIns="0" rIns="0" bIns="0" rtlCol="0" anchor="t"/>
          <a:lstStyle/>
          <a:p>
            <a:pPr defTabSz="761970">
              <a:lnSpc>
                <a:spcPts val="1833"/>
              </a:lnSpc>
            </a:pPr>
            <a:r>
              <a:rPr lang="en-US" sz="1125" dirty="0">
                <a:solidFill>
                  <a:srgbClr val="E5E0DF"/>
                </a:solidFill>
                <a:latin typeface="Roboto" pitchFamily="34" charset="0"/>
                <a:ea typeface="Roboto" pitchFamily="34" charset="-122"/>
                <a:cs typeface="Roboto" pitchFamily="34" charset="-120"/>
              </a:rPr>
              <a:t>L'intégration de l'IA dans les processus et systèmes actuels peut entraîner des problèmes techniques, des temps d'arrêt ou des interruptions des opérations bancaires.</a:t>
            </a:r>
            <a:endParaRPr lang="en-US" sz="1125" dirty="0">
              <a:solidFill>
                <a:prstClr val="black"/>
              </a:solidFill>
              <a:latin typeface="Calibri" panose="020F0502020204030204"/>
            </a:endParaRPr>
          </a:p>
        </p:txBody>
      </p:sp>
      <p:pic>
        <p:nvPicPr>
          <p:cNvPr id="11" name="Image 3" descr="preencoded.png"/>
          <p:cNvPicPr>
            <a:picLocks noChangeAspect="1"/>
          </p:cNvPicPr>
          <p:nvPr/>
        </p:nvPicPr>
        <p:blipFill>
          <a:blip r:embed="rId6"/>
          <a:stretch>
            <a:fillRect/>
          </a:stretch>
        </p:blipFill>
        <p:spPr>
          <a:xfrm>
            <a:off x="6096000" y="3662561"/>
            <a:ext cx="2791718" cy="585788"/>
          </a:xfrm>
          <a:prstGeom prst="rect">
            <a:avLst/>
          </a:prstGeom>
        </p:spPr>
      </p:pic>
      <p:sp>
        <p:nvSpPr>
          <p:cNvPr id="12" name="Text 6"/>
          <p:cNvSpPr/>
          <p:nvPr/>
        </p:nvSpPr>
        <p:spPr>
          <a:xfrm>
            <a:off x="6242447" y="4468019"/>
            <a:ext cx="1830685" cy="228798"/>
          </a:xfrm>
          <a:prstGeom prst="rect">
            <a:avLst/>
          </a:prstGeom>
          <a:noFill/>
          <a:ln/>
        </p:spPr>
        <p:txBody>
          <a:bodyPr wrap="none" lIns="0" tIns="0" rIns="0" bIns="0" rtlCol="0" anchor="t"/>
          <a:lstStyle/>
          <a:p>
            <a:pPr defTabSz="761970">
              <a:lnSpc>
                <a:spcPts val="1792"/>
              </a:lnSpc>
            </a:pPr>
            <a:r>
              <a:rPr lang="en-US" sz="1417" dirty="0">
                <a:solidFill>
                  <a:srgbClr val="E5E0DF"/>
                </a:solidFill>
                <a:latin typeface="Saira" pitchFamily="34" charset="0"/>
                <a:ea typeface="Saira" pitchFamily="34" charset="-122"/>
                <a:cs typeface="Saira" pitchFamily="34" charset="-120"/>
              </a:rPr>
              <a:t>Solution</a:t>
            </a:r>
            <a:endParaRPr lang="en-US" sz="1417" dirty="0">
              <a:solidFill>
                <a:prstClr val="black"/>
              </a:solidFill>
              <a:latin typeface="Calibri" panose="020F0502020204030204"/>
            </a:endParaRPr>
          </a:p>
        </p:txBody>
      </p:sp>
      <p:sp>
        <p:nvSpPr>
          <p:cNvPr id="13" name="Text 7"/>
          <p:cNvSpPr/>
          <p:nvPr/>
        </p:nvSpPr>
        <p:spPr>
          <a:xfrm>
            <a:off x="6242447" y="4784626"/>
            <a:ext cx="2498824" cy="1171278"/>
          </a:xfrm>
          <a:prstGeom prst="rect">
            <a:avLst/>
          </a:prstGeom>
          <a:noFill/>
          <a:ln/>
        </p:spPr>
        <p:txBody>
          <a:bodyPr wrap="square" lIns="0" tIns="0" rIns="0" bIns="0" rtlCol="0" anchor="t"/>
          <a:lstStyle/>
          <a:p>
            <a:pPr defTabSz="761970">
              <a:lnSpc>
                <a:spcPts val="1833"/>
              </a:lnSpc>
            </a:pPr>
            <a:r>
              <a:rPr lang="en-US" sz="1125" dirty="0">
                <a:solidFill>
                  <a:srgbClr val="E5E0DF"/>
                </a:solidFill>
                <a:latin typeface="Roboto" pitchFamily="34" charset="0"/>
                <a:ea typeface="Roboto" pitchFamily="34" charset="-122"/>
                <a:cs typeface="Roboto" pitchFamily="34" charset="-120"/>
              </a:rPr>
              <a:t>Les banques peuvent adopter une approche progressive, en commençant par des projets pilotes d'IA avant de les étendre à l'ensemble des systèmes.</a:t>
            </a:r>
            <a:endParaRPr lang="en-US" sz="1125" dirty="0">
              <a:solidFill>
                <a:prstClr val="black"/>
              </a:solidFill>
              <a:latin typeface="Calibri" panose="020F0502020204030204"/>
            </a:endParaRPr>
          </a:p>
        </p:txBody>
      </p:sp>
      <p:pic>
        <p:nvPicPr>
          <p:cNvPr id="14" name="Image 4" descr="preencoded.png"/>
          <p:cNvPicPr>
            <a:picLocks noChangeAspect="1"/>
          </p:cNvPicPr>
          <p:nvPr/>
        </p:nvPicPr>
        <p:blipFill>
          <a:blip r:embed="rId7"/>
          <a:stretch>
            <a:fillRect/>
          </a:stretch>
        </p:blipFill>
        <p:spPr>
          <a:xfrm>
            <a:off x="8887719" y="3662561"/>
            <a:ext cx="2791718" cy="585788"/>
          </a:xfrm>
          <a:prstGeom prst="rect">
            <a:avLst/>
          </a:prstGeom>
        </p:spPr>
      </p:pic>
      <p:sp>
        <p:nvSpPr>
          <p:cNvPr id="15" name="Text 8"/>
          <p:cNvSpPr/>
          <p:nvPr/>
        </p:nvSpPr>
        <p:spPr>
          <a:xfrm>
            <a:off x="9034165" y="4468019"/>
            <a:ext cx="1830685" cy="228798"/>
          </a:xfrm>
          <a:prstGeom prst="rect">
            <a:avLst/>
          </a:prstGeom>
          <a:noFill/>
          <a:ln/>
        </p:spPr>
        <p:txBody>
          <a:bodyPr wrap="none" lIns="0" tIns="0" rIns="0" bIns="0" rtlCol="0" anchor="t"/>
          <a:lstStyle/>
          <a:p>
            <a:pPr defTabSz="761970">
              <a:lnSpc>
                <a:spcPts val="1792"/>
              </a:lnSpc>
            </a:pPr>
            <a:r>
              <a:rPr lang="en-US" sz="1417" dirty="0">
                <a:solidFill>
                  <a:srgbClr val="E5E0DF"/>
                </a:solidFill>
                <a:latin typeface="Saira" pitchFamily="34" charset="0"/>
                <a:ea typeface="Saira" pitchFamily="34" charset="-122"/>
                <a:cs typeface="Saira" pitchFamily="34" charset="-120"/>
              </a:rPr>
              <a:t>Cloud computing</a:t>
            </a:r>
            <a:endParaRPr lang="en-US" sz="1417" dirty="0">
              <a:solidFill>
                <a:prstClr val="black"/>
              </a:solidFill>
              <a:latin typeface="Calibri" panose="020F0502020204030204"/>
            </a:endParaRPr>
          </a:p>
        </p:txBody>
      </p:sp>
      <p:sp>
        <p:nvSpPr>
          <p:cNvPr id="16" name="Text 9"/>
          <p:cNvSpPr/>
          <p:nvPr/>
        </p:nvSpPr>
        <p:spPr>
          <a:xfrm>
            <a:off x="9034166" y="4784626"/>
            <a:ext cx="2498824" cy="937022"/>
          </a:xfrm>
          <a:prstGeom prst="rect">
            <a:avLst/>
          </a:prstGeom>
          <a:noFill/>
          <a:ln/>
        </p:spPr>
        <p:txBody>
          <a:bodyPr wrap="square" lIns="0" tIns="0" rIns="0" bIns="0" rtlCol="0" anchor="t"/>
          <a:lstStyle/>
          <a:p>
            <a:pPr defTabSz="761970">
              <a:lnSpc>
                <a:spcPts val="1833"/>
              </a:lnSpc>
            </a:pPr>
            <a:r>
              <a:rPr lang="en-US" sz="1125" dirty="0">
                <a:solidFill>
                  <a:srgbClr val="E5E0DF"/>
                </a:solidFill>
                <a:latin typeface="Roboto" pitchFamily="34" charset="0"/>
                <a:ea typeface="Roboto" pitchFamily="34" charset="-122"/>
                <a:cs typeface="Roboto" pitchFamily="34" charset="-120"/>
              </a:rPr>
              <a:t>Investir dans des technologies de cloud computing pour améliorer l'agilité des systèmes et permettre une intégration plus fluide de l'IA.</a:t>
            </a:r>
            <a:endParaRPr lang="en-US" sz="1125" dirty="0">
              <a:solidFill>
                <a:prstClr val="black"/>
              </a:solidFill>
              <a:latin typeface="Calibri" panose="020F0502020204030204"/>
            </a:endParaRPr>
          </a:p>
        </p:txBody>
      </p:sp>
    </p:spTree>
    <p:extLst>
      <p:ext uri="{BB962C8B-B14F-4D97-AF65-F5344CB8AC3E}">
        <p14:creationId xmlns:p14="http://schemas.microsoft.com/office/powerpoint/2010/main" val="37515326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2137668"/>
          </a:xfrm>
          <a:prstGeom prst="rect">
            <a:avLst/>
          </a:prstGeom>
        </p:spPr>
      </p:pic>
      <p:sp>
        <p:nvSpPr>
          <p:cNvPr id="3" name="Text 0"/>
          <p:cNvSpPr/>
          <p:nvPr/>
        </p:nvSpPr>
        <p:spPr>
          <a:xfrm>
            <a:off x="598487" y="2607965"/>
            <a:ext cx="6264672" cy="534393"/>
          </a:xfrm>
          <a:prstGeom prst="rect">
            <a:avLst/>
          </a:prstGeom>
          <a:noFill/>
          <a:ln/>
        </p:spPr>
        <p:txBody>
          <a:bodyPr wrap="none" lIns="0" tIns="0" rIns="0" bIns="0" rtlCol="0" anchor="t"/>
          <a:lstStyle/>
          <a:p>
            <a:pPr defTabSz="761970">
              <a:lnSpc>
                <a:spcPts val="4167"/>
              </a:lnSpc>
            </a:pPr>
            <a:r>
              <a:rPr lang="en-US" sz="3333" dirty="0">
                <a:solidFill>
                  <a:srgbClr val="FFFFFF"/>
                </a:solidFill>
                <a:latin typeface="Saira" pitchFamily="34" charset="0"/>
                <a:ea typeface="Saira" pitchFamily="34" charset="-122"/>
                <a:cs typeface="Saira" pitchFamily="34" charset="-120"/>
              </a:rPr>
              <a:t>Coût de l'implémentation et ROI</a:t>
            </a:r>
            <a:endParaRPr lang="en-US" sz="3333" dirty="0">
              <a:solidFill>
                <a:prstClr val="black"/>
              </a:solidFill>
              <a:latin typeface="Calibri" panose="020F0502020204030204"/>
            </a:endParaRPr>
          </a:p>
        </p:txBody>
      </p:sp>
      <p:sp>
        <p:nvSpPr>
          <p:cNvPr id="4" name="Text 1"/>
          <p:cNvSpPr/>
          <p:nvPr/>
        </p:nvSpPr>
        <p:spPr>
          <a:xfrm>
            <a:off x="598488" y="3398838"/>
            <a:ext cx="10995025" cy="820936"/>
          </a:xfrm>
          <a:prstGeom prst="rect">
            <a:avLst/>
          </a:prstGeom>
          <a:noFill/>
          <a:ln/>
        </p:spPr>
        <p:txBody>
          <a:bodyPr wrap="square" lIns="0" tIns="0" rIns="0" bIns="0" rtlCol="0" anchor="t"/>
          <a:lstStyle/>
          <a:p>
            <a:pPr defTabSz="761970">
              <a:lnSpc>
                <a:spcPts val="2125"/>
              </a:lnSpc>
            </a:pPr>
            <a:r>
              <a:rPr lang="en-US" sz="1333" dirty="0">
                <a:solidFill>
                  <a:srgbClr val="E5E0DF"/>
                </a:solidFill>
                <a:latin typeface="Roboto" pitchFamily="34" charset="0"/>
                <a:ea typeface="Roboto" pitchFamily="34" charset="-122"/>
                <a:cs typeface="Roboto" pitchFamily="34" charset="-120"/>
              </a:rPr>
              <a:t>L'intégration de solutions d'IA nécessite des investissements importants, que ce soit en termes de développement des modèles, d'achat de technologies, ou de recrutement d'experts. Le calcul du retour sur investissement (ROI) peut parfois être difficile, en particulier dans les premières phases.</a:t>
            </a:r>
            <a:endParaRPr lang="en-US" sz="1333" dirty="0">
              <a:solidFill>
                <a:prstClr val="black"/>
              </a:solidFill>
              <a:latin typeface="Calibri" panose="020F0502020204030204"/>
            </a:endParaRPr>
          </a:p>
        </p:txBody>
      </p:sp>
      <p:sp>
        <p:nvSpPr>
          <p:cNvPr id="5" name="Shape 2"/>
          <p:cNvSpPr/>
          <p:nvPr/>
        </p:nvSpPr>
        <p:spPr>
          <a:xfrm>
            <a:off x="598488" y="4412159"/>
            <a:ext cx="10995025" cy="1978819"/>
          </a:xfrm>
          <a:prstGeom prst="roundRect">
            <a:avLst>
              <a:gd name="adj" fmla="val 7778"/>
            </a:avLst>
          </a:prstGeom>
          <a:noFill/>
          <a:ln w="7620">
            <a:solidFill>
              <a:srgbClr val="FFFFFF">
                <a:alpha val="24000"/>
              </a:srgbClr>
            </a:solidFill>
            <a:prstDash val="solid"/>
          </a:ln>
        </p:spPr>
      </p:sp>
      <p:sp>
        <p:nvSpPr>
          <p:cNvPr id="6" name="Shape 3"/>
          <p:cNvSpPr/>
          <p:nvPr/>
        </p:nvSpPr>
        <p:spPr>
          <a:xfrm>
            <a:off x="604838" y="4418508"/>
            <a:ext cx="10982325" cy="491530"/>
          </a:xfrm>
          <a:prstGeom prst="rect">
            <a:avLst/>
          </a:prstGeom>
          <a:solidFill>
            <a:srgbClr val="FFFFFF">
              <a:alpha val="4000"/>
            </a:srgbClr>
          </a:solidFill>
          <a:ln/>
        </p:spPr>
      </p:sp>
      <p:sp>
        <p:nvSpPr>
          <p:cNvPr id="7" name="Text 4"/>
          <p:cNvSpPr/>
          <p:nvPr/>
        </p:nvSpPr>
        <p:spPr>
          <a:xfrm>
            <a:off x="775792" y="4527451"/>
            <a:ext cx="5146080" cy="273645"/>
          </a:xfrm>
          <a:prstGeom prst="rect">
            <a:avLst/>
          </a:prstGeom>
          <a:noFill/>
          <a:ln/>
        </p:spPr>
        <p:txBody>
          <a:bodyPr wrap="none" lIns="0" tIns="0" rIns="0" bIns="0" rtlCol="0" anchor="t"/>
          <a:lstStyle/>
          <a:p>
            <a:pPr defTabSz="761970">
              <a:lnSpc>
                <a:spcPts val="2125"/>
              </a:lnSpc>
            </a:pPr>
            <a:r>
              <a:rPr lang="en-US" sz="1333" dirty="0">
                <a:solidFill>
                  <a:srgbClr val="E5E0DF"/>
                </a:solidFill>
                <a:latin typeface="Roboto" pitchFamily="34" charset="0"/>
                <a:ea typeface="Roboto" pitchFamily="34" charset="-122"/>
                <a:cs typeface="Roboto" pitchFamily="34" charset="-120"/>
              </a:rPr>
              <a:t>Défis</a:t>
            </a:r>
            <a:endParaRPr lang="en-US" sz="1333" dirty="0">
              <a:solidFill>
                <a:prstClr val="black"/>
              </a:solidFill>
              <a:latin typeface="Calibri" panose="020F0502020204030204"/>
            </a:endParaRPr>
          </a:p>
        </p:txBody>
      </p:sp>
      <p:sp>
        <p:nvSpPr>
          <p:cNvPr id="8" name="Text 5"/>
          <p:cNvSpPr/>
          <p:nvPr/>
        </p:nvSpPr>
        <p:spPr>
          <a:xfrm>
            <a:off x="6270129" y="4527451"/>
            <a:ext cx="5146080" cy="273645"/>
          </a:xfrm>
          <a:prstGeom prst="rect">
            <a:avLst/>
          </a:prstGeom>
          <a:noFill/>
          <a:ln/>
        </p:spPr>
        <p:txBody>
          <a:bodyPr wrap="none" lIns="0" tIns="0" rIns="0" bIns="0" rtlCol="0" anchor="t"/>
          <a:lstStyle/>
          <a:p>
            <a:pPr defTabSz="761970">
              <a:lnSpc>
                <a:spcPts val="2125"/>
              </a:lnSpc>
            </a:pPr>
            <a:r>
              <a:rPr lang="en-US" sz="1333" dirty="0">
                <a:solidFill>
                  <a:srgbClr val="E5E0DF"/>
                </a:solidFill>
                <a:latin typeface="Roboto" pitchFamily="34" charset="0"/>
                <a:ea typeface="Roboto" pitchFamily="34" charset="-122"/>
                <a:cs typeface="Roboto" pitchFamily="34" charset="-120"/>
              </a:rPr>
              <a:t>Solutions</a:t>
            </a:r>
            <a:endParaRPr lang="en-US" sz="1333" dirty="0">
              <a:solidFill>
                <a:prstClr val="black"/>
              </a:solidFill>
              <a:latin typeface="Calibri" panose="020F0502020204030204"/>
            </a:endParaRPr>
          </a:p>
        </p:txBody>
      </p:sp>
      <p:sp>
        <p:nvSpPr>
          <p:cNvPr id="9" name="Shape 6"/>
          <p:cNvSpPr/>
          <p:nvPr/>
        </p:nvSpPr>
        <p:spPr>
          <a:xfrm>
            <a:off x="604838" y="4910038"/>
            <a:ext cx="10982325" cy="491530"/>
          </a:xfrm>
          <a:prstGeom prst="rect">
            <a:avLst/>
          </a:prstGeom>
          <a:solidFill>
            <a:srgbClr val="000000">
              <a:alpha val="4000"/>
            </a:srgbClr>
          </a:solidFill>
          <a:ln/>
        </p:spPr>
      </p:sp>
      <p:sp>
        <p:nvSpPr>
          <p:cNvPr id="10" name="Text 7"/>
          <p:cNvSpPr/>
          <p:nvPr/>
        </p:nvSpPr>
        <p:spPr>
          <a:xfrm>
            <a:off x="775792" y="5018981"/>
            <a:ext cx="5146080" cy="273645"/>
          </a:xfrm>
          <a:prstGeom prst="rect">
            <a:avLst/>
          </a:prstGeom>
          <a:noFill/>
          <a:ln/>
        </p:spPr>
        <p:txBody>
          <a:bodyPr wrap="none" lIns="0" tIns="0" rIns="0" bIns="0" rtlCol="0" anchor="t"/>
          <a:lstStyle/>
          <a:p>
            <a:pPr defTabSz="761970">
              <a:lnSpc>
                <a:spcPts val="2125"/>
              </a:lnSpc>
            </a:pPr>
            <a:r>
              <a:rPr lang="en-US" sz="1333" dirty="0">
                <a:solidFill>
                  <a:srgbClr val="E5E0DF"/>
                </a:solidFill>
                <a:latin typeface="Roboto" pitchFamily="34" charset="0"/>
                <a:ea typeface="Roboto" pitchFamily="34" charset="-122"/>
                <a:cs typeface="Roboto" pitchFamily="34" charset="-120"/>
              </a:rPr>
              <a:t>Coûts initiaux élevés</a:t>
            </a:r>
            <a:endParaRPr lang="en-US" sz="1333" dirty="0">
              <a:solidFill>
                <a:prstClr val="black"/>
              </a:solidFill>
              <a:latin typeface="Calibri" panose="020F0502020204030204"/>
            </a:endParaRPr>
          </a:p>
        </p:txBody>
      </p:sp>
      <p:sp>
        <p:nvSpPr>
          <p:cNvPr id="11" name="Text 8"/>
          <p:cNvSpPr/>
          <p:nvPr/>
        </p:nvSpPr>
        <p:spPr>
          <a:xfrm>
            <a:off x="6270129" y="5018981"/>
            <a:ext cx="5146080" cy="273645"/>
          </a:xfrm>
          <a:prstGeom prst="rect">
            <a:avLst/>
          </a:prstGeom>
          <a:noFill/>
          <a:ln/>
        </p:spPr>
        <p:txBody>
          <a:bodyPr wrap="none" lIns="0" tIns="0" rIns="0" bIns="0" rtlCol="0" anchor="t"/>
          <a:lstStyle/>
          <a:p>
            <a:pPr defTabSz="761970">
              <a:lnSpc>
                <a:spcPts val="2125"/>
              </a:lnSpc>
            </a:pPr>
            <a:r>
              <a:rPr lang="en-US" sz="1333" dirty="0">
                <a:solidFill>
                  <a:srgbClr val="E5E0DF"/>
                </a:solidFill>
                <a:latin typeface="Roboto" pitchFamily="34" charset="0"/>
                <a:ea typeface="Roboto" pitchFamily="34" charset="-122"/>
                <a:cs typeface="Roboto" pitchFamily="34" charset="-120"/>
              </a:rPr>
              <a:t>Commencer par des projets d'automatisation ciblée</a:t>
            </a:r>
            <a:endParaRPr lang="en-US" sz="1333" dirty="0">
              <a:solidFill>
                <a:prstClr val="black"/>
              </a:solidFill>
              <a:latin typeface="Calibri" panose="020F0502020204030204"/>
            </a:endParaRPr>
          </a:p>
        </p:txBody>
      </p:sp>
      <p:sp>
        <p:nvSpPr>
          <p:cNvPr id="12" name="Shape 9"/>
          <p:cNvSpPr/>
          <p:nvPr/>
        </p:nvSpPr>
        <p:spPr>
          <a:xfrm>
            <a:off x="604838" y="5401568"/>
            <a:ext cx="10982325" cy="491530"/>
          </a:xfrm>
          <a:prstGeom prst="rect">
            <a:avLst/>
          </a:prstGeom>
          <a:solidFill>
            <a:srgbClr val="FFFFFF">
              <a:alpha val="4000"/>
            </a:srgbClr>
          </a:solidFill>
          <a:ln/>
        </p:spPr>
      </p:sp>
      <p:sp>
        <p:nvSpPr>
          <p:cNvPr id="13" name="Text 10"/>
          <p:cNvSpPr/>
          <p:nvPr/>
        </p:nvSpPr>
        <p:spPr>
          <a:xfrm>
            <a:off x="775792" y="5510510"/>
            <a:ext cx="5146080" cy="273645"/>
          </a:xfrm>
          <a:prstGeom prst="rect">
            <a:avLst/>
          </a:prstGeom>
          <a:noFill/>
          <a:ln/>
        </p:spPr>
        <p:txBody>
          <a:bodyPr wrap="none" lIns="0" tIns="0" rIns="0" bIns="0" rtlCol="0" anchor="t"/>
          <a:lstStyle/>
          <a:p>
            <a:pPr defTabSz="761970">
              <a:lnSpc>
                <a:spcPts val="2125"/>
              </a:lnSpc>
            </a:pPr>
            <a:r>
              <a:rPr lang="en-US" sz="1333" dirty="0">
                <a:solidFill>
                  <a:srgbClr val="E5E0DF"/>
                </a:solidFill>
                <a:latin typeface="Roboto" pitchFamily="34" charset="0"/>
                <a:ea typeface="Roboto" pitchFamily="34" charset="-122"/>
                <a:cs typeface="Roboto" pitchFamily="34" charset="-120"/>
              </a:rPr>
              <a:t>ROI incertain</a:t>
            </a:r>
            <a:endParaRPr lang="en-US" sz="1333" dirty="0">
              <a:solidFill>
                <a:prstClr val="black"/>
              </a:solidFill>
              <a:latin typeface="Calibri" panose="020F0502020204030204"/>
            </a:endParaRPr>
          </a:p>
        </p:txBody>
      </p:sp>
      <p:sp>
        <p:nvSpPr>
          <p:cNvPr id="14" name="Text 11"/>
          <p:cNvSpPr/>
          <p:nvPr/>
        </p:nvSpPr>
        <p:spPr>
          <a:xfrm>
            <a:off x="6270129" y="5510510"/>
            <a:ext cx="5146080" cy="273645"/>
          </a:xfrm>
          <a:prstGeom prst="rect">
            <a:avLst/>
          </a:prstGeom>
          <a:noFill/>
          <a:ln/>
        </p:spPr>
        <p:txBody>
          <a:bodyPr wrap="none" lIns="0" tIns="0" rIns="0" bIns="0" rtlCol="0" anchor="t"/>
          <a:lstStyle/>
          <a:p>
            <a:pPr defTabSz="761970">
              <a:lnSpc>
                <a:spcPts val="2125"/>
              </a:lnSpc>
            </a:pPr>
            <a:r>
              <a:rPr lang="en-US" sz="1333" dirty="0">
                <a:solidFill>
                  <a:srgbClr val="E5E0DF"/>
                </a:solidFill>
                <a:latin typeface="Roboto" pitchFamily="34" charset="0"/>
                <a:ea typeface="Roboto" pitchFamily="34" charset="-122"/>
                <a:cs typeface="Roboto" pitchFamily="34" charset="-120"/>
              </a:rPr>
              <a:t>Effectuer une analyse coût-bénéfice rigoureuse</a:t>
            </a:r>
            <a:endParaRPr lang="en-US" sz="1333" dirty="0">
              <a:solidFill>
                <a:prstClr val="black"/>
              </a:solidFill>
              <a:latin typeface="Calibri" panose="020F0502020204030204"/>
            </a:endParaRPr>
          </a:p>
        </p:txBody>
      </p:sp>
      <p:sp>
        <p:nvSpPr>
          <p:cNvPr id="15" name="Shape 12"/>
          <p:cNvSpPr/>
          <p:nvPr/>
        </p:nvSpPr>
        <p:spPr>
          <a:xfrm>
            <a:off x="604838" y="5893098"/>
            <a:ext cx="10982325" cy="491530"/>
          </a:xfrm>
          <a:prstGeom prst="rect">
            <a:avLst/>
          </a:prstGeom>
          <a:solidFill>
            <a:srgbClr val="000000">
              <a:alpha val="4000"/>
            </a:srgbClr>
          </a:solidFill>
          <a:ln/>
        </p:spPr>
      </p:sp>
      <p:sp>
        <p:nvSpPr>
          <p:cNvPr id="16" name="Text 13"/>
          <p:cNvSpPr/>
          <p:nvPr/>
        </p:nvSpPr>
        <p:spPr>
          <a:xfrm>
            <a:off x="775792" y="6002040"/>
            <a:ext cx="5146080" cy="273645"/>
          </a:xfrm>
          <a:prstGeom prst="rect">
            <a:avLst/>
          </a:prstGeom>
          <a:noFill/>
          <a:ln/>
        </p:spPr>
        <p:txBody>
          <a:bodyPr wrap="none" lIns="0" tIns="0" rIns="0" bIns="0" rtlCol="0" anchor="t"/>
          <a:lstStyle/>
          <a:p>
            <a:pPr defTabSz="761970">
              <a:lnSpc>
                <a:spcPts val="2125"/>
              </a:lnSpc>
            </a:pPr>
            <a:r>
              <a:rPr lang="en-US" sz="1333" dirty="0">
                <a:solidFill>
                  <a:srgbClr val="E5E0DF"/>
                </a:solidFill>
                <a:latin typeface="Roboto" pitchFamily="34" charset="0"/>
                <a:ea typeface="Roboto" pitchFamily="34" charset="-122"/>
                <a:cs typeface="Roboto" pitchFamily="34" charset="-120"/>
              </a:rPr>
              <a:t>Infrastructure coûteuse</a:t>
            </a:r>
            <a:endParaRPr lang="en-US" sz="1333" dirty="0">
              <a:solidFill>
                <a:prstClr val="black"/>
              </a:solidFill>
              <a:latin typeface="Calibri" panose="020F0502020204030204"/>
            </a:endParaRPr>
          </a:p>
        </p:txBody>
      </p:sp>
      <p:sp>
        <p:nvSpPr>
          <p:cNvPr id="17" name="Text 14"/>
          <p:cNvSpPr/>
          <p:nvPr/>
        </p:nvSpPr>
        <p:spPr>
          <a:xfrm>
            <a:off x="6270129" y="6002040"/>
            <a:ext cx="5146080" cy="273645"/>
          </a:xfrm>
          <a:prstGeom prst="rect">
            <a:avLst/>
          </a:prstGeom>
          <a:noFill/>
          <a:ln/>
        </p:spPr>
        <p:txBody>
          <a:bodyPr wrap="none" lIns="0" tIns="0" rIns="0" bIns="0" rtlCol="0" anchor="t"/>
          <a:lstStyle/>
          <a:p>
            <a:pPr defTabSz="761970">
              <a:lnSpc>
                <a:spcPts val="2125"/>
              </a:lnSpc>
            </a:pPr>
            <a:r>
              <a:rPr lang="en-US" sz="1333" dirty="0">
                <a:solidFill>
                  <a:srgbClr val="E5E0DF"/>
                </a:solidFill>
                <a:latin typeface="Roboto" pitchFamily="34" charset="0"/>
                <a:ea typeface="Roboto" pitchFamily="34" charset="-122"/>
                <a:cs typeface="Roboto" pitchFamily="34" charset="-120"/>
              </a:rPr>
              <a:t>Utiliser des solutions cloud pour réduire les coûts initiaux</a:t>
            </a:r>
            <a:endParaRPr lang="en-US" sz="1333" dirty="0">
              <a:solidFill>
                <a:prstClr val="black"/>
              </a:solidFill>
              <a:latin typeface="Calibri" panose="020F0502020204030204"/>
            </a:endParaRPr>
          </a:p>
        </p:txBody>
      </p:sp>
    </p:spTree>
    <p:extLst>
      <p:ext uri="{BB962C8B-B14F-4D97-AF65-F5344CB8AC3E}">
        <p14:creationId xmlns:p14="http://schemas.microsoft.com/office/powerpoint/2010/main" val="418217018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77751" y="498971"/>
            <a:ext cx="11036498" cy="1031875"/>
          </a:xfrm>
          <a:prstGeom prst="rect">
            <a:avLst/>
          </a:prstGeom>
          <a:noFill/>
          <a:ln/>
        </p:spPr>
        <p:txBody>
          <a:bodyPr wrap="square" lIns="0" tIns="0" rIns="0" bIns="0" rtlCol="0" anchor="t"/>
          <a:lstStyle/>
          <a:p>
            <a:pPr defTabSz="761970">
              <a:lnSpc>
                <a:spcPts val="4042"/>
              </a:lnSpc>
            </a:pPr>
            <a:r>
              <a:rPr lang="en-US" sz="3208" dirty="0">
                <a:solidFill>
                  <a:srgbClr val="FFFFFF"/>
                </a:solidFill>
                <a:latin typeface="Saira" pitchFamily="34" charset="0"/>
                <a:ea typeface="Saira" pitchFamily="34" charset="-122"/>
                <a:cs typeface="Saira" pitchFamily="34" charset="-120"/>
              </a:rPr>
              <a:t>Évaluation du succès d'un projet IA : Mesurer les indicateurs de performance clés (KPI)</a:t>
            </a:r>
            <a:endParaRPr lang="en-US" sz="3208" dirty="0">
              <a:solidFill>
                <a:prstClr val="black"/>
              </a:solidFill>
              <a:latin typeface="Calibri" panose="020F0502020204030204"/>
            </a:endParaRPr>
          </a:p>
        </p:txBody>
      </p:sp>
      <p:sp>
        <p:nvSpPr>
          <p:cNvPr id="4" name="Text 2"/>
          <p:cNvSpPr/>
          <p:nvPr/>
        </p:nvSpPr>
        <p:spPr>
          <a:xfrm>
            <a:off x="577751" y="2739827"/>
            <a:ext cx="2323902" cy="257969"/>
          </a:xfrm>
          <a:prstGeom prst="rect">
            <a:avLst/>
          </a:prstGeom>
          <a:noFill/>
          <a:ln/>
        </p:spPr>
        <p:txBody>
          <a:bodyPr wrap="none" lIns="0" tIns="0" rIns="0" bIns="0" rtlCol="0" anchor="t"/>
          <a:lstStyle/>
          <a:p>
            <a:pPr defTabSz="761970">
              <a:lnSpc>
                <a:spcPts val="2000"/>
              </a:lnSpc>
            </a:pPr>
            <a:r>
              <a:rPr lang="en-US" sz="1583" dirty="0">
                <a:solidFill>
                  <a:srgbClr val="FFFFFF"/>
                </a:solidFill>
                <a:latin typeface="Saira" pitchFamily="34" charset="0"/>
                <a:ea typeface="Saira" pitchFamily="34" charset="-122"/>
                <a:cs typeface="Saira" pitchFamily="34" charset="-120"/>
              </a:rPr>
              <a:t>Efficacité opérationnelle</a:t>
            </a:r>
            <a:endParaRPr lang="en-US" sz="1583" dirty="0">
              <a:solidFill>
                <a:prstClr val="black"/>
              </a:solidFill>
              <a:latin typeface="Calibri" panose="020F0502020204030204"/>
            </a:endParaRPr>
          </a:p>
        </p:txBody>
      </p:sp>
      <p:sp>
        <p:nvSpPr>
          <p:cNvPr id="5" name="Text 3"/>
          <p:cNvSpPr/>
          <p:nvPr/>
        </p:nvSpPr>
        <p:spPr>
          <a:xfrm>
            <a:off x="577751" y="3162796"/>
            <a:ext cx="3409950" cy="1056482"/>
          </a:xfrm>
          <a:prstGeom prst="rect">
            <a:avLst/>
          </a:prstGeom>
          <a:noFill/>
          <a:ln/>
        </p:spPr>
        <p:txBody>
          <a:bodyPr wrap="square" lIns="0" tIns="0" rIns="0" bIns="0" rtlCol="0" anchor="t"/>
          <a:lstStyle/>
          <a:p>
            <a:pPr defTabSz="761970">
              <a:lnSpc>
                <a:spcPts val="2042"/>
              </a:lnSpc>
            </a:pPr>
            <a:r>
              <a:rPr lang="en-US" sz="1292" dirty="0">
                <a:solidFill>
                  <a:srgbClr val="E5E0DF"/>
                </a:solidFill>
                <a:latin typeface="Roboto" pitchFamily="34" charset="0"/>
                <a:ea typeface="Roboto" pitchFamily="34" charset="-122"/>
                <a:cs typeface="Roboto" pitchFamily="34" charset="-120"/>
              </a:rPr>
              <a:t>Réduction des délais de traitement : Le projet IA a-t-il permis de réduire le temps de traitement d'une tâche (comme l'approbation d'un prêt ou le traitement des paiements) ?</a:t>
            </a:r>
            <a:endParaRPr lang="en-US" sz="1292" dirty="0">
              <a:solidFill>
                <a:prstClr val="black"/>
              </a:solidFill>
              <a:latin typeface="Calibri" panose="020F0502020204030204"/>
            </a:endParaRPr>
          </a:p>
        </p:txBody>
      </p:sp>
      <p:sp>
        <p:nvSpPr>
          <p:cNvPr id="6" name="Text 4"/>
          <p:cNvSpPr/>
          <p:nvPr/>
        </p:nvSpPr>
        <p:spPr>
          <a:xfrm>
            <a:off x="577751" y="4367806"/>
            <a:ext cx="3409950" cy="2049035"/>
          </a:xfrm>
          <a:prstGeom prst="rect">
            <a:avLst/>
          </a:prstGeom>
          <a:noFill/>
          <a:ln/>
        </p:spPr>
        <p:txBody>
          <a:bodyPr wrap="square" lIns="0" tIns="0" rIns="0" bIns="0" rtlCol="0" anchor="t"/>
          <a:lstStyle/>
          <a:p>
            <a:pPr defTabSz="761970">
              <a:lnSpc>
                <a:spcPts val="2042"/>
              </a:lnSpc>
            </a:pPr>
            <a:r>
              <a:rPr lang="en-US" sz="1292" dirty="0">
                <a:solidFill>
                  <a:srgbClr val="E5E0DF"/>
                </a:solidFill>
                <a:latin typeface="Roboto" pitchFamily="34" charset="0"/>
                <a:ea typeface="Roboto" pitchFamily="34" charset="-122"/>
                <a:cs typeface="Roboto" pitchFamily="34" charset="-120"/>
              </a:rPr>
              <a:t>Automatisation des processus : Quel pourcentage des tâches répétitives a été automatisé ? Par exemple, le nombre de réclamations ou transactions traitées par l'IA par rapport aux employés humains.</a:t>
            </a:r>
            <a:endParaRPr lang="en-US" sz="1292" dirty="0">
              <a:solidFill>
                <a:prstClr val="black"/>
              </a:solidFill>
              <a:latin typeface="Calibri" panose="020F0502020204030204"/>
            </a:endParaRPr>
          </a:p>
        </p:txBody>
      </p:sp>
      <p:sp>
        <p:nvSpPr>
          <p:cNvPr id="7" name="Text 5"/>
          <p:cNvSpPr/>
          <p:nvPr/>
        </p:nvSpPr>
        <p:spPr>
          <a:xfrm>
            <a:off x="4396681" y="2739827"/>
            <a:ext cx="3109218" cy="257969"/>
          </a:xfrm>
          <a:prstGeom prst="rect">
            <a:avLst/>
          </a:prstGeom>
          <a:noFill/>
          <a:ln/>
        </p:spPr>
        <p:txBody>
          <a:bodyPr wrap="none" lIns="0" tIns="0" rIns="0" bIns="0" rtlCol="0" anchor="t"/>
          <a:lstStyle/>
          <a:p>
            <a:pPr defTabSz="761970">
              <a:lnSpc>
                <a:spcPts val="2000"/>
              </a:lnSpc>
            </a:pPr>
            <a:r>
              <a:rPr lang="en-US" sz="1583" dirty="0">
                <a:solidFill>
                  <a:srgbClr val="FFFFFF"/>
                </a:solidFill>
                <a:latin typeface="Saira" pitchFamily="34" charset="0"/>
                <a:ea typeface="Saira" pitchFamily="34" charset="-122"/>
                <a:cs typeface="Saira" pitchFamily="34" charset="-120"/>
              </a:rPr>
              <a:t>Précision et qualité des résultats</a:t>
            </a:r>
            <a:endParaRPr lang="en-US" sz="1583" dirty="0">
              <a:solidFill>
                <a:prstClr val="black"/>
              </a:solidFill>
              <a:latin typeface="Calibri" panose="020F0502020204030204"/>
            </a:endParaRPr>
          </a:p>
        </p:txBody>
      </p:sp>
      <p:sp>
        <p:nvSpPr>
          <p:cNvPr id="8" name="Text 6"/>
          <p:cNvSpPr/>
          <p:nvPr/>
        </p:nvSpPr>
        <p:spPr>
          <a:xfrm>
            <a:off x="4396681" y="3162796"/>
            <a:ext cx="3409950" cy="1056482"/>
          </a:xfrm>
          <a:prstGeom prst="rect">
            <a:avLst/>
          </a:prstGeom>
          <a:noFill/>
          <a:ln/>
        </p:spPr>
        <p:txBody>
          <a:bodyPr wrap="square" lIns="0" tIns="0" rIns="0" bIns="0" rtlCol="0" anchor="t"/>
          <a:lstStyle/>
          <a:p>
            <a:pPr defTabSz="761970">
              <a:lnSpc>
                <a:spcPts val="2042"/>
              </a:lnSpc>
            </a:pPr>
            <a:r>
              <a:rPr lang="en-US" sz="1292" dirty="0">
                <a:solidFill>
                  <a:srgbClr val="E5E0DF"/>
                </a:solidFill>
                <a:latin typeface="Roboto" pitchFamily="34" charset="0"/>
                <a:ea typeface="Roboto" pitchFamily="34" charset="-122"/>
                <a:cs typeface="Roboto" pitchFamily="34" charset="-120"/>
              </a:rPr>
              <a:t>Précision des prédictions : Quel est le taux de précision des modèles prédictifs de l'IA, par exemple pour les décisions de crédit ou la détection de fraude ?</a:t>
            </a:r>
            <a:endParaRPr lang="en-US" sz="1292" dirty="0">
              <a:solidFill>
                <a:prstClr val="black"/>
              </a:solidFill>
              <a:latin typeface="Calibri" panose="020F0502020204030204"/>
            </a:endParaRPr>
          </a:p>
        </p:txBody>
      </p:sp>
      <p:sp>
        <p:nvSpPr>
          <p:cNvPr id="9" name="Text 7"/>
          <p:cNvSpPr/>
          <p:nvPr/>
        </p:nvSpPr>
        <p:spPr>
          <a:xfrm>
            <a:off x="4396681" y="4367807"/>
            <a:ext cx="3409950" cy="1056482"/>
          </a:xfrm>
          <a:prstGeom prst="rect">
            <a:avLst/>
          </a:prstGeom>
          <a:noFill/>
          <a:ln/>
        </p:spPr>
        <p:txBody>
          <a:bodyPr wrap="square" lIns="0" tIns="0" rIns="0" bIns="0" rtlCol="0" anchor="t"/>
          <a:lstStyle/>
          <a:p>
            <a:pPr defTabSz="761970">
              <a:lnSpc>
                <a:spcPts val="2042"/>
              </a:lnSpc>
            </a:pPr>
            <a:r>
              <a:rPr lang="en-US" sz="1292" dirty="0">
                <a:solidFill>
                  <a:srgbClr val="E5E0DF"/>
                </a:solidFill>
                <a:latin typeface="Roboto" pitchFamily="34" charset="0"/>
                <a:ea typeface="Roboto" pitchFamily="34" charset="-122"/>
                <a:cs typeface="Roboto" pitchFamily="34" charset="-120"/>
              </a:rPr>
              <a:t>Réduction des erreurs humaines : L'IA a-t-elle permis de diminuer les erreurs liées aux décisions manuelles ou à la saisie de </a:t>
            </a:r>
            <a:r>
              <a:rPr lang="en-US" sz="1292" dirty="0" err="1">
                <a:solidFill>
                  <a:srgbClr val="E5E0DF"/>
                </a:solidFill>
                <a:latin typeface="Roboto" pitchFamily="34" charset="0"/>
                <a:ea typeface="Roboto" pitchFamily="34" charset="-122"/>
                <a:cs typeface="Roboto" pitchFamily="34" charset="-120"/>
              </a:rPr>
              <a:t>données</a:t>
            </a:r>
            <a:r>
              <a:rPr lang="en-US" sz="1292" dirty="0">
                <a:solidFill>
                  <a:srgbClr val="E5E0DF"/>
                </a:solidFill>
                <a:latin typeface="Roboto" pitchFamily="34" charset="0"/>
                <a:ea typeface="Roboto" pitchFamily="34" charset="-122"/>
                <a:cs typeface="Roboto" pitchFamily="34" charset="-120"/>
              </a:rPr>
              <a:t> </a:t>
            </a:r>
            <a:endParaRPr lang="en-US" sz="1292" dirty="0">
              <a:solidFill>
                <a:prstClr val="black"/>
              </a:solidFill>
              <a:latin typeface="Calibri" panose="020F0502020204030204"/>
            </a:endParaRPr>
          </a:p>
        </p:txBody>
      </p:sp>
      <p:sp>
        <p:nvSpPr>
          <p:cNvPr id="10" name="Text 8"/>
          <p:cNvSpPr/>
          <p:nvPr/>
        </p:nvSpPr>
        <p:spPr>
          <a:xfrm>
            <a:off x="8215610" y="2739827"/>
            <a:ext cx="3409950" cy="515938"/>
          </a:xfrm>
          <a:prstGeom prst="rect">
            <a:avLst/>
          </a:prstGeom>
          <a:noFill/>
          <a:ln/>
        </p:spPr>
        <p:txBody>
          <a:bodyPr wrap="square" lIns="0" tIns="0" rIns="0" bIns="0" rtlCol="0" anchor="t"/>
          <a:lstStyle/>
          <a:p>
            <a:pPr defTabSz="761970">
              <a:lnSpc>
                <a:spcPts val="2000"/>
              </a:lnSpc>
            </a:pPr>
            <a:r>
              <a:rPr lang="en-US" sz="1583" dirty="0">
                <a:solidFill>
                  <a:srgbClr val="FFFFFF"/>
                </a:solidFill>
                <a:latin typeface="Saira" pitchFamily="34" charset="0"/>
                <a:ea typeface="Saira" pitchFamily="34" charset="-122"/>
                <a:cs typeface="Saira" pitchFamily="34" charset="-120"/>
              </a:rPr>
              <a:t>Coûts opérationnels et retour sur investissement (ROI)</a:t>
            </a:r>
            <a:endParaRPr lang="en-US" sz="1583" dirty="0">
              <a:solidFill>
                <a:prstClr val="black"/>
              </a:solidFill>
              <a:latin typeface="Calibri" panose="020F0502020204030204"/>
            </a:endParaRPr>
          </a:p>
        </p:txBody>
      </p:sp>
      <p:sp>
        <p:nvSpPr>
          <p:cNvPr id="11" name="Text 9"/>
          <p:cNvSpPr/>
          <p:nvPr/>
        </p:nvSpPr>
        <p:spPr>
          <a:xfrm>
            <a:off x="8215610" y="3420765"/>
            <a:ext cx="3409950" cy="1056482"/>
          </a:xfrm>
          <a:prstGeom prst="rect">
            <a:avLst/>
          </a:prstGeom>
          <a:noFill/>
          <a:ln/>
        </p:spPr>
        <p:txBody>
          <a:bodyPr wrap="square" lIns="0" tIns="0" rIns="0" bIns="0" rtlCol="0" anchor="t"/>
          <a:lstStyle/>
          <a:p>
            <a:pPr defTabSz="761970">
              <a:lnSpc>
                <a:spcPts val="2042"/>
              </a:lnSpc>
            </a:pPr>
            <a:r>
              <a:rPr lang="en-US" sz="1292" dirty="0">
                <a:solidFill>
                  <a:srgbClr val="E5E0DF"/>
                </a:solidFill>
                <a:latin typeface="Roboto" pitchFamily="34" charset="0"/>
                <a:ea typeface="Roboto" pitchFamily="34" charset="-122"/>
                <a:cs typeface="Roboto" pitchFamily="34" charset="-120"/>
              </a:rPr>
              <a:t>Réduction des coûts : Quelle est la réduction des coûts grâce à l'automatisation de certaines tâches ou à la suppression de processus manuels ?</a:t>
            </a:r>
            <a:endParaRPr lang="en-US" sz="1292" dirty="0">
              <a:solidFill>
                <a:prstClr val="black"/>
              </a:solidFill>
              <a:latin typeface="Calibri" panose="020F0502020204030204"/>
            </a:endParaRPr>
          </a:p>
        </p:txBody>
      </p:sp>
      <p:sp>
        <p:nvSpPr>
          <p:cNvPr id="12" name="Text 10"/>
          <p:cNvSpPr/>
          <p:nvPr/>
        </p:nvSpPr>
        <p:spPr>
          <a:xfrm>
            <a:off x="8215610" y="4625777"/>
            <a:ext cx="3409950" cy="1584722"/>
          </a:xfrm>
          <a:prstGeom prst="rect">
            <a:avLst/>
          </a:prstGeom>
          <a:noFill/>
          <a:ln/>
        </p:spPr>
        <p:txBody>
          <a:bodyPr wrap="square" lIns="0" tIns="0" rIns="0" bIns="0" rtlCol="0" anchor="t"/>
          <a:lstStyle/>
          <a:p>
            <a:pPr defTabSz="761970">
              <a:lnSpc>
                <a:spcPts val="2042"/>
              </a:lnSpc>
            </a:pPr>
            <a:r>
              <a:rPr lang="en-US" sz="1292" dirty="0">
                <a:solidFill>
                  <a:srgbClr val="E5E0DF"/>
                </a:solidFill>
                <a:latin typeface="Roboto" pitchFamily="34" charset="0"/>
                <a:ea typeface="Roboto" pitchFamily="34" charset="-122"/>
                <a:cs typeface="Roboto" pitchFamily="34" charset="-120"/>
              </a:rPr>
              <a:t>Retour sur investissement (ROI) : Le projet IA a-t-il généré un retour sur investissement ? Il s'agit de comparer le coût d'implémentation et d'exploitation de l'IA avec les bénéfices obtenus (réduction des coûts, amélioration de l'efficacité, nouveaux revenus).</a:t>
            </a:r>
            <a:endParaRPr lang="en-US" sz="1292" dirty="0">
              <a:solidFill>
                <a:prstClr val="black"/>
              </a:solidFill>
              <a:latin typeface="Calibri" panose="020F0502020204030204"/>
            </a:endParaRPr>
          </a:p>
        </p:txBody>
      </p:sp>
    </p:spTree>
    <p:extLst>
      <p:ext uri="{BB962C8B-B14F-4D97-AF65-F5344CB8AC3E}">
        <p14:creationId xmlns:p14="http://schemas.microsoft.com/office/powerpoint/2010/main" val="21197433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1"/>
            <a:ext cx="4572000" cy="6858099"/>
          </a:xfrm>
          <a:prstGeom prst="rect">
            <a:avLst/>
          </a:prstGeom>
        </p:spPr>
      </p:pic>
      <p:sp>
        <p:nvSpPr>
          <p:cNvPr id="3" name="Text 0"/>
          <p:cNvSpPr/>
          <p:nvPr/>
        </p:nvSpPr>
        <p:spPr>
          <a:xfrm>
            <a:off x="578942" y="454919"/>
            <a:ext cx="6462118" cy="972939"/>
          </a:xfrm>
          <a:prstGeom prst="rect">
            <a:avLst/>
          </a:prstGeom>
          <a:noFill/>
          <a:ln/>
        </p:spPr>
        <p:txBody>
          <a:bodyPr wrap="square" lIns="0" tIns="0" rIns="0" bIns="0" rtlCol="0" anchor="t"/>
          <a:lstStyle/>
          <a:p>
            <a:pPr defTabSz="761970">
              <a:lnSpc>
                <a:spcPts val="3792"/>
              </a:lnSpc>
            </a:pPr>
            <a:r>
              <a:rPr lang="en-US" sz="3042" kern="0" spc="-62" dirty="0">
                <a:solidFill>
                  <a:srgbClr val="000000"/>
                </a:solidFill>
                <a:latin typeface="Source Serif Pro" pitchFamily="34" charset="0"/>
                <a:ea typeface="Source Serif Pro" pitchFamily="34" charset="-122"/>
                <a:cs typeface="Source Serif Pro" pitchFamily="34" charset="-120"/>
              </a:rPr>
              <a:t>L'Avenir de l'IA dans les Services Bancaires</a:t>
            </a:r>
            <a:endParaRPr lang="en-US" sz="3042" dirty="0">
              <a:solidFill>
                <a:prstClr val="black"/>
              </a:solidFill>
              <a:latin typeface="Calibri" panose="020F0502020204030204"/>
            </a:endParaRPr>
          </a:p>
        </p:txBody>
      </p:sp>
      <p:sp>
        <p:nvSpPr>
          <p:cNvPr id="4" name="Shape 1"/>
          <p:cNvSpPr/>
          <p:nvPr/>
        </p:nvSpPr>
        <p:spPr>
          <a:xfrm>
            <a:off x="578942" y="1861940"/>
            <a:ext cx="372169" cy="372169"/>
          </a:xfrm>
          <a:prstGeom prst="roundRect">
            <a:avLst>
              <a:gd name="adj" fmla="val 18669"/>
            </a:avLst>
          </a:prstGeom>
          <a:solidFill>
            <a:srgbClr val="F0D4F7"/>
          </a:solidFill>
          <a:ln w="7620">
            <a:solidFill>
              <a:srgbClr val="D6BADD"/>
            </a:solidFill>
            <a:prstDash val="solid"/>
          </a:ln>
        </p:spPr>
      </p:sp>
      <p:sp>
        <p:nvSpPr>
          <p:cNvPr id="5" name="Text 2"/>
          <p:cNvSpPr/>
          <p:nvPr/>
        </p:nvSpPr>
        <p:spPr>
          <a:xfrm>
            <a:off x="706636" y="1931195"/>
            <a:ext cx="116781" cy="233561"/>
          </a:xfrm>
          <a:prstGeom prst="rect">
            <a:avLst/>
          </a:prstGeom>
          <a:noFill/>
          <a:ln/>
        </p:spPr>
        <p:txBody>
          <a:bodyPr wrap="none" lIns="0" tIns="0" rIns="0" bIns="0" rtlCol="0" anchor="t"/>
          <a:lstStyle/>
          <a:p>
            <a:pPr algn="ctr" defTabSz="761970">
              <a:lnSpc>
                <a:spcPts val="1833"/>
              </a:lnSpc>
            </a:pPr>
            <a:r>
              <a:rPr lang="en-US" sz="1833" kern="0" spc="-37" dirty="0">
                <a:solidFill>
                  <a:srgbClr val="272525"/>
                </a:solidFill>
                <a:latin typeface="Source Serif Pro" pitchFamily="34" charset="0"/>
                <a:ea typeface="Source Serif Pro" pitchFamily="34" charset="-122"/>
                <a:cs typeface="Source Serif Pro" pitchFamily="34" charset="-120"/>
              </a:rPr>
              <a:t>1</a:t>
            </a:r>
            <a:endParaRPr lang="en-US" sz="1833" dirty="0">
              <a:solidFill>
                <a:prstClr val="black"/>
              </a:solidFill>
              <a:latin typeface="Calibri" panose="020F0502020204030204"/>
            </a:endParaRPr>
          </a:p>
        </p:txBody>
      </p:sp>
      <p:sp>
        <p:nvSpPr>
          <p:cNvPr id="6" name="Text 3"/>
          <p:cNvSpPr/>
          <p:nvPr/>
        </p:nvSpPr>
        <p:spPr>
          <a:xfrm>
            <a:off x="1116509" y="1861940"/>
            <a:ext cx="2608163" cy="243284"/>
          </a:xfrm>
          <a:prstGeom prst="rect">
            <a:avLst/>
          </a:prstGeom>
          <a:noFill/>
          <a:ln/>
        </p:spPr>
        <p:txBody>
          <a:bodyPr wrap="none" lIns="0" tIns="0" rIns="0" bIns="0" rtlCol="0" anchor="t"/>
          <a:lstStyle/>
          <a:p>
            <a:pPr defTabSz="761970">
              <a:lnSpc>
                <a:spcPts val="1875"/>
              </a:lnSpc>
            </a:pPr>
            <a:r>
              <a:rPr lang="en-US" sz="1500" kern="0" spc="-31" dirty="0">
                <a:solidFill>
                  <a:srgbClr val="272525"/>
                </a:solidFill>
                <a:latin typeface="Source Serif Pro" pitchFamily="34" charset="0"/>
                <a:ea typeface="Source Serif Pro" pitchFamily="34" charset="-122"/>
                <a:cs typeface="Source Serif Pro" pitchFamily="34" charset="-120"/>
              </a:rPr>
              <a:t>Banques Entièrement Digitales</a:t>
            </a:r>
            <a:endParaRPr lang="en-US" sz="1500" dirty="0">
              <a:solidFill>
                <a:prstClr val="black"/>
              </a:solidFill>
              <a:latin typeface="Calibri" panose="020F0502020204030204"/>
            </a:endParaRPr>
          </a:p>
        </p:txBody>
      </p:sp>
      <p:sp>
        <p:nvSpPr>
          <p:cNvPr id="7" name="Text 4"/>
          <p:cNvSpPr/>
          <p:nvPr/>
        </p:nvSpPr>
        <p:spPr>
          <a:xfrm>
            <a:off x="1116508" y="2204443"/>
            <a:ext cx="5924550" cy="529233"/>
          </a:xfrm>
          <a:prstGeom prst="rect">
            <a:avLst/>
          </a:prstGeom>
          <a:noFill/>
          <a:ln/>
        </p:spPr>
        <p:txBody>
          <a:bodyPr wrap="square" lIns="0" tIns="0" rIns="0" bIns="0" rtlCol="0" anchor="t"/>
          <a:lstStyle/>
          <a:p>
            <a:pPr defTabSz="761970">
              <a:lnSpc>
                <a:spcPts val="2083"/>
              </a:lnSpc>
            </a:pPr>
            <a:r>
              <a:rPr lang="en-US" sz="1292" kern="0" spc="-26" dirty="0">
                <a:solidFill>
                  <a:srgbClr val="272525"/>
                </a:solidFill>
                <a:latin typeface="Source Sans Pro" pitchFamily="34" charset="0"/>
                <a:ea typeface="Source Sans Pro" pitchFamily="34" charset="-122"/>
                <a:cs typeface="Source Sans Pro" pitchFamily="34" charset="-120"/>
              </a:rPr>
              <a:t>L'évolution vers des banques sans succursales physiques, fonctionnant entièrement sur des plateformes numériques alimentées par l'IA.</a:t>
            </a:r>
            <a:endParaRPr lang="en-US" sz="1292" dirty="0">
              <a:solidFill>
                <a:prstClr val="black"/>
              </a:solidFill>
              <a:latin typeface="Calibri" panose="020F0502020204030204"/>
            </a:endParaRPr>
          </a:p>
        </p:txBody>
      </p:sp>
      <p:sp>
        <p:nvSpPr>
          <p:cNvPr id="8" name="Shape 5"/>
          <p:cNvSpPr/>
          <p:nvPr/>
        </p:nvSpPr>
        <p:spPr>
          <a:xfrm>
            <a:off x="578942" y="3085108"/>
            <a:ext cx="372169" cy="372169"/>
          </a:xfrm>
          <a:prstGeom prst="roundRect">
            <a:avLst>
              <a:gd name="adj" fmla="val 18669"/>
            </a:avLst>
          </a:prstGeom>
          <a:solidFill>
            <a:srgbClr val="F0D4F7"/>
          </a:solidFill>
          <a:ln w="7620">
            <a:solidFill>
              <a:srgbClr val="D6BADD"/>
            </a:solidFill>
            <a:prstDash val="solid"/>
          </a:ln>
        </p:spPr>
      </p:sp>
      <p:sp>
        <p:nvSpPr>
          <p:cNvPr id="9" name="Text 6"/>
          <p:cNvSpPr/>
          <p:nvPr/>
        </p:nvSpPr>
        <p:spPr>
          <a:xfrm>
            <a:off x="706636" y="3154363"/>
            <a:ext cx="116781" cy="233561"/>
          </a:xfrm>
          <a:prstGeom prst="rect">
            <a:avLst/>
          </a:prstGeom>
          <a:noFill/>
          <a:ln/>
        </p:spPr>
        <p:txBody>
          <a:bodyPr wrap="none" lIns="0" tIns="0" rIns="0" bIns="0" rtlCol="0" anchor="t"/>
          <a:lstStyle/>
          <a:p>
            <a:pPr algn="ctr" defTabSz="761970">
              <a:lnSpc>
                <a:spcPts val="1833"/>
              </a:lnSpc>
            </a:pPr>
            <a:r>
              <a:rPr lang="en-US" sz="1833" kern="0" spc="-37" dirty="0">
                <a:solidFill>
                  <a:srgbClr val="272525"/>
                </a:solidFill>
                <a:latin typeface="Source Serif Pro" pitchFamily="34" charset="0"/>
                <a:ea typeface="Source Serif Pro" pitchFamily="34" charset="-122"/>
                <a:cs typeface="Source Serif Pro" pitchFamily="34" charset="-120"/>
              </a:rPr>
              <a:t>2</a:t>
            </a:r>
            <a:endParaRPr lang="en-US" sz="1833" dirty="0">
              <a:solidFill>
                <a:prstClr val="black"/>
              </a:solidFill>
              <a:latin typeface="Calibri" panose="020F0502020204030204"/>
            </a:endParaRPr>
          </a:p>
        </p:txBody>
      </p:sp>
      <p:sp>
        <p:nvSpPr>
          <p:cNvPr id="10" name="Text 7"/>
          <p:cNvSpPr/>
          <p:nvPr/>
        </p:nvSpPr>
        <p:spPr>
          <a:xfrm>
            <a:off x="1116509" y="3085108"/>
            <a:ext cx="1946176" cy="243284"/>
          </a:xfrm>
          <a:prstGeom prst="rect">
            <a:avLst/>
          </a:prstGeom>
          <a:noFill/>
          <a:ln/>
        </p:spPr>
        <p:txBody>
          <a:bodyPr wrap="none" lIns="0" tIns="0" rIns="0" bIns="0" rtlCol="0" anchor="t"/>
          <a:lstStyle/>
          <a:p>
            <a:pPr defTabSz="761970">
              <a:lnSpc>
                <a:spcPts val="1875"/>
              </a:lnSpc>
            </a:pPr>
            <a:r>
              <a:rPr lang="en-US" sz="1500" kern="0" spc="-31" dirty="0">
                <a:solidFill>
                  <a:srgbClr val="272525"/>
                </a:solidFill>
                <a:latin typeface="Source Serif Pro" pitchFamily="34" charset="0"/>
                <a:ea typeface="Source Serif Pro" pitchFamily="34" charset="-122"/>
                <a:cs typeface="Source Serif Pro" pitchFamily="34" charset="-120"/>
              </a:rPr>
              <a:t>IA Quantique</a:t>
            </a:r>
            <a:endParaRPr lang="en-US" sz="1500" dirty="0">
              <a:solidFill>
                <a:prstClr val="black"/>
              </a:solidFill>
              <a:latin typeface="Calibri" panose="020F0502020204030204"/>
            </a:endParaRPr>
          </a:p>
        </p:txBody>
      </p:sp>
      <p:sp>
        <p:nvSpPr>
          <p:cNvPr id="11" name="Text 8"/>
          <p:cNvSpPr/>
          <p:nvPr/>
        </p:nvSpPr>
        <p:spPr>
          <a:xfrm>
            <a:off x="1116508" y="3427611"/>
            <a:ext cx="5924550" cy="529233"/>
          </a:xfrm>
          <a:prstGeom prst="rect">
            <a:avLst/>
          </a:prstGeom>
          <a:noFill/>
          <a:ln/>
        </p:spPr>
        <p:txBody>
          <a:bodyPr wrap="square" lIns="0" tIns="0" rIns="0" bIns="0" rtlCol="0" anchor="t"/>
          <a:lstStyle/>
          <a:p>
            <a:pPr defTabSz="761970">
              <a:lnSpc>
                <a:spcPts val="2083"/>
              </a:lnSpc>
            </a:pPr>
            <a:r>
              <a:rPr lang="en-US" sz="1292" kern="0" spc="-26" dirty="0">
                <a:solidFill>
                  <a:srgbClr val="272525"/>
                </a:solidFill>
                <a:latin typeface="Source Sans Pro" pitchFamily="34" charset="0"/>
                <a:ea typeface="Source Sans Pro" pitchFamily="34" charset="-122"/>
                <a:cs typeface="Source Sans Pro" pitchFamily="34" charset="-120"/>
              </a:rPr>
              <a:t>L'intégration de l'informatique quantique dans les systèmes d'IA bancaires pour des analyses financières ultra-rapides et complexes.</a:t>
            </a:r>
            <a:endParaRPr lang="en-US" sz="1292" dirty="0">
              <a:solidFill>
                <a:prstClr val="black"/>
              </a:solidFill>
              <a:latin typeface="Calibri" panose="020F0502020204030204"/>
            </a:endParaRPr>
          </a:p>
        </p:txBody>
      </p:sp>
      <p:sp>
        <p:nvSpPr>
          <p:cNvPr id="12" name="Shape 9"/>
          <p:cNvSpPr/>
          <p:nvPr/>
        </p:nvSpPr>
        <p:spPr>
          <a:xfrm>
            <a:off x="578942" y="4308277"/>
            <a:ext cx="372169" cy="372169"/>
          </a:xfrm>
          <a:prstGeom prst="roundRect">
            <a:avLst>
              <a:gd name="adj" fmla="val 18669"/>
            </a:avLst>
          </a:prstGeom>
          <a:solidFill>
            <a:srgbClr val="F0D4F7"/>
          </a:solidFill>
          <a:ln w="7620">
            <a:solidFill>
              <a:srgbClr val="D6BADD"/>
            </a:solidFill>
            <a:prstDash val="solid"/>
          </a:ln>
        </p:spPr>
      </p:sp>
      <p:sp>
        <p:nvSpPr>
          <p:cNvPr id="13" name="Text 10"/>
          <p:cNvSpPr/>
          <p:nvPr/>
        </p:nvSpPr>
        <p:spPr>
          <a:xfrm>
            <a:off x="706636" y="4377532"/>
            <a:ext cx="116781" cy="233561"/>
          </a:xfrm>
          <a:prstGeom prst="rect">
            <a:avLst/>
          </a:prstGeom>
          <a:noFill/>
          <a:ln/>
        </p:spPr>
        <p:txBody>
          <a:bodyPr wrap="none" lIns="0" tIns="0" rIns="0" bIns="0" rtlCol="0" anchor="t"/>
          <a:lstStyle/>
          <a:p>
            <a:pPr algn="ctr" defTabSz="761970">
              <a:lnSpc>
                <a:spcPts val="1833"/>
              </a:lnSpc>
            </a:pPr>
            <a:r>
              <a:rPr lang="en-US" sz="1833" kern="0" spc="-37" dirty="0">
                <a:solidFill>
                  <a:srgbClr val="272525"/>
                </a:solidFill>
                <a:latin typeface="Source Serif Pro" pitchFamily="34" charset="0"/>
                <a:ea typeface="Source Serif Pro" pitchFamily="34" charset="-122"/>
                <a:cs typeface="Source Serif Pro" pitchFamily="34" charset="-120"/>
              </a:rPr>
              <a:t>3</a:t>
            </a:r>
            <a:endParaRPr lang="en-US" sz="1833" dirty="0">
              <a:solidFill>
                <a:prstClr val="black"/>
              </a:solidFill>
              <a:latin typeface="Calibri" panose="020F0502020204030204"/>
            </a:endParaRPr>
          </a:p>
        </p:txBody>
      </p:sp>
      <p:sp>
        <p:nvSpPr>
          <p:cNvPr id="14" name="Text 11"/>
          <p:cNvSpPr/>
          <p:nvPr/>
        </p:nvSpPr>
        <p:spPr>
          <a:xfrm>
            <a:off x="1116509" y="4308277"/>
            <a:ext cx="1946176" cy="243284"/>
          </a:xfrm>
          <a:prstGeom prst="rect">
            <a:avLst/>
          </a:prstGeom>
          <a:noFill/>
          <a:ln/>
        </p:spPr>
        <p:txBody>
          <a:bodyPr wrap="none" lIns="0" tIns="0" rIns="0" bIns="0" rtlCol="0" anchor="t"/>
          <a:lstStyle/>
          <a:p>
            <a:pPr defTabSz="761970">
              <a:lnSpc>
                <a:spcPts val="1875"/>
              </a:lnSpc>
            </a:pPr>
            <a:r>
              <a:rPr lang="en-US" sz="1500" kern="0" spc="-31" dirty="0">
                <a:solidFill>
                  <a:srgbClr val="272525"/>
                </a:solidFill>
                <a:latin typeface="Source Serif Pro" pitchFamily="34" charset="0"/>
                <a:ea typeface="Source Serif Pro" pitchFamily="34" charset="-122"/>
                <a:cs typeface="Source Serif Pro" pitchFamily="34" charset="-120"/>
              </a:rPr>
              <a:t>Blockchain et IA</a:t>
            </a:r>
            <a:endParaRPr lang="en-US" sz="1500" dirty="0">
              <a:solidFill>
                <a:prstClr val="black"/>
              </a:solidFill>
              <a:latin typeface="Calibri" panose="020F0502020204030204"/>
            </a:endParaRPr>
          </a:p>
        </p:txBody>
      </p:sp>
      <p:sp>
        <p:nvSpPr>
          <p:cNvPr id="15" name="Text 12"/>
          <p:cNvSpPr/>
          <p:nvPr/>
        </p:nvSpPr>
        <p:spPr>
          <a:xfrm>
            <a:off x="1116508" y="4650780"/>
            <a:ext cx="5924550" cy="529233"/>
          </a:xfrm>
          <a:prstGeom prst="rect">
            <a:avLst/>
          </a:prstGeom>
          <a:noFill/>
          <a:ln/>
        </p:spPr>
        <p:txBody>
          <a:bodyPr wrap="square" lIns="0" tIns="0" rIns="0" bIns="0" rtlCol="0" anchor="t"/>
          <a:lstStyle/>
          <a:p>
            <a:pPr defTabSz="761970">
              <a:lnSpc>
                <a:spcPts val="2083"/>
              </a:lnSpc>
            </a:pPr>
            <a:r>
              <a:rPr lang="en-US" sz="1292" kern="0" spc="-26" dirty="0">
                <a:solidFill>
                  <a:srgbClr val="272525"/>
                </a:solidFill>
                <a:latin typeface="Source Sans Pro" pitchFamily="34" charset="0"/>
                <a:ea typeface="Source Sans Pro" pitchFamily="34" charset="-122"/>
                <a:cs typeface="Source Sans Pro" pitchFamily="34" charset="-120"/>
              </a:rPr>
              <a:t>La combinaison de la technologie blockchain avec l'IA pour des transactions plus sécurisées et transparentes.</a:t>
            </a:r>
            <a:endParaRPr lang="en-US" sz="1292" dirty="0">
              <a:solidFill>
                <a:prstClr val="black"/>
              </a:solidFill>
              <a:latin typeface="Calibri" panose="020F0502020204030204"/>
            </a:endParaRPr>
          </a:p>
        </p:txBody>
      </p:sp>
      <p:sp>
        <p:nvSpPr>
          <p:cNvPr id="16" name="Shape 13"/>
          <p:cNvSpPr/>
          <p:nvPr/>
        </p:nvSpPr>
        <p:spPr>
          <a:xfrm>
            <a:off x="578942" y="5531446"/>
            <a:ext cx="372169" cy="372169"/>
          </a:xfrm>
          <a:prstGeom prst="roundRect">
            <a:avLst>
              <a:gd name="adj" fmla="val 18669"/>
            </a:avLst>
          </a:prstGeom>
          <a:solidFill>
            <a:srgbClr val="F0D4F7"/>
          </a:solidFill>
          <a:ln w="7620">
            <a:solidFill>
              <a:srgbClr val="D6BADD"/>
            </a:solidFill>
            <a:prstDash val="solid"/>
          </a:ln>
        </p:spPr>
      </p:sp>
      <p:sp>
        <p:nvSpPr>
          <p:cNvPr id="17" name="Text 14"/>
          <p:cNvSpPr/>
          <p:nvPr/>
        </p:nvSpPr>
        <p:spPr>
          <a:xfrm>
            <a:off x="706636" y="5600700"/>
            <a:ext cx="116781" cy="233561"/>
          </a:xfrm>
          <a:prstGeom prst="rect">
            <a:avLst/>
          </a:prstGeom>
          <a:noFill/>
          <a:ln/>
        </p:spPr>
        <p:txBody>
          <a:bodyPr wrap="none" lIns="0" tIns="0" rIns="0" bIns="0" rtlCol="0" anchor="t"/>
          <a:lstStyle/>
          <a:p>
            <a:pPr algn="ctr" defTabSz="761970">
              <a:lnSpc>
                <a:spcPts val="1833"/>
              </a:lnSpc>
            </a:pPr>
            <a:r>
              <a:rPr lang="en-US" sz="1833" kern="0" spc="-37" dirty="0">
                <a:solidFill>
                  <a:srgbClr val="272525"/>
                </a:solidFill>
                <a:latin typeface="Source Serif Pro" pitchFamily="34" charset="0"/>
                <a:ea typeface="Source Serif Pro" pitchFamily="34" charset="-122"/>
                <a:cs typeface="Source Serif Pro" pitchFamily="34" charset="-120"/>
              </a:rPr>
              <a:t>4</a:t>
            </a:r>
            <a:endParaRPr lang="en-US" sz="1833" dirty="0">
              <a:solidFill>
                <a:prstClr val="black"/>
              </a:solidFill>
              <a:latin typeface="Calibri" panose="020F0502020204030204"/>
            </a:endParaRPr>
          </a:p>
        </p:txBody>
      </p:sp>
      <p:sp>
        <p:nvSpPr>
          <p:cNvPr id="18" name="Text 15"/>
          <p:cNvSpPr/>
          <p:nvPr/>
        </p:nvSpPr>
        <p:spPr>
          <a:xfrm>
            <a:off x="1116509" y="5531446"/>
            <a:ext cx="2205038" cy="243284"/>
          </a:xfrm>
          <a:prstGeom prst="rect">
            <a:avLst/>
          </a:prstGeom>
          <a:noFill/>
          <a:ln/>
        </p:spPr>
        <p:txBody>
          <a:bodyPr wrap="none" lIns="0" tIns="0" rIns="0" bIns="0" rtlCol="0" anchor="t"/>
          <a:lstStyle/>
          <a:p>
            <a:pPr defTabSz="761970">
              <a:lnSpc>
                <a:spcPts val="1875"/>
              </a:lnSpc>
            </a:pPr>
            <a:r>
              <a:rPr lang="en-US" sz="1500" kern="0" spc="-31" dirty="0">
                <a:solidFill>
                  <a:srgbClr val="272525"/>
                </a:solidFill>
                <a:latin typeface="Source Serif Pro" pitchFamily="34" charset="0"/>
                <a:ea typeface="Source Serif Pro" pitchFamily="34" charset="-122"/>
                <a:cs typeface="Source Serif Pro" pitchFamily="34" charset="-120"/>
              </a:rPr>
              <a:t>IA Éthique et Responsable</a:t>
            </a:r>
            <a:endParaRPr lang="en-US" sz="1500" dirty="0">
              <a:solidFill>
                <a:prstClr val="black"/>
              </a:solidFill>
              <a:latin typeface="Calibri" panose="020F0502020204030204"/>
            </a:endParaRPr>
          </a:p>
        </p:txBody>
      </p:sp>
      <p:sp>
        <p:nvSpPr>
          <p:cNvPr id="19" name="Text 16"/>
          <p:cNvSpPr/>
          <p:nvPr/>
        </p:nvSpPr>
        <p:spPr>
          <a:xfrm>
            <a:off x="1116508" y="5873949"/>
            <a:ext cx="5924550" cy="529233"/>
          </a:xfrm>
          <a:prstGeom prst="rect">
            <a:avLst/>
          </a:prstGeom>
          <a:noFill/>
          <a:ln/>
        </p:spPr>
        <p:txBody>
          <a:bodyPr wrap="square" lIns="0" tIns="0" rIns="0" bIns="0" rtlCol="0" anchor="t"/>
          <a:lstStyle/>
          <a:p>
            <a:pPr defTabSz="761970">
              <a:lnSpc>
                <a:spcPts val="2083"/>
              </a:lnSpc>
            </a:pPr>
            <a:r>
              <a:rPr lang="en-US" sz="1292" kern="0" spc="-26" dirty="0">
                <a:solidFill>
                  <a:srgbClr val="272525"/>
                </a:solidFill>
                <a:latin typeface="Source Sans Pro" pitchFamily="34" charset="0"/>
                <a:ea typeface="Source Sans Pro" pitchFamily="34" charset="-122"/>
                <a:cs typeface="Source Sans Pro" pitchFamily="34" charset="-120"/>
              </a:rPr>
              <a:t>Développement de systèmes d'IA bancaires conformes à des principes éthiques stricts et à la responsabilité sociale.</a:t>
            </a:r>
            <a:endParaRPr lang="en-US" sz="1292" dirty="0">
              <a:solidFill>
                <a:prstClr val="black"/>
              </a:solidFill>
              <a:latin typeface="Calibri" panose="020F0502020204030204"/>
            </a:endParaRPr>
          </a:p>
        </p:txBody>
      </p:sp>
    </p:spTree>
    <p:extLst>
      <p:ext uri="{BB962C8B-B14F-4D97-AF65-F5344CB8AC3E}">
        <p14:creationId xmlns:p14="http://schemas.microsoft.com/office/powerpoint/2010/main" val="3240055569"/>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6433</Words>
  <Application>Microsoft Office PowerPoint</Application>
  <PresentationFormat>Grand écran</PresentationFormat>
  <Paragraphs>550</Paragraphs>
  <Slides>63</Slides>
  <Notes>63</Notes>
  <HiddenSlides>0</HiddenSlides>
  <MMClips>0</MMClips>
  <ScaleCrop>false</ScaleCrop>
  <HeadingPairs>
    <vt:vector size="6" baseType="variant">
      <vt:variant>
        <vt:lpstr>Polices utilisées</vt:lpstr>
      </vt:variant>
      <vt:variant>
        <vt:i4>18</vt:i4>
      </vt:variant>
      <vt:variant>
        <vt:lpstr>Thème</vt:lpstr>
      </vt:variant>
      <vt:variant>
        <vt:i4>11</vt:i4>
      </vt:variant>
      <vt:variant>
        <vt:lpstr>Titres des diapositives</vt:lpstr>
      </vt:variant>
      <vt:variant>
        <vt:i4>63</vt:i4>
      </vt:variant>
    </vt:vector>
  </HeadingPairs>
  <TitlesOfParts>
    <vt:vector size="92" baseType="lpstr">
      <vt:lpstr>Arial</vt:lpstr>
      <vt:lpstr>Calibri</vt:lpstr>
      <vt:lpstr>DM Sans</vt:lpstr>
      <vt:lpstr>Fira Mono</vt:lpstr>
      <vt:lpstr>Fira Sans</vt:lpstr>
      <vt:lpstr>Heebo</vt:lpstr>
      <vt:lpstr>Instrument Sans</vt:lpstr>
      <vt:lpstr>Inter</vt:lpstr>
      <vt:lpstr>Libre Baskerville</vt:lpstr>
      <vt:lpstr>Lora</vt:lpstr>
      <vt:lpstr>Montserrat</vt:lpstr>
      <vt:lpstr>Open Sans</vt:lpstr>
      <vt:lpstr>Petrona</vt:lpstr>
      <vt:lpstr>Roboto</vt:lpstr>
      <vt:lpstr>Saira</vt:lpstr>
      <vt:lpstr>Source Sans Pro</vt:lpstr>
      <vt:lpstr>Source Serif Pro</vt:lpstr>
      <vt:lpstr>Tomorrow</vt:lpstr>
      <vt:lpstr>2_Office Theme</vt:lpstr>
      <vt:lpstr>3_Office Theme</vt:lpstr>
      <vt:lpstr>4_Office Theme</vt:lpstr>
      <vt:lpstr>5_Office Theme</vt:lpstr>
      <vt:lpstr>6_Office Theme</vt:lpstr>
      <vt:lpstr>7_Office Theme</vt:lpstr>
      <vt:lpstr>8_Office Theme</vt:lpstr>
      <vt:lpstr>9_Office Theme</vt:lpstr>
      <vt:lpstr>1_Office Theme</vt:lpstr>
      <vt:lpstr>11_Office Theme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2024-09-16T16:44:53Z</dcterms:created>
  <dcterms:modified xsi:type="dcterms:W3CDTF">2024-09-24T15:43:26Z</dcterms:modified>
</cp:coreProperties>
</file>