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5"/>
  </p:notesMasterIdLst>
  <p:sldIdLst>
    <p:sldId id="280" r:id="rId2"/>
    <p:sldId id="378" r:id="rId3"/>
    <p:sldId id="379" r:id="rId4"/>
    <p:sldId id="284" r:id="rId5"/>
    <p:sldId id="258" r:id="rId6"/>
    <p:sldId id="285" r:id="rId7"/>
    <p:sldId id="259" r:id="rId8"/>
    <p:sldId id="287" r:id="rId9"/>
    <p:sldId id="271" r:id="rId10"/>
    <p:sldId id="272" r:id="rId11"/>
    <p:sldId id="260" r:id="rId12"/>
    <p:sldId id="273" r:id="rId13"/>
    <p:sldId id="275" r:id="rId14"/>
    <p:sldId id="281" r:id="rId15"/>
    <p:sldId id="282" r:id="rId16"/>
    <p:sldId id="283" r:id="rId17"/>
    <p:sldId id="368" r:id="rId18"/>
    <p:sldId id="380" r:id="rId19"/>
    <p:sldId id="381" r:id="rId20"/>
    <p:sldId id="382" r:id="rId21"/>
    <p:sldId id="383" r:id="rId22"/>
    <p:sldId id="384" r:id="rId23"/>
    <p:sldId id="386" r:id="rId24"/>
    <p:sldId id="286" r:id="rId25"/>
    <p:sldId id="274" r:id="rId26"/>
    <p:sldId id="262" r:id="rId27"/>
    <p:sldId id="261" r:id="rId28"/>
    <p:sldId id="288" r:id="rId29"/>
    <p:sldId id="301" r:id="rId30"/>
    <p:sldId id="289" r:id="rId31"/>
    <p:sldId id="298" r:id="rId32"/>
    <p:sldId id="300" r:id="rId33"/>
    <p:sldId id="292" r:id="rId34"/>
    <p:sldId id="302" r:id="rId35"/>
    <p:sldId id="303" r:id="rId36"/>
    <p:sldId id="387" r:id="rId37"/>
    <p:sldId id="304" r:id="rId38"/>
    <p:sldId id="309" r:id="rId39"/>
    <p:sldId id="323" r:id="rId40"/>
    <p:sldId id="313" r:id="rId41"/>
    <p:sldId id="314" r:id="rId42"/>
    <p:sldId id="315" r:id="rId43"/>
    <p:sldId id="312" r:id="rId44"/>
    <p:sldId id="317" r:id="rId45"/>
    <p:sldId id="310" r:id="rId46"/>
    <p:sldId id="324" r:id="rId47"/>
    <p:sldId id="318" r:id="rId48"/>
    <p:sldId id="311" r:id="rId49"/>
    <p:sldId id="319" r:id="rId50"/>
    <p:sldId id="325" r:id="rId51"/>
    <p:sldId id="327" r:id="rId52"/>
    <p:sldId id="328" r:id="rId53"/>
    <p:sldId id="336" r:id="rId54"/>
    <p:sldId id="329" r:id="rId55"/>
    <p:sldId id="331" r:id="rId56"/>
    <p:sldId id="334" r:id="rId57"/>
    <p:sldId id="337" r:id="rId58"/>
    <p:sldId id="338" r:id="rId59"/>
    <p:sldId id="341" r:id="rId60"/>
    <p:sldId id="342" r:id="rId61"/>
    <p:sldId id="357" r:id="rId62"/>
    <p:sldId id="376" r:id="rId63"/>
    <p:sldId id="377" r:id="rId64"/>
    <p:sldId id="270" r:id="rId65"/>
    <p:sldId id="347" r:id="rId66"/>
    <p:sldId id="372" r:id="rId67"/>
    <p:sldId id="373" r:id="rId68"/>
    <p:sldId id="374" r:id="rId69"/>
    <p:sldId id="375" r:id="rId70"/>
    <p:sldId id="343" r:id="rId71"/>
    <p:sldId id="320" r:id="rId72"/>
    <p:sldId id="322" r:id="rId73"/>
    <p:sldId id="296" r:id="rId74"/>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18" autoAdjust="0"/>
    <p:restoredTop sz="94610"/>
  </p:normalViewPr>
  <p:slideViewPr>
    <p:cSldViewPr snapToGrid="0" snapToObjects="1">
      <p:cViewPr varScale="1">
        <p:scale>
          <a:sx n="53" d="100"/>
          <a:sy n="53" d="100"/>
        </p:scale>
        <p:origin x="9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E064C3-3203-4FB5-93A2-71058BC616A0}"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fr-FR"/>
        </a:p>
      </dgm:t>
    </dgm:pt>
    <dgm:pt modelId="{5EDEC376-EA08-4BE4-AA19-37CA8CA3D8B7}">
      <dgm:prSet custT="1"/>
      <dgm:spPr/>
      <dgm:t>
        <a:bodyPr/>
        <a:lstStyle/>
        <a:p>
          <a:pPr rtl="0"/>
          <a:r>
            <a:rPr lang="fr-FR" sz="2000" dirty="0" smtClean="0"/>
            <a:t>355 participants recrutés sur une plateforme de </a:t>
          </a:r>
          <a:r>
            <a:rPr lang="fr-FR" sz="2000" dirty="0" err="1" smtClean="0"/>
            <a:t>crowdsourcing</a:t>
          </a:r>
          <a:endParaRPr lang="fr-FR" sz="2000" dirty="0"/>
        </a:p>
      </dgm:t>
    </dgm:pt>
    <dgm:pt modelId="{8DBF53FE-48C3-4386-ADD9-050878314C4B}" type="parTrans" cxnId="{5B570DEC-B20D-45DB-B23B-9BC6FD9290C3}">
      <dgm:prSet/>
      <dgm:spPr/>
      <dgm:t>
        <a:bodyPr/>
        <a:lstStyle/>
        <a:p>
          <a:endParaRPr lang="fr-FR"/>
        </a:p>
      </dgm:t>
    </dgm:pt>
    <dgm:pt modelId="{B5AFA66D-A23E-4627-9327-0DB549D71DB8}" type="sibTrans" cxnId="{5B570DEC-B20D-45DB-B23B-9BC6FD9290C3}">
      <dgm:prSet/>
      <dgm:spPr/>
      <dgm:t>
        <a:bodyPr/>
        <a:lstStyle/>
        <a:p>
          <a:endParaRPr lang="fr-FR"/>
        </a:p>
      </dgm:t>
    </dgm:pt>
    <dgm:pt modelId="{65AE7B09-F3F7-4211-8345-69BD6527B65F}">
      <dgm:prSet custT="1"/>
      <dgm:spPr/>
      <dgm:t>
        <a:bodyPr/>
        <a:lstStyle/>
        <a:p>
          <a:pPr rtl="0"/>
          <a:r>
            <a:rPr lang="fr-FR" sz="1600" dirty="0" smtClean="0"/>
            <a:t>Connaissance de l'art qui pouvait leur permettre de rédiger des messages-guides d'IA efficaces dans la pratique.</a:t>
          </a:r>
          <a:endParaRPr lang="fr-FR" sz="1600" dirty="0"/>
        </a:p>
      </dgm:t>
    </dgm:pt>
    <dgm:pt modelId="{8FD7221B-0290-4278-931D-87C2FC8846F6}" type="parTrans" cxnId="{1A29EB37-9280-48DD-A89A-40A168902E71}">
      <dgm:prSet/>
      <dgm:spPr/>
      <dgm:t>
        <a:bodyPr/>
        <a:lstStyle/>
        <a:p>
          <a:endParaRPr lang="fr-FR"/>
        </a:p>
      </dgm:t>
    </dgm:pt>
    <dgm:pt modelId="{0CD015FB-5FAC-47C8-A49C-00B1F3F0A7D1}" type="sibTrans" cxnId="{1A29EB37-9280-48DD-A89A-40A168902E71}">
      <dgm:prSet/>
      <dgm:spPr/>
      <dgm:t>
        <a:bodyPr/>
        <a:lstStyle/>
        <a:p>
          <a:endParaRPr lang="fr-FR"/>
        </a:p>
      </dgm:t>
    </dgm:pt>
    <dgm:pt modelId="{61189A20-56A8-4E24-BB01-BD4108F8CA03}">
      <dgm:prSet custT="1"/>
      <dgm:spPr/>
      <dgm:t>
        <a:bodyPr/>
        <a:lstStyle/>
        <a:p>
          <a:pPr rtl="0"/>
          <a:r>
            <a:rPr lang="fr-FR" sz="1800" dirty="0" smtClean="0"/>
            <a:t>Les participants étaient mieux à même d'identifier la qualité des messages-guides que la qualité des images. Cette capacité augmente avec l'expérience et l'intérêt des participants pour l'art.</a:t>
          </a:r>
          <a:endParaRPr lang="fr-FR" sz="1800" dirty="0"/>
        </a:p>
      </dgm:t>
    </dgm:pt>
    <dgm:pt modelId="{1F626811-A34D-4756-A23C-513737537037}" type="parTrans" cxnId="{EC1899B6-4572-478F-9B28-12B79D963761}">
      <dgm:prSet/>
      <dgm:spPr/>
      <dgm:t>
        <a:bodyPr/>
        <a:lstStyle/>
        <a:p>
          <a:endParaRPr lang="fr-FR"/>
        </a:p>
      </dgm:t>
    </dgm:pt>
    <dgm:pt modelId="{E328901F-A06B-441E-8C8A-38E0AE09C466}" type="sibTrans" cxnId="{EC1899B6-4572-478F-9B28-12B79D963761}">
      <dgm:prSet/>
      <dgm:spPr/>
      <dgm:t>
        <a:bodyPr/>
        <a:lstStyle/>
        <a:p>
          <a:endParaRPr lang="fr-FR"/>
        </a:p>
      </dgm:t>
    </dgm:pt>
    <dgm:pt modelId="{795577EC-ADD2-44CC-B628-7660E46E0C0B}">
      <dgm:prSet custT="1"/>
      <dgm:spPr/>
      <dgm:t>
        <a:bodyPr/>
        <a:lstStyle/>
        <a:p>
          <a:pPr rtl="0"/>
          <a:r>
            <a:rPr lang="fr-FR" sz="2400" dirty="0" smtClean="0"/>
            <a:t>Nous avons constaté que les participants rédigeaient des messages-guides créatifs dans un langage descriptif riche</a:t>
          </a:r>
          <a:r>
            <a:rPr lang="fr-FR" sz="1200" dirty="0" smtClean="0"/>
            <a:t>. </a:t>
          </a:r>
          <a:endParaRPr lang="fr-FR" sz="1200" dirty="0"/>
        </a:p>
      </dgm:t>
    </dgm:pt>
    <dgm:pt modelId="{56AAF0CD-3E50-4AD6-9BBC-2E672F899EB5}" type="parTrans" cxnId="{EEC08BBE-9F5F-4C83-A0AD-0CE8DFC4B012}">
      <dgm:prSet/>
      <dgm:spPr/>
      <dgm:t>
        <a:bodyPr/>
        <a:lstStyle/>
        <a:p>
          <a:endParaRPr lang="fr-FR"/>
        </a:p>
      </dgm:t>
    </dgm:pt>
    <dgm:pt modelId="{894FD690-E45A-40CB-9C82-D13B26A44211}" type="sibTrans" cxnId="{EEC08BBE-9F5F-4C83-A0AD-0CE8DFC4B012}">
      <dgm:prSet/>
      <dgm:spPr/>
      <dgm:t>
        <a:bodyPr/>
        <a:lstStyle/>
        <a:p>
          <a:endParaRPr lang="fr-FR"/>
        </a:p>
      </dgm:t>
    </dgm:pt>
    <dgm:pt modelId="{C5B8F913-74E8-415E-B0B2-5D23436A1FFE}">
      <dgm:prSet custT="1"/>
      <dgm:spPr/>
      <dgm:t>
        <a:bodyPr/>
        <a:lstStyle/>
        <a:p>
          <a:pPr rtl="0"/>
          <a:r>
            <a:rPr lang="fr-FR" sz="2000" dirty="0" smtClean="0"/>
            <a:t>Un nombre négligeable de participants ont mis en pratique leurs connaissances en matière d'art et n'ont pas utilisé les termes couramment employés dans les communautés</a:t>
          </a:r>
          <a:endParaRPr lang="fr-FR" sz="2000" dirty="0"/>
        </a:p>
      </dgm:t>
    </dgm:pt>
    <dgm:pt modelId="{A64EF146-E843-43C3-BAC3-A70DF57BFF1C}" type="parTrans" cxnId="{FA2B94D7-3BBE-4AA7-A748-888D298E002C}">
      <dgm:prSet/>
      <dgm:spPr/>
      <dgm:t>
        <a:bodyPr/>
        <a:lstStyle/>
        <a:p>
          <a:endParaRPr lang="fr-FR"/>
        </a:p>
      </dgm:t>
    </dgm:pt>
    <dgm:pt modelId="{0817D91A-BE8D-42CF-8A1F-BA7BFE324F9D}" type="sibTrans" cxnId="{FA2B94D7-3BBE-4AA7-A748-888D298E002C}">
      <dgm:prSet/>
      <dgm:spPr/>
      <dgm:t>
        <a:bodyPr/>
        <a:lstStyle/>
        <a:p>
          <a:endParaRPr lang="fr-FR"/>
        </a:p>
      </dgm:t>
    </dgm:pt>
    <dgm:pt modelId="{49B4ADFF-E326-4519-A756-558946D10CD7}" type="pres">
      <dgm:prSet presAssocID="{02E064C3-3203-4FB5-93A2-71058BC616A0}" presName="Name0" presStyleCnt="0">
        <dgm:presLayoutVars>
          <dgm:dir/>
          <dgm:animLvl val="lvl"/>
          <dgm:resizeHandles val="exact"/>
        </dgm:presLayoutVars>
      </dgm:prSet>
      <dgm:spPr/>
      <dgm:t>
        <a:bodyPr/>
        <a:lstStyle/>
        <a:p>
          <a:endParaRPr lang="fr-FR"/>
        </a:p>
      </dgm:t>
    </dgm:pt>
    <dgm:pt modelId="{E13FCF05-7B3D-4388-9933-7ADE2302F5A2}" type="pres">
      <dgm:prSet presAssocID="{5EDEC376-EA08-4BE4-AA19-37CA8CA3D8B7}" presName="linNode" presStyleCnt="0"/>
      <dgm:spPr/>
    </dgm:pt>
    <dgm:pt modelId="{09F7D671-3C78-45C9-AE46-182014BC9488}" type="pres">
      <dgm:prSet presAssocID="{5EDEC376-EA08-4BE4-AA19-37CA8CA3D8B7}" presName="parentText" presStyleLbl="node1" presStyleIdx="0" presStyleCnt="5">
        <dgm:presLayoutVars>
          <dgm:chMax val="1"/>
          <dgm:bulletEnabled val="1"/>
        </dgm:presLayoutVars>
      </dgm:prSet>
      <dgm:spPr/>
      <dgm:t>
        <a:bodyPr/>
        <a:lstStyle/>
        <a:p>
          <a:endParaRPr lang="fr-FR"/>
        </a:p>
      </dgm:t>
    </dgm:pt>
    <dgm:pt modelId="{B70FE544-EA38-463A-944A-309A18ACA5D8}" type="pres">
      <dgm:prSet presAssocID="{B5AFA66D-A23E-4627-9327-0DB549D71DB8}" presName="sp" presStyleCnt="0"/>
      <dgm:spPr/>
    </dgm:pt>
    <dgm:pt modelId="{2FF60EC8-7E75-4538-B4A1-E9700200AE02}" type="pres">
      <dgm:prSet presAssocID="{65AE7B09-F3F7-4211-8345-69BD6527B65F}" presName="linNode" presStyleCnt="0"/>
      <dgm:spPr/>
    </dgm:pt>
    <dgm:pt modelId="{64EC62C5-D09F-49F9-B9B6-68D94E4C081B}" type="pres">
      <dgm:prSet presAssocID="{65AE7B09-F3F7-4211-8345-69BD6527B65F}" presName="parentText" presStyleLbl="node1" presStyleIdx="1" presStyleCnt="5" custLinFactX="11111" custLinFactY="-5229" custLinFactNeighborX="100000" custLinFactNeighborY="-100000">
        <dgm:presLayoutVars>
          <dgm:chMax val="1"/>
          <dgm:bulletEnabled val="1"/>
        </dgm:presLayoutVars>
      </dgm:prSet>
      <dgm:spPr/>
      <dgm:t>
        <a:bodyPr/>
        <a:lstStyle/>
        <a:p>
          <a:endParaRPr lang="fr-FR"/>
        </a:p>
      </dgm:t>
    </dgm:pt>
    <dgm:pt modelId="{67537F69-D41F-4222-91AE-4D140CB9FE6F}" type="pres">
      <dgm:prSet presAssocID="{0CD015FB-5FAC-47C8-A49C-00B1F3F0A7D1}" presName="sp" presStyleCnt="0"/>
      <dgm:spPr/>
    </dgm:pt>
    <dgm:pt modelId="{836AA74B-864F-4151-A4D4-3FE12E6466B2}" type="pres">
      <dgm:prSet presAssocID="{61189A20-56A8-4E24-BB01-BD4108F8CA03}" presName="linNode" presStyleCnt="0"/>
      <dgm:spPr/>
    </dgm:pt>
    <dgm:pt modelId="{D99D791E-125F-412E-80E5-493A715CCE0D}" type="pres">
      <dgm:prSet presAssocID="{61189A20-56A8-4E24-BB01-BD4108F8CA03}" presName="parentText" presStyleLbl="node1" presStyleIdx="2" presStyleCnt="5" custScaleX="179785" custLinFactNeighborX="-135" custLinFactNeighborY="-98777">
        <dgm:presLayoutVars>
          <dgm:chMax val="1"/>
          <dgm:bulletEnabled val="1"/>
        </dgm:presLayoutVars>
      </dgm:prSet>
      <dgm:spPr/>
      <dgm:t>
        <a:bodyPr/>
        <a:lstStyle/>
        <a:p>
          <a:endParaRPr lang="fr-FR"/>
        </a:p>
      </dgm:t>
    </dgm:pt>
    <dgm:pt modelId="{85714106-A60C-4B3C-B846-F7B8E1D6189C}" type="pres">
      <dgm:prSet presAssocID="{E328901F-A06B-441E-8C8A-38E0AE09C466}" presName="sp" presStyleCnt="0"/>
      <dgm:spPr/>
    </dgm:pt>
    <dgm:pt modelId="{FF4C3AA7-59E9-415A-BC14-5B02C67B5AF2}" type="pres">
      <dgm:prSet presAssocID="{795577EC-ADD2-44CC-B628-7660E46E0C0B}" presName="linNode" presStyleCnt="0"/>
      <dgm:spPr/>
    </dgm:pt>
    <dgm:pt modelId="{386B3458-3EF8-4FC5-A25E-918197485B23}" type="pres">
      <dgm:prSet presAssocID="{795577EC-ADD2-44CC-B628-7660E46E0C0B}" presName="parentText" presStyleLbl="node1" presStyleIdx="3" presStyleCnt="5" custScaleX="215278" custLinFactNeighborX="-136" custLinFactNeighborY="-76330">
        <dgm:presLayoutVars>
          <dgm:chMax val="1"/>
          <dgm:bulletEnabled val="1"/>
        </dgm:presLayoutVars>
      </dgm:prSet>
      <dgm:spPr/>
      <dgm:t>
        <a:bodyPr/>
        <a:lstStyle/>
        <a:p>
          <a:endParaRPr lang="fr-FR"/>
        </a:p>
      </dgm:t>
    </dgm:pt>
    <dgm:pt modelId="{2FA18373-B30B-402F-B112-B81CE89D6FA4}" type="pres">
      <dgm:prSet presAssocID="{894FD690-E45A-40CB-9C82-D13B26A44211}" presName="sp" presStyleCnt="0"/>
      <dgm:spPr/>
    </dgm:pt>
    <dgm:pt modelId="{B7380249-3DBA-49FE-8944-2DEEDC7EC52C}" type="pres">
      <dgm:prSet presAssocID="{C5B8F913-74E8-415E-B0B2-5D23436A1FFE}" presName="linNode" presStyleCnt="0"/>
      <dgm:spPr/>
    </dgm:pt>
    <dgm:pt modelId="{4D362111-171C-421B-A423-EABA21A5C440}" type="pres">
      <dgm:prSet presAssocID="{C5B8F913-74E8-415E-B0B2-5D23436A1FFE}" presName="parentText" presStyleLbl="node1" presStyleIdx="4" presStyleCnt="5" custScaleX="277778" custLinFactNeighborX="-136" custLinFactNeighborY="-50125">
        <dgm:presLayoutVars>
          <dgm:chMax val="1"/>
          <dgm:bulletEnabled val="1"/>
        </dgm:presLayoutVars>
      </dgm:prSet>
      <dgm:spPr/>
      <dgm:t>
        <a:bodyPr/>
        <a:lstStyle/>
        <a:p>
          <a:endParaRPr lang="fr-FR"/>
        </a:p>
      </dgm:t>
    </dgm:pt>
  </dgm:ptLst>
  <dgm:cxnLst>
    <dgm:cxn modelId="{5B570DEC-B20D-45DB-B23B-9BC6FD9290C3}" srcId="{02E064C3-3203-4FB5-93A2-71058BC616A0}" destId="{5EDEC376-EA08-4BE4-AA19-37CA8CA3D8B7}" srcOrd="0" destOrd="0" parTransId="{8DBF53FE-48C3-4386-ADD9-050878314C4B}" sibTransId="{B5AFA66D-A23E-4627-9327-0DB549D71DB8}"/>
    <dgm:cxn modelId="{79BE3743-75BD-4A3C-8749-ED2A789A48E3}" type="presOf" srcId="{65AE7B09-F3F7-4211-8345-69BD6527B65F}" destId="{64EC62C5-D09F-49F9-B9B6-68D94E4C081B}" srcOrd="0" destOrd="0" presId="urn:microsoft.com/office/officeart/2005/8/layout/vList5"/>
    <dgm:cxn modelId="{CDBB022C-C573-45A8-B14B-CA275EB28C2E}" type="presOf" srcId="{5EDEC376-EA08-4BE4-AA19-37CA8CA3D8B7}" destId="{09F7D671-3C78-45C9-AE46-182014BC9488}" srcOrd="0" destOrd="0" presId="urn:microsoft.com/office/officeart/2005/8/layout/vList5"/>
    <dgm:cxn modelId="{1A29EB37-9280-48DD-A89A-40A168902E71}" srcId="{02E064C3-3203-4FB5-93A2-71058BC616A0}" destId="{65AE7B09-F3F7-4211-8345-69BD6527B65F}" srcOrd="1" destOrd="0" parTransId="{8FD7221B-0290-4278-931D-87C2FC8846F6}" sibTransId="{0CD015FB-5FAC-47C8-A49C-00B1F3F0A7D1}"/>
    <dgm:cxn modelId="{EC1899B6-4572-478F-9B28-12B79D963761}" srcId="{02E064C3-3203-4FB5-93A2-71058BC616A0}" destId="{61189A20-56A8-4E24-BB01-BD4108F8CA03}" srcOrd="2" destOrd="0" parTransId="{1F626811-A34D-4756-A23C-513737537037}" sibTransId="{E328901F-A06B-441E-8C8A-38E0AE09C466}"/>
    <dgm:cxn modelId="{EEC08BBE-9F5F-4C83-A0AD-0CE8DFC4B012}" srcId="{02E064C3-3203-4FB5-93A2-71058BC616A0}" destId="{795577EC-ADD2-44CC-B628-7660E46E0C0B}" srcOrd="3" destOrd="0" parTransId="{56AAF0CD-3E50-4AD6-9BBC-2E672F899EB5}" sibTransId="{894FD690-E45A-40CB-9C82-D13B26A44211}"/>
    <dgm:cxn modelId="{BE49FEA9-4AAA-4891-8E0F-AC80D61BDE54}" type="presOf" srcId="{02E064C3-3203-4FB5-93A2-71058BC616A0}" destId="{49B4ADFF-E326-4519-A756-558946D10CD7}" srcOrd="0" destOrd="0" presId="urn:microsoft.com/office/officeart/2005/8/layout/vList5"/>
    <dgm:cxn modelId="{FA2B94D7-3BBE-4AA7-A748-888D298E002C}" srcId="{02E064C3-3203-4FB5-93A2-71058BC616A0}" destId="{C5B8F913-74E8-415E-B0B2-5D23436A1FFE}" srcOrd="4" destOrd="0" parTransId="{A64EF146-E843-43C3-BAC3-A70DF57BFF1C}" sibTransId="{0817D91A-BE8D-42CF-8A1F-BA7BFE324F9D}"/>
    <dgm:cxn modelId="{47CCB20D-6278-4915-A061-609DA5958112}" type="presOf" srcId="{C5B8F913-74E8-415E-B0B2-5D23436A1FFE}" destId="{4D362111-171C-421B-A423-EABA21A5C440}" srcOrd="0" destOrd="0" presId="urn:microsoft.com/office/officeart/2005/8/layout/vList5"/>
    <dgm:cxn modelId="{A99825FC-35DA-42BE-8F4D-0B1CEDC7A2AB}" type="presOf" srcId="{795577EC-ADD2-44CC-B628-7660E46E0C0B}" destId="{386B3458-3EF8-4FC5-A25E-918197485B23}" srcOrd="0" destOrd="0" presId="urn:microsoft.com/office/officeart/2005/8/layout/vList5"/>
    <dgm:cxn modelId="{6C620761-179A-4A08-A10D-261A4B464B01}" type="presOf" srcId="{61189A20-56A8-4E24-BB01-BD4108F8CA03}" destId="{D99D791E-125F-412E-80E5-493A715CCE0D}" srcOrd="0" destOrd="0" presId="urn:microsoft.com/office/officeart/2005/8/layout/vList5"/>
    <dgm:cxn modelId="{DDC9C2A4-7FE3-4EA1-9C3F-900C49B78748}" type="presParOf" srcId="{49B4ADFF-E326-4519-A756-558946D10CD7}" destId="{E13FCF05-7B3D-4388-9933-7ADE2302F5A2}" srcOrd="0" destOrd="0" presId="urn:microsoft.com/office/officeart/2005/8/layout/vList5"/>
    <dgm:cxn modelId="{6E049554-B55F-467A-8DA4-8AEDEEFF81F5}" type="presParOf" srcId="{E13FCF05-7B3D-4388-9933-7ADE2302F5A2}" destId="{09F7D671-3C78-45C9-AE46-182014BC9488}" srcOrd="0" destOrd="0" presId="urn:microsoft.com/office/officeart/2005/8/layout/vList5"/>
    <dgm:cxn modelId="{721A98CA-1965-4FD2-BAB0-11CEDBC8F9D8}" type="presParOf" srcId="{49B4ADFF-E326-4519-A756-558946D10CD7}" destId="{B70FE544-EA38-463A-944A-309A18ACA5D8}" srcOrd="1" destOrd="0" presId="urn:microsoft.com/office/officeart/2005/8/layout/vList5"/>
    <dgm:cxn modelId="{26878F33-F077-4BDB-A25A-3EAED49FF5EF}" type="presParOf" srcId="{49B4ADFF-E326-4519-A756-558946D10CD7}" destId="{2FF60EC8-7E75-4538-B4A1-E9700200AE02}" srcOrd="2" destOrd="0" presId="urn:microsoft.com/office/officeart/2005/8/layout/vList5"/>
    <dgm:cxn modelId="{7A6991D4-0DC0-4160-B65C-25DD64F20CB0}" type="presParOf" srcId="{2FF60EC8-7E75-4538-B4A1-E9700200AE02}" destId="{64EC62C5-D09F-49F9-B9B6-68D94E4C081B}" srcOrd="0" destOrd="0" presId="urn:microsoft.com/office/officeart/2005/8/layout/vList5"/>
    <dgm:cxn modelId="{53A320CC-6F0E-4818-9310-FBC852E76BE7}" type="presParOf" srcId="{49B4ADFF-E326-4519-A756-558946D10CD7}" destId="{67537F69-D41F-4222-91AE-4D140CB9FE6F}" srcOrd="3" destOrd="0" presId="urn:microsoft.com/office/officeart/2005/8/layout/vList5"/>
    <dgm:cxn modelId="{D00C0E86-5D63-4EF9-A20A-91C868B1B678}" type="presParOf" srcId="{49B4ADFF-E326-4519-A756-558946D10CD7}" destId="{836AA74B-864F-4151-A4D4-3FE12E6466B2}" srcOrd="4" destOrd="0" presId="urn:microsoft.com/office/officeart/2005/8/layout/vList5"/>
    <dgm:cxn modelId="{10EB64A7-B2DA-492F-A701-D12A4F9D064E}" type="presParOf" srcId="{836AA74B-864F-4151-A4D4-3FE12E6466B2}" destId="{D99D791E-125F-412E-80E5-493A715CCE0D}" srcOrd="0" destOrd="0" presId="urn:microsoft.com/office/officeart/2005/8/layout/vList5"/>
    <dgm:cxn modelId="{5E6B1E60-1994-4C09-8DC9-880E2CE95730}" type="presParOf" srcId="{49B4ADFF-E326-4519-A756-558946D10CD7}" destId="{85714106-A60C-4B3C-B846-F7B8E1D6189C}" srcOrd="5" destOrd="0" presId="urn:microsoft.com/office/officeart/2005/8/layout/vList5"/>
    <dgm:cxn modelId="{8E6186ED-AF7D-42EB-A940-003B0A2BB32E}" type="presParOf" srcId="{49B4ADFF-E326-4519-A756-558946D10CD7}" destId="{FF4C3AA7-59E9-415A-BC14-5B02C67B5AF2}" srcOrd="6" destOrd="0" presId="urn:microsoft.com/office/officeart/2005/8/layout/vList5"/>
    <dgm:cxn modelId="{C3FBFA09-32EA-4CDE-A3C6-886DF18E2837}" type="presParOf" srcId="{FF4C3AA7-59E9-415A-BC14-5B02C67B5AF2}" destId="{386B3458-3EF8-4FC5-A25E-918197485B23}" srcOrd="0" destOrd="0" presId="urn:microsoft.com/office/officeart/2005/8/layout/vList5"/>
    <dgm:cxn modelId="{00C340F3-372C-44F4-BDA5-A36B8FF0858D}" type="presParOf" srcId="{49B4ADFF-E326-4519-A756-558946D10CD7}" destId="{2FA18373-B30B-402F-B112-B81CE89D6FA4}" srcOrd="7" destOrd="0" presId="urn:microsoft.com/office/officeart/2005/8/layout/vList5"/>
    <dgm:cxn modelId="{8DFBDE86-E340-42A4-B8B4-50CD09FC4110}" type="presParOf" srcId="{49B4ADFF-E326-4519-A756-558946D10CD7}" destId="{B7380249-3DBA-49FE-8944-2DEEDC7EC52C}" srcOrd="8" destOrd="0" presId="urn:microsoft.com/office/officeart/2005/8/layout/vList5"/>
    <dgm:cxn modelId="{0F095DE9-C42A-42CF-8FDD-54442E559E85}" type="presParOf" srcId="{B7380249-3DBA-49FE-8944-2DEEDC7EC52C}" destId="{4D362111-171C-421B-A423-EABA21A5C44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7D671-3C78-45C9-AE46-182014BC9488}">
      <dsp:nvSpPr>
        <dsp:cNvPr id="0" name=""/>
        <dsp:cNvSpPr/>
      </dsp:nvSpPr>
      <dsp:spPr>
        <a:xfrm>
          <a:off x="3702" y="2837"/>
          <a:ext cx="2732227" cy="12404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fr-FR" sz="2000" kern="1200" dirty="0" smtClean="0"/>
            <a:t>355 participants recrutés sur une plateforme de </a:t>
          </a:r>
          <a:r>
            <a:rPr lang="fr-FR" sz="2000" kern="1200" dirty="0" err="1" smtClean="0"/>
            <a:t>crowdsourcing</a:t>
          </a:r>
          <a:endParaRPr lang="fr-FR" sz="2000" kern="1200" dirty="0"/>
        </a:p>
      </dsp:txBody>
      <dsp:txXfrm>
        <a:off x="64257" y="63392"/>
        <a:ext cx="2611117" cy="1119361"/>
      </dsp:txXfrm>
    </dsp:sp>
    <dsp:sp modelId="{64EC62C5-D09F-49F9-B9B6-68D94E4C081B}">
      <dsp:nvSpPr>
        <dsp:cNvPr id="0" name=""/>
        <dsp:cNvSpPr/>
      </dsp:nvSpPr>
      <dsp:spPr>
        <a:xfrm>
          <a:off x="3039507" y="0"/>
          <a:ext cx="2732227" cy="124047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fr-FR" sz="1600" kern="1200" dirty="0" smtClean="0"/>
            <a:t>Connaissance de l'art qui pouvait leur permettre de rédiger des messages-guides d'IA efficaces dans la pratique.</a:t>
          </a:r>
          <a:endParaRPr lang="fr-FR" sz="1600" kern="1200" dirty="0"/>
        </a:p>
      </dsp:txBody>
      <dsp:txXfrm>
        <a:off x="3100062" y="60555"/>
        <a:ext cx="2611117" cy="1119361"/>
      </dsp:txXfrm>
    </dsp:sp>
    <dsp:sp modelId="{D99D791E-125F-412E-80E5-493A715CCE0D}">
      <dsp:nvSpPr>
        <dsp:cNvPr id="0" name=""/>
        <dsp:cNvSpPr/>
      </dsp:nvSpPr>
      <dsp:spPr>
        <a:xfrm>
          <a:off x="14" y="1382527"/>
          <a:ext cx="4912134" cy="124047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fr-FR" sz="1800" kern="1200" dirty="0" smtClean="0"/>
            <a:t>Les participants étaient mieux à même d'identifier la qualité des messages-guides que la qualité des images. Cette capacité augmente avec l'expérience et l'intérêt des participants pour l'art.</a:t>
          </a:r>
          <a:endParaRPr lang="fr-FR" sz="1800" kern="1200" dirty="0"/>
        </a:p>
      </dsp:txBody>
      <dsp:txXfrm>
        <a:off x="60569" y="1443082"/>
        <a:ext cx="4791024" cy="1119361"/>
      </dsp:txXfrm>
    </dsp:sp>
    <dsp:sp modelId="{386B3458-3EF8-4FC5-A25E-918197485B23}">
      <dsp:nvSpPr>
        <dsp:cNvPr id="0" name=""/>
        <dsp:cNvSpPr/>
      </dsp:nvSpPr>
      <dsp:spPr>
        <a:xfrm>
          <a:off x="0" y="2963471"/>
          <a:ext cx="5881884" cy="12404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fr-FR" sz="2400" kern="1200" dirty="0" smtClean="0"/>
            <a:t>Nous avons constaté que les participants rédigeaient des messages-guides créatifs dans un langage descriptif riche</a:t>
          </a:r>
          <a:r>
            <a:rPr lang="fr-FR" sz="1200" kern="1200" dirty="0" smtClean="0"/>
            <a:t>. </a:t>
          </a:r>
          <a:endParaRPr lang="fr-FR" sz="1200" kern="1200" dirty="0"/>
        </a:p>
      </dsp:txBody>
      <dsp:txXfrm>
        <a:off x="60555" y="3024026"/>
        <a:ext cx="5760774" cy="1119361"/>
      </dsp:txXfrm>
    </dsp:sp>
    <dsp:sp modelId="{4D362111-171C-421B-A423-EABA21A5C440}">
      <dsp:nvSpPr>
        <dsp:cNvPr id="0" name=""/>
        <dsp:cNvSpPr/>
      </dsp:nvSpPr>
      <dsp:spPr>
        <a:xfrm>
          <a:off x="0" y="4591032"/>
          <a:ext cx="7582114" cy="124047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fr-FR" sz="2000" kern="1200" dirty="0" smtClean="0"/>
            <a:t>Un nombre négligeable de participants ont mis en pratique leurs connaissances en matière d'art et n'ont pas utilisé les termes couramment employés dans les communautés</a:t>
          </a:r>
          <a:endParaRPr lang="fr-FR" sz="2000" kern="1200" dirty="0"/>
        </a:p>
      </dsp:txBody>
      <dsp:txXfrm>
        <a:off x="60555" y="4651587"/>
        <a:ext cx="7461004" cy="111936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142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778409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78852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748918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01134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672456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188507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841041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446056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013299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366556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508884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12544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089386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432457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581883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273318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924896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07497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4228992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20868158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4534421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5013818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390028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5605796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758642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30060935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644904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3839715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41533375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306135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6403626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896253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22114066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55800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3139992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34033519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30119035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28570194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3258275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619301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32254342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26333016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41518148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5677200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268168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26543773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42384245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772444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2136587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32360900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38719295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8676192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29938725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22806623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91396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www.youtube.com/embed/jdA2dH1Fypc" TargetMode="Externa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OoQIBDQcQZk" TargetMode="Externa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s://dx.doi.org/10.1145/3359852.3359865" TargetMode="External"/><Relationship Id="rId3" Type="http://schemas.openxmlformats.org/officeDocument/2006/relationships/hyperlink" Target="https://dx.doi.org/10.1145/3475799" TargetMode="External"/><Relationship Id="rId7" Type="http://schemas.openxmlformats.org/officeDocument/2006/relationships/hyperlink" Target="https://dx.doi.org/10.35603/sws.iscah.2022/s08.07"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hyperlink" Target="https://dx.doi.org/10.1162/002409401750184717" TargetMode="External"/><Relationship Id="rId5" Type="http://schemas.openxmlformats.org/officeDocument/2006/relationships/hyperlink" Target="https://dx.doi.org/10.1080/02560046.2022.2112725" TargetMode="External"/><Relationship Id="rId4" Type="http://schemas.openxmlformats.org/officeDocument/2006/relationships/hyperlink" Target="https://dx.doi.org/10.32547/ATAUNIGSED.516382"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4.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85.png"/></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90.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6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6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10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0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109.png"/></Relationships>
</file>

<file path=ppt/slides/_rels/slide7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7EDE9"/>
          </a:solidFill>
          <a:ln/>
        </p:spPr>
      </p:sp>
      <p:sp>
        <p:nvSpPr>
          <p:cNvPr id="3" name="Shape 1"/>
          <p:cNvSpPr/>
          <p:nvPr/>
        </p:nvSpPr>
        <p:spPr>
          <a:xfrm>
            <a:off x="0" y="0"/>
            <a:ext cx="14630400" cy="9698593"/>
          </a:xfrm>
          <a:prstGeom prst="rect">
            <a:avLst/>
          </a:prstGeom>
          <a:solidFill>
            <a:srgbClr val="FFFCFA"/>
          </a:solidFill>
          <a:ln/>
        </p:spPr>
      </p:sp>
      <p:pic>
        <p:nvPicPr>
          <p:cNvPr id="4" name="Image 0" descr="preencoded.png"/>
          <p:cNvPicPr>
            <a:picLocks noChangeAspect="1"/>
          </p:cNvPicPr>
          <p:nvPr/>
        </p:nvPicPr>
        <p:blipFill>
          <a:blip r:embed="rId3"/>
          <a:stretch>
            <a:fillRect/>
          </a:stretch>
        </p:blipFill>
        <p:spPr>
          <a:xfrm>
            <a:off x="-7620" y="0"/>
            <a:ext cx="5486400" cy="9698593"/>
          </a:xfrm>
          <a:prstGeom prst="rect">
            <a:avLst/>
          </a:prstGeom>
        </p:spPr>
      </p:pic>
      <p:sp>
        <p:nvSpPr>
          <p:cNvPr id="5" name="Text 2"/>
          <p:cNvSpPr/>
          <p:nvPr/>
        </p:nvSpPr>
        <p:spPr>
          <a:xfrm>
            <a:off x="6364367" y="427673"/>
            <a:ext cx="6511409" cy="670679"/>
          </a:xfrm>
          <a:prstGeom prst="rect">
            <a:avLst/>
          </a:prstGeom>
          <a:noFill/>
          <a:ln/>
        </p:spPr>
        <p:txBody>
          <a:bodyPr wrap="none" rtlCol="0" anchor="t"/>
          <a:lstStyle/>
          <a:p>
            <a:pPr marL="0" indent="0">
              <a:lnSpc>
                <a:spcPts val="5282"/>
              </a:lnSpc>
              <a:buNone/>
            </a:pPr>
            <a:r>
              <a:rPr lang="en-US" sz="4225" b="1" dirty="0">
                <a:solidFill>
                  <a:srgbClr val="443728"/>
                </a:solidFill>
                <a:latin typeface="Crimson Pro" pitchFamily="34" charset="0"/>
                <a:ea typeface="Crimson Pro" pitchFamily="34" charset="-122"/>
                <a:cs typeface="Crimson Pro" pitchFamily="34" charset="-120"/>
              </a:rPr>
              <a:t>IA, muse, artiste ou plagiaire</a:t>
            </a:r>
            <a:endParaRPr lang="en-US" sz="4225" dirty="0"/>
          </a:p>
        </p:txBody>
      </p:sp>
      <p:pic>
        <p:nvPicPr>
          <p:cNvPr id="6" name="Image 1" descr="preencoded.png"/>
          <p:cNvPicPr>
            <a:picLocks noChangeAspect="1"/>
          </p:cNvPicPr>
          <p:nvPr/>
        </p:nvPicPr>
        <p:blipFill>
          <a:blip r:embed="rId4"/>
          <a:stretch>
            <a:fillRect/>
          </a:stretch>
        </p:blipFill>
        <p:spPr>
          <a:xfrm>
            <a:off x="6364367" y="1331595"/>
            <a:ext cx="3577352" cy="2210872"/>
          </a:xfrm>
          <a:prstGeom prst="rect">
            <a:avLst/>
          </a:prstGeom>
        </p:spPr>
      </p:pic>
      <p:sp>
        <p:nvSpPr>
          <p:cNvPr id="7" name="Text 3"/>
          <p:cNvSpPr/>
          <p:nvPr/>
        </p:nvSpPr>
        <p:spPr>
          <a:xfrm>
            <a:off x="6364367" y="3736777"/>
            <a:ext cx="1986439" cy="243007"/>
          </a:xfrm>
          <a:prstGeom prst="rect">
            <a:avLst/>
          </a:prstGeom>
          <a:noFill/>
          <a:ln/>
        </p:spPr>
        <p:txBody>
          <a:bodyPr wrap="none" rtlCol="0" anchor="t"/>
          <a:lstStyle/>
          <a:p>
            <a:pPr marL="0" indent="0" algn="l">
              <a:lnSpc>
                <a:spcPts val="1914"/>
              </a:lnSpc>
              <a:buNone/>
            </a:pPr>
            <a:r>
              <a:rPr lang="en-US" sz="1531" b="1" dirty="0">
                <a:solidFill>
                  <a:srgbClr val="443728"/>
                </a:solidFill>
                <a:latin typeface="Crimson Pro" pitchFamily="34" charset="0"/>
                <a:ea typeface="Crimson Pro" pitchFamily="34" charset="-122"/>
                <a:cs typeface="Crimson Pro" pitchFamily="34" charset="-120"/>
              </a:rPr>
              <a:t>L'IA comme outil créatif</a:t>
            </a:r>
            <a:endParaRPr lang="en-US" sz="1531" dirty="0"/>
          </a:p>
        </p:txBody>
      </p:sp>
      <p:sp>
        <p:nvSpPr>
          <p:cNvPr id="8" name="Text 4"/>
          <p:cNvSpPr/>
          <p:nvPr/>
        </p:nvSpPr>
        <p:spPr>
          <a:xfrm>
            <a:off x="6364367" y="4073009"/>
            <a:ext cx="3577352" cy="994886"/>
          </a:xfrm>
          <a:prstGeom prst="rect">
            <a:avLst/>
          </a:prstGeom>
          <a:noFill/>
          <a:ln/>
        </p:spPr>
        <p:txBody>
          <a:bodyPr wrap="square" rtlCol="0" anchor="t"/>
          <a:lstStyle/>
          <a:p>
            <a:pPr marL="0" indent="0" algn="l">
              <a:lnSpc>
                <a:spcPts val="1960"/>
              </a:lnSpc>
              <a:buNone/>
            </a:pPr>
            <a:r>
              <a:rPr lang="en-US" sz="1225" dirty="0">
                <a:solidFill>
                  <a:srgbClr val="443728"/>
                </a:solidFill>
                <a:latin typeface="Open Sans" pitchFamily="34" charset="0"/>
                <a:ea typeface="Open Sans" pitchFamily="34" charset="-122"/>
                <a:cs typeface="Open Sans" pitchFamily="34" charset="-120"/>
              </a:rPr>
              <a:t>L'intelligence artificielle (IA) a le potentiel d'être une source d'inspiration pour les artistes, ouvrant la voie à de nouvelles formes d'expression </a:t>
            </a:r>
            <a:r>
              <a:rPr lang="en-US" sz="1225" dirty="0" err="1">
                <a:solidFill>
                  <a:srgbClr val="443728"/>
                </a:solidFill>
                <a:latin typeface="Open Sans" pitchFamily="34" charset="0"/>
                <a:ea typeface="Open Sans" pitchFamily="34" charset="-122"/>
                <a:cs typeface="Open Sans" pitchFamily="34" charset="-120"/>
              </a:rPr>
              <a:t>créative</a:t>
            </a:r>
            <a:r>
              <a:rPr lang="en-US" sz="1225" dirty="0" smtClean="0">
                <a:solidFill>
                  <a:srgbClr val="443728"/>
                </a:solidFill>
                <a:latin typeface="Open Sans" pitchFamily="34" charset="0"/>
                <a:ea typeface="Open Sans" pitchFamily="34" charset="-122"/>
                <a:cs typeface="Open Sans" pitchFamily="34" charset="-120"/>
              </a:rPr>
              <a:t>. (digital art, NFT…)</a:t>
            </a:r>
            <a:endParaRPr lang="en-US" sz="1225" dirty="0"/>
          </a:p>
        </p:txBody>
      </p:sp>
      <p:pic>
        <p:nvPicPr>
          <p:cNvPr id="9" name="Image 2" descr="preencoded.png"/>
          <p:cNvPicPr>
            <a:picLocks noChangeAspect="1"/>
          </p:cNvPicPr>
          <p:nvPr/>
        </p:nvPicPr>
        <p:blipFill>
          <a:blip r:embed="rId5"/>
          <a:stretch>
            <a:fillRect/>
          </a:stretch>
        </p:blipFill>
        <p:spPr>
          <a:xfrm>
            <a:off x="10174962" y="1331595"/>
            <a:ext cx="3577471" cy="2210991"/>
          </a:xfrm>
          <a:prstGeom prst="rect">
            <a:avLst/>
          </a:prstGeom>
        </p:spPr>
      </p:pic>
      <p:sp>
        <p:nvSpPr>
          <p:cNvPr id="10" name="Text 5"/>
          <p:cNvSpPr/>
          <p:nvPr/>
        </p:nvSpPr>
        <p:spPr>
          <a:xfrm>
            <a:off x="10174962" y="3736896"/>
            <a:ext cx="2566273" cy="243007"/>
          </a:xfrm>
          <a:prstGeom prst="rect">
            <a:avLst/>
          </a:prstGeom>
          <a:noFill/>
          <a:ln/>
        </p:spPr>
        <p:txBody>
          <a:bodyPr wrap="none" rtlCol="0" anchor="t"/>
          <a:lstStyle/>
          <a:p>
            <a:pPr marL="0" indent="0" algn="l">
              <a:lnSpc>
                <a:spcPts val="1914"/>
              </a:lnSpc>
              <a:buNone/>
            </a:pPr>
            <a:r>
              <a:rPr lang="en-US" sz="1531" b="1" dirty="0">
                <a:solidFill>
                  <a:srgbClr val="443728"/>
                </a:solidFill>
                <a:latin typeface="Crimson Pro" pitchFamily="34" charset="0"/>
                <a:ea typeface="Crimson Pro" pitchFamily="34" charset="-122"/>
                <a:cs typeface="Crimson Pro" pitchFamily="34" charset="-120"/>
              </a:rPr>
              <a:t>Quand l'IA devient un plagiaire</a:t>
            </a:r>
            <a:endParaRPr lang="en-US" sz="1531" dirty="0"/>
          </a:p>
        </p:txBody>
      </p:sp>
      <p:sp>
        <p:nvSpPr>
          <p:cNvPr id="11" name="Text 6"/>
          <p:cNvSpPr/>
          <p:nvPr/>
        </p:nvSpPr>
        <p:spPr>
          <a:xfrm>
            <a:off x="10174962" y="4073128"/>
            <a:ext cx="3577471" cy="994886"/>
          </a:xfrm>
          <a:prstGeom prst="rect">
            <a:avLst/>
          </a:prstGeom>
          <a:noFill/>
          <a:ln/>
        </p:spPr>
        <p:txBody>
          <a:bodyPr wrap="square" rtlCol="0" anchor="t"/>
          <a:lstStyle/>
          <a:p>
            <a:pPr marL="0" indent="0" algn="l">
              <a:lnSpc>
                <a:spcPts val="1960"/>
              </a:lnSpc>
              <a:buNone/>
            </a:pPr>
            <a:r>
              <a:rPr lang="en-US" sz="1225" dirty="0">
                <a:solidFill>
                  <a:srgbClr val="443728"/>
                </a:solidFill>
                <a:latin typeface="Open Sans" pitchFamily="34" charset="0"/>
                <a:ea typeface="Open Sans" pitchFamily="34" charset="-122"/>
                <a:cs typeface="Open Sans" pitchFamily="34" charset="-120"/>
              </a:rPr>
              <a:t>Cependant, l'utilisation de l'IA soulève également des questions éthiques sur la créativité et l'originalité, mettant en évidence la ligne fine entre l'utilisation de l'IA comme outil et le plagiat.</a:t>
            </a:r>
            <a:endParaRPr lang="en-US" sz="1225" dirty="0"/>
          </a:p>
        </p:txBody>
      </p:sp>
      <p:pic>
        <p:nvPicPr>
          <p:cNvPr id="12" name="Image 3" descr="preencoded.png"/>
          <p:cNvPicPr>
            <a:picLocks noChangeAspect="1"/>
          </p:cNvPicPr>
          <p:nvPr/>
        </p:nvPicPr>
        <p:blipFill>
          <a:blip r:embed="rId6"/>
          <a:stretch>
            <a:fillRect/>
          </a:stretch>
        </p:blipFill>
        <p:spPr>
          <a:xfrm>
            <a:off x="6364367" y="5534620"/>
            <a:ext cx="3577352" cy="2210872"/>
          </a:xfrm>
          <a:prstGeom prst="rect">
            <a:avLst/>
          </a:prstGeom>
        </p:spPr>
      </p:pic>
      <p:sp>
        <p:nvSpPr>
          <p:cNvPr id="13" name="Text 7"/>
          <p:cNvSpPr/>
          <p:nvPr/>
        </p:nvSpPr>
        <p:spPr>
          <a:xfrm>
            <a:off x="6364367" y="7939802"/>
            <a:ext cx="1944172" cy="243007"/>
          </a:xfrm>
          <a:prstGeom prst="rect">
            <a:avLst/>
          </a:prstGeom>
          <a:noFill/>
          <a:ln/>
        </p:spPr>
        <p:txBody>
          <a:bodyPr wrap="none" rtlCol="0" anchor="t"/>
          <a:lstStyle/>
          <a:p>
            <a:pPr marL="0" indent="0" algn="l">
              <a:lnSpc>
                <a:spcPts val="1914"/>
              </a:lnSpc>
              <a:buNone/>
            </a:pPr>
            <a:r>
              <a:rPr lang="en-US" sz="1531" b="1" dirty="0" err="1">
                <a:solidFill>
                  <a:srgbClr val="443728"/>
                </a:solidFill>
                <a:latin typeface="Crimson Pro" pitchFamily="34" charset="0"/>
                <a:ea typeface="Crimson Pro" pitchFamily="34" charset="-122"/>
                <a:cs typeface="Crimson Pro" pitchFamily="34" charset="-120"/>
              </a:rPr>
              <a:t>Trouver</a:t>
            </a:r>
            <a:r>
              <a:rPr lang="en-US" sz="1531" b="1" dirty="0">
                <a:solidFill>
                  <a:srgbClr val="443728"/>
                </a:solidFill>
                <a:latin typeface="Crimson Pro" pitchFamily="34" charset="0"/>
                <a:ea typeface="Crimson Pro" pitchFamily="34" charset="-122"/>
                <a:cs typeface="Crimson Pro" pitchFamily="34" charset="-120"/>
              </a:rPr>
              <a:t> </a:t>
            </a:r>
            <a:r>
              <a:rPr lang="en-US" sz="1531" b="1" dirty="0" err="1" smtClean="0">
                <a:solidFill>
                  <a:srgbClr val="443728"/>
                </a:solidFill>
                <a:latin typeface="Crimson Pro" pitchFamily="34" charset="0"/>
                <a:ea typeface="Crimson Pro" pitchFamily="34" charset="-122"/>
                <a:cs typeface="Crimson Pro" pitchFamily="34" charset="-120"/>
              </a:rPr>
              <a:t>l'Équilibre</a:t>
            </a:r>
            <a:r>
              <a:rPr lang="en-US" sz="1531" b="1" dirty="0" smtClean="0">
                <a:solidFill>
                  <a:srgbClr val="443728"/>
                </a:solidFill>
                <a:latin typeface="Crimson Pro" pitchFamily="34" charset="0"/>
                <a:ea typeface="Crimson Pro" pitchFamily="34" charset="-122"/>
                <a:cs typeface="Crimson Pro" pitchFamily="34" charset="-120"/>
              </a:rPr>
              <a:t> ? </a:t>
            </a:r>
            <a:endParaRPr lang="en-US" sz="1531" dirty="0"/>
          </a:p>
        </p:txBody>
      </p:sp>
    </p:spTree>
    <p:extLst>
      <p:ext uri="{BB962C8B-B14F-4D97-AF65-F5344CB8AC3E}">
        <p14:creationId xmlns:p14="http://schemas.microsoft.com/office/powerpoint/2010/main" val="4211730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7620" y="0"/>
            <a:ext cx="3657600" cy="8229600"/>
          </a:xfrm>
          <a:prstGeom prst="rect">
            <a:avLst/>
          </a:prstGeom>
        </p:spPr>
      </p:pic>
      <p:sp>
        <p:nvSpPr>
          <p:cNvPr id="5" name="Text 2"/>
          <p:cNvSpPr/>
          <p:nvPr/>
        </p:nvSpPr>
        <p:spPr>
          <a:xfrm>
            <a:off x="4490799" y="721281"/>
            <a:ext cx="7731562"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IA comme partenaire créatif</a:t>
            </a:r>
            <a:endParaRPr lang="en-US" sz="4374" dirty="0"/>
          </a:p>
        </p:txBody>
      </p:sp>
      <p:pic>
        <p:nvPicPr>
          <p:cNvPr id="6" name="Image 1" descr="preencoded.png"/>
          <p:cNvPicPr>
            <a:picLocks noChangeAspect="1"/>
          </p:cNvPicPr>
          <p:nvPr/>
        </p:nvPicPr>
        <p:blipFill>
          <a:blip r:embed="rId4"/>
          <a:stretch>
            <a:fillRect/>
          </a:stretch>
        </p:blipFill>
        <p:spPr>
          <a:xfrm>
            <a:off x="4490799" y="1748909"/>
            <a:ext cx="1110972" cy="1777484"/>
          </a:xfrm>
          <a:prstGeom prst="rect">
            <a:avLst/>
          </a:prstGeom>
        </p:spPr>
      </p:pic>
      <p:sp>
        <p:nvSpPr>
          <p:cNvPr id="7" name="Text 3"/>
          <p:cNvSpPr/>
          <p:nvPr/>
        </p:nvSpPr>
        <p:spPr>
          <a:xfrm>
            <a:off x="5935028" y="1971080"/>
            <a:ext cx="3028236" cy="347186"/>
          </a:xfrm>
          <a:prstGeom prst="rect">
            <a:avLst/>
          </a:prstGeom>
          <a:noFill/>
          <a:ln/>
        </p:spPr>
        <p:txBody>
          <a:bodyPr wrap="none" rtlCol="0" anchor="t"/>
          <a:lstStyle/>
          <a:p>
            <a:pPr marL="0" indent="0" algn="l">
              <a:lnSpc>
                <a:spcPts val="2734"/>
              </a:lnSpc>
              <a:buNone/>
            </a:pPr>
            <a:r>
              <a:rPr lang="en-US" sz="2187" b="1" dirty="0">
                <a:solidFill>
                  <a:srgbClr val="484237"/>
                </a:solidFill>
                <a:latin typeface="Gelasio" pitchFamily="34" charset="0"/>
                <a:ea typeface="Gelasio" pitchFamily="34" charset="-122"/>
                <a:cs typeface="Gelasio" pitchFamily="34" charset="-120"/>
              </a:rPr>
              <a:t>Assistance à l'idéation</a:t>
            </a:r>
            <a:endParaRPr lang="en-US" sz="2187" dirty="0"/>
          </a:p>
        </p:txBody>
      </p:sp>
      <p:sp>
        <p:nvSpPr>
          <p:cNvPr id="8" name="Text 4"/>
          <p:cNvSpPr/>
          <p:nvPr/>
        </p:nvSpPr>
        <p:spPr>
          <a:xfrm>
            <a:off x="5935028" y="2451497"/>
            <a:ext cx="7862173" cy="710803"/>
          </a:xfrm>
          <a:prstGeom prst="rect">
            <a:avLst/>
          </a:prstGeom>
          <a:noFill/>
          <a:ln/>
        </p:spPr>
        <p:txBody>
          <a:bodyPr wrap="square" rtlCol="0" anchor="t"/>
          <a:lstStyle/>
          <a:p>
            <a:pPr marL="0" indent="0" algn="l">
              <a:lnSpc>
                <a:spcPts val="2799"/>
              </a:lnSpc>
              <a:buNone/>
            </a:pPr>
            <a:r>
              <a:rPr lang="en-US" sz="1750" dirty="0">
                <a:solidFill>
                  <a:srgbClr val="746558"/>
                </a:solidFill>
                <a:latin typeface="Gelasio" pitchFamily="34" charset="0"/>
                <a:ea typeface="Gelasio" pitchFamily="34" charset="-122"/>
                <a:cs typeface="Gelasio" pitchFamily="34" charset="-120"/>
              </a:rPr>
              <a:t>L'IA peut analyser de vastes ensembles de données artistiques pour inspirer de nouvelles idées et directions créatives aux artistes humains.</a:t>
            </a:r>
            <a:endParaRPr lang="en-US" sz="1750" dirty="0"/>
          </a:p>
        </p:txBody>
      </p:sp>
      <p:pic>
        <p:nvPicPr>
          <p:cNvPr id="9" name="Image 2" descr="preencoded.png"/>
          <p:cNvPicPr>
            <a:picLocks noChangeAspect="1"/>
          </p:cNvPicPr>
          <p:nvPr/>
        </p:nvPicPr>
        <p:blipFill>
          <a:blip r:embed="rId5"/>
          <a:stretch>
            <a:fillRect/>
          </a:stretch>
        </p:blipFill>
        <p:spPr>
          <a:xfrm>
            <a:off x="4490799" y="3526393"/>
            <a:ext cx="1110972" cy="1990963"/>
          </a:xfrm>
          <a:prstGeom prst="rect">
            <a:avLst/>
          </a:prstGeom>
        </p:spPr>
      </p:pic>
      <p:sp>
        <p:nvSpPr>
          <p:cNvPr id="10" name="Text 5"/>
          <p:cNvSpPr/>
          <p:nvPr/>
        </p:nvSpPr>
        <p:spPr>
          <a:xfrm>
            <a:off x="5935028" y="3748564"/>
            <a:ext cx="4178260" cy="347186"/>
          </a:xfrm>
          <a:prstGeom prst="rect">
            <a:avLst/>
          </a:prstGeom>
          <a:noFill/>
          <a:ln/>
        </p:spPr>
        <p:txBody>
          <a:bodyPr wrap="none" rtlCol="0" anchor="t"/>
          <a:lstStyle/>
          <a:p>
            <a:pPr marL="0" indent="0" algn="l">
              <a:lnSpc>
                <a:spcPts val="2734"/>
              </a:lnSpc>
              <a:buNone/>
            </a:pPr>
            <a:r>
              <a:rPr lang="en-US" sz="2187" b="1" dirty="0">
                <a:solidFill>
                  <a:srgbClr val="484237"/>
                </a:solidFill>
                <a:latin typeface="Gelasio" pitchFamily="34" charset="0"/>
                <a:ea typeface="Gelasio" pitchFamily="34" charset="-122"/>
                <a:cs typeface="Gelasio" pitchFamily="34" charset="-120"/>
              </a:rPr>
              <a:t>Génération de nouveaux styles</a:t>
            </a:r>
            <a:endParaRPr lang="en-US" sz="2187" dirty="0"/>
          </a:p>
        </p:txBody>
      </p:sp>
      <p:sp>
        <p:nvSpPr>
          <p:cNvPr id="11" name="Text 6"/>
          <p:cNvSpPr/>
          <p:nvPr/>
        </p:nvSpPr>
        <p:spPr>
          <a:xfrm>
            <a:off x="5935028" y="4228981"/>
            <a:ext cx="7862173" cy="1066205"/>
          </a:xfrm>
          <a:prstGeom prst="rect">
            <a:avLst/>
          </a:prstGeom>
          <a:noFill/>
          <a:ln/>
        </p:spPr>
        <p:txBody>
          <a:bodyPr wrap="square" rtlCol="0" anchor="t"/>
          <a:lstStyle/>
          <a:p>
            <a:pPr marL="0" indent="0" algn="l">
              <a:lnSpc>
                <a:spcPts val="2799"/>
              </a:lnSpc>
              <a:buNone/>
            </a:pPr>
            <a:r>
              <a:rPr lang="en-US" sz="1750" dirty="0">
                <a:solidFill>
                  <a:srgbClr val="746558"/>
                </a:solidFill>
                <a:latin typeface="Gelasio" pitchFamily="34" charset="0"/>
                <a:ea typeface="Gelasio" pitchFamily="34" charset="-122"/>
                <a:cs typeface="Gelasio" pitchFamily="34" charset="-120"/>
              </a:rPr>
              <a:t>Des systèmes comme AICAN peuvent créer des œuvres uniques en mélangeant différents styles artistiques, défiant les notions traditionnelles de créativité et d'auteur.</a:t>
            </a:r>
            <a:endParaRPr lang="en-US" sz="1750" dirty="0"/>
          </a:p>
        </p:txBody>
      </p:sp>
      <p:pic>
        <p:nvPicPr>
          <p:cNvPr id="12" name="Image 3" descr="preencoded.png"/>
          <p:cNvPicPr>
            <a:picLocks noChangeAspect="1"/>
          </p:cNvPicPr>
          <p:nvPr/>
        </p:nvPicPr>
        <p:blipFill>
          <a:blip r:embed="rId6"/>
          <a:stretch>
            <a:fillRect/>
          </a:stretch>
        </p:blipFill>
        <p:spPr>
          <a:xfrm>
            <a:off x="4490799" y="5517356"/>
            <a:ext cx="1110972" cy="1990963"/>
          </a:xfrm>
          <a:prstGeom prst="rect">
            <a:avLst/>
          </a:prstGeom>
        </p:spPr>
      </p:pic>
      <p:sp>
        <p:nvSpPr>
          <p:cNvPr id="13" name="Text 7"/>
          <p:cNvSpPr/>
          <p:nvPr/>
        </p:nvSpPr>
        <p:spPr>
          <a:xfrm>
            <a:off x="5935028" y="5739527"/>
            <a:ext cx="2918103" cy="347186"/>
          </a:xfrm>
          <a:prstGeom prst="rect">
            <a:avLst/>
          </a:prstGeom>
          <a:noFill/>
          <a:ln/>
        </p:spPr>
        <p:txBody>
          <a:bodyPr wrap="none" rtlCol="0" anchor="t"/>
          <a:lstStyle/>
          <a:p>
            <a:pPr marL="0" indent="0" algn="l">
              <a:lnSpc>
                <a:spcPts val="2734"/>
              </a:lnSpc>
              <a:buNone/>
            </a:pPr>
            <a:r>
              <a:rPr lang="en-US" sz="2187" b="1" dirty="0">
                <a:solidFill>
                  <a:srgbClr val="484237"/>
                </a:solidFill>
                <a:latin typeface="Gelasio" pitchFamily="34" charset="0"/>
                <a:ea typeface="Gelasio" pitchFamily="34" charset="-122"/>
                <a:cs typeface="Gelasio" pitchFamily="34" charset="-120"/>
              </a:rPr>
              <a:t>Complétion d'œuvres</a:t>
            </a:r>
            <a:endParaRPr lang="en-US" sz="2187" dirty="0"/>
          </a:p>
        </p:txBody>
      </p:sp>
      <p:sp>
        <p:nvSpPr>
          <p:cNvPr id="14" name="Text 8"/>
          <p:cNvSpPr/>
          <p:nvPr/>
        </p:nvSpPr>
        <p:spPr>
          <a:xfrm>
            <a:off x="5935028" y="6219944"/>
            <a:ext cx="7862173" cy="1066205"/>
          </a:xfrm>
          <a:prstGeom prst="rect">
            <a:avLst/>
          </a:prstGeom>
          <a:noFill/>
          <a:ln/>
        </p:spPr>
        <p:txBody>
          <a:bodyPr wrap="square" rtlCol="0" anchor="t"/>
          <a:lstStyle/>
          <a:p>
            <a:pPr marL="0" indent="0" algn="l">
              <a:lnSpc>
                <a:spcPts val="2799"/>
              </a:lnSpc>
              <a:buNone/>
            </a:pPr>
            <a:r>
              <a:rPr lang="en-US" sz="1750" dirty="0">
                <a:solidFill>
                  <a:srgbClr val="746558"/>
                </a:solidFill>
                <a:latin typeface="Gelasio" pitchFamily="34" charset="0"/>
                <a:ea typeface="Gelasio" pitchFamily="34" charset="-122"/>
                <a:cs typeface="Gelasio" pitchFamily="34" charset="-120"/>
              </a:rPr>
              <a:t>L'IA peut assister les artistes dans la réalisation concrète de leurs projets, en gérant des tâches répétitives ou complexes, permettant aux humains de se concentrer sur les aspects conceptuels.</a:t>
            </a:r>
            <a:endParaRPr lang="en-US" sz="1750" dirty="0"/>
          </a:p>
        </p:txBody>
      </p:sp>
    </p:spTree>
    <p:extLst>
      <p:ext uri="{BB962C8B-B14F-4D97-AF65-F5344CB8AC3E}">
        <p14:creationId xmlns:p14="http://schemas.microsoft.com/office/powerpoint/2010/main" val="3301470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36576"/>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7620" y="0"/>
            <a:ext cx="3657600" cy="8229600"/>
          </a:xfrm>
          <a:prstGeom prst="rect">
            <a:avLst/>
          </a:prstGeom>
        </p:spPr>
      </p:pic>
      <p:sp>
        <p:nvSpPr>
          <p:cNvPr id="5" name="Text 2"/>
          <p:cNvSpPr/>
          <p:nvPr/>
        </p:nvSpPr>
        <p:spPr>
          <a:xfrm>
            <a:off x="4490799" y="2072402"/>
            <a:ext cx="7604403"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IA comme artiste autonome</a:t>
            </a:r>
            <a:endParaRPr lang="en-US" sz="4374" dirty="0"/>
          </a:p>
        </p:txBody>
      </p:sp>
      <p:sp>
        <p:nvSpPr>
          <p:cNvPr id="6" name="Shape 3"/>
          <p:cNvSpPr/>
          <p:nvPr/>
        </p:nvSpPr>
        <p:spPr>
          <a:xfrm>
            <a:off x="4490799" y="3100030"/>
            <a:ext cx="4542116" cy="3794546"/>
          </a:xfrm>
          <a:prstGeom prst="roundRect">
            <a:avLst>
              <a:gd name="adj" fmla="val 4361"/>
            </a:avLst>
          </a:prstGeom>
          <a:solidFill>
            <a:srgbClr val="EFE7D6"/>
          </a:solidFill>
          <a:ln/>
        </p:spPr>
      </p:sp>
      <p:sp>
        <p:nvSpPr>
          <p:cNvPr id="7" name="Text 4"/>
          <p:cNvSpPr/>
          <p:nvPr/>
        </p:nvSpPr>
        <p:spPr>
          <a:xfrm>
            <a:off x="4712970" y="3322201"/>
            <a:ext cx="2812375" cy="347186"/>
          </a:xfrm>
          <a:prstGeom prst="rect">
            <a:avLst/>
          </a:prstGeom>
          <a:noFill/>
          <a:ln/>
        </p:spPr>
        <p:txBody>
          <a:bodyPr wrap="non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Créativité artificielle</a:t>
            </a:r>
            <a:endParaRPr lang="en-US" sz="2187" dirty="0"/>
          </a:p>
        </p:txBody>
      </p:sp>
      <p:sp>
        <p:nvSpPr>
          <p:cNvPr id="8" name="Text 5"/>
          <p:cNvSpPr/>
          <p:nvPr/>
        </p:nvSpPr>
        <p:spPr>
          <a:xfrm>
            <a:off x="4712970" y="3802618"/>
            <a:ext cx="4097774" cy="2132409"/>
          </a:xfrm>
          <a:prstGeom prst="rect">
            <a:avLst/>
          </a:prstGeom>
          <a:noFill/>
          <a:ln/>
        </p:spPr>
        <p:txBody>
          <a:bodyPr wrap="square" rtlCol="0" anchor="t"/>
          <a:lstStyle/>
          <a:p>
            <a:pPr>
              <a:lnSpc>
                <a:spcPts val="2799"/>
              </a:lnSpc>
            </a:pPr>
            <a:r>
              <a:rPr lang="en-US" sz="1750" dirty="0">
                <a:solidFill>
                  <a:srgbClr val="746558"/>
                </a:solidFill>
                <a:latin typeface="Gelasio" pitchFamily="34" charset="0"/>
                <a:ea typeface="Gelasio" pitchFamily="34" charset="-122"/>
                <a:cs typeface="Gelasio" pitchFamily="34" charset="-120"/>
              </a:rPr>
              <a:t>Certains considèrent que les œuvres générées par l'IA peuvent être vues comme créatives, car elles produisent des pièces nouvelles et esthétiquement plaisantes, comme le "</a:t>
            </a:r>
            <a:r>
              <a:rPr lang="en-US" sz="1750" b="1" dirty="0">
                <a:solidFill>
                  <a:srgbClr val="746558"/>
                </a:solidFill>
                <a:latin typeface="Gelasio" pitchFamily="34" charset="0"/>
                <a:ea typeface="Gelasio" pitchFamily="34" charset="-122"/>
                <a:cs typeface="Gelasio" pitchFamily="34" charset="-120"/>
              </a:rPr>
              <a:t>Portrait d'Edmond de Belamy" vendu aux </a:t>
            </a:r>
            <a:r>
              <a:rPr lang="en-US" sz="1750" b="1" dirty="0" err="1" smtClean="0">
                <a:solidFill>
                  <a:srgbClr val="746558"/>
                </a:solidFill>
                <a:latin typeface="Gelasio" pitchFamily="34" charset="0"/>
                <a:ea typeface="Gelasio" pitchFamily="34" charset="-122"/>
                <a:cs typeface="Gelasio" pitchFamily="34" charset="-120"/>
              </a:rPr>
              <a:t>enchères</a:t>
            </a:r>
            <a:r>
              <a:rPr lang="en-US" sz="1750" b="1" dirty="0" smtClean="0">
                <a:solidFill>
                  <a:srgbClr val="746558"/>
                </a:solidFill>
                <a:latin typeface="Gelasio" pitchFamily="34" charset="0"/>
                <a:ea typeface="Gelasio" pitchFamily="34" charset="-122"/>
                <a:cs typeface="Gelasio" pitchFamily="34" charset="-120"/>
              </a:rPr>
              <a:t>, </a:t>
            </a:r>
            <a:r>
              <a:rPr lang="fr-FR" sz="1750" b="1" dirty="0">
                <a:solidFill>
                  <a:srgbClr val="746558"/>
                </a:solidFill>
                <a:latin typeface="Gelasio" pitchFamily="34" charset="0"/>
                <a:ea typeface="Gelasio" pitchFamily="34" charset="-122"/>
                <a:cs typeface="Gelasio" pitchFamily="34" charset="-120"/>
              </a:rPr>
              <a:t>432 500 dollars chez Christie's le 25 octobre 2018</a:t>
            </a:r>
            <a:endParaRPr lang="en-US" sz="1750" b="1" dirty="0"/>
          </a:p>
        </p:txBody>
      </p:sp>
      <p:sp>
        <p:nvSpPr>
          <p:cNvPr id="9" name="Shape 6"/>
          <p:cNvSpPr/>
          <p:nvPr/>
        </p:nvSpPr>
        <p:spPr>
          <a:xfrm>
            <a:off x="9255085" y="3100030"/>
            <a:ext cx="4542115" cy="3057168"/>
          </a:xfrm>
          <a:prstGeom prst="roundRect">
            <a:avLst>
              <a:gd name="adj" fmla="val 4361"/>
            </a:avLst>
          </a:prstGeom>
          <a:solidFill>
            <a:srgbClr val="EFE7D6"/>
          </a:solidFill>
          <a:ln/>
        </p:spPr>
      </p:sp>
      <p:sp>
        <p:nvSpPr>
          <p:cNvPr id="10" name="Text 7"/>
          <p:cNvSpPr/>
          <p:nvPr/>
        </p:nvSpPr>
        <p:spPr>
          <a:xfrm>
            <a:off x="9477256" y="3322201"/>
            <a:ext cx="4097774" cy="694373"/>
          </a:xfrm>
          <a:prstGeom prst="rect">
            <a:avLst/>
          </a:prstGeom>
          <a:noFill/>
          <a:ln/>
        </p:spPr>
        <p:txBody>
          <a:bodyPr wrap="square" rtlCol="0" anchor="t"/>
          <a:lstStyle/>
          <a:p>
            <a:pPr marL="0" indent="0">
              <a:lnSpc>
                <a:spcPts val="2734"/>
              </a:lnSpc>
              <a:buNone/>
            </a:pPr>
            <a:r>
              <a:rPr lang="en-US" sz="2187" b="1" dirty="0">
                <a:solidFill>
                  <a:srgbClr val="484237"/>
                </a:solidFill>
                <a:latin typeface="Gelasio" pitchFamily="34" charset="0"/>
                <a:ea typeface="Gelasio" pitchFamily="34" charset="-122"/>
                <a:cs typeface="Gelasio" pitchFamily="34" charset="-120"/>
              </a:rPr>
              <a:t>Remise en question des notions traditionnelles</a:t>
            </a:r>
            <a:endParaRPr lang="en-US" sz="2187" dirty="0"/>
          </a:p>
        </p:txBody>
      </p:sp>
      <p:sp>
        <p:nvSpPr>
          <p:cNvPr id="11" name="Text 8"/>
          <p:cNvSpPr/>
          <p:nvPr/>
        </p:nvSpPr>
        <p:spPr>
          <a:xfrm>
            <a:off x="9477256" y="4149804"/>
            <a:ext cx="4097774" cy="1777008"/>
          </a:xfrm>
          <a:prstGeom prst="rect">
            <a:avLst/>
          </a:prstGeom>
          <a:noFill/>
          <a:ln>
            <a:solidFill>
              <a:srgbClr val="00B0F0"/>
            </a:solid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Cela soulève des questions sur la nature de la créativité et si elle nécessite une expérience et une émotion humaines, traditionnellement associées à la création </a:t>
            </a:r>
            <a:r>
              <a:rPr lang="en-US" sz="1750" dirty="0" err="1">
                <a:solidFill>
                  <a:srgbClr val="746558"/>
                </a:solidFill>
                <a:latin typeface="Gelasio" pitchFamily="34" charset="0"/>
                <a:ea typeface="Gelasio" pitchFamily="34" charset="-122"/>
                <a:cs typeface="Gelasio" pitchFamily="34" charset="-120"/>
              </a:rPr>
              <a:t>artistique</a:t>
            </a:r>
            <a:r>
              <a:rPr lang="en-US" sz="1750" dirty="0" smtClean="0">
                <a:solidFill>
                  <a:srgbClr val="746558"/>
                </a:solidFill>
                <a:latin typeface="Gelasio" pitchFamily="34" charset="0"/>
                <a:ea typeface="Gelasio" pitchFamily="34" charset="-122"/>
                <a:cs typeface="Gelasio" pitchFamily="34" charset="-120"/>
              </a:rPr>
              <a:t>.</a:t>
            </a:r>
          </a:p>
          <a:p>
            <a:pPr marL="0" indent="0">
              <a:lnSpc>
                <a:spcPts val="2799"/>
              </a:lnSpc>
              <a:buNone/>
            </a:pPr>
            <a:endParaRPr lang="en-US" sz="1750" dirty="0">
              <a:solidFill>
                <a:srgbClr val="746558"/>
              </a:solidFill>
              <a:latin typeface="Gelasio" pitchFamily="34" charset="0"/>
              <a:ea typeface="Gelasio" pitchFamily="34" charset="-122"/>
            </a:endParaRPr>
          </a:p>
          <a:p>
            <a:pPr marL="0" indent="0">
              <a:lnSpc>
                <a:spcPts val="2799"/>
              </a:lnSpc>
              <a:buNone/>
            </a:pPr>
            <a:r>
              <a:rPr lang="en-US" sz="1750" dirty="0" smtClean="0">
                <a:solidFill>
                  <a:srgbClr val="746558"/>
                </a:solidFill>
                <a:latin typeface="Gelasio" pitchFamily="34" charset="0"/>
                <a:ea typeface="Gelasio" pitchFamily="34" charset="-122"/>
              </a:rPr>
              <a:t>Edmond de </a:t>
            </a:r>
            <a:r>
              <a:rPr lang="en-US" sz="1750" dirty="0" err="1" smtClean="0">
                <a:solidFill>
                  <a:srgbClr val="746558"/>
                </a:solidFill>
                <a:latin typeface="Gelasio" pitchFamily="34" charset="0"/>
                <a:ea typeface="Gelasio" pitchFamily="34" charset="-122"/>
              </a:rPr>
              <a:t>Belamy</a:t>
            </a:r>
            <a:r>
              <a:rPr lang="en-US" sz="1750" dirty="0" smtClean="0">
                <a:solidFill>
                  <a:srgbClr val="746558"/>
                </a:solidFill>
                <a:latin typeface="Gelasio" pitchFamily="34" charset="0"/>
                <a:ea typeface="Gelasio" pitchFamily="34" charset="-122"/>
              </a:rPr>
              <a:t> </a:t>
            </a:r>
            <a:r>
              <a:rPr lang="en-US" sz="1750" dirty="0" err="1" smtClean="0">
                <a:solidFill>
                  <a:srgbClr val="746558"/>
                </a:solidFill>
                <a:latin typeface="Gelasio" pitchFamily="34" charset="0"/>
                <a:ea typeface="Gelasio" pitchFamily="34" charset="-122"/>
              </a:rPr>
              <a:t>n’a</a:t>
            </a:r>
            <a:r>
              <a:rPr lang="en-US" sz="1750" dirty="0" smtClean="0">
                <a:solidFill>
                  <a:srgbClr val="746558"/>
                </a:solidFill>
                <a:latin typeface="Gelasio" pitchFamily="34" charset="0"/>
                <a:ea typeface="Gelasio" pitchFamily="34" charset="-122"/>
              </a:rPr>
              <a:t> </a:t>
            </a:r>
            <a:r>
              <a:rPr lang="en-US" sz="1750" dirty="0" err="1" smtClean="0">
                <a:solidFill>
                  <a:srgbClr val="746558"/>
                </a:solidFill>
                <a:latin typeface="Gelasio" pitchFamily="34" charset="0"/>
                <a:ea typeface="Gelasio" pitchFamily="34" charset="-122"/>
              </a:rPr>
              <a:t>jamais</a:t>
            </a:r>
            <a:r>
              <a:rPr lang="en-US" sz="1750" dirty="0" smtClean="0">
                <a:solidFill>
                  <a:srgbClr val="746558"/>
                </a:solidFill>
                <a:latin typeface="Gelasio" pitchFamily="34" charset="0"/>
                <a:ea typeface="Gelasio" pitchFamily="34" charset="-122"/>
              </a:rPr>
              <a:t> </a:t>
            </a:r>
            <a:r>
              <a:rPr lang="en-US" sz="1750" dirty="0" err="1" smtClean="0">
                <a:solidFill>
                  <a:srgbClr val="746558"/>
                </a:solidFill>
                <a:latin typeface="Gelasio" pitchFamily="34" charset="0"/>
                <a:ea typeface="Gelasio" pitchFamily="34" charset="-122"/>
              </a:rPr>
              <a:t>existé</a:t>
            </a:r>
            <a:r>
              <a:rPr lang="en-US" sz="1750" dirty="0" smtClean="0">
                <a:solidFill>
                  <a:srgbClr val="746558"/>
                </a:solidFill>
                <a:latin typeface="Gelasio" pitchFamily="34" charset="0"/>
                <a:ea typeface="Gelasio" pitchFamily="34" charset="-122"/>
              </a:rPr>
              <a:t>. </a:t>
            </a:r>
          </a:p>
          <a:p>
            <a:pPr>
              <a:lnSpc>
                <a:spcPts val="2799"/>
              </a:lnSpc>
            </a:pPr>
            <a:r>
              <a:rPr lang="en-US" sz="1750" dirty="0" smtClean="0">
                <a:solidFill>
                  <a:srgbClr val="746558"/>
                </a:solidFill>
                <a:latin typeface="Gelasio" pitchFamily="34" charset="0"/>
                <a:ea typeface="Gelasio" pitchFamily="34" charset="-122"/>
              </a:rPr>
              <a:t>Les “auteurs” </a:t>
            </a:r>
            <a:r>
              <a:rPr lang="en-US" sz="1750" dirty="0" err="1" smtClean="0">
                <a:solidFill>
                  <a:srgbClr val="746558"/>
                </a:solidFill>
                <a:latin typeface="Gelasio" pitchFamily="34" charset="0"/>
                <a:ea typeface="Gelasio" pitchFamily="34" charset="-122"/>
              </a:rPr>
              <a:t>sont</a:t>
            </a:r>
            <a:r>
              <a:rPr lang="en-US" sz="1750" dirty="0" smtClean="0">
                <a:solidFill>
                  <a:srgbClr val="746558"/>
                </a:solidFill>
                <a:latin typeface="Gelasio" pitchFamily="34" charset="0"/>
                <a:ea typeface="Gelasio" pitchFamily="34" charset="-122"/>
              </a:rPr>
              <a:t> un </a:t>
            </a:r>
            <a:r>
              <a:rPr lang="en-US" sz="1750" dirty="0" err="1" smtClean="0">
                <a:solidFill>
                  <a:srgbClr val="746558"/>
                </a:solidFill>
                <a:latin typeface="Gelasio" pitchFamily="34" charset="0"/>
                <a:ea typeface="Gelasio" pitchFamily="34" charset="-122"/>
              </a:rPr>
              <a:t>collectif</a:t>
            </a:r>
            <a:r>
              <a:rPr lang="en-US" sz="1750" dirty="0">
                <a:solidFill>
                  <a:srgbClr val="746558"/>
                </a:solidFill>
                <a:latin typeface="Gelasio" pitchFamily="34" charset="0"/>
                <a:ea typeface="Gelasio" pitchFamily="34" charset="-122"/>
              </a:rPr>
              <a:t> </a:t>
            </a:r>
            <a:r>
              <a:rPr lang="en-US" sz="1750" dirty="0" err="1" smtClean="0">
                <a:solidFill>
                  <a:srgbClr val="746558"/>
                </a:solidFill>
                <a:latin typeface="Gelasio" pitchFamily="34" charset="0"/>
                <a:ea typeface="Gelasio" pitchFamily="34" charset="-122"/>
              </a:rPr>
              <a:t>composé</a:t>
            </a:r>
            <a:r>
              <a:rPr lang="en-US" sz="1750" dirty="0" smtClean="0">
                <a:solidFill>
                  <a:srgbClr val="746558"/>
                </a:solidFill>
                <a:latin typeface="Gelasio" pitchFamily="34" charset="0"/>
                <a:ea typeface="Gelasio" pitchFamily="34" charset="-122"/>
              </a:rPr>
              <a:t> d’un </a:t>
            </a:r>
            <a:r>
              <a:rPr lang="en-US" sz="1750" dirty="0" err="1" smtClean="0">
                <a:solidFill>
                  <a:srgbClr val="746558"/>
                </a:solidFill>
                <a:latin typeface="Gelasio" pitchFamily="34" charset="0"/>
                <a:ea typeface="Gelasio" pitchFamily="34" charset="-122"/>
              </a:rPr>
              <a:t>mathématicien</a:t>
            </a:r>
            <a:r>
              <a:rPr lang="en-US" sz="1750" dirty="0" smtClean="0">
                <a:solidFill>
                  <a:srgbClr val="746558"/>
                </a:solidFill>
                <a:latin typeface="Gelasio" pitchFamily="34" charset="0"/>
                <a:ea typeface="Gelasio" pitchFamily="34" charset="-122"/>
              </a:rPr>
              <a:t> et de </a:t>
            </a:r>
            <a:r>
              <a:rPr lang="en-US" sz="1750" dirty="0" err="1" smtClean="0">
                <a:solidFill>
                  <a:srgbClr val="746558"/>
                </a:solidFill>
                <a:latin typeface="Gelasio" pitchFamily="34" charset="0"/>
                <a:ea typeface="Gelasio" pitchFamily="34" charset="-122"/>
              </a:rPr>
              <a:t>diplômés</a:t>
            </a:r>
            <a:r>
              <a:rPr lang="en-US" sz="1750" dirty="0" smtClean="0">
                <a:solidFill>
                  <a:srgbClr val="746558"/>
                </a:solidFill>
                <a:latin typeface="Gelasio" pitchFamily="34" charset="0"/>
                <a:ea typeface="Gelasio" pitchFamily="34" charset="-122"/>
              </a:rPr>
              <a:t> </a:t>
            </a:r>
            <a:r>
              <a:rPr lang="en-US" sz="1750" dirty="0" err="1" smtClean="0">
                <a:solidFill>
                  <a:srgbClr val="746558"/>
                </a:solidFill>
                <a:latin typeface="Gelasio" pitchFamily="34" charset="0"/>
                <a:ea typeface="Gelasio" pitchFamily="34" charset="-122"/>
              </a:rPr>
              <a:t>d’école</a:t>
            </a:r>
            <a:r>
              <a:rPr lang="en-US" sz="1750" dirty="0" smtClean="0">
                <a:solidFill>
                  <a:srgbClr val="746558"/>
                </a:solidFill>
                <a:latin typeface="Gelasio" pitchFamily="34" charset="0"/>
                <a:ea typeface="Gelasio" pitchFamily="34" charset="-122"/>
              </a:rPr>
              <a:t> </a:t>
            </a:r>
            <a:r>
              <a:rPr lang="en-US" sz="1750" dirty="0">
                <a:solidFill>
                  <a:srgbClr val="746558"/>
                </a:solidFill>
                <a:latin typeface="Gelasio" pitchFamily="34" charset="0"/>
                <a:ea typeface="Gelasio" pitchFamily="34" charset="-122"/>
              </a:rPr>
              <a:t>de commerce (</a:t>
            </a:r>
            <a:r>
              <a:rPr lang="en-US" sz="1750" dirty="0" err="1">
                <a:solidFill>
                  <a:srgbClr val="746558"/>
                </a:solidFill>
                <a:latin typeface="Gelasio" pitchFamily="34" charset="0"/>
                <a:ea typeface="Gelasio" pitchFamily="34" charset="-122"/>
              </a:rPr>
              <a:t>collectif</a:t>
            </a:r>
            <a:r>
              <a:rPr lang="en-US" sz="1750" dirty="0">
                <a:solidFill>
                  <a:srgbClr val="746558"/>
                </a:solidFill>
                <a:latin typeface="Gelasio" pitchFamily="34" charset="0"/>
                <a:ea typeface="Gelasio" pitchFamily="34" charset="-122"/>
              </a:rPr>
              <a:t> </a:t>
            </a:r>
            <a:r>
              <a:rPr lang="en-US" sz="1750" dirty="0" smtClean="0">
                <a:solidFill>
                  <a:srgbClr val="746558"/>
                </a:solidFill>
                <a:latin typeface="Gelasio" pitchFamily="34" charset="0"/>
                <a:ea typeface="Gelasio" pitchFamily="34" charset="-122"/>
              </a:rPr>
              <a:t>Obvious). </a:t>
            </a:r>
            <a:endParaRPr lang="en-US" sz="1750" dirty="0"/>
          </a:p>
        </p:txBody>
      </p:sp>
      <p:pic>
        <p:nvPicPr>
          <p:cNvPr id="14" name="Image 13"/>
          <p:cNvPicPr>
            <a:picLocks noChangeAspect="1"/>
          </p:cNvPicPr>
          <p:nvPr/>
        </p:nvPicPr>
        <p:blipFill>
          <a:blip r:embed="rId4"/>
          <a:stretch>
            <a:fillRect/>
          </a:stretch>
        </p:blipFill>
        <p:spPr>
          <a:xfrm>
            <a:off x="11761280" y="375619"/>
            <a:ext cx="2847975" cy="1600200"/>
          </a:xfrm>
          <a:prstGeom prst="rect">
            <a:avLst/>
          </a:prstGeom>
        </p:spPr>
      </p:pic>
    </p:spTree>
    <p:extLst>
      <p:ext uri="{BB962C8B-B14F-4D97-AF65-F5344CB8AC3E}">
        <p14:creationId xmlns:p14="http://schemas.microsoft.com/office/powerpoint/2010/main" val="26199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1040248" y="963350"/>
            <a:ext cx="5554980" cy="694373"/>
          </a:xfrm>
          <a:prstGeom prst="rect">
            <a:avLst/>
          </a:prstGeom>
          <a:noFill/>
          <a:ln/>
        </p:spPr>
        <p:txBody>
          <a:bodyPr wrap="none" rtlCol="0" anchor="t"/>
          <a:lstStyle/>
          <a:p>
            <a:pPr marL="0" indent="0">
              <a:lnSpc>
                <a:spcPts val="5468"/>
              </a:lnSpc>
              <a:buNone/>
            </a:pPr>
            <a:r>
              <a:rPr lang="en-US" sz="4374" b="1" dirty="0" err="1" smtClean="0">
                <a:solidFill>
                  <a:srgbClr val="484237"/>
                </a:solidFill>
                <a:latin typeface="Gelasio" pitchFamily="34" charset="0"/>
                <a:ea typeface="Gelasio" pitchFamily="34" charset="-122"/>
                <a:cs typeface="Gelasio" pitchFamily="34" charset="-120"/>
              </a:rPr>
              <a:t>Contexte</a:t>
            </a:r>
            <a:r>
              <a:rPr lang="en-US" sz="4374" b="1" dirty="0" smtClean="0">
                <a:solidFill>
                  <a:srgbClr val="484237"/>
                </a:solidFill>
                <a:latin typeface="Gelasio" pitchFamily="34" charset="0"/>
                <a:ea typeface="Gelasio" pitchFamily="34" charset="-122"/>
                <a:cs typeface="Gelasio" pitchFamily="34" charset="-120"/>
              </a:rPr>
              <a:t>, la bombe </a:t>
            </a:r>
            <a:r>
              <a:rPr lang="en-US" sz="4374" b="1" dirty="0" err="1" smtClean="0">
                <a:solidFill>
                  <a:srgbClr val="484237"/>
                </a:solidFill>
                <a:latin typeface="Gelasio" pitchFamily="34" charset="0"/>
                <a:ea typeface="Gelasio" pitchFamily="34" charset="-122"/>
                <a:cs typeface="Gelasio" pitchFamily="34" charset="-120"/>
              </a:rPr>
              <a:t>Sora</a:t>
            </a:r>
            <a:endParaRPr lang="en-US" sz="4374" dirty="0"/>
          </a:p>
        </p:txBody>
      </p:sp>
      <p:sp>
        <p:nvSpPr>
          <p:cNvPr id="7" name="Text 3"/>
          <p:cNvSpPr/>
          <p:nvPr/>
        </p:nvSpPr>
        <p:spPr>
          <a:xfrm>
            <a:off x="2037993" y="6107668"/>
            <a:ext cx="10554414" cy="355402"/>
          </a:xfrm>
          <a:prstGeom prst="rect">
            <a:avLst/>
          </a:prstGeom>
          <a:noFill/>
          <a:ln/>
        </p:spPr>
        <p:txBody>
          <a:bodyPr wrap="none" rtlCol="0" anchor="t"/>
          <a:lstStyle/>
          <a:p>
            <a:pPr marL="0" indent="0">
              <a:lnSpc>
                <a:spcPts val="2799"/>
              </a:lnSpc>
              <a:buNone/>
            </a:pPr>
            <a:endParaRPr lang="en-US" sz="1750" dirty="0"/>
          </a:p>
        </p:txBody>
      </p:sp>
      <p:pic>
        <p:nvPicPr>
          <p:cNvPr id="8" name="Image 7"/>
          <p:cNvPicPr>
            <a:picLocks noChangeAspect="1"/>
          </p:cNvPicPr>
          <p:nvPr/>
        </p:nvPicPr>
        <p:blipFill>
          <a:blip r:embed="rId4"/>
          <a:stretch>
            <a:fillRect/>
          </a:stretch>
        </p:blipFill>
        <p:spPr>
          <a:xfrm>
            <a:off x="1040248" y="2150533"/>
            <a:ext cx="6552725" cy="4798929"/>
          </a:xfrm>
          <a:prstGeom prst="rect">
            <a:avLst/>
          </a:prstGeom>
        </p:spPr>
      </p:pic>
      <p:pic>
        <p:nvPicPr>
          <p:cNvPr id="9" name="jdA2dH1Fypc"/>
          <p:cNvPicPr>
            <a:picLocks noRot="1" noChangeAspect="1"/>
          </p:cNvPicPr>
          <p:nvPr>
            <a:videoFile r:link="rId1"/>
          </p:nvPr>
        </p:nvPicPr>
        <p:blipFill>
          <a:blip r:embed="rId5"/>
          <a:stretch>
            <a:fillRect/>
          </a:stretch>
        </p:blipFill>
        <p:spPr>
          <a:xfrm>
            <a:off x="7721600" y="2150533"/>
            <a:ext cx="6536267" cy="4798929"/>
          </a:xfrm>
          <a:prstGeom prst="rect">
            <a:avLst/>
          </a:prstGeom>
        </p:spPr>
      </p:pic>
    </p:spTree>
    <p:extLst>
      <p:ext uri="{BB962C8B-B14F-4D97-AF65-F5344CB8AC3E}">
        <p14:creationId xmlns:p14="http://schemas.microsoft.com/office/powerpoint/2010/main" val="47555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2037993" y="2077283"/>
            <a:ext cx="5006221" cy="4075033"/>
          </a:xfrm>
          <a:prstGeom prst="rect">
            <a:avLst/>
          </a:prstGeom>
        </p:spPr>
      </p:pic>
      <p:sp>
        <p:nvSpPr>
          <p:cNvPr id="5" name="Text 2"/>
          <p:cNvSpPr/>
          <p:nvPr/>
        </p:nvSpPr>
        <p:spPr>
          <a:xfrm>
            <a:off x="7593806" y="2254210"/>
            <a:ext cx="5006221" cy="1388745"/>
          </a:xfrm>
          <a:prstGeom prst="rect">
            <a:avLst/>
          </a:prstGeom>
          <a:noFill/>
          <a:ln/>
        </p:spPr>
        <p:txBody>
          <a:bodyPr wrap="squar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Le Goncourt écrit avec l'IA ? </a:t>
            </a:r>
            <a:endParaRPr lang="en-US" sz="4374" dirty="0"/>
          </a:p>
        </p:txBody>
      </p:sp>
      <p:sp>
        <p:nvSpPr>
          <p:cNvPr id="6" name="Text 3"/>
          <p:cNvSpPr/>
          <p:nvPr/>
        </p:nvSpPr>
        <p:spPr>
          <a:xfrm>
            <a:off x="7593806" y="3865126"/>
            <a:ext cx="5006221" cy="2132409"/>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 L'autrice de "Tokyo-to Dojo-to", Rie Kudan, lauréate du prix Akutagawa, a expliqué qu'environ 5% de son roman futuriste avait été écrit par le logiciel d'intelligence artificielle générative ChatGPT. Elle estime que celui-ci l'a aidée à libérer son potentiel créatif.</a:t>
            </a:r>
            <a:endParaRPr lang="en-US" sz="1750" dirty="0"/>
          </a:p>
        </p:txBody>
      </p:sp>
      <p:sp>
        <p:nvSpPr>
          <p:cNvPr id="7" name="Rectangle à coins arrondis 6"/>
          <p:cNvSpPr/>
          <p:nvPr/>
        </p:nvSpPr>
        <p:spPr>
          <a:xfrm>
            <a:off x="2176272" y="6219706"/>
            <a:ext cx="10991088" cy="17355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Dans son roman, l’IA est un thème récurrent pour Rie </a:t>
            </a:r>
            <a:r>
              <a:rPr lang="fr-FR" dirty="0" err="1"/>
              <a:t>Kudan</a:t>
            </a:r>
            <a:r>
              <a:rPr lang="fr-FR" dirty="0"/>
              <a:t>. L’histoire se déroule dans un Tokyo futuriste et met en scène une tour-prison conçue par une architecte mal à l’aise dans une société excessivement tolérante. L’auteure a avoué que le fait de converser régulièrement avec l’IA lui a permis de confier ses pensées les plus intimes, celles qu’elle ne peut partager avec personne d’autre. Elle a également ajouté que les réponses de </a:t>
            </a:r>
            <a:r>
              <a:rPr lang="fr-FR" dirty="0" err="1"/>
              <a:t>ChatGPT</a:t>
            </a:r>
            <a:r>
              <a:rPr lang="fr-FR" dirty="0"/>
              <a:t>, l’IA utilisée, l’ont parfois inspirée pour écrire des dialogues dans son roman. Elle souhaite donc entretenir de bonnes relations avec l’IA et libérer sa créativité grâce à elle</a:t>
            </a:r>
            <a:r>
              <a:rPr lang="fr-FR" dirty="0" smtClean="0"/>
              <a:t>. (</a:t>
            </a:r>
            <a:r>
              <a:rPr lang="fr-FR" dirty="0" err="1" smtClean="0"/>
              <a:t>Petibon</a:t>
            </a:r>
            <a:r>
              <a:rPr lang="fr-FR" dirty="0" smtClean="0"/>
              <a:t> P)</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9F4BE"/>
          </a:solidFill>
          <a:ln/>
        </p:spPr>
      </p:sp>
      <p:sp>
        <p:nvSpPr>
          <p:cNvPr id="3" name="Shape 1"/>
          <p:cNvSpPr/>
          <p:nvPr/>
        </p:nvSpPr>
        <p:spPr>
          <a:xfrm>
            <a:off x="0" y="0"/>
            <a:ext cx="14630400" cy="8229600"/>
          </a:xfrm>
          <a:prstGeom prst="rect">
            <a:avLst/>
          </a:prstGeom>
          <a:solidFill>
            <a:srgbClr val="FFFDE6"/>
          </a:solidFill>
          <a:ln/>
        </p:spPr>
      </p:sp>
      <p:pic>
        <p:nvPicPr>
          <p:cNvPr id="4" name="Image 0" descr="preencoded.png"/>
          <p:cNvPicPr>
            <a:picLocks noChangeAspect="1"/>
          </p:cNvPicPr>
          <p:nvPr/>
        </p:nvPicPr>
        <p:blipFill>
          <a:blip r:embed="rId3"/>
          <a:stretch>
            <a:fillRect/>
          </a:stretch>
        </p:blipFill>
        <p:spPr>
          <a:xfrm>
            <a:off x="0" y="0"/>
            <a:ext cx="14630400" cy="2777490"/>
          </a:xfrm>
          <a:prstGeom prst="rect">
            <a:avLst/>
          </a:prstGeom>
        </p:spPr>
      </p:pic>
      <p:sp>
        <p:nvSpPr>
          <p:cNvPr id="5" name="Text 2"/>
          <p:cNvSpPr/>
          <p:nvPr/>
        </p:nvSpPr>
        <p:spPr>
          <a:xfrm>
            <a:off x="2037993" y="4278868"/>
            <a:ext cx="9391174" cy="694373"/>
          </a:xfrm>
          <a:prstGeom prst="rect">
            <a:avLst/>
          </a:prstGeom>
          <a:noFill/>
          <a:ln/>
        </p:spPr>
        <p:txBody>
          <a:bodyPr wrap="none" rtlCol="0" anchor="t"/>
          <a:lstStyle/>
          <a:p>
            <a:pPr marL="0" indent="0">
              <a:lnSpc>
                <a:spcPts val="5468"/>
              </a:lnSpc>
              <a:buNone/>
            </a:pPr>
            <a:r>
              <a:rPr lang="en-US" sz="4374" b="1" dirty="0">
                <a:solidFill>
                  <a:srgbClr val="233939"/>
                </a:solidFill>
                <a:latin typeface="Syne" pitchFamily="34" charset="0"/>
                <a:ea typeface="Syne" pitchFamily="34" charset="-122"/>
                <a:cs typeface="Syne" pitchFamily="34" charset="-120"/>
              </a:rPr>
              <a:t>Créer de la musique avec Suno</a:t>
            </a:r>
            <a:endParaRPr lang="en-US" sz="4374" dirty="0"/>
          </a:p>
        </p:txBody>
      </p:sp>
      <p:sp>
        <p:nvSpPr>
          <p:cNvPr id="6" name="Text 3"/>
          <p:cNvSpPr/>
          <p:nvPr/>
        </p:nvSpPr>
        <p:spPr>
          <a:xfrm>
            <a:off x="2037993" y="5306497"/>
            <a:ext cx="10554414" cy="1421606"/>
          </a:xfrm>
          <a:prstGeom prst="rect">
            <a:avLst/>
          </a:prstGeom>
          <a:noFill/>
          <a:ln/>
        </p:spPr>
        <p:txBody>
          <a:bodyPr wrap="square" rtlCol="0" anchor="t"/>
          <a:lstStyle/>
          <a:p>
            <a:pPr marL="0" indent="0">
              <a:lnSpc>
                <a:spcPts val="2799"/>
              </a:lnSpc>
              <a:buNone/>
            </a:pPr>
            <a:r>
              <a:rPr lang="en-US" sz="1750" dirty="0">
                <a:solidFill>
                  <a:srgbClr val="3B4E4E"/>
                </a:solidFill>
                <a:latin typeface="Overpass" pitchFamily="34" charset="0"/>
                <a:ea typeface="Overpass" pitchFamily="34" charset="-122"/>
                <a:cs typeface="Overpass" pitchFamily="34" charset="-120"/>
              </a:rPr>
              <a:t>L'intelligence artificielle a également révolutionné la création musicale. Suno, un outil d'IA développé par Anthropic, permet aux utilisateurs de générer de la musique de manière autonome. En utilisant des prompts textuels, les utilisateurs peuvent spécifier le genre, l'instrumentation, l'ambiance et d'autres paramètres, et Suno génère alors une composition musicale originale.</a:t>
            </a:r>
            <a:endParaRPr lang="en-US" sz="1750" dirty="0"/>
          </a:p>
        </p:txBody>
      </p:sp>
    </p:spTree>
    <p:extLst>
      <p:ext uri="{BB962C8B-B14F-4D97-AF65-F5344CB8AC3E}">
        <p14:creationId xmlns:p14="http://schemas.microsoft.com/office/powerpoint/2010/main" val="36745276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1851726" y="575733"/>
            <a:ext cx="8352353"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Créer de la musique avec Suno</a:t>
            </a:r>
            <a:endParaRPr lang="en-US" sz="4374" dirty="0"/>
          </a:p>
        </p:txBody>
      </p:sp>
      <p:sp>
        <p:nvSpPr>
          <p:cNvPr id="6" name="Text 3"/>
          <p:cNvSpPr/>
          <p:nvPr/>
        </p:nvSpPr>
        <p:spPr>
          <a:xfrm>
            <a:off x="2037993" y="5750004"/>
            <a:ext cx="10554414" cy="355402"/>
          </a:xfrm>
          <a:prstGeom prst="rect">
            <a:avLst/>
          </a:prstGeom>
          <a:noFill/>
          <a:ln/>
        </p:spPr>
        <p:txBody>
          <a:bodyPr wrap="none" rtlCol="0" anchor="t"/>
          <a:lstStyle/>
          <a:p>
            <a:pPr marL="0" indent="0">
              <a:lnSpc>
                <a:spcPts val="2799"/>
              </a:lnSpc>
              <a:buNone/>
            </a:pPr>
            <a:endParaRPr lang="en-US" sz="1750" dirty="0"/>
          </a:p>
        </p:txBody>
      </p:sp>
      <p:pic>
        <p:nvPicPr>
          <p:cNvPr id="7" name="OoQIBDQcQZk"/>
          <p:cNvPicPr>
            <a:picLocks noRot="1" noChangeAspect="1"/>
          </p:cNvPicPr>
          <p:nvPr>
            <a:videoFile r:link="rId1"/>
          </p:nvPr>
        </p:nvPicPr>
        <p:blipFill>
          <a:blip r:embed="rId4"/>
          <a:stretch>
            <a:fillRect/>
          </a:stretch>
        </p:blipFill>
        <p:spPr>
          <a:xfrm>
            <a:off x="5029200" y="1676400"/>
            <a:ext cx="4572000" cy="60452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9F4BE"/>
          </a:solidFill>
          <a:ln/>
        </p:spPr>
      </p:sp>
      <p:sp>
        <p:nvSpPr>
          <p:cNvPr id="3" name="Shape 1"/>
          <p:cNvSpPr/>
          <p:nvPr/>
        </p:nvSpPr>
        <p:spPr>
          <a:xfrm>
            <a:off x="0" y="0"/>
            <a:ext cx="14630400" cy="8229600"/>
          </a:xfrm>
          <a:prstGeom prst="rect">
            <a:avLst/>
          </a:prstGeom>
          <a:solidFill>
            <a:srgbClr val="FFFDE6"/>
          </a:solidFill>
          <a:ln/>
        </p:spPr>
      </p:sp>
      <p:pic>
        <p:nvPicPr>
          <p:cNvPr id="4" name="Image 0" descr="preencoded.png"/>
          <p:cNvPicPr>
            <a:picLocks noChangeAspect="1"/>
          </p:cNvPicPr>
          <p:nvPr/>
        </p:nvPicPr>
        <p:blipFill>
          <a:blip r:embed="rId3"/>
          <a:stretch>
            <a:fillRect/>
          </a:stretch>
        </p:blipFill>
        <p:spPr>
          <a:xfrm>
            <a:off x="9151620" y="0"/>
            <a:ext cx="5486400" cy="8229600"/>
          </a:xfrm>
          <a:prstGeom prst="rect">
            <a:avLst/>
          </a:prstGeom>
        </p:spPr>
      </p:pic>
      <p:sp>
        <p:nvSpPr>
          <p:cNvPr id="5" name="Text 2"/>
          <p:cNvSpPr/>
          <p:nvPr/>
        </p:nvSpPr>
        <p:spPr>
          <a:xfrm>
            <a:off x="833199" y="2164675"/>
            <a:ext cx="5665351" cy="694373"/>
          </a:xfrm>
          <a:prstGeom prst="rect">
            <a:avLst/>
          </a:prstGeom>
          <a:noFill/>
          <a:ln/>
        </p:spPr>
        <p:txBody>
          <a:bodyPr wrap="none" rtlCol="0" anchor="t"/>
          <a:lstStyle/>
          <a:p>
            <a:pPr marL="0" indent="0">
              <a:lnSpc>
                <a:spcPts val="5468"/>
              </a:lnSpc>
              <a:buNone/>
            </a:pPr>
            <a:r>
              <a:rPr lang="en-US" sz="4374" b="1" dirty="0">
                <a:solidFill>
                  <a:srgbClr val="233939"/>
                </a:solidFill>
                <a:latin typeface="Syne" pitchFamily="34" charset="0"/>
                <a:ea typeface="Syne" pitchFamily="34" charset="-122"/>
                <a:cs typeface="Syne" pitchFamily="34" charset="-120"/>
              </a:rPr>
              <a:t>Le digital art primé</a:t>
            </a:r>
            <a:endParaRPr lang="en-US" sz="4374" dirty="0"/>
          </a:p>
        </p:txBody>
      </p:sp>
      <p:sp>
        <p:nvSpPr>
          <p:cNvPr id="6" name="Text 3"/>
          <p:cNvSpPr/>
          <p:nvPr/>
        </p:nvSpPr>
        <p:spPr>
          <a:xfrm>
            <a:off x="833199" y="3392210"/>
            <a:ext cx="3467814" cy="1777008"/>
          </a:xfrm>
          <a:prstGeom prst="rect">
            <a:avLst/>
          </a:prstGeom>
          <a:noFill/>
          <a:ln/>
        </p:spPr>
        <p:txBody>
          <a:bodyPr wrap="square" rtlCol="0" anchor="t"/>
          <a:lstStyle/>
          <a:p>
            <a:pPr marL="0" indent="0">
              <a:lnSpc>
                <a:spcPts val="2799"/>
              </a:lnSpc>
              <a:buNone/>
            </a:pPr>
            <a:r>
              <a:rPr lang="en-US" sz="1750" dirty="0">
                <a:solidFill>
                  <a:srgbClr val="3B4E4E"/>
                </a:solidFill>
                <a:latin typeface="Overpass" pitchFamily="34" charset="0"/>
                <a:ea typeface="Overpass" pitchFamily="34" charset="-122"/>
                <a:cs typeface="Overpass" pitchFamily="34" charset="-120"/>
              </a:rPr>
              <a:t>L'œuvre générée par l'IA de Jason Allen, "Théâtre D'opéra Spatial", a remporté la première place dans la catégorie numérique de la Colorado State Fair.</a:t>
            </a:r>
            <a:endParaRPr lang="en-US" sz="1750" dirty="0"/>
          </a:p>
        </p:txBody>
      </p:sp>
      <p:pic>
        <p:nvPicPr>
          <p:cNvPr id="7" name="Image 1" descr="preencoded.png"/>
          <p:cNvPicPr>
            <a:picLocks noChangeAspect="1"/>
          </p:cNvPicPr>
          <p:nvPr/>
        </p:nvPicPr>
        <p:blipFill>
          <a:blip r:embed="rId4"/>
          <a:stretch>
            <a:fillRect/>
          </a:stretch>
        </p:blipFill>
        <p:spPr>
          <a:xfrm>
            <a:off x="4850606" y="3442216"/>
            <a:ext cx="3467814" cy="2372678"/>
          </a:xfrm>
          <a:prstGeom prst="rect">
            <a:avLst/>
          </a:prstGeom>
        </p:spPr>
      </p:pic>
    </p:spTree>
    <p:extLst>
      <p:ext uri="{BB962C8B-B14F-4D97-AF65-F5344CB8AC3E}">
        <p14:creationId xmlns:p14="http://schemas.microsoft.com/office/powerpoint/2010/main" val="2836295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80218" y="7403301"/>
            <a:ext cx="12050268" cy="646331"/>
          </a:xfrm>
          <a:prstGeom prst="rect">
            <a:avLst/>
          </a:prstGeom>
        </p:spPr>
        <p:txBody>
          <a:bodyPr wrap="square">
            <a:spAutoFit/>
          </a:bodyPr>
          <a:lstStyle/>
          <a:p>
            <a:r>
              <a:rPr lang="fr-FR" dirty="0"/>
              <a:t>Jason </a:t>
            </a:r>
            <a:r>
              <a:rPr lang="fr-FR" dirty="0" err="1"/>
              <a:t>Allen’s</a:t>
            </a:r>
            <a:r>
              <a:rPr lang="fr-FR" dirty="0"/>
              <a:t> A.I.-</a:t>
            </a:r>
            <a:r>
              <a:rPr lang="fr-FR" dirty="0" err="1"/>
              <a:t>generated</a:t>
            </a:r>
            <a:r>
              <a:rPr lang="fr-FR" dirty="0"/>
              <a:t> </a:t>
            </a:r>
            <a:r>
              <a:rPr lang="fr-FR" dirty="0" err="1"/>
              <a:t>work</a:t>
            </a:r>
            <a:r>
              <a:rPr lang="fr-FR" dirty="0"/>
              <a:t>, “Théâtre D’opéra Spatial,” </a:t>
            </a:r>
            <a:r>
              <a:rPr lang="fr-FR" dirty="0" err="1"/>
              <a:t>took</a:t>
            </a:r>
            <a:r>
              <a:rPr lang="fr-FR" dirty="0"/>
              <a:t> first place in the digital </a:t>
            </a:r>
            <a:r>
              <a:rPr lang="fr-FR" dirty="0" err="1"/>
              <a:t>category</a:t>
            </a:r>
            <a:r>
              <a:rPr lang="fr-FR" dirty="0"/>
              <a:t> at the Colorado State </a:t>
            </a:r>
            <a:r>
              <a:rPr lang="fr-FR" dirty="0" err="1"/>
              <a:t>Fair.Credit</a:t>
            </a:r>
            <a:r>
              <a:rPr lang="fr-FR" dirty="0"/>
              <a:t>...via Jason </a:t>
            </a:r>
            <a:r>
              <a:rPr lang="fr-FR" dirty="0" smtClean="0"/>
              <a:t>Allen (</a:t>
            </a:r>
            <a:r>
              <a:rPr lang="fr-FR" dirty="0" err="1" smtClean="0"/>
              <a:t>MidJourney</a:t>
            </a:r>
            <a:r>
              <a:rPr lang="fr-FR" dirty="0" smtClean="0"/>
              <a:t>)</a:t>
            </a:r>
            <a:endParaRPr lang="fr-FR" dirty="0"/>
          </a:p>
        </p:txBody>
      </p:sp>
      <p:pic>
        <p:nvPicPr>
          <p:cNvPr id="4" name="Image 3"/>
          <p:cNvPicPr>
            <a:picLocks noChangeAspect="1"/>
          </p:cNvPicPr>
          <p:nvPr/>
        </p:nvPicPr>
        <p:blipFill>
          <a:blip r:embed="rId2"/>
          <a:stretch>
            <a:fillRect/>
          </a:stretch>
        </p:blipFill>
        <p:spPr>
          <a:xfrm>
            <a:off x="1780218" y="347473"/>
            <a:ext cx="11659938" cy="6732664"/>
          </a:xfrm>
          <a:prstGeom prst="rect">
            <a:avLst/>
          </a:prstGeom>
        </p:spPr>
      </p:pic>
    </p:spTree>
    <p:extLst>
      <p:ext uri="{BB962C8B-B14F-4D97-AF65-F5344CB8AC3E}">
        <p14:creationId xmlns:p14="http://schemas.microsoft.com/office/powerpoint/2010/main" val="4018745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p:nvPr/>
        </p:nvSpPr>
        <p:spPr>
          <a:xfrm>
            <a:off x="1851726" y="575733"/>
            <a:ext cx="8352353" cy="694373"/>
          </a:xfrm>
          <a:prstGeom prst="rect">
            <a:avLst/>
          </a:prstGeom>
          <a:noFill/>
          <a:ln/>
        </p:spPr>
        <p:txBody>
          <a:bodyPr wrap="none" rtlCol="0" anchor="t"/>
          <a:lstStyle/>
          <a:p>
            <a:pPr marL="0" indent="0">
              <a:lnSpc>
                <a:spcPts val="5468"/>
              </a:lnSpc>
              <a:buNone/>
            </a:pPr>
            <a:r>
              <a:rPr lang="en-US" sz="4374" b="1" dirty="0" err="1" smtClean="0">
                <a:solidFill>
                  <a:srgbClr val="484237"/>
                </a:solidFill>
                <a:latin typeface="Gelasio" pitchFamily="34" charset="0"/>
                <a:ea typeface="Gelasio" pitchFamily="34" charset="-122"/>
                <a:cs typeface="Gelasio" pitchFamily="34" charset="-120"/>
              </a:rPr>
              <a:t>L’art</a:t>
            </a:r>
            <a:r>
              <a:rPr lang="en-US" sz="4374" b="1" dirty="0" smtClean="0">
                <a:solidFill>
                  <a:srgbClr val="484237"/>
                </a:solidFill>
                <a:latin typeface="Gelasio" pitchFamily="34" charset="0"/>
                <a:ea typeface="Gelasio" pitchFamily="34" charset="-122"/>
                <a:cs typeface="Gelasio" pitchFamily="34" charset="-120"/>
              </a:rPr>
              <a:t> accessible à </a:t>
            </a:r>
            <a:r>
              <a:rPr lang="en-US" sz="4374" b="1" dirty="0" err="1" smtClean="0">
                <a:solidFill>
                  <a:srgbClr val="484237"/>
                </a:solidFill>
                <a:latin typeface="Gelasio" pitchFamily="34" charset="0"/>
                <a:ea typeface="Gelasio" pitchFamily="34" charset="-122"/>
                <a:cs typeface="Gelasio" pitchFamily="34" charset="-120"/>
              </a:rPr>
              <a:t>tous</a:t>
            </a:r>
            <a:endParaRPr lang="en-US" sz="4374" dirty="0"/>
          </a:p>
        </p:txBody>
      </p:sp>
      <p:pic>
        <p:nvPicPr>
          <p:cNvPr id="4" name="0F416A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42975" y="1333500"/>
            <a:ext cx="12744450" cy="5562600"/>
          </a:xfrm>
          <a:prstGeom prst="rect">
            <a:avLst/>
          </a:prstGeom>
        </p:spPr>
      </p:pic>
    </p:spTree>
    <p:extLst>
      <p:ext uri="{BB962C8B-B14F-4D97-AF65-F5344CB8AC3E}">
        <p14:creationId xmlns:p14="http://schemas.microsoft.com/office/powerpoint/2010/main" val="2740763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9102566"/>
          </a:xfrm>
          <a:prstGeom prst="rect">
            <a:avLst/>
          </a:prstGeom>
          <a:solidFill>
            <a:srgbClr val="F9F6F0"/>
          </a:solidFill>
          <a:ln/>
        </p:spPr>
      </p:sp>
      <p:sp>
        <p:nvSpPr>
          <p:cNvPr id="4" name="Text 2"/>
          <p:cNvSpPr/>
          <p:nvPr/>
        </p:nvSpPr>
        <p:spPr>
          <a:xfrm>
            <a:off x="3621167" y="427673"/>
            <a:ext cx="7388066" cy="972026"/>
          </a:xfrm>
          <a:prstGeom prst="rect">
            <a:avLst/>
          </a:prstGeom>
          <a:noFill/>
          <a:ln/>
        </p:spPr>
        <p:txBody>
          <a:bodyPr wrap="square" rtlCol="0" anchor="t"/>
          <a:lstStyle/>
          <a:p>
            <a:pPr marL="0" indent="0">
              <a:lnSpc>
                <a:spcPts val="3827"/>
              </a:lnSpc>
              <a:buNone/>
            </a:pPr>
            <a:r>
              <a:rPr lang="en-US" sz="3062" b="1" dirty="0">
                <a:solidFill>
                  <a:srgbClr val="484237"/>
                </a:solidFill>
                <a:latin typeface="Gelasio" pitchFamily="34" charset="0"/>
                <a:ea typeface="Gelasio" pitchFamily="34" charset="-122"/>
                <a:cs typeface="Gelasio" pitchFamily="34" charset="-120"/>
              </a:rPr>
              <a:t>Des artistes IA…et derrière des humains informaticiens</a:t>
            </a:r>
            <a:endParaRPr lang="en-US" sz="3062" dirty="0"/>
          </a:p>
        </p:txBody>
      </p:sp>
      <p:sp>
        <p:nvSpPr>
          <p:cNvPr id="5" name="Text 3"/>
          <p:cNvSpPr/>
          <p:nvPr/>
        </p:nvSpPr>
        <p:spPr>
          <a:xfrm>
            <a:off x="3621167" y="1772841"/>
            <a:ext cx="3504367" cy="497443"/>
          </a:xfrm>
          <a:prstGeom prst="rect">
            <a:avLst/>
          </a:prstGeom>
          <a:noFill/>
          <a:ln/>
        </p:spPr>
        <p:txBody>
          <a:bodyPr wrap="squar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AICAN : L'ARTISTE CRÉÉ ENTREVUE AVEC DR AHMED ELGAMMAL</a:t>
            </a:r>
            <a:endParaRPr lang="en-US" sz="1225" dirty="0"/>
          </a:p>
        </p:txBody>
      </p:sp>
      <p:sp>
        <p:nvSpPr>
          <p:cNvPr id="6" name="Text 4"/>
          <p:cNvSpPr/>
          <p:nvPr/>
        </p:nvSpPr>
        <p:spPr>
          <a:xfrm>
            <a:off x="3621167" y="2410182"/>
            <a:ext cx="3504367" cy="994886"/>
          </a:xfrm>
          <a:prstGeom prst="rect">
            <a:avLst/>
          </a:prstGeom>
          <a:noFill/>
          <a:ln/>
        </p:spPr>
        <p:txBody>
          <a:bodyPr wrap="squar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Nous avons conçu l'algorithme pour assimiler l'histoire de l'art et extrapoler de manière presque autonome de nouvelles images qui ne reproduisent pas les styles existants. </a:t>
            </a:r>
            <a:endParaRPr lang="en-US" sz="1225" dirty="0"/>
          </a:p>
        </p:txBody>
      </p:sp>
      <p:pic>
        <p:nvPicPr>
          <p:cNvPr id="7" name="Image 0" descr="preencoded.png"/>
          <p:cNvPicPr>
            <a:picLocks noChangeAspect="1"/>
          </p:cNvPicPr>
          <p:nvPr/>
        </p:nvPicPr>
        <p:blipFill>
          <a:blip r:embed="rId3"/>
          <a:stretch>
            <a:fillRect/>
          </a:stretch>
        </p:blipFill>
        <p:spPr>
          <a:xfrm>
            <a:off x="7512487" y="1807845"/>
            <a:ext cx="6237380" cy="3290292"/>
          </a:xfrm>
          <a:prstGeom prst="rect">
            <a:avLst/>
          </a:prstGeom>
        </p:spPr>
      </p:pic>
      <p:sp>
        <p:nvSpPr>
          <p:cNvPr id="8" name="Text 5"/>
          <p:cNvSpPr/>
          <p:nvPr/>
        </p:nvSpPr>
        <p:spPr>
          <a:xfrm>
            <a:off x="7512487" y="3733086"/>
            <a:ext cx="3504367" cy="248722"/>
          </a:xfrm>
          <a:prstGeom prst="rect">
            <a:avLst/>
          </a:prstGeom>
          <a:noFill/>
          <a:ln/>
        </p:spPr>
        <p:txBody>
          <a:bodyPr wrap="none" rtlCol="0" anchor="t"/>
          <a:lstStyle/>
          <a:p>
            <a:pPr marL="0" indent="0">
              <a:lnSpc>
                <a:spcPts val="1960"/>
              </a:lnSpc>
              <a:buNone/>
            </a:pPr>
            <a:endParaRPr lang="en-US" sz="1225" dirty="0"/>
          </a:p>
        </p:txBody>
      </p:sp>
      <p:pic>
        <p:nvPicPr>
          <p:cNvPr id="9" name="Image 1" descr="preencoded.png"/>
          <p:cNvPicPr>
            <a:picLocks noChangeAspect="1"/>
          </p:cNvPicPr>
          <p:nvPr/>
        </p:nvPicPr>
        <p:blipFill>
          <a:blip r:embed="rId4"/>
          <a:stretch>
            <a:fillRect/>
          </a:stretch>
        </p:blipFill>
        <p:spPr>
          <a:xfrm>
            <a:off x="377429" y="2683013"/>
            <a:ext cx="3243738" cy="4801519"/>
          </a:xfrm>
          <a:prstGeom prst="rect">
            <a:avLst/>
          </a:prstGeom>
        </p:spPr>
      </p:pic>
      <p:sp>
        <p:nvSpPr>
          <p:cNvPr id="10" name="Text 6"/>
          <p:cNvSpPr/>
          <p:nvPr/>
        </p:nvSpPr>
        <p:spPr>
          <a:xfrm>
            <a:off x="3621167" y="7680246"/>
            <a:ext cx="7388066" cy="248722"/>
          </a:xfrm>
          <a:prstGeom prst="rect">
            <a:avLst/>
          </a:prstGeom>
          <a:noFill/>
          <a:ln/>
        </p:spPr>
        <p:txBody>
          <a:bodyPr wrap="none" rtlCol="0" anchor="t"/>
          <a:lstStyle/>
          <a:p>
            <a:pPr marL="0" indent="0">
              <a:lnSpc>
                <a:spcPts val="1960"/>
              </a:lnSpc>
              <a:buNone/>
            </a:pPr>
            <a:endParaRPr lang="en-US" sz="1225"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8069F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12465" y="896112"/>
            <a:ext cx="6583680" cy="6036183"/>
          </a:xfrm>
          <a:prstGeom prst="rect">
            <a:avLst/>
          </a:prstGeom>
        </p:spPr>
      </p:pic>
    </p:spTree>
    <p:extLst>
      <p:ext uri="{BB962C8B-B14F-4D97-AF65-F5344CB8AC3E}">
        <p14:creationId xmlns:p14="http://schemas.microsoft.com/office/powerpoint/2010/main" val="7057690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9744E2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83280" y="457200"/>
            <a:ext cx="7293446" cy="7498080"/>
          </a:xfrm>
          <a:prstGeom prst="rect">
            <a:avLst/>
          </a:prstGeom>
        </p:spPr>
      </p:pic>
      <p:sp>
        <p:nvSpPr>
          <p:cNvPr id="3" name="Text 2"/>
          <p:cNvSpPr/>
          <p:nvPr/>
        </p:nvSpPr>
        <p:spPr>
          <a:xfrm>
            <a:off x="278958" y="110013"/>
            <a:ext cx="8352353" cy="694373"/>
          </a:xfrm>
          <a:prstGeom prst="rect">
            <a:avLst/>
          </a:prstGeom>
          <a:solidFill>
            <a:srgbClr val="FFC000"/>
          </a:solidFill>
          <a:ln/>
        </p:spPr>
        <p:txBody>
          <a:bodyPr wrap="none" rtlCol="0" anchor="t"/>
          <a:lstStyle/>
          <a:p>
            <a:pPr marL="0" indent="0">
              <a:lnSpc>
                <a:spcPts val="5468"/>
              </a:lnSpc>
              <a:buNone/>
            </a:pPr>
            <a:r>
              <a:rPr lang="en-US" sz="4374" b="1" dirty="0" err="1" smtClean="0">
                <a:solidFill>
                  <a:srgbClr val="484237"/>
                </a:solidFill>
                <a:latin typeface="Gelasio" pitchFamily="34" charset="0"/>
                <a:ea typeface="Gelasio" pitchFamily="34" charset="-122"/>
                <a:cs typeface="Gelasio" pitchFamily="34" charset="-120"/>
              </a:rPr>
              <a:t>L’art</a:t>
            </a:r>
            <a:r>
              <a:rPr lang="en-US" sz="4374" b="1" dirty="0" smtClean="0">
                <a:solidFill>
                  <a:srgbClr val="484237"/>
                </a:solidFill>
                <a:latin typeface="Gelasio" pitchFamily="34" charset="0"/>
                <a:ea typeface="Gelasio" pitchFamily="34" charset="-122"/>
                <a:cs typeface="Gelasio" pitchFamily="34" charset="-120"/>
              </a:rPr>
              <a:t> du prompt</a:t>
            </a:r>
            <a:endParaRPr lang="en-US" sz="4374" dirty="0"/>
          </a:p>
        </p:txBody>
      </p:sp>
    </p:spTree>
    <p:extLst>
      <p:ext uri="{BB962C8B-B14F-4D97-AF65-F5344CB8AC3E}">
        <p14:creationId xmlns:p14="http://schemas.microsoft.com/office/powerpoint/2010/main" val="8728411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D0D0C"/>
          </a:solidFill>
          <a:ln/>
        </p:spPr>
      </p:sp>
      <p:sp>
        <p:nvSpPr>
          <p:cNvPr id="3" name="Shape 1"/>
          <p:cNvSpPr/>
          <p:nvPr/>
        </p:nvSpPr>
        <p:spPr>
          <a:xfrm>
            <a:off x="0" y="0"/>
            <a:ext cx="14630400" cy="8229600"/>
          </a:xfrm>
          <a:prstGeom prst="rect">
            <a:avLst/>
          </a:prstGeom>
          <a:solidFill>
            <a:srgbClr val="1D1D1B"/>
          </a:solidFill>
          <a:ln/>
        </p:spPr>
      </p:sp>
      <p:pic>
        <p:nvPicPr>
          <p:cNvPr id="4" name="Image 0" descr="preencoded.png"/>
          <p:cNvPicPr>
            <a:picLocks noChangeAspect="1"/>
          </p:cNvPicPr>
          <p:nvPr/>
        </p:nvPicPr>
        <p:blipFill>
          <a:blip r:embed="rId3"/>
          <a:stretch>
            <a:fillRect/>
          </a:stretch>
        </p:blipFill>
        <p:spPr>
          <a:xfrm>
            <a:off x="-7620" y="0"/>
            <a:ext cx="5486400" cy="8229600"/>
          </a:xfrm>
          <a:prstGeom prst="rect">
            <a:avLst/>
          </a:prstGeom>
        </p:spPr>
      </p:pic>
      <p:sp>
        <p:nvSpPr>
          <p:cNvPr id="5" name="Text 2"/>
          <p:cNvSpPr/>
          <p:nvPr/>
        </p:nvSpPr>
        <p:spPr>
          <a:xfrm>
            <a:off x="6319599" y="947499"/>
            <a:ext cx="7477601" cy="2874645"/>
          </a:xfrm>
          <a:prstGeom prst="rect">
            <a:avLst/>
          </a:prstGeom>
          <a:noFill/>
          <a:ln/>
        </p:spPr>
        <p:txBody>
          <a:bodyPr wrap="square" rtlCol="0" anchor="t"/>
          <a:lstStyle/>
          <a:p>
            <a:pPr marL="0" indent="0">
              <a:lnSpc>
                <a:spcPts val="7545"/>
              </a:lnSpc>
              <a:buNone/>
            </a:pPr>
            <a:r>
              <a:rPr lang="en-US" sz="6036" b="1" dirty="0" smtClean="0">
                <a:solidFill>
                  <a:srgbClr val="EDEDE8"/>
                </a:solidFill>
                <a:latin typeface="Tomorrow" pitchFamily="34" charset="0"/>
                <a:ea typeface="Tomorrow" pitchFamily="34" charset="-122"/>
                <a:cs typeface="Tomorrow" pitchFamily="34" charset="-120"/>
              </a:rPr>
              <a:t>Behind the curtain…</a:t>
            </a:r>
            <a:endParaRPr lang="en-US" sz="6036" dirty="0"/>
          </a:p>
        </p:txBody>
      </p:sp>
      <p:sp>
        <p:nvSpPr>
          <p:cNvPr id="6" name="Text 3"/>
          <p:cNvSpPr/>
          <p:nvPr/>
        </p:nvSpPr>
        <p:spPr>
          <a:xfrm>
            <a:off x="6319599" y="4155400"/>
            <a:ext cx="7477601" cy="2487811"/>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L'intelligence artificielle générative (GenAI) est une </a:t>
            </a:r>
            <a:r>
              <a:rPr lang="en-US" sz="1750" dirty="0" err="1">
                <a:solidFill>
                  <a:srgbClr val="C9C9C0"/>
                </a:solidFill>
                <a:latin typeface="Tomorrow" pitchFamily="34" charset="0"/>
                <a:ea typeface="Tomorrow" pitchFamily="34" charset="-122"/>
                <a:cs typeface="Tomorrow" pitchFamily="34" charset="-120"/>
              </a:rPr>
              <a:t>technologie</a:t>
            </a:r>
            <a:r>
              <a:rPr lang="en-US" sz="1750" dirty="0">
                <a:solidFill>
                  <a:srgbClr val="C9C9C0"/>
                </a:solidFill>
                <a:latin typeface="Tomorrow" pitchFamily="34" charset="0"/>
                <a:ea typeface="Tomorrow" pitchFamily="34" charset="-122"/>
                <a:cs typeface="Tomorrow" pitchFamily="34" charset="-120"/>
              </a:rPr>
              <a:t> </a:t>
            </a:r>
            <a:r>
              <a:rPr lang="en-US" sz="1750" dirty="0" smtClean="0">
                <a:solidFill>
                  <a:srgbClr val="C9C9C0"/>
                </a:solidFill>
                <a:latin typeface="Tomorrow" pitchFamily="34" charset="0"/>
                <a:ea typeface="Tomorrow" pitchFamily="34" charset="-122"/>
                <a:cs typeface="Tomorrow" pitchFamily="34" charset="-120"/>
              </a:rPr>
              <a:t>qui </a:t>
            </a:r>
            <a:r>
              <a:rPr lang="en-US" sz="1750" dirty="0">
                <a:solidFill>
                  <a:srgbClr val="C9C9C0"/>
                </a:solidFill>
                <a:latin typeface="Tomorrow" pitchFamily="34" charset="0"/>
                <a:ea typeface="Tomorrow" pitchFamily="34" charset="-122"/>
                <a:cs typeface="Tomorrow" pitchFamily="34" charset="-120"/>
              </a:rPr>
              <a:t>permet de créer du contenu nouveau et créatif comme des textes, des images, de la musique et des vidéos. Elle fonctionne en traitant d'immenses quantités de données pour générer des résultats originaux. Bien que prometteuse, la GenAI soulève des questions juridiques importantes concernant les données d'entrée utilisées pour l'entraîner et les contenus générés.</a:t>
            </a:r>
            <a:endParaRPr lang="en-US" sz="1750" dirty="0"/>
          </a:p>
        </p:txBody>
      </p:sp>
      <p:sp>
        <p:nvSpPr>
          <p:cNvPr id="7" name="Shape 4"/>
          <p:cNvSpPr/>
          <p:nvPr/>
        </p:nvSpPr>
        <p:spPr>
          <a:xfrm>
            <a:off x="6319599" y="6909792"/>
            <a:ext cx="355402" cy="355402"/>
          </a:xfrm>
          <a:prstGeom prst="roundRect">
            <a:avLst>
              <a:gd name="adj" fmla="val 25726039"/>
            </a:avLst>
          </a:prstGeom>
          <a:noFill/>
          <a:ln w="7620">
            <a:solidFill>
              <a:srgbClr val="FFFFFF"/>
            </a:solidFill>
            <a:prstDash val="solid"/>
          </a:ln>
        </p:spPr>
      </p:sp>
    </p:spTree>
    <p:extLst>
      <p:ext uri="{BB962C8B-B14F-4D97-AF65-F5344CB8AC3E}">
        <p14:creationId xmlns:p14="http://schemas.microsoft.com/office/powerpoint/2010/main" val="35077759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D0D0C"/>
          </a:solidFill>
          <a:ln/>
        </p:spPr>
      </p:sp>
      <p:sp>
        <p:nvSpPr>
          <p:cNvPr id="3" name="Shape 1"/>
          <p:cNvSpPr/>
          <p:nvPr/>
        </p:nvSpPr>
        <p:spPr>
          <a:xfrm>
            <a:off x="0" y="0"/>
            <a:ext cx="14630400" cy="8229600"/>
          </a:xfrm>
          <a:prstGeom prst="rect">
            <a:avLst/>
          </a:prstGeom>
          <a:solidFill>
            <a:srgbClr val="1D1D1B"/>
          </a:solidFill>
          <a:ln/>
        </p:spPr>
      </p:sp>
      <p:pic>
        <p:nvPicPr>
          <p:cNvPr id="4" name="Image 0" descr="preencoded.png"/>
          <p:cNvPicPr>
            <a:picLocks noChangeAspect="1"/>
          </p:cNvPicPr>
          <p:nvPr/>
        </p:nvPicPr>
        <p:blipFill>
          <a:blip r:embed="rId3"/>
          <a:stretch>
            <a:fillRect/>
          </a:stretch>
        </p:blipFill>
        <p:spPr>
          <a:xfrm>
            <a:off x="-7620" y="0"/>
            <a:ext cx="3657600" cy="8229600"/>
          </a:xfrm>
          <a:prstGeom prst="rect">
            <a:avLst/>
          </a:prstGeom>
        </p:spPr>
      </p:pic>
      <p:sp>
        <p:nvSpPr>
          <p:cNvPr id="5" name="Text 2"/>
          <p:cNvSpPr/>
          <p:nvPr/>
        </p:nvSpPr>
        <p:spPr>
          <a:xfrm>
            <a:off x="4449008" y="747593"/>
            <a:ext cx="6528673" cy="659606"/>
          </a:xfrm>
          <a:prstGeom prst="rect">
            <a:avLst/>
          </a:prstGeom>
          <a:noFill/>
          <a:ln/>
        </p:spPr>
        <p:txBody>
          <a:bodyPr wrap="none" rtlCol="0" anchor="t"/>
          <a:lstStyle/>
          <a:p>
            <a:pPr marL="0" indent="0">
              <a:lnSpc>
                <a:spcPts val="5193"/>
              </a:lnSpc>
              <a:buNone/>
            </a:pPr>
            <a:r>
              <a:rPr lang="en-US" sz="4155" b="1" dirty="0">
                <a:solidFill>
                  <a:srgbClr val="EDEDE8"/>
                </a:solidFill>
                <a:latin typeface="Tomorrow" pitchFamily="34" charset="0"/>
                <a:ea typeface="Tomorrow" pitchFamily="34" charset="-122"/>
                <a:cs typeface="Tomorrow" pitchFamily="34" charset="-120"/>
              </a:rPr>
              <a:t>Qu'est-ce que la GenAI ?</a:t>
            </a:r>
            <a:endParaRPr lang="en-US" sz="4155" dirty="0"/>
          </a:p>
        </p:txBody>
      </p:sp>
      <p:sp>
        <p:nvSpPr>
          <p:cNvPr id="6" name="Shape 3"/>
          <p:cNvSpPr/>
          <p:nvPr/>
        </p:nvSpPr>
        <p:spPr>
          <a:xfrm>
            <a:off x="4744522" y="1723787"/>
            <a:ext cx="42148" cy="5758220"/>
          </a:xfrm>
          <a:prstGeom prst="rect">
            <a:avLst/>
          </a:prstGeom>
          <a:solidFill>
            <a:srgbClr val="5B5B57"/>
          </a:solidFill>
          <a:ln/>
        </p:spPr>
      </p:sp>
      <p:sp>
        <p:nvSpPr>
          <p:cNvPr id="7" name="Shape 4"/>
          <p:cNvSpPr/>
          <p:nvPr/>
        </p:nvSpPr>
        <p:spPr>
          <a:xfrm>
            <a:off x="5003006" y="2104906"/>
            <a:ext cx="738664" cy="42148"/>
          </a:xfrm>
          <a:prstGeom prst="rect">
            <a:avLst/>
          </a:prstGeom>
          <a:solidFill>
            <a:srgbClr val="5B5B57"/>
          </a:solidFill>
          <a:ln/>
        </p:spPr>
      </p:sp>
      <p:sp>
        <p:nvSpPr>
          <p:cNvPr id="8" name="Shape 5"/>
          <p:cNvSpPr/>
          <p:nvPr/>
        </p:nvSpPr>
        <p:spPr>
          <a:xfrm>
            <a:off x="4528185" y="1888688"/>
            <a:ext cx="474821" cy="474821"/>
          </a:xfrm>
          <a:prstGeom prst="roundRect">
            <a:avLst>
              <a:gd name="adj" fmla="val 26670"/>
            </a:avLst>
          </a:prstGeom>
          <a:solidFill>
            <a:srgbClr val="0B0B0A"/>
          </a:solidFill>
          <a:ln/>
        </p:spPr>
      </p:sp>
      <p:sp>
        <p:nvSpPr>
          <p:cNvPr id="9" name="Text 6"/>
          <p:cNvSpPr/>
          <p:nvPr/>
        </p:nvSpPr>
        <p:spPr>
          <a:xfrm>
            <a:off x="4693563" y="1928217"/>
            <a:ext cx="144066" cy="395645"/>
          </a:xfrm>
          <a:prstGeom prst="rect">
            <a:avLst/>
          </a:prstGeom>
          <a:noFill/>
          <a:ln/>
        </p:spPr>
        <p:txBody>
          <a:bodyPr wrap="none" rtlCol="0" anchor="t"/>
          <a:lstStyle/>
          <a:p>
            <a:pPr marL="0" indent="0" algn="ctr">
              <a:lnSpc>
                <a:spcPts val="3116"/>
              </a:lnSpc>
              <a:buNone/>
            </a:pPr>
            <a:r>
              <a:rPr lang="en-US" sz="2493" b="1" dirty="0">
                <a:solidFill>
                  <a:srgbClr val="EDEDE8"/>
                </a:solidFill>
                <a:latin typeface="Tomorrow" pitchFamily="34" charset="0"/>
                <a:ea typeface="Tomorrow" pitchFamily="34" charset="-122"/>
                <a:cs typeface="Tomorrow" pitchFamily="34" charset="-120"/>
              </a:rPr>
              <a:t>1</a:t>
            </a:r>
            <a:endParaRPr lang="en-US" sz="2493" dirty="0"/>
          </a:p>
        </p:txBody>
      </p:sp>
      <p:sp>
        <p:nvSpPr>
          <p:cNvPr id="10" name="Text 7"/>
          <p:cNvSpPr/>
          <p:nvPr/>
        </p:nvSpPr>
        <p:spPr>
          <a:xfrm>
            <a:off x="5926336" y="1934766"/>
            <a:ext cx="2638187" cy="329803"/>
          </a:xfrm>
          <a:prstGeom prst="rect">
            <a:avLst/>
          </a:prstGeom>
          <a:noFill/>
          <a:ln/>
        </p:spPr>
        <p:txBody>
          <a:bodyPr wrap="none" rtlCol="0" anchor="t"/>
          <a:lstStyle/>
          <a:p>
            <a:pPr marL="0" indent="0" algn="l">
              <a:lnSpc>
                <a:spcPts val="2597"/>
              </a:lnSpc>
              <a:buNone/>
            </a:pPr>
            <a:r>
              <a:rPr lang="en-US" sz="2077" b="1" dirty="0">
                <a:solidFill>
                  <a:srgbClr val="EDEDE8"/>
                </a:solidFill>
                <a:latin typeface="Tomorrow" pitchFamily="34" charset="0"/>
                <a:ea typeface="Tomorrow" pitchFamily="34" charset="-122"/>
                <a:cs typeface="Tomorrow" pitchFamily="34" charset="-120"/>
              </a:rPr>
              <a:t>Données d'entrée</a:t>
            </a:r>
            <a:endParaRPr lang="en-US" sz="2077" dirty="0"/>
          </a:p>
        </p:txBody>
      </p:sp>
      <p:sp>
        <p:nvSpPr>
          <p:cNvPr id="11" name="Text 8"/>
          <p:cNvSpPr/>
          <p:nvPr/>
        </p:nvSpPr>
        <p:spPr>
          <a:xfrm>
            <a:off x="5926336" y="2391132"/>
            <a:ext cx="7912656" cy="1012984"/>
          </a:xfrm>
          <a:prstGeom prst="rect">
            <a:avLst/>
          </a:prstGeom>
          <a:noFill/>
          <a:ln/>
        </p:spPr>
        <p:txBody>
          <a:bodyPr wrap="square" rtlCol="0" anchor="t"/>
          <a:lstStyle/>
          <a:p>
            <a:pPr marL="0" indent="0" algn="l">
              <a:lnSpc>
                <a:spcPts val="2659"/>
              </a:lnSpc>
              <a:buNone/>
            </a:pPr>
            <a:r>
              <a:rPr lang="en-US" sz="1662" dirty="0">
                <a:solidFill>
                  <a:srgbClr val="C9C9C0"/>
                </a:solidFill>
                <a:latin typeface="Tomorrow" pitchFamily="34" charset="0"/>
                <a:ea typeface="Tomorrow" pitchFamily="34" charset="-122"/>
                <a:cs typeface="Tomorrow" pitchFamily="34" charset="-120"/>
              </a:rPr>
              <a:t>La GenAI fonctionne en ingérant d'énormes quantités de données existantes, comme des textes, des images et des vidéos. Ces données servent à entraîner les modèles d'IA.</a:t>
            </a:r>
            <a:endParaRPr lang="en-US" sz="1662" dirty="0"/>
          </a:p>
        </p:txBody>
      </p:sp>
      <p:sp>
        <p:nvSpPr>
          <p:cNvPr id="12" name="Shape 9"/>
          <p:cNvSpPr/>
          <p:nvPr/>
        </p:nvSpPr>
        <p:spPr>
          <a:xfrm>
            <a:off x="5003006" y="4207192"/>
            <a:ext cx="738664" cy="42148"/>
          </a:xfrm>
          <a:prstGeom prst="rect">
            <a:avLst/>
          </a:prstGeom>
          <a:solidFill>
            <a:srgbClr val="5B5B57"/>
          </a:solidFill>
          <a:ln/>
        </p:spPr>
      </p:sp>
      <p:sp>
        <p:nvSpPr>
          <p:cNvPr id="13" name="Shape 10"/>
          <p:cNvSpPr/>
          <p:nvPr/>
        </p:nvSpPr>
        <p:spPr>
          <a:xfrm>
            <a:off x="4528185" y="3990975"/>
            <a:ext cx="474821" cy="474821"/>
          </a:xfrm>
          <a:prstGeom prst="roundRect">
            <a:avLst>
              <a:gd name="adj" fmla="val 26670"/>
            </a:avLst>
          </a:prstGeom>
          <a:solidFill>
            <a:srgbClr val="0B0B0A"/>
          </a:solidFill>
          <a:ln/>
        </p:spPr>
      </p:sp>
      <p:sp>
        <p:nvSpPr>
          <p:cNvPr id="14" name="Text 11"/>
          <p:cNvSpPr/>
          <p:nvPr/>
        </p:nvSpPr>
        <p:spPr>
          <a:xfrm>
            <a:off x="4659154" y="4030504"/>
            <a:ext cx="212765" cy="395645"/>
          </a:xfrm>
          <a:prstGeom prst="rect">
            <a:avLst/>
          </a:prstGeom>
          <a:noFill/>
          <a:ln/>
        </p:spPr>
        <p:txBody>
          <a:bodyPr wrap="none" rtlCol="0" anchor="t"/>
          <a:lstStyle/>
          <a:p>
            <a:pPr marL="0" indent="0" algn="ctr">
              <a:lnSpc>
                <a:spcPts val="3116"/>
              </a:lnSpc>
              <a:buNone/>
            </a:pPr>
            <a:r>
              <a:rPr lang="en-US" sz="2493" b="1" dirty="0">
                <a:solidFill>
                  <a:srgbClr val="EDEDE8"/>
                </a:solidFill>
                <a:latin typeface="Tomorrow" pitchFamily="34" charset="0"/>
                <a:ea typeface="Tomorrow" pitchFamily="34" charset="-122"/>
                <a:cs typeface="Tomorrow" pitchFamily="34" charset="-120"/>
              </a:rPr>
              <a:t>2</a:t>
            </a:r>
            <a:endParaRPr lang="en-US" sz="2493" dirty="0"/>
          </a:p>
        </p:txBody>
      </p:sp>
      <p:sp>
        <p:nvSpPr>
          <p:cNvPr id="15" name="Text 12"/>
          <p:cNvSpPr/>
          <p:nvPr/>
        </p:nvSpPr>
        <p:spPr>
          <a:xfrm>
            <a:off x="5926336" y="4037052"/>
            <a:ext cx="2638187" cy="329803"/>
          </a:xfrm>
          <a:prstGeom prst="rect">
            <a:avLst/>
          </a:prstGeom>
          <a:noFill/>
          <a:ln/>
        </p:spPr>
        <p:txBody>
          <a:bodyPr wrap="none" rtlCol="0" anchor="t"/>
          <a:lstStyle/>
          <a:p>
            <a:pPr marL="0" indent="0" algn="l">
              <a:lnSpc>
                <a:spcPts val="2597"/>
              </a:lnSpc>
              <a:buNone/>
            </a:pPr>
            <a:r>
              <a:rPr lang="en-US" sz="2077" b="1" dirty="0">
                <a:solidFill>
                  <a:srgbClr val="EDEDE8"/>
                </a:solidFill>
                <a:latin typeface="Tomorrow" pitchFamily="34" charset="0"/>
                <a:ea typeface="Tomorrow" pitchFamily="34" charset="-122"/>
                <a:cs typeface="Tomorrow" pitchFamily="34" charset="-120"/>
              </a:rPr>
              <a:t>Traitement</a:t>
            </a:r>
            <a:endParaRPr lang="en-US" sz="2077" dirty="0"/>
          </a:p>
        </p:txBody>
      </p:sp>
      <p:sp>
        <p:nvSpPr>
          <p:cNvPr id="16" name="Text 13"/>
          <p:cNvSpPr/>
          <p:nvPr/>
        </p:nvSpPr>
        <p:spPr>
          <a:xfrm>
            <a:off x="5926336" y="4493419"/>
            <a:ext cx="7912656" cy="1012984"/>
          </a:xfrm>
          <a:prstGeom prst="rect">
            <a:avLst/>
          </a:prstGeom>
          <a:noFill/>
          <a:ln/>
        </p:spPr>
        <p:txBody>
          <a:bodyPr wrap="square" rtlCol="0" anchor="t"/>
          <a:lstStyle/>
          <a:p>
            <a:pPr marL="0" indent="0" algn="l">
              <a:lnSpc>
                <a:spcPts val="2659"/>
              </a:lnSpc>
              <a:buNone/>
            </a:pPr>
            <a:r>
              <a:rPr lang="en-US" sz="1662" dirty="0">
                <a:solidFill>
                  <a:srgbClr val="C9C9C0"/>
                </a:solidFill>
                <a:latin typeface="Tomorrow" pitchFamily="34" charset="0"/>
                <a:ea typeface="Tomorrow" pitchFamily="34" charset="-122"/>
                <a:cs typeface="Tomorrow" pitchFamily="34" charset="-120"/>
              </a:rPr>
              <a:t>Les modèles d'IA analysent et apprennent des motifs et des structures à partir des données d'entraînement. Ils peuvent ensuite générer du nouveau contenu en imitant ces motifs.</a:t>
            </a:r>
            <a:endParaRPr lang="en-US" sz="1662" dirty="0"/>
          </a:p>
        </p:txBody>
      </p:sp>
      <p:sp>
        <p:nvSpPr>
          <p:cNvPr id="17" name="Shape 14"/>
          <p:cNvSpPr/>
          <p:nvPr/>
        </p:nvSpPr>
        <p:spPr>
          <a:xfrm>
            <a:off x="5003006" y="6309479"/>
            <a:ext cx="738664" cy="42148"/>
          </a:xfrm>
          <a:prstGeom prst="rect">
            <a:avLst/>
          </a:prstGeom>
          <a:solidFill>
            <a:srgbClr val="5B5B57"/>
          </a:solidFill>
          <a:ln/>
        </p:spPr>
      </p:sp>
      <p:sp>
        <p:nvSpPr>
          <p:cNvPr id="18" name="Shape 15"/>
          <p:cNvSpPr/>
          <p:nvPr/>
        </p:nvSpPr>
        <p:spPr>
          <a:xfrm>
            <a:off x="4528185" y="6093262"/>
            <a:ext cx="474821" cy="474821"/>
          </a:xfrm>
          <a:prstGeom prst="roundRect">
            <a:avLst>
              <a:gd name="adj" fmla="val 26670"/>
            </a:avLst>
          </a:prstGeom>
          <a:solidFill>
            <a:srgbClr val="0B0B0A"/>
          </a:solidFill>
          <a:ln/>
        </p:spPr>
      </p:sp>
      <p:sp>
        <p:nvSpPr>
          <p:cNvPr id="19" name="Text 16"/>
          <p:cNvSpPr/>
          <p:nvPr/>
        </p:nvSpPr>
        <p:spPr>
          <a:xfrm>
            <a:off x="4659868" y="6132790"/>
            <a:ext cx="211455" cy="395645"/>
          </a:xfrm>
          <a:prstGeom prst="rect">
            <a:avLst/>
          </a:prstGeom>
          <a:noFill/>
          <a:ln/>
        </p:spPr>
        <p:txBody>
          <a:bodyPr wrap="none" rtlCol="0" anchor="t"/>
          <a:lstStyle/>
          <a:p>
            <a:pPr marL="0" indent="0" algn="ctr">
              <a:lnSpc>
                <a:spcPts val="3116"/>
              </a:lnSpc>
              <a:buNone/>
            </a:pPr>
            <a:r>
              <a:rPr lang="en-US" sz="2493" b="1" dirty="0">
                <a:solidFill>
                  <a:srgbClr val="EDEDE8"/>
                </a:solidFill>
                <a:latin typeface="Tomorrow" pitchFamily="34" charset="0"/>
                <a:ea typeface="Tomorrow" pitchFamily="34" charset="-122"/>
                <a:cs typeface="Tomorrow" pitchFamily="34" charset="-120"/>
              </a:rPr>
              <a:t>3</a:t>
            </a:r>
            <a:endParaRPr lang="en-US" sz="2493" dirty="0"/>
          </a:p>
        </p:txBody>
      </p:sp>
      <p:sp>
        <p:nvSpPr>
          <p:cNvPr id="20" name="Text 17"/>
          <p:cNvSpPr/>
          <p:nvPr/>
        </p:nvSpPr>
        <p:spPr>
          <a:xfrm>
            <a:off x="5926336" y="6139339"/>
            <a:ext cx="2638187" cy="329803"/>
          </a:xfrm>
          <a:prstGeom prst="rect">
            <a:avLst/>
          </a:prstGeom>
          <a:noFill/>
          <a:ln/>
        </p:spPr>
        <p:txBody>
          <a:bodyPr wrap="none" rtlCol="0" anchor="t"/>
          <a:lstStyle/>
          <a:p>
            <a:pPr marL="0" indent="0" algn="l">
              <a:lnSpc>
                <a:spcPts val="2597"/>
              </a:lnSpc>
              <a:buNone/>
            </a:pPr>
            <a:r>
              <a:rPr lang="en-US" sz="2077" b="1" dirty="0">
                <a:solidFill>
                  <a:srgbClr val="EDEDE8"/>
                </a:solidFill>
                <a:latin typeface="Tomorrow" pitchFamily="34" charset="0"/>
                <a:ea typeface="Tomorrow" pitchFamily="34" charset="-122"/>
                <a:cs typeface="Tomorrow" pitchFamily="34" charset="-120"/>
              </a:rPr>
              <a:t>Contenu généré</a:t>
            </a:r>
            <a:endParaRPr lang="en-US" sz="2077" dirty="0"/>
          </a:p>
        </p:txBody>
      </p:sp>
      <p:sp>
        <p:nvSpPr>
          <p:cNvPr id="21" name="Text 18"/>
          <p:cNvSpPr/>
          <p:nvPr/>
        </p:nvSpPr>
        <p:spPr>
          <a:xfrm>
            <a:off x="5926336" y="6595705"/>
            <a:ext cx="7912656" cy="675323"/>
          </a:xfrm>
          <a:prstGeom prst="rect">
            <a:avLst/>
          </a:prstGeom>
          <a:noFill/>
          <a:ln/>
        </p:spPr>
        <p:txBody>
          <a:bodyPr wrap="square" rtlCol="0" anchor="t"/>
          <a:lstStyle/>
          <a:p>
            <a:pPr marL="0" indent="0" algn="l">
              <a:lnSpc>
                <a:spcPts val="2659"/>
              </a:lnSpc>
              <a:buNone/>
            </a:pPr>
            <a:r>
              <a:rPr lang="en-US" sz="1662" dirty="0">
                <a:solidFill>
                  <a:srgbClr val="C9C9C0"/>
                </a:solidFill>
                <a:latin typeface="Tomorrow" pitchFamily="34" charset="0"/>
                <a:ea typeface="Tomorrow" pitchFamily="34" charset="-122"/>
                <a:cs typeface="Tomorrow" pitchFamily="34" charset="-120"/>
              </a:rPr>
              <a:t>La GenAI produit alors du contenu entièrement nouveau, comme des textes, des images, de la musique ou des vidéos, qui n'existaient pas auparavant.</a:t>
            </a:r>
            <a:endParaRPr lang="en-US" sz="1662" dirty="0"/>
          </a:p>
        </p:txBody>
      </p:sp>
    </p:spTree>
    <p:extLst>
      <p:ext uri="{BB962C8B-B14F-4D97-AF65-F5344CB8AC3E}">
        <p14:creationId xmlns:p14="http://schemas.microsoft.com/office/powerpoint/2010/main" val="5138202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D0D0C"/>
          </a:solidFill>
          <a:ln/>
        </p:spPr>
      </p:sp>
      <p:sp>
        <p:nvSpPr>
          <p:cNvPr id="3" name="Shape 1"/>
          <p:cNvSpPr/>
          <p:nvPr/>
        </p:nvSpPr>
        <p:spPr>
          <a:xfrm>
            <a:off x="0" y="0"/>
            <a:ext cx="14630400" cy="8229600"/>
          </a:xfrm>
          <a:prstGeom prst="rect">
            <a:avLst/>
          </a:prstGeom>
          <a:solidFill>
            <a:srgbClr val="1D1D1B"/>
          </a:solidFill>
          <a:ln/>
        </p:spPr>
      </p:sp>
      <p:sp>
        <p:nvSpPr>
          <p:cNvPr id="4" name="Text 2"/>
          <p:cNvSpPr/>
          <p:nvPr/>
        </p:nvSpPr>
        <p:spPr>
          <a:xfrm>
            <a:off x="2037993" y="635675"/>
            <a:ext cx="6529030" cy="694373"/>
          </a:xfrm>
          <a:prstGeom prst="rect">
            <a:avLst/>
          </a:prstGeom>
          <a:noFill/>
          <a:ln/>
        </p:spPr>
        <p:txBody>
          <a:bodyPr wrap="none" rtlCol="0" anchor="t"/>
          <a:lstStyle/>
          <a:p>
            <a:pPr marL="0" indent="0">
              <a:lnSpc>
                <a:spcPts val="5468"/>
              </a:lnSpc>
              <a:buNone/>
            </a:pPr>
            <a:r>
              <a:rPr lang="en-US" sz="4374" b="1" dirty="0">
                <a:solidFill>
                  <a:srgbClr val="EDEDE8"/>
                </a:solidFill>
                <a:latin typeface="Tomorrow" pitchFamily="34" charset="0"/>
                <a:ea typeface="Tomorrow" pitchFamily="34" charset="-122"/>
                <a:cs typeface="Tomorrow" pitchFamily="34" charset="-120"/>
              </a:rPr>
              <a:t>Utilisations de la GenAI</a:t>
            </a:r>
            <a:endParaRPr lang="en-US" sz="4374" dirty="0"/>
          </a:p>
        </p:txBody>
      </p:sp>
      <p:sp>
        <p:nvSpPr>
          <p:cNvPr id="5" name="Text 3"/>
          <p:cNvSpPr/>
          <p:nvPr/>
        </p:nvSpPr>
        <p:spPr>
          <a:xfrm>
            <a:off x="2037993" y="1885474"/>
            <a:ext cx="2777490" cy="347186"/>
          </a:xfrm>
          <a:prstGeom prst="rect">
            <a:avLst/>
          </a:prstGeom>
          <a:noFill/>
          <a:ln/>
        </p:spPr>
        <p:txBody>
          <a:bodyPr wrap="none" rtlCol="0" anchor="t"/>
          <a:lstStyle/>
          <a:p>
            <a:pPr marL="0" indent="0">
              <a:lnSpc>
                <a:spcPts val="2734"/>
              </a:lnSpc>
              <a:buNone/>
            </a:pPr>
            <a:r>
              <a:rPr lang="en-US" sz="2187" b="1" dirty="0">
                <a:solidFill>
                  <a:srgbClr val="EDEDE8"/>
                </a:solidFill>
                <a:latin typeface="Tomorrow" pitchFamily="34" charset="0"/>
                <a:ea typeface="Tomorrow" pitchFamily="34" charset="-122"/>
                <a:cs typeface="Tomorrow" pitchFamily="34" charset="-120"/>
              </a:rPr>
              <a:t>Marketing</a:t>
            </a:r>
            <a:endParaRPr lang="en-US" sz="2187" dirty="0"/>
          </a:p>
        </p:txBody>
      </p:sp>
      <p:sp>
        <p:nvSpPr>
          <p:cNvPr id="6" name="Text 4"/>
          <p:cNvSpPr/>
          <p:nvPr/>
        </p:nvSpPr>
        <p:spPr>
          <a:xfrm>
            <a:off x="2037993" y="2454831"/>
            <a:ext cx="3156347" cy="2132409"/>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La GenAI peut créer du contenu publicitaire comme des annonces, des logos et des slogans. Elle peut aussi aider à développer des stratégies marketing.</a:t>
            </a:r>
            <a:endParaRPr lang="en-US" sz="1750" dirty="0"/>
          </a:p>
        </p:txBody>
      </p:sp>
      <p:pic>
        <p:nvPicPr>
          <p:cNvPr id="7" name="Image 0" descr="preencoded.png"/>
          <p:cNvPicPr>
            <a:picLocks noChangeAspect="1"/>
          </p:cNvPicPr>
          <p:nvPr/>
        </p:nvPicPr>
        <p:blipFill>
          <a:blip r:embed="rId3"/>
          <a:stretch>
            <a:fillRect/>
          </a:stretch>
        </p:blipFill>
        <p:spPr>
          <a:xfrm>
            <a:off x="2037993" y="4837152"/>
            <a:ext cx="3156347" cy="2159556"/>
          </a:xfrm>
          <a:prstGeom prst="rect">
            <a:avLst/>
          </a:prstGeom>
        </p:spPr>
      </p:pic>
      <p:sp>
        <p:nvSpPr>
          <p:cNvPr id="8" name="Text 5"/>
          <p:cNvSpPr/>
          <p:nvPr/>
        </p:nvSpPr>
        <p:spPr>
          <a:xfrm>
            <a:off x="5743932" y="1885474"/>
            <a:ext cx="2827377" cy="347186"/>
          </a:xfrm>
          <a:prstGeom prst="rect">
            <a:avLst/>
          </a:prstGeom>
          <a:noFill/>
          <a:ln/>
        </p:spPr>
        <p:txBody>
          <a:bodyPr wrap="none" rtlCol="0" anchor="t"/>
          <a:lstStyle/>
          <a:p>
            <a:pPr marL="0" indent="0">
              <a:lnSpc>
                <a:spcPts val="2734"/>
              </a:lnSpc>
              <a:buNone/>
            </a:pPr>
            <a:r>
              <a:rPr lang="en-US" sz="2187" b="1" dirty="0">
                <a:solidFill>
                  <a:srgbClr val="EDEDE8"/>
                </a:solidFill>
                <a:latin typeface="Tomorrow" pitchFamily="34" charset="0"/>
                <a:ea typeface="Tomorrow" pitchFamily="34" charset="-122"/>
                <a:cs typeface="Tomorrow" pitchFamily="34" charset="-120"/>
              </a:rPr>
              <a:t>Création de contenu</a:t>
            </a:r>
            <a:endParaRPr lang="en-US" sz="2187" dirty="0"/>
          </a:p>
        </p:txBody>
      </p:sp>
      <p:sp>
        <p:nvSpPr>
          <p:cNvPr id="9" name="Text 6"/>
          <p:cNvSpPr/>
          <p:nvPr/>
        </p:nvSpPr>
        <p:spPr>
          <a:xfrm>
            <a:off x="5743932" y="2454831"/>
            <a:ext cx="3156347" cy="2132409"/>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Des articles, des histoires, des scripts et d'autres types de textes peuvent être générés par l'IA. Elle peut aussi produire des images, de la musique et des vidéos.</a:t>
            </a:r>
            <a:endParaRPr lang="en-US" sz="1750" dirty="0"/>
          </a:p>
        </p:txBody>
      </p:sp>
      <p:pic>
        <p:nvPicPr>
          <p:cNvPr id="10" name="Image 1" descr="preencoded.png"/>
          <p:cNvPicPr>
            <a:picLocks noChangeAspect="1"/>
          </p:cNvPicPr>
          <p:nvPr/>
        </p:nvPicPr>
        <p:blipFill>
          <a:blip r:embed="rId4"/>
          <a:stretch>
            <a:fillRect/>
          </a:stretch>
        </p:blipFill>
        <p:spPr>
          <a:xfrm>
            <a:off x="5743932" y="4837152"/>
            <a:ext cx="3156347" cy="2159556"/>
          </a:xfrm>
          <a:prstGeom prst="rect">
            <a:avLst/>
          </a:prstGeom>
        </p:spPr>
      </p:pic>
      <p:sp>
        <p:nvSpPr>
          <p:cNvPr id="11" name="Text 7"/>
          <p:cNvSpPr/>
          <p:nvPr/>
        </p:nvSpPr>
        <p:spPr>
          <a:xfrm>
            <a:off x="9449872" y="1885474"/>
            <a:ext cx="3156347" cy="694373"/>
          </a:xfrm>
          <a:prstGeom prst="rect">
            <a:avLst/>
          </a:prstGeom>
          <a:noFill/>
          <a:ln/>
        </p:spPr>
        <p:txBody>
          <a:bodyPr wrap="square" rtlCol="0" anchor="t"/>
          <a:lstStyle/>
          <a:p>
            <a:pPr marL="0" indent="0">
              <a:lnSpc>
                <a:spcPts val="2734"/>
              </a:lnSpc>
              <a:buNone/>
            </a:pPr>
            <a:r>
              <a:rPr lang="en-US" sz="2187" b="1" dirty="0">
                <a:solidFill>
                  <a:srgbClr val="EDEDE8"/>
                </a:solidFill>
                <a:latin typeface="Tomorrow" pitchFamily="34" charset="0"/>
                <a:ea typeface="Tomorrow" pitchFamily="34" charset="-122"/>
                <a:cs typeface="Tomorrow" pitchFamily="34" charset="-120"/>
              </a:rPr>
              <a:t>Développement de produits</a:t>
            </a:r>
            <a:endParaRPr lang="en-US" sz="2187" dirty="0"/>
          </a:p>
        </p:txBody>
      </p:sp>
      <p:sp>
        <p:nvSpPr>
          <p:cNvPr id="12" name="Text 8"/>
          <p:cNvSpPr/>
          <p:nvPr/>
        </p:nvSpPr>
        <p:spPr>
          <a:xfrm>
            <a:off x="9449872" y="2802017"/>
            <a:ext cx="3156347" cy="2132409"/>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La GenAI peut concevoir de nouveaux produits en générant des prototypes virtuels basés sur les préférences des consommateurs.</a:t>
            </a:r>
            <a:endParaRPr lang="en-US" sz="1750" dirty="0"/>
          </a:p>
        </p:txBody>
      </p:sp>
      <p:pic>
        <p:nvPicPr>
          <p:cNvPr id="13" name="Image 2" descr="preencoded.png"/>
          <p:cNvPicPr>
            <a:picLocks noChangeAspect="1"/>
          </p:cNvPicPr>
          <p:nvPr/>
        </p:nvPicPr>
        <p:blipFill>
          <a:blip r:embed="rId5"/>
          <a:stretch>
            <a:fillRect/>
          </a:stretch>
        </p:blipFill>
        <p:spPr>
          <a:xfrm>
            <a:off x="9449872" y="5184338"/>
            <a:ext cx="3156347" cy="2159556"/>
          </a:xfrm>
          <a:prstGeom prst="rect">
            <a:avLst/>
          </a:prstGeom>
        </p:spPr>
      </p:pic>
    </p:spTree>
    <p:extLst>
      <p:ext uri="{BB962C8B-B14F-4D97-AF65-F5344CB8AC3E}">
        <p14:creationId xmlns:p14="http://schemas.microsoft.com/office/powerpoint/2010/main" val="3364101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4" name="Image 0" descr="preencoded.png"/>
          <p:cNvPicPr>
            <a:picLocks noChangeAspect="1"/>
          </p:cNvPicPr>
          <p:nvPr/>
        </p:nvPicPr>
        <p:blipFill>
          <a:blip r:embed="rId3"/>
          <a:stretch>
            <a:fillRect/>
          </a:stretch>
        </p:blipFill>
        <p:spPr>
          <a:xfrm>
            <a:off x="10980420" y="0"/>
            <a:ext cx="3657600" cy="8229600"/>
          </a:xfrm>
          <a:prstGeom prst="rect">
            <a:avLst/>
          </a:prstGeom>
        </p:spPr>
      </p:pic>
      <p:sp>
        <p:nvSpPr>
          <p:cNvPr id="5" name="Text 2"/>
          <p:cNvSpPr/>
          <p:nvPr/>
        </p:nvSpPr>
        <p:spPr>
          <a:xfrm>
            <a:off x="856536" y="849035"/>
            <a:ext cx="5869305" cy="609124"/>
          </a:xfrm>
          <a:prstGeom prst="rect">
            <a:avLst/>
          </a:prstGeom>
          <a:noFill/>
          <a:ln/>
        </p:spPr>
        <p:txBody>
          <a:bodyPr wrap="none" rtlCol="0" anchor="t"/>
          <a:lstStyle/>
          <a:p>
            <a:pPr marL="0" indent="0">
              <a:lnSpc>
                <a:spcPts val="4797"/>
              </a:lnSpc>
              <a:buNone/>
            </a:pPr>
            <a:r>
              <a:rPr lang="en-US" sz="3837" b="1" dirty="0" smtClean="0">
                <a:solidFill>
                  <a:srgbClr val="484237"/>
                </a:solidFill>
                <a:latin typeface="Gelasio" pitchFamily="34" charset="0"/>
                <a:ea typeface="Gelasio" pitchFamily="34" charset="-122"/>
                <a:cs typeface="Gelasio" pitchFamily="34" charset="-120"/>
              </a:rPr>
              <a:t>Au sein de la Gen AI, </a:t>
            </a:r>
            <a:r>
              <a:rPr lang="en-US" sz="3837" b="1" dirty="0" err="1" smtClean="0">
                <a:solidFill>
                  <a:srgbClr val="484237"/>
                </a:solidFill>
                <a:latin typeface="Gelasio" pitchFamily="34" charset="0"/>
                <a:ea typeface="Gelasio" pitchFamily="34" charset="-122"/>
                <a:cs typeface="Gelasio" pitchFamily="34" charset="-120"/>
              </a:rPr>
              <a:t>l’AI</a:t>
            </a:r>
            <a:r>
              <a:rPr lang="en-US" sz="3837" b="1" dirty="0" smtClean="0">
                <a:solidFill>
                  <a:srgbClr val="484237"/>
                </a:solidFill>
                <a:latin typeface="Gelasio" pitchFamily="34" charset="0"/>
                <a:ea typeface="Gelasio" pitchFamily="34" charset="-122"/>
                <a:cs typeface="Gelasio" pitchFamily="34" charset="-120"/>
              </a:rPr>
              <a:t> ART</a:t>
            </a:r>
            <a:endParaRPr lang="en-US" sz="3837" dirty="0"/>
          </a:p>
        </p:txBody>
      </p:sp>
      <p:sp>
        <p:nvSpPr>
          <p:cNvPr id="6" name="Shape 3"/>
          <p:cNvSpPr/>
          <p:nvPr/>
        </p:nvSpPr>
        <p:spPr>
          <a:xfrm>
            <a:off x="1129427" y="1750457"/>
            <a:ext cx="38933" cy="5630108"/>
          </a:xfrm>
          <a:prstGeom prst="rect">
            <a:avLst/>
          </a:prstGeom>
          <a:solidFill>
            <a:srgbClr val="D2CCC5"/>
          </a:solidFill>
          <a:ln/>
        </p:spPr>
      </p:sp>
      <p:sp>
        <p:nvSpPr>
          <p:cNvPr id="7" name="Shape 4"/>
          <p:cNvSpPr/>
          <p:nvPr/>
        </p:nvSpPr>
        <p:spPr>
          <a:xfrm>
            <a:off x="1368088" y="2102465"/>
            <a:ext cx="682228" cy="38933"/>
          </a:xfrm>
          <a:prstGeom prst="rect">
            <a:avLst/>
          </a:prstGeom>
          <a:solidFill>
            <a:srgbClr val="D2CCC5"/>
          </a:solidFill>
          <a:ln/>
        </p:spPr>
      </p:sp>
      <p:sp>
        <p:nvSpPr>
          <p:cNvPr id="8" name="Shape 5"/>
          <p:cNvSpPr/>
          <p:nvPr/>
        </p:nvSpPr>
        <p:spPr>
          <a:xfrm>
            <a:off x="929580" y="1902738"/>
            <a:ext cx="438507" cy="438507"/>
          </a:xfrm>
          <a:prstGeom prst="roundRect">
            <a:avLst>
              <a:gd name="adj" fmla="val 26674"/>
            </a:avLst>
          </a:prstGeom>
          <a:solidFill>
            <a:srgbClr val="EFE7D6"/>
          </a:solidFill>
          <a:ln/>
        </p:spPr>
      </p:sp>
      <p:sp>
        <p:nvSpPr>
          <p:cNvPr id="9" name="Text 6"/>
          <p:cNvSpPr/>
          <p:nvPr/>
        </p:nvSpPr>
        <p:spPr>
          <a:xfrm>
            <a:off x="1079837" y="1939171"/>
            <a:ext cx="137874" cy="365522"/>
          </a:xfrm>
          <a:prstGeom prst="rect">
            <a:avLst/>
          </a:prstGeom>
          <a:noFill/>
          <a:ln/>
        </p:spPr>
        <p:txBody>
          <a:bodyPr wrap="none" rtlCol="0" anchor="t"/>
          <a:lstStyle/>
          <a:p>
            <a:pPr marL="0" indent="0" algn="ctr">
              <a:lnSpc>
                <a:spcPts val="2878"/>
              </a:lnSpc>
              <a:buNone/>
            </a:pPr>
            <a:r>
              <a:rPr lang="en-US" sz="2302" b="1" dirty="0">
                <a:solidFill>
                  <a:srgbClr val="484237"/>
                </a:solidFill>
                <a:latin typeface="Gelasio" pitchFamily="34" charset="0"/>
                <a:ea typeface="Gelasio" pitchFamily="34" charset="-122"/>
                <a:cs typeface="Gelasio" pitchFamily="34" charset="-120"/>
              </a:rPr>
              <a:t>1</a:t>
            </a:r>
            <a:endParaRPr lang="en-US" sz="2302" dirty="0"/>
          </a:p>
        </p:txBody>
      </p:sp>
      <p:sp>
        <p:nvSpPr>
          <p:cNvPr id="10" name="Text 7"/>
          <p:cNvSpPr/>
          <p:nvPr/>
        </p:nvSpPr>
        <p:spPr>
          <a:xfrm>
            <a:off x="2220992" y="1945362"/>
            <a:ext cx="2436733" cy="304562"/>
          </a:xfrm>
          <a:prstGeom prst="rect">
            <a:avLst/>
          </a:prstGeom>
          <a:noFill/>
          <a:ln/>
        </p:spPr>
        <p:txBody>
          <a:bodyPr wrap="none" rtlCol="0" anchor="t"/>
          <a:lstStyle/>
          <a:p>
            <a:pPr marL="0" indent="0" algn="l">
              <a:lnSpc>
                <a:spcPts val="2398"/>
              </a:lnSpc>
              <a:buNone/>
            </a:pPr>
            <a:r>
              <a:rPr lang="en-US" sz="1919" b="1" dirty="0">
                <a:solidFill>
                  <a:srgbClr val="484237"/>
                </a:solidFill>
                <a:latin typeface="Gelasio" pitchFamily="34" charset="0"/>
                <a:ea typeface="Gelasio" pitchFamily="34" charset="-122"/>
                <a:cs typeface="Gelasio" pitchFamily="34" charset="-120"/>
              </a:rPr>
              <a:t>Années 1960</a:t>
            </a:r>
            <a:endParaRPr lang="en-US" sz="1919" dirty="0"/>
          </a:p>
        </p:txBody>
      </p:sp>
      <p:sp>
        <p:nvSpPr>
          <p:cNvPr id="11" name="Text 8"/>
          <p:cNvSpPr/>
          <p:nvPr/>
        </p:nvSpPr>
        <p:spPr>
          <a:xfrm>
            <a:off x="2220992" y="2366843"/>
            <a:ext cx="7895273" cy="935474"/>
          </a:xfrm>
          <a:prstGeom prst="rect">
            <a:avLst/>
          </a:prstGeom>
          <a:noFill/>
          <a:ln/>
        </p:spPr>
        <p:txBody>
          <a:bodyPr wrap="square" rtlCol="0" anchor="t"/>
          <a:lstStyle/>
          <a:p>
            <a:pPr marL="0" indent="0" algn="l">
              <a:lnSpc>
                <a:spcPts val="2456"/>
              </a:lnSpc>
              <a:buNone/>
            </a:pPr>
            <a:r>
              <a:rPr lang="en-US" sz="1535" dirty="0">
                <a:solidFill>
                  <a:srgbClr val="746558"/>
                </a:solidFill>
                <a:latin typeface="Gelasio" pitchFamily="34" charset="0"/>
                <a:ea typeface="Gelasio" pitchFamily="34" charset="-122"/>
                <a:cs typeface="Gelasio" pitchFamily="34" charset="-120"/>
              </a:rPr>
              <a:t>Un des premiers systèmes d'art IA est AARON, développé par Harold Cohen. Ce programme était capable de créer des dessins simples que Cohen finissait ensuite en peignant, utilisant des règles symboliques programmées pour dessiner.</a:t>
            </a:r>
            <a:endParaRPr lang="en-US" sz="1535" dirty="0"/>
          </a:p>
        </p:txBody>
      </p:sp>
      <p:sp>
        <p:nvSpPr>
          <p:cNvPr id="12" name="Shape 9"/>
          <p:cNvSpPr/>
          <p:nvPr/>
        </p:nvSpPr>
        <p:spPr>
          <a:xfrm>
            <a:off x="1368088" y="4044136"/>
            <a:ext cx="682228" cy="38933"/>
          </a:xfrm>
          <a:prstGeom prst="rect">
            <a:avLst/>
          </a:prstGeom>
          <a:solidFill>
            <a:srgbClr val="D2CCC5"/>
          </a:solidFill>
          <a:ln/>
        </p:spPr>
      </p:sp>
      <p:sp>
        <p:nvSpPr>
          <p:cNvPr id="13" name="Shape 10"/>
          <p:cNvSpPr/>
          <p:nvPr/>
        </p:nvSpPr>
        <p:spPr>
          <a:xfrm>
            <a:off x="929580" y="3844409"/>
            <a:ext cx="438507" cy="438507"/>
          </a:xfrm>
          <a:prstGeom prst="roundRect">
            <a:avLst>
              <a:gd name="adj" fmla="val 26674"/>
            </a:avLst>
          </a:prstGeom>
          <a:solidFill>
            <a:srgbClr val="EFE7D6"/>
          </a:solidFill>
          <a:ln/>
        </p:spPr>
      </p:sp>
      <p:sp>
        <p:nvSpPr>
          <p:cNvPr id="14" name="Text 11"/>
          <p:cNvSpPr/>
          <p:nvPr/>
        </p:nvSpPr>
        <p:spPr>
          <a:xfrm>
            <a:off x="1060192" y="3880842"/>
            <a:ext cx="177165" cy="365522"/>
          </a:xfrm>
          <a:prstGeom prst="rect">
            <a:avLst/>
          </a:prstGeom>
          <a:noFill/>
          <a:ln/>
        </p:spPr>
        <p:txBody>
          <a:bodyPr wrap="none" rtlCol="0" anchor="t"/>
          <a:lstStyle/>
          <a:p>
            <a:pPr marL="0" indent="0" algn="ctr">
              <a:lnSpc>
                <a:spcPts val="2878"/>
              </a:lnSpc>
              <a:buNone/>
            </a:pPr>
            <a:r>
              <a:rPr lang="en-US" sz="2302" b="1" dirty="0">
                <a:solidFill>
                  <a:srgbClr val="484237"/>
                </a:solidFill>
                <a:latin typeface="Gelasio" pitchFamily="34" charset="0"/>
                <a:ea typeface="Gelasio" pitchFamily="34" charset="-122"/>
                <a:cs typeface="Gelasio" pitchFamily="34" charset="-120"/>
              </a:rPr>
              <a:t>2</a:t>
            </a:r>
            <a:endParaRPr lang="en-US" sz="2302" dirty="0"/>
          </a:p>
        </p:txBody>
      </p:sp>
      <p:sp>
        <p:nvSpPr>
          <p:cNvPr id="15" name="Text 12"/>
          <p:cNvSpPr/>
          <p:nvPr/>
        </p:nvSpPr>
        <p:spPr>
          <a:xfrm>
            <a:off x="2220992" y="3887033"/>
            <a:ext cx="2436733" cy="304562"/>
          </a:xfrm>
          <a:prstGeom prst="rect">
            <a:avLst/>
          </a:prstGeom>
          <a:noFill/>
          <a:ln/>
        </p:spPr>
        <p:txBody>
          <a:bodyPr wrap="none" rtlCol="0" anchor="t"/>
          <a:lstStyle/>
          <a:p>
            <a:pPr marL="0" indent="0" algn="l">
              <a:lnSpc>
                <a:spcPts val="2398"/>
              </a:lnSpc>
              <a:buNone/>
            </a:pPr>
            <a:r>
              <a:rPr lang="en-US" sz="1919" b="1" dirty="0">
                <a:solidFill>
                  <a:srgbClr val="484237"/>
                </a:solidFill>
                <a:latin typeface="Gelasio" pitchFamily="34" charset="0"/>
                <a:ea typeface="Gelasio" pitchFamily="34" charset="-122"/>
                <a:cs typeface="Gelasio" pitchFamily="34" charset="-120"/>
              </a:rPr>
              <a:t>2014</a:t>
            </a:r>
            <a:endParaRPr lang="en-US" sz="1919" dirty="0"/>
          </a:p>
        </p:txBody>
      </p:sp>
      <p:sp>
        <p:nvSpPr>
          <p:cNvPr id="16" name="Text 13"/>
          <p:cNvSpPr/>
          <p:nvPr/>
        </p:nvSpPr>
        <p:spPr>
          <a:xfrm>
            <a:off x="2220992" y="4308515"/>
            <a:ext cx="7895273" cy="935474"/>
          </a:xfrm>
          <a:prstGeom prst="rect">
            <a:avLst/>
          </a:prstGeom>
          <a:noFill/>
          <a:ln/>
        </p:spPr>
        <p:txBody>
          <a:bodyPr wrap="square" rtlCol="0" anchor="t"/>
          <a:lstStyle/>
          <a:p>
            <a:pPr marL="0" indent="0" algn="l">
              <a:lnSpc>
                <a:spcPts val="2456"/>
              </a:lnSpc>
              <a:buNone/>
            </a:pPr>
            <a:r>
              <a:rPr lang="en-US" sz="1535" dirty="0">
                <a:solidFill>
                  <a:srgbClr val="746558"/>
                </a:solidFill>
                <a:latin typeface="Gelasio" pitchFamily="34" charset="0"/>
                <a:ea typeface="Gelasio" pitchFamily="34" charset="-122"/>
                <a:cs typeface="Gelasio" pitchFamily="34" charset="-120"/>
              </a:rPr>
              <a:t>Introduction des réseaux antagonistes génératifs (GAN), comprenant un "générateur" qui crée des images et un "discriminateur" qui les évalue, permettant au système de s'améliorer et de générer des œuvres plus raffinées.</a:t>
            </a:r>
            <a:endParaRPr lang="en-US" sz="1535" dirty="0"/>
          </a:p>
        </p:txBody>
      </p:sp>
      <p:sp>
        <p:nvSpPr>
          <p:cNvPr id="17" name="Shape 14"/>
          <p:cNvSpPr/>
          <p:nvPr/>
        </p:nvSpPr>
        <p:spPr>
          <a:xfrm>
            <a:off x="1368088" y="5985808"/>
            <a:ext cx="682228" cy="38933"/>
          </a:xfrm>
          <a:prstGeom prst="rect">
            <a:avLst/>
          </a:prstGeom>
          <a:solidFill>
            <a:srgbClr val="D2CCC5"/>
          </a:solidFill>
          <a:ln/>
        </p:spPr>
      </p:sp>
      <p:sp>
        <p:nvSpPr>
          <p:cNvPr id="18" name="Shape 15"/>
          <p:cNvSpPr/>
          <p:nvPr/>
        </p:nvSpPr>
        <p:spPr>
          <a:xfrm>
            <a:off x="929580" y="5786080"/>
            <a:ext cx="438507" cy="438507"/>
          </a:xfrm>
          <a:prstGeom prst="roundRect">
            <a:avLst>
              <a:gd name="adj" fmla="val 26674"/>
            </a:avLst>
          </a:prstGeom>
          <a:solidFill>
            <a:srgbClr val="EFE7D6"/>
          </a:solidFill>
          <a:ln/>
        </p:spPr>
      </p:sp>
      <p:sp>
        <p:nvSpPr>
          <p:cNvPr id="19" name="Text 16"/>
          <p:cNvSpPr/>
          <p:nvPr/>
        </p:nvSpPr>
        <p:spPr>
          <a:xfrm>
            <a:off x="1060668" y="5822513"/>
            <a:ext cx="176212" cy="365522"/>
          </a:xfrm>
          <a:prstGeom prst="rect">
            <a:avLst/>
          </a:prstGeom>
          <a:noFill/>
          <a:ln/>
        </p:spPr>
        <p:txBody>
          <a:bodyPr wrap="none" rtlCol="0" anchor="t"/>
          <a:lstStyle/>
          <a:p>
            <a:pPr marL="0" indent="0" algn="ctr">
              <a:lnSpc>
                <a:spcPts val="2878"/>
              </a:lnSpc>
              <a:buNone/>
            </a:pPr>
            <a:r>
              <a:rPr lang="en-US" sz="2302" b="1" dirty="0">
                <a:solidFill>
                  <a:srgbClr val="484237"/>
                </a:solidFill>
                <a:latin typeface="Gelasio" pitchFamily="34" charset="0"/>
                <a:ea typeface="Gelasio" pitchFamily="34" charset="-122"/>
                <a:cs typeface="Gelasio" pitchFamily="34" charset="-120"/>
              </a:rPr>
              <a:t>3</a:t>
            </a:r>
            <a:endParaRPr lang="en-US" sz="2302" dirty="0"/>
          </a:p>
        </p:txBody>
      </p:sp>
      <p:sp>
        <p:nvSpPr>
          <p:cNvPr id="20" name="Text 17"/>
          <p:cNvSpPr/>
          <p:nvPr/>
        </p:nvSpPr>
        <p:spPr>
          <a:xfrm>
            <a:off x="2220992" y="5828705"/>
            <a:ext cx="2436733" cy="304562"/>
          </a:xfrm>
          <a:prstGeom prst="rect">
            <a:avLst/>
          </a:prstGeom>
          <a:noFill/>
          <a:ln/>
        </p:spPr>
        <p:txBody>
          <a:bodyPr wrap="none" rtlCol="0" anchor="t"/>
          <a:lstStyle/>
          <a:p>
            <a:pPr marL="0" indent="0" algn="l">
              <a:lnSpc>
                <a:spcPts val="2398"/>
              </a:lnSpc>
              <a:buNone/>
            </a:pPr>
            <a:r>
              <a:rPr lang="en-US" sz="1919" b="1" dirty="0">
                <a:solidFill>
                  <a:srgbClr val="484237"/>
                </a:solidFill>
                <a:latin typeface="Gelasio" pitchFamily="34" charset="0"/>
                <a:ea typeface="Gelasio" pitchFamily="34" charset="-122"/>
                <a:cs typeface="Gelasio" pitchFamily="34" charset="-120"/>
              </a:rPr>
              <a:t>Aujourd'hui</a:t>
            </a:r>
            <a:endParaRPr lang="en-US" sz="1919" dirty="0"/>
          </a:p>
        </p:txBody>
      </p:sp>
      <p:sp>
        <p:nvSpPr>
          <p:cNvPr id="21" name="Text 18"/>
          <p:cNvSpPr/>
          <p:nvPr/>
        </p:nvSpPr>
        <p:spPr>
          <a:xfrm>
            <a:off x="2220992" y="6250186"/>
            <a:ext cx="7895273" cy="935474"/>
          </a:xfrm>
          <a:prstGeom prst="rect">
            <a:avLst/>
          </a:prstGeom>
          <a:noFill/>
          <a:ln/>
        </p:spPr>
        <p:txBody>
          <a:bodyPr wrap="square" rtlCol="0" anchor="t"/>
          <a:lstStyle/>
          <a:p>
            <a:pPr marL="0" indent="0" algn="l">
              <a:lnSpc>
                <a:spcPts val="2456"/>
              </a:lnSpc>
              <a:buNone/>
            </a:pPr>
            <a:r>
              <a:rPr lang="en-US" sz="1535" dirty="0">
                <a:solidFill>
                  <a:srgbClr val="746558"/>
                </a:solidFill>
                <a:latin typeface="Gelasio" pitchFamily="34" charset="0"/>
                <a:ea typeface="Gelasio" pitchFamily="34" charset="-122"/>
                <a:cs typeface="Gelasio" pitchFamily="34" charset="-120"/>
              </a:rPr>
              <a:t>Des systèmes comme DALL-E, Imagen et Parti, développés par OpenAI et Google, génèrent des images à partir de descriptions textuelles, montrant comment l'IA peut interpréter le langage humain et créer des images correspondantes.</a:t>
            </a:r>
            <a:endParaRPr lang="en-US" sz="1535" dirty="0"/>
          </a:p>
        </p:txBody>
      </p:sp>
    </p:spTree>
    <p:extLst>
      <p:ext uri="{BB962C8B-B14F-4D97-AF65-F5344CB8AC3E}">
        <p14:creationId xmlns:p14="http://schemas.microsoft.com/office/powerpoint/2010/main" val="1662856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FFFFFF">
              <a:alpha val="85000"/>
            </a:srgbClr>
          </a:solidFill>
          <a:ln/>
        </p:spPr>
      </p:sp>
      <p:sp>
        <p:nvSpPr>
          <p:cNvPr id="6" name="Text 3"/>
          <p:cNvSpPr/>
          <p:nvPr/>
        </p:nvSpPr>
        <p:spPr>
          <a:xfrm>
            <a:off x="2037993" y="744974"/>
            <a:ext cx="10554414" cy="1388745"/>
          </a:xfrm>
          <a:prstGeom prst="rect">
            <a:avLst/>
          </a:prstGeom>
          <a:noFill/>
          <a:ln/>
        </p:spPr>
        <p:txBody>
          <a:bodyPr wrap="square" rtlCol="0" anchor="t"/>
          <a:lstStyle/>
          <a:p>
            <a:pPr marL="0" indent="0">
              <a:lnSpc>
                <a:spcPts val="5468"/>
              </a:lnSpc>
              <a:buNone/>
            </a:pPr>
            <a:r>
              <a:rPr lang="en-US" sz="4374" dirty="0">
                <a:solidFill>
                  <a:srgbClr val="272D45"/>
                </a:solidFill>
                <a:latin typeface="Kanit" pitchFamily="34" charset="0"/>
                <a:ea typeface="Kanit" pitchFamily="34" charset="-122"/>
                <a:cs typeface="Kanit" pitchFamily="34" charset="-120"/>
              </a:rPr>
              <a:t>Comment fonctionnent les modèles de génération d'images ?</a:t>
            </a:r>
            <a:endParaRPr lang="en-US" sz="4374" dirty="0"/>
          </a:p>
        </p:txBody>
      </p:sp>
      <p:sp>
        <p:nvSpPr>
          <p:cNvPr id="7" name="Text 4"/>
          <p:cNvSpPr/>
          <p:nvPr/>
        </p:nvSpPr>
        <p:spPr>
          <a:xfrm>
            <a:off x="2037993" y="2466975"/>
            <a:ext cx="10554414" cy="2132409"/>
          </a:xfrm>
          <a:prstGeom prst="rect">
            <a:avLst/>
          </a:prstGeom>
          <a:noFill/>
          <a:ln/>
        </p:spPr>
        <p:txBody>
          <a:bodyPr wrap="square" rtlCol="0" anchor="t"/>
          <a:lstStyle/>
          <a:p>
            <a:pPr marL="0" indent="0">
              <a:lnSpc>
                <a:spcPts val="2799"/>
              </a:lnSpc>
              <a:buNone/>
            </a:pPr>
            <a:r>
              <a:rPr lang="en-US" sz="1750" dirty="0" smtClean="0">
                <a:solidFill>
                  <a:srgbClr val="2C3249"/>
                </a:solidFill>
                <a:latin typeface="Martel Sans" pitchFamily="34" charset="0"/>
                <a:ea typeface="Martel Sans" pitchFamily="34" charset="-122"/>
                <a:cs typeface="Martel Sans" pitchFamily="34" charset="-120"/>
              </a:rPr>
              <a:t>Les </a:t>
            </a:r>
            <a:r>
              <a:rPr lang="en-US" sz="1750" dirty="0">
                <a:solidFill>
                  <a:srgbClr val="2C3249"/>
                </a:solidFill>
                <a:latin typeface="Martel Sans" pitchFamily="34" charset="0"/>
                <a:ea typeface="Martel Sans" pitchFamily="34" charset="-122"/>
                <a:cs typeface="Martel Sans" pitchFamily="34" charset="-120"/>
              </a:rPr>
              <a:t>modèles de génération d'images reposent sur l'apprentissage profond, c'est-à-dire des réseaux de neurones de très grande taille pouvant atteindre plusieurs milliards de paramètres. Un réseau de neurones peut être considéré comme une fonction qui va associer à des données en entrée, des prédictions en sortie. Cette fonction est composée d'un ensemble de paramètres (des valeurs numériques) initialement aléatoires que le réseau va apprendre à fixer par apprentissage.</a:t>
            </a:r>
            <a:endParaRPr lang="en-US" sz="1750" dirty="0"/>
          </a:p>
        </p:txBody>
      </p:sp>
      <p:pic>
        <p:nvPicPr>
          <p:cNvPr id="8" name="Image 1" descr="preencoded.png"/>
          <p:cNvPicPr>
            <a:picLocks noChangeAspect="1"/>
          </p:cNvPicPr>
          <p:nvPr/>
        </p:nvPicPr>
        <p:blipFill>
          <a:blip r:embed="rId4"/>
          <a:stretch>
            <a:fillRect/>
          </a:stretch>
        </p:blipFill>
        <p:spPr>
          <a:xfrm>
            <a:off x="2037993" y="4849297"/>
            <a:ext cx="3518059" cy="888682"/>
          </a:xfrm>
          <a:prstGeom prst="rect">
            <a:avLst/>
          </a:prstGeom>
        </p:spPr>
      </p:pic>
      <p:sp>
        <p:nvSpPr>
          <p:cNvPr id="9" name="Text 5"/>
          <p:cNvSpPr/>
          <p:nvPr/>
        </p:nvSpPr>
        <p:spPr>
          <a:xfrm>
            <a:off x="2260163" y="6071235"/>
            <a:ext cx="2777490" cy="347186"/>
          </a:xfrm>
          <a:prstGeom prst="rect">
            <a:avLst/>
          </a:prstGeom>
          <a:noFill/>
          <a:ln/>
        </p:spPr>
        <p:txBody>
          <a:bodyPr wrap="none" rtlCol="0" anchor="t"/>
          <a:lstStyle/>
          <a:p>
            <a:pPr marL="0" indent="0" algn="l">
              <a:lnSpc>
                <a:spcPts val="2734"/>
              </a:lnSpc>
              <a:buNone/>
            </a:pPr>
            <a:r>
              <a:rPr lang="en-US" sz="2187" dirty="0">
                <a:solidFill>
                  <a:srgbClr val="2C3249"/>
                </a:solidFill>
                <a:latin typeface="Kanit" pitchFamily="34" charset="0"/>
                <a:ea typeface="Kanit" pitchFamily="34" charset="-122"/>
                <a:cs typeface="Kanit" pitchFamily="34" charset="-120"/>
              </a:rPr>
              <a:t>Données en entrée</a:t>
            </a:r>
            <a:endParaRPr lang="en-US" sz="2187" dirty="0"/>
          </a:p>
        </p:txBody>
      </p:sp>
      <p:sp>
        <p:nvSpPr>
          <p:cNvPr id="10" name="Text 6"/>
          <p:cNvSpPr/>
          <p:nvPr/>
        </p:nvSpPr>
        <p:spPr>
          <a:xfrm>
            <a:off x="2260163" y="6551652"/>
            <a:ext cx="3073718" cy="355402"/>
          </a:xfrm>
          <a:prstGeom prst="rect">
            <a:avLst/>
          </a:prstGeom>
          <a:noFill/>
          <a:ln/>
        </p:spPr>
        <p:txBody>
          <a:bodyPr wrap="none" rtlCol="0" anchor="t"/>
          <a:lstStyle/>
          <a:p>
            <a:pPr marL="0" indent="0" algn="l">
              <a:lnSpc>
                <a:spcPts val="2799"/>
              </a:lnSpc>
              <a:buNone/>
            </a:pPr>
            <a:r>
              <a:rPr lang="en-US" sz="1750" dirty="0">
                <a:solidFill>
                  <a:srgbClr val="2C3249"/>
                </a:solidFill>
                <a:latin typeface="Martel Sans" pitchFamily="34" charset="0"/>
                <a:ea typeface="Martel Sans" pitchFamily="34" charset="-122"/>
                <a:cs typeface="Martel Sans" pitchFamily="34" charset="-120"/>
              </a:rPr>
              <a:t>Images, textes, etc.</a:t>
            </a:r>
            <a:endParaRPr lang="en-US" sz="1750" dirty="0"/>
          </a:p>
        </p:txBody>
      </p:sp>
      <p:pic>
        <p:nvPicPr>
          <p:cNvPr id="11" name="Image 2" descr="preencoded.png"/>
          <p:cNvPicPr>
            <a:picLocks noChangeAspect="1"/>
          </p:cNvPicPr>
          <p:nvPr/>
        </p:nvPicPr>
        <p:blipFill>
          <a:blip r:embed="rId5"/>
          <a:stretch>
            <a:fillRect/>
          </a:stretch>
        </p:blipFill>
        <p:spPr>
          <a:xfrm>
            <a:off x="5556052" y="4849297"/>
            <a:ext cx="3518178" cy="888682"/>
          </a:xfrm>
          <a:prstGeom prst="rect">
            <a:avLst/>
          </a:prstGeom>
        </p:spPr>
      </p:pic>
      <p:sp>
        <p:nvSpPr>
          <p:cNvPr id="12" name="Text 7"/>
          <p:cNvSpPr/>
          <p:nvPr/>
        </p:nvSpPr>
        <p:spPr>
          <a:xfrm>
            <a:off x="5778222" y="6071235"/>
            <a:ext cx="2777490" cy="347186"/>
          </a:xfrm>
          <a:prstGeom prst="rect">
            <a:avLst/>
          </a:prstGeom>
          <a:noFill/>
          <a:ln/>
        </p:spPr>
        <p:txBody>
          <a:bodyPr wrap="none" rtlCol="0" anchor="t"/>
          <a:lstStyle/>
          <a:p>
            <a:pPr marL="0" indent="0" algn="l">
              <a:lnSpc>
                <a:spcPts val="2734"/>
              </a:lnSpc>
              <a:buNone/>
            </a:pPr>
            <a:r>
              <a:rPr lang="en-US" sz="2187" dirty="0">
                <a:solidFill>
                  <a:srgbClr val="2C3249"/>
                </a:solidFill>
                <a:latin typeface="Kanit" pitchFamily="34" charset="0"/>
                <a:ea typeface="Kanit" pitchFamily="34" charset="-122"/>
                <a:cs typeface="Kanit" pitchFamily="34" charset="-120"/>
              </a:rPr>
              <a:t>Réseau de neurones</a:t>
            </a:r>
            <a:endParaRPr lang="en-US" sz="2187" dirty="0"/>
          </a:p>
        </p:txBody>
      </p:sp>
      <p:sp>
        <p:nvSpPr>
          <p:cNvPr id="13" name="Text 8"/>
          <p:cNvSpPr/>
          <p:nvPr/>
        </p:nvSpPr>
        <p:spPr>
          <a:xfrm>
            <a:off x="5778222" y="6551652"/>
            <a:ext cx="3073837" cy="710803"/>
          </a:xfrm>
          <a:prstGeom prst="rect">
            <a:avLst/>
          </a:prstGeom>
          <a:noFill/>
          <a:ln/>
        </p:spPr>
        <p:txBody>
          <a:bodyPr wrap="square" rtlCol="0" anchor="t"/>
          <a:lstStyle/>
          <a:p>
            <a:pPr marL="0" indent="0" algn="l">
              <a:lnSpc>
                <a:spcPts val="2799"/>
              </a:lnSpc>
              <a:buNone/>
            </a:pPr>
            <a:r>
              <a:rPr lang="en-US" sz="1750" dirty="0">
                <a:solidFill>
                  <a:srgbClr val="2C3249"/>
                </a:solidFill>
                <a:latin typeface="Martel Sans" pitchFamily="34" charset="0"/>
                <a:ea typeface="Martel Sans" pitchFamily="34" charset="-122"/>
                <a:cs typeface="Martel Sans" pitchFamily="34" charset="-120"/>
              </a:rPr>
              <a:t>Milliards de paramètres ajustés par apprentissage</a:t>
            </a:r>
            <a:endParaRPr lang="en-US" sz="1750" dirty="0"/>
          </a:p>
        </p:txBody>
      </p:sp>
      <p:pic>
        <p:nvPicPr>
          <p:cNvPr id="14" name="Image 3" descr="preencoded.png"/>
          <p:cNvPicPr>
            <a:picLocks noChangeAspect="1"/>
          </p:cNvPicPr>
          <p:nvPr/>
        </p:nvPicPr>
        <p:blipFill>
          <a:blip r:embed="rId6"/>
          <a:stretch>
            <a:fillRect/>
          </a:stretch>
        </p:blipFill>
        <p:spPr>
          <a:xfrm>
            <a:off x="9074229" y="4849297"/>
            <a:ext cx="3518178" cy="888682"/>
          </a:xfrm>
          <a:prstGeom prst="rect">
            <a:avLst/>
          </a:prstGeom>
        </p:spPr>
      </p:pic>
      <p:sp>
        <p:nvSpPr>
          <p:cNvPr id="15" name="Text 9"/>
          <p:cNvSpPr/>
          <p:nvPr/>
        </p:nvSpPr>
        <p:spPr>
          <a:xfrm>
            <a:off x="9296400" y="6071235"/>
            <a:ext cx="2777490" cy="347186"/>
          </a:xfrm>
          <a:prstGeom prst="rect">
            <a:avLst/>
          </a:prstGeom>
          <a:noFill/>
          <a:ln/>
        </p:spPr>
        <p:txBody>
          <a:bodyPr wrap="none" rtlCol="0" anchor="t"/>
          <a:lstStyle/>
          <a:p>
            <a:pPr marL="0" indent="0" algn="l">
              <a:lnSpc>
                <a:spcPts val="2734"/>
              </a:lnSpc>
              <a:buNone/>
            </a:pPr>
            <a:r>
              <a:rPr lang="en-US" sz="2187" dirty="0">
                <a:solidFill>
                  <a:srgbClr val="2C3249"/>
                </a:solidFill>
                <a:latin typeface="Kanit" pitchFamily="34" charset="0"/>
                <a:ea typeface="Kanit" pitchFamily="34" charset="-122"/>
                <a:cs typeface="Kanit" pitchFamily="34" charset="-120"/>
              </a:rPr>
              <a:t>Prédictions en sortie</a:t>
            </a:r>
            <a:endParaRPr lang="en-US" sz="2187" dirty="0"/>
          </a:p>
        </p:txBody>
      </p:sp>
      <p:sp>
        <p:nvSpPr>
          <p:cNvPr id="16" name="Text 10"/>
          <p:cNvSpPr/>
          <p:nvPr/>
        </p:nvSpPr>
        <p:spPr>
          <a:xfrm>
            <a:off x="9296400" y="6551652"/>
            <a:ext cx="3073837" cy="710803"/>
          </a:xfrm>
          <a:prstGeom prst="rect">
            <a:avLst/>
          </a:prstGeom>
          <a:noFill/>
          <a:ln/>
        </p:spPr>
        <p:txBody>
          <a:bodyPr wrap="square" rtlCol="0" anchor="t"/>
          <a:lstStyle/>
          <a:p>
            <a:pPr marL="0" indent="0" algn="l">
              <a:lnSpc>
                <a:spcPts val="2799"/>
              </a:lnSpc>
              <a:buNone/>
            </a:pPr>
            <a:r>
              <a:rPr lang="en-US" sz="1750" dirty="0">
                <a:solidFill>
                  <a:srgbClr val="2C3249"/>
                </a:solidFill>
                <a:latin typeface="Martel Sans" pitchFamily="34" charset="0"/>
                <a:ea typeface="Martel Sans" pitchFamily="34" charset="-122"/>
                <a:cs typeface="Martel Sans" pitchFamily="34" charset="-120"/>
              </a:rPr>
              <a:t>Images générées, étiquettes d'objets, etc.</a:t>
            </a:r>
            <a:endParaRPr lang="en-US" sz="1750" dirty="0"/>
          </a:p>
        </p:txBody>
      </p:sp>
    </p:spTree>
    <p:extLst>
      <p:ext uri="{BB962C8B-B14F-4D97-AF65-F5344CB8AC3E}">
        <p14:creationId xmlns:p14="http://schemas.microsoft.com/office/powerpoint/2010/main" val="2423645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18288"/>
            <a:ext cx="14630400" cy="8229600"/>
          </a:xfrm>
          <a:prstGeom prst="rect">
            <a:avLst/>
          </a:prstGeom>
          <a:solidFill>
            <a:srgbClr val="FFFFFF"/>
          </a:solidFill>
          <a:ln/>
        </p:spPr>
      </p:sp>
      <p:pic>
        <p:nvPicPr>
          <p:cNvPr id="4" name="Image 0" descr="preencoded.png"/>
          <p:cNvPicPr>
            <a:picLocks noChangeAspect="1"/>
          </p:cNvPicPr>
          <p:nvPr/>
        </p:nvPicPr>
        <p:blipFill>
          <a:blip r:embed="rId3"/>
          <a:stretch>
            <a:fillRect/>
          </a:stretch>
        </p:blipFill>
        <p:spPr>
          <a:xfrm>
            <a:off x="10980420" y="0"/>
            <a:ext cx="3657600" cy="8229600"/>
          </a:xfrm>
          <a:prstGeom prst="rect">
            <a:avLst/>
          </a:prstGeom>
        </p:spPr>
      </p:pic>
      <p:sp>
        <p:nvSpPr>
          <p:cNvPr id="5" name="Text 2"/>
          <p:cNvSpPr/>
          <p:nvPr/>
        </p:nvSpPr>
        <p:spPr>
          <a:xfrm>
            <a:off x="833199" y="1398865"/>
            <a:ext cx="9306401" cy="1388745"/>
          </a:xfrm>
          <a:prstGeom prst="rect">
            <a:avLst/>
          </a:prstGeom>
          <a:noFill/>
          <a:ln/>
        </p:spPr>
        <p:txBody>
          <a:bodyPr wrap="square" rtlCol="0" anchor="t"/>
          <a:lstStyle/>
          <a:p>
            <a:pPr marL="0" indent="0">
              <a:lnSpc>
                <a:spcPts val="5468"/>
              </a:lnSpc>
              <a:buNone/>
            </a:pPr>
            <a:r>
              <a:rPr lang="en-US" sz="4374" dirty="0">
                <a:solidFill>
                  <a:srgbClr val="272D45"/>
                </a:solidFill>
                <a:latin typeface="Kanit" pitchFamily="34" charset="0"/>
                <a:ea typeface="Kanit" pitchFamily="34" charset="-122"/>
                <a:cs typeface="Kanit" pitchFamily="34" charset="-120"/>
              </a:rPr>
              <a:t>L'entraînement coûteux des modèles de génération d'images</a:t>
            </a:r>
            <a:endParaRPr lang="en-US" sz="4374" dirty="0"/>
          </a:p>
        </p:txBody>
      </p:sp>
      <p:sp>
        <p:nvSpPr>
          <p:cNvPr id="6" name="Text 3"/>
          <p:cNvSpPr/>
          <p:nvPr/>
        </p:nvSpPr>
        <p:spPr>
          <a:xfrm>
            <a:off x="732353" y="2885658"/>
            <a:ext cx="9306401" cy="1066205"/>
          </a:xfrm>
          <a:prstGeom prst="rect">
            <a:avLst/>
          </a:prstGeom>
          <a:noFill/>
          <a:ln/>
        </p:spPr>
        <p:txBody>
          <a:bodyPr wrap="square" rtlCol="0" anchor="t"/>
          <a:lstStyle/>
          <a:p>
            <a:pPr>
              <a:lnSpc>
                <a:spcPts val="2799"/>
              </a:lnSpc>
            </a:pPr>
            <a:r>
              <a:rPr lang="en-US" sz="1750" dirty="0">
                <a:solidFill>
                  <a:srgbClr val="2C3249"/>
                </a:solidFill>
                <a:latin typeface="Martel Sans" pitchFamily="34" charset="0"/>
                <a:ea typeface="Martel Sans" pitchFamily="34" charset="-122"/>
                <a:cs typeface="Martel Sans" pitchFamily="34" charset="-120"/>
              </a:rPr>
              <a:t>Pour donner un ordre de grandeur, le modèle Stable Diffusion, capable de générer des images réalistes est composé de 8 milliards de paramètres et son entraînement a coûté 600 000 dollars</a:t>
            </a:r>
            <a:r>
              <a:rPr lang="en-US" sz="1750" dirty="0" smtClean="0">
                <a:solidFill>
                  <a:srgbClr val="2C3249"/>
                </a:solidFill>
                <a:latin typeface="Martel Sans" pitchFamily="34" charset="0"/>
                <a:ea typeface="Martel Sans" pitchFamily="34" charset="-122"/>
                <a:cs typeface="Martel Sans" pitchFamily="34" charset="-120"/>
              </a:rPr>
              <a:t>. (source, Christophe </a:t>
            </a:r>
            <a:r>
              <a:rPr lang="en-US" sz="1750" dirty="0">
                <a:solidFill>
                  <a:srgbClr val="2C3249"/>
                </a:solidFill>
                <a:latin typeface="Martel Sans" pitchFamily="34" charset="0"/>
                <a:ea typeface="Martel Sans" pitchFamily="34" charset="-122"/>
                <a:cs typeface="Martel Sans" pitchFamily="34" charset="-120"/>
              </a:rPr>
              <a:t>Rodrigues, https://</a:t>
            </a:r>
            <a:r>
              <a:rPr lang="en-US" sz="1750" dirty="0" smtClean="0">
                <a:solidFill>
                  <a:srgbClr val="2C3249"/>
                </a:solidFill>
                <a:latin typeface="Martel Sans" pitchFamily="34" charset="0"/>
                <a:ea typeface="Martel Sans" pitchFamily="34" charset="-122"/>
                <a:cs typeface="Martel Sans" pitchFamily="34" charset="-120"/>
              </a:rPr>
              <a:t>theconversation.com/comment-une-ia-genere-t-elle-une-image-229962) </a:t>
            </a:r>
            <a:endParaRPr lang="en-US" sz="1750" dirty="0"/>
          </a:p>
        </p:txBody>
      </p:sp>
      <p:sp>
        <p:nvSpPr>
          <p:cNvPr id="7" name="Shape 4"/>
          <p:cNvSpPr/>
          <p:nvPr/>
        </p:nvSpPr>
        <p:spPr>
          <a:xfrm>
            <a:off x="833199" y="4610576"/>
            <a:ext cx="499943" cy="499943"/>
          </a:xfrm>
          <a:prstGeom prst="roundRect">
            <a:avLst>
              <a:gd name="adj" fmla="val 20000"/>
            </a:avLst>
          </a:prstGeom>
          <a:solidFill>
            <a:srgbClr val="DFECE9"/>
          </a:solidFill>
          <a:ln w="7620">
            <a:solidFill>
              <a:srgbClr val="C5D2CF"/>
            </a:solidFill>
            <a:prstDash val="solid"/>
          </a:ln>
        </p:spPr>
      </p:sp>
      <p:sp>
        <p:nvSpPr>
          <p:cNvPr id="8" name="Text 5"/>
          <p:cNvSpPr/>
          <p:nvPr/>
        </p:nvSpPr>
        <p:spPr>
          <a:xfrm>
            <a:off x="1032510" y="4652248"/>
            <a:ext cx="101322" cy="416481"/>
          </a:xfrm>
          <a:prstGeom prst="rect">
            <a:avLst/>
          </a:prstGeom>
          <a:noFill/>
          <a:ln/>
        </p:spPr>
        <p:txBody>
          <a:bodyPr wrap="none" rtlCol="0" anchor="t"/>
          <a:lstStyle/>
          <a:p>
            <a:pPr marL="0" indent="0" algn="ctr">
              <a:lnSpc>
                <a:spcPts val="3281"/>
              </a:lnSpc>
              <a:buNone/>
            </a:pPr>
            <a:r>
              <a:rPr lang="en-US" sz="2624" dirty="0">
                <a:solidFill>
                  <a:srgbClr val="2C3249"/>
                </a:solidFill>
                <a:latin typeface="Kanit" pitchFamily="34" charset="0"/>
                <a:ea typeface="Kanit" pitchFamily="34" charset="-122"/>
                <a:cs typeface="Kanit" pitchFamily="34" charset="-120"/>
              </a:rPr>
              <a:t>1</a:t>
            </a:r>
            <a:endParaRPr lang="en-US" sz="2624" dirty="0"/>
          </a:p>
        </p:txBody>
      </p:sp>
      <p:sp>
        <p:nvSpPr>
          <p:cNvPr id="9" name="Text 6"/>
          <p:cNvSpPr/>
          <p:nvPr/>
        </p:nvSpPr>
        <p:spPr>
          <a:xfrm>
            <a:off x="1555313" y="4686895"/>
            <a:ext cx="2777490" cy="347186"/>
          </a:xfrm>
          <a:prstGeom prst="rect">
            <a:avLst/>
          </a:prstGeom>
          <a:noFill/>
          <a:ln/>
        </p:spPr>
        <p:txBody>
          <a:bodyPr wrap="none" rtlCol="0" anchor="t"/>
          <a:lstStyle/>
          <a:p>
            <a:pPr marL="0" indent="0">
              <a:lnSpc>
                <a:spcPts val="2734"/>
              </a:lnSpc>
              <a:buNone/>
            </a:pPr>
            <a:r>
              <a:rPr lang="en-US" sz="2187" dirty="0">
                <a:solidFill>
                  <a:srgbClr val="2C3249"/>
                </a:solidFill>
                <a:latin typeface="Kanit" pitchFamily="34" charset="0"/>
                <a:ea typeface="Kanit" pitchFamily="34" charset="-122"/>
                <a:cs typeface="Kanit" pitchFamily="34" charset="-120"/>
              </a:rPr>
              <a:t>Taille massive</a:t>
            </a:r>
            <a:endParaRPr lang="en-US" sz="2187" dirty="0"/>
          </a:p>
        </p:txBody>
      </p:sp>
      <p:sp>
        <p:nvSpPr>
          <p:cNvPr id="10" name="Text 7"/>
          <p:cNvSpPr/>
          <p:nvPr/>
        </p:nvSpPr>
        <p:spPr>
          <a:xfrm>
            <a:off x="1555313" y="5167313"/>
            <a:ext cx="3820001" cy="355402"/>
          </a:xfrm>
          <a:prstGeom prst="rect">
            <a:avLst/>
          </a:prstGeom>
          <a:noFill/>
          <a:ln/>
        </p:spPr>
        <p:txBody>
          <a:bodyPr wrap="none" rtlCol="0" anchor="t"/>
          <a:lstStyle/>
          <a:p>
            <a:pPr marL="0" indent="0">
              <a:lnSpc>
                <a:spcPts val="2799"/>
              </a:lnSpc>
              <a:buNone/>
            </a:pPr>
            <a:r>
              <a:rPr lang="en-US" sz="1750" dirty="0">
                <a:solidFill>
                  <a:srgbClr val="2C3249"/>
                </a:solidFill>
                <a:latin typeface="Martel Sans" pitchFamily="34" charset="0"/>
                <a:ea typeface="Martel Sans" pitchFamily="34" charset="-122"/>
                <a:cs typeface="Martel Sans" pitchFamily="34" charset="-120"/>
              </a:rPr>
              <a:t>8 milliards de paramètres</a:t>
            </a:r>
            <a:endParaRPr lang="en-US" sz="1750" dirty="0"/>
          </a:p>
        </p:txBody>
      </p:sp>
      <p:sp>
        <p:nvSpPr>
          <p:cNvPr id="11" name="Shape 8"/>
          <p:cNvSpPr/>
          <p:nvPr/>
        </p:nvSpPr>
        <p:spPr>
          <a:xfrm>
            <a:off x="5597485" y="4610576"/>
            <a:ext cx="499943" cy="499943"/>
          </a:xfrm>
          <a:prstGeom prst="roundRect">
            <a:avLst>
              <a:gd name="adj" fmla="val 20000"/>
            </a:avLst>
          </a:prstGeom>
          <a:solidFill>
            <a:srgbClr val="DFECE9"/>
          </a:solidFill>
          <a:ln w="7620">
            <a:solidFill>
              <a:srgbClr val="C5D2CF"/>
            </a:solidFill>
            <a:prstDash val="solid"/>
          </a:ln>
        </p:spPr>
      </p:sp>
      <p:sp>
        <p:nvSpPr>
          <p:cNvPr id="12" name="Text 9"/>
          <p:cNvSpPr/>
          <p:nvPr/>
        </p:nvSpPr>
        <p:spPr>
          <a:xfrm>
            <a:off x="5763101" y="4652248"/>
            <a:ext cx="168712" cy="416481"/>
          </a:xfrm>
          <a:prstGeom prst="rect">
            <a:avLst/>
          </a:prstGeom>
          <a:noFill/>
          <a:ln/>
        </p:spPr>
        <p:txBody>
          <a:bodyPr wrap="none" rtlCol="0" anchor="t"/>
          <a:lstStyle/>
          <a:p>
            <a:pPr marL="0" indent="0" algn="ctr">
              <a:lnSpc>
                <a:spcPts val="3281"/>
              </a:lnSpc>
              <a:buNone/>
            </a:pPr>
            <a:r>
              <a:rPr lang="en-US" sz="2624" dirty="0">
                <a:solidFill>
                  <a:srgbClr val="2C3249"/>
                </a:solidFill>
                <a:latin typeface="Kanit" pitchFamily="34" charset="0"/>
                <a:ea typeface="Kanit" pitchFamily="34" charset="-122"/>
                <a:cs typeface="Kanit" pitchFamily="34" charset="-120"/>
              </a:rPr>
              <a:t>2</a:t>
            </a:r>
            <a:endParaRPr lang="en-US" sz="2624" dirty="0"/>
          </a:p>
        </p:txBody>
      </p:sp>
      <p:sp>
        <p:nvSpPr>
          <p:cNvPr id="13" name="Text 10"/>
          <p:cNvSpPr/>
          <p:nvPr/>
        </p:nvSpPr>
        <p:spPr>
          <a:xfrm>
            <a:off x="6319599" y="4686895"/>
            <a:ext cx="2777490" cy="347186"/>
          </a:xfrm>
          <a:prstGeom prst="rect">
            <a:avLst/>
          </a:prstGeom>
          <a:noFill/>
          <a:ln/>
        </p:spPr>
        <p:txBody>
          <a:bodyPr wrap="none" rtlCol="0" anchor="t"/>
          <a:lstStyle/>
          <a:p>
            <a:pPr marL="0" indent="0">
              <a:lnSpc>
                <a:spcPts val="2734"/>
              </a:lnSpc>
              <a:buNone/>
            </a:pPr>
            <a:r>
              <a:rPr lang="en-US" sz="2187" dirty="0">
                <a:solidFill>
                  <a:srgbClr val="2C3249"/>
                </a:solidFill>
                <a:latin typeface="Kanit" pitchFamily="34" charset="0"/>
                <a:ea typeface="Kanit" pitchFamily="34" charset="-122"/>
                <a:cs typeface="Kanit" pitchFamily="34" charset="-120"/>
              </a:rPr>
              <a:t>Coût élevé</a:t>
            </a:r>
            <a:endParaRPr lang="en-US" sz="2187" dirty="0"/>
          </a:p>
        </p:txBody>
      </p:sp>
      <p:sp>
        <p:nvSpPr>
          <p:cNvPr id="14" name="Text 11"/>
          <p:cNvSpPr/>
          <p:nvPr/>
        </p:nvSpPr>
        <p:spPr>
          <a:xfrm>
            <a:off x="6319599" y="5167313"/>
            <a:ext cx="3820001" cy="355402"/>
          </a:xfrm>
          <a:prstGeom prst="rect">
            <a:avLst/>
          </a:prstGeom>
          <a:noFill/>
          <a:ln/>
        </p:spPr>
        <p:txBody>
          <a:bodyPr wrap="none" rtlCol="0" anchor="t"/>
          <a:lstStyle/>
          <a:p>
            <a:pPr marL="0" indent="0">
              <a:lnSpc>
                <a:spcPts val="2799"/>
              </a:lnSpc>
              <a:buNone/>
            </a:pPr>
            <a:r>
              <a:rPr lang="en-US" sz="1750" dirty="0">
                <a:solidFill>
                  <a:srgbClr val="2C3249"/>
                </a:solidFill>
                <a:latin typeface="Martel Sans" pitchFamily="34" charset="0"/>
                <a:ea typeface="Martel Sans" pitchFamily="34" charset="-122"/>
                <a:cs typeface="Martel Sans" pitchFamily="34" charset="-120"/>
              </a:rPr>
              <a:t>600 000 dollars pour l'entraînement</a:t>
            </a:r>
            <a:endParaRPr lang="en-US" sz="1750" dirty="0"/>
          </a:p>
        </p:txBody>
      </p:sp>
      <p:sp>
        <p:nvSpPr>
          <p:cNvPr id="15" name="Shape 12"/>
          <p:cNvSpPr/>
          <p:nvPr/>
        </p:nvSpPr>
        <p:spPr>
          <a:xfrm>
            <a:off x="833199" y="5918478"/>
            <a:ext cx="499943" cy="499943"/>
          </a:xfrm>
          <a:prstGeom prst="roundRect">
            <a:avLst>
              <a:gd name="adj" fmla="val 20000"/>
            </a:avLst>
          </a:prstGeom>
          <a:solidFill>
            <a:srgbClr val="DFECE9"/>
          </a:solidFill>
          <a:ln w="7620">
            <a:solidFill>
              <a:srgbClr val="C5D2CF"/>
            </a:solidFill>
            <a:prstDash val="solid"/>
          </a:ln>
        </p:spPr>
      </p:sp>
      <p:sp>
        <p:nvSpPr>
          <p:cNvPr id="16" name="Text 13"/>
          <p:cNvSpPr/>
          <p:nvPr/>
        </p:nvSpPr>
        <p:spPr>
          <a:xfrm>
            <a:off x="997506" y="5960150"/>
            <a:ext cx="171331" cy="416481"/>
          </a:xfrm>
          <a:prstGeom prst="rect">
            <a:avLst/>
          </a:prstGeom>
          <a:noFill/>
          <a:ln/>
        </p:spPr>
        <p:txBody>
          <a:bodyPr wrap="none" rtlCol="0" anchor="t"/>
          <a:lstStyle/>
          <a:p>
            <a:pPr marL="0" indent="0" algn="ctr">
              <a:lnSpc>
                <a:spcPts val="3281"/>
              </a:lnSpc>
              <a:buNone/>
            </a:pPr>
            <a:r>
              <a:rPr lang="en-US" sz="2624" dirty="0">
                <a:solidFill>
                  <a:srgbClr val="2C3249"/>
                </a:solidFill>
                <a:latin typeface="Kanit" pitchFamily="34" charset="0"/>
                <a:ea typeface="Kanit" pitchFamily="34" charset="-122"/>
                <a:cs typeface="Kanit" pitchFamily="34" charset="-120"/>
              </a:rPr>
              <a:t>3</a:t>
            </a:r>
            <a:endParaRPr lang="en-US" sz="2624" dirty="0"/>
          </a:p>
        </p:txBody>
      </p:sp>
      <p:sp>
        <p:nvSpPr>
          <p:cNvPr id="17" name="Text 14"/>
          <p:cNvSpPr/>
          <p:nvPr/>
        </p:nvSpPr>
        <p:spPr>
          <a:xfrm>
            <a:off x="1555313" y="5994797"/>
            <a:ext cx="3228856" cy="347186"/>
          </a:xfrm>
          <a:prstGeom prst="rect">
            <a:avLst/>
          </a:prstGeom>
          <a:noFill/>
          <a:ln/>
        </p:spPr>
        <p:txBody>
          <a:bodyPr wrap="none" rtlCol="0" anchor="t"/>
          <a:lstStyle/>
          <a:p>
            <a:pPr marL="0" indent="0">
              <a:lnSpc>
                <a:spcPts val="2734"/>
              </a:lnSpc>
              <a:buNone/>
            </a:pPr>
            <a:r>
              <a:rPr lang="en-US" sz="2187" dirty="0">
                <a:solidFill>
                  <a:srgbClr val="2C3249"/>
                </a:solidFill>
                <a:latin typeface="Kanit" pitchFamily="34" charset="0"/>
                <a:ea typeface="Kanit" pitchFamily="34" charset="-122"/>
                <a:cs typeface="Kanit" pitchFamily="34" charset="-120"/>
              </a:rPr>
              <a:t>Résultats impressionnants</a:t>
            </a:r>
            <a:endParaRPr lang="en-US" sz="2187" dirty="0"/>
          </a:p>
        </p:txBody>
      </p:sp>
      <p:sp>
        <p:nvSpPr>
          <p:cNvPr id="18" name="Text 15"/>
          <p:cNvSpPr/>
          <p:nvPr/>
        </p:nvSpPr>
        <p:spPr>
          <a:xfrm>
            <a:off x="1555313" y="6475214"/>
            <a:ext cx="8584287" cy="355402"/>
          </a:xfrm>
          <a:prstGeom prst="rect">
            <a:avLst/>
          </a:prstGeom>
          <a:noFill/>
          <a:ln/>
        </p:spPr>
        <p:txBody>
          <a:bodyPr wrap="none" rtlCol="0" anchor="t"/>
          <a:lstStyle/>
          <a:p>
            <a:pPr marL="0" indent="0">
              <a:lnSpc>
                <a:spcPts val="2799"/>
              </a:lnSpc>
              <a:buNone/>
            </a:pPr>
            <a:r>
              <a:rPr lang="en-US" sz="1750" dirty="0">
                <a:solidFill>
                  <a:srgbClr val="2C3249"/>
                </a:solidFill>
                <a:latin typeface="Martel Sans" pitchFamily="34" charset="0"/>
                <a:ea typeface="Martel Sans" pitchFamily="34" charset="-122"/>
                <a:cs typeface="Martel Sans" pitchFamily="34" charset="-120"/>
              </a:rPr>
              <a:t>Génération d'images réalistes</a:t>
            </a:r>
            <a:endParaRPr lang="en-US" sz="1750" dirty="0"/>
          </a:p>
        </p:txBody>
      </p:sp>
    </p:spTree>
    <p:extLst>
      <p:ext uri="{BB962C8B-B14F-4D97-AF65-F5344CB8AC3E}">
        <p14:creationId xmlns:p14="http://schemas.microsoft.com/office/powerpoint/2010/main" val="242834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121503"/>
            <a:ext cx="14630400" cy="8238292"/>
          </a:xfrm>
          <a:prstGeom prst="rect">
            <a:avLst/>
          </a:prstGeom>
          <a:solidFill>
            <a:srgbClr val="FFFFFF"/>
          </a:solidFill>
          <a:ln/>
        </p:spPr>
      </p:sp>
      <p:sp>
        <p:nvSpPr>
          <p:cNvPr id="4" name="Text 2"/>
          <p:cNvSpPr/>
          <p:nvPr/>
        </p:nvSpPr>
        <p:spPr>
          <a:xfrm>
            <a:off x="2411551" y="1416821"/>
            <a:ext cx="9380577" cy="654963"/>
          </a:xfrm>
          <a:prstGeom prst="rect">
            <a:avLst/>
          </a:prstGeom>
          <a:noFill/>
          <a:ln/>
        </p:spPr>
        <p:txBody>
          <a:bodyPr wrap="none" rtlCol="0" anchor="t"/>
          <a:lstStyle/>
          <a:p>
            <a:pPr marL="0" indent="0">
              <a:lnSpc>
                <a:spcPts val="5157"/>
              </a:lnSpc>
              <a:buNone/>
            </a:pPr>
            <a:r>
              <a:rPr lang="en-US" sz="4126" dirty="0">
                <a:solidFill>
                  <a:srgbClr val="272D45"/>
                </a:solidFill>
                <a:latin typeface="Kanit" pitchFamily="34" charset="0"/>
                <a:ea typeface="Kanit" pitchFamily="34" charset="-122"/>
                <a:cs typeface="Kanit" pitchFamily="34" charset="-120"/>
              </a:rPr>
              <a:t>L'apprentissage des réseaux de neurones</a:t>
            </a:r>
            <a:endParaRPr lang="en-US" sz="4126" dirty="0"/>
          </a:p>
        </p:txBody>
      </p:sp>
      <p:sp>
        <p:nvSpPr>
          <p:cNvPr id="5" name="Text 3"/>
          <p:cNvSpPr/>
          <p:nvPr/>
        </p:nvSpPr>
        <p:spPr>
          <a:xfrm>
            <a:off x="2550914" y="2202918"/>
            <a:ext cx="9955292" cy="2346960"/>
          </a:xfrm>
          <a:prstGeom prst="rect">
            <a:avLst/>
          </a:prstGeom>
          <a:noFill/>
          <a:ln/>
        </p:spPr>
        <p:txBody>
          <a:bodyPr wrap="square" rtlCol="0" anchor="t"/>
          <a:lstStyle/>
          <a:p>
            <a:pPr marL="0" indent="0">
              <a:lnSpc>
                <a:spcPts val="2640"/>
              </a:lnSpc>
              <a:buNone/>
            </a:pPr>
            <a:r>
              <a:rPr lang="en-US" sz="1650" dirty="0" err="1" smtClean="0">
                <a:solidFill>
                  <a:srgbClr val="2C3249"/>
                </a:solidFill>
                <a:latin typeface="Martel Sans" pitchFamily="34" charset="0"/>
                <a:ea typeface="Martel Sans" pitchFamily="34" charset="-122"/>
                <a:cs typeface="Martel Sans" pitchFamily="34" charset="-120"/>
              </a:rPr>
              <a:t>Une</a:t>
            </a:r>
            <a:r>
              <a:rPr lang="en-US" sz="1650" dirty="0" smtClean="0">
                <a:solidFill>
                  <a:srgbClr val="2C3249"/>
                </a:solidFill>
                <a:latin typeface="Martel Sans" pitchFamily="34" charset="0"/>
                <a:ea typeface="Martel Sans" pitchFamily="34" charset="-122"/>
                <a:cs typeface="Martel Sans" pitchFamily="34" charset="-120"/>
              </a:rPr>
              <a:t> </a:t>
            </a:r>
            <a:r>
              <a:rPr lang="en-US" sz="1650" dirty="0">
                <a:solidFill>
                  <a:srgbClr val="2C3249"/>
                </a:solidFill>
                <a:latin typeface="Martel Sans" pitchFamily="34" charset="0"/>
                <a:ea typeface="Martel Sans" pitchFamily="34" charset="-122"/>
                <a:cs typeface="Martel Sans" pitchFamily="34" charset="-120"/>
              </a:rPr>
              <a:t>image est présentée en entrée du réseau et celui-ci doit prédire en sortie des étiquettes d'objets possibles (voiture, personne, chat…). L'apprentissage consiste alors à trouver une bonne combinaison de paramètres permettant de prédire le plus correctement possible les objets présents dans les images. La qualité de l'apprentissage dépendra principalement de la quantité de données étiquetées, de la taille des modèles et de la puissance de calcul disponible.</a:t>
            </a:r>
            <a:endParaRPr lang="en-US" sz="1650" dirty="0"/>
          </a:p>
        </p:txBody>
      </p:sp>
      <p:sp>
        <p:nvSpPr>
          <p:cNvPr id="6" name="Shape 4"/>
          <p:cNvSpPr/>
          <p:nvPr/>
        </p:nvSpPr>
        <p:spPr>
          <a:xfrm>
            <a:off x="2337554" y="4233029"/>
            <a:ext cx="9955292" cy="3429000"/>
          </a:xfrm>
          <a:prstGeom prst="roundRect">
            <a:avLst>
              <a:gd name="adj" fmla="val 2750"/>
            </a:avLst>
          </a:prstGeom>
          <a:noFill/>
          <a:ln w="7620">
            <a:solidFill>
              <a:srgbClr val="000000">
                <a:alpha val="8000"/>
              </a:srgbClr>
            </a:solidFill>
            <a:prstDash val="solid"/>
          </a:ln>
        </p:spPr>
      </p:sp>
      <p:sp>
        <p:nvSpPr>
          <p:cNvPr id="7" name="Shape 5"/>
          <p:cNvSpPr/>
          <p:nvPr/>
        </p:nvSpPr>
        <p:spPr>
          <a:xfrm>
            <a:off x="2345174" y="4240649"/>
            <a:ext cx="9940052" cy="601980"/>
          </a:xfrm>
          <a:prstGeom prst="rect">
            <a:avLst/>
          </a:prstGeom>
          <a:solidFill>
            <a:srgbClr val="FFFFFF">
              <a:alpha val="4000"/>
            </a:srgbClr>
          </a:solidFill>
          <a:ln/>
        </p:spPr>
      </p:sp>
      <p:sp>
        <p:nvSpPr>
          <p:cNvPr id="8" name="Text 6"/>
          <p:cNvSpPr/>
          <p:nvPr/>
        </p:nvSpPr>
        <p:spPr>
          <a:xfrm>
            <a:off x="2554724" y="4373999"/>
            <a:ext cx="4547116" cy="335280"/>
          </a:xfrm>
          <a:prstGeom prst="rect">
            <a:avLst/>
          </a:prstGeom>
          <a:noFill/>
          <a:ln/>
        </p:spPr>
        <p:txBody>
          <a:bodyPr wrap="non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Facteurs clés</a:t>
            </a:r>
            <a:endParaRPr lang="en-US" sz="1650" dirty="0"/>
          </a:p>
        </p:txBody>
      </p:sp>
      <p:sp>
        <p:nvSpPr>
          <p:cNvPr id="9" name="Text 7"/>
          <p:cNvSpPr/>
          <p:nvPr/>
        </p:nvSpPr>
        <p:spPr>
          <a:xfrm>
            <a:off x="7528560" y="4373999"/>
            <a:ext cx="4547116" cy="335280"/>
          </a:xfrm>
          <a:prstGeom prst="rect">
            <a:avLst/>
          </a:prstGeom>
          <a:noFill/>
          <a:ln/>
        </p:spPr>
        <p:txBody>
          <a:bodyPr wrap="non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Description</a:t>
            </a:r>
            <a:endParaRPr lang="en-US" sz="1650" dirty="0"/>
          </a:p>
        </p:txBody>
      </p:sp>
      <p:sp>
        <p:nvSpPr>
          <p:cNvPr id="10" name="Shape 8"/>
          <p:cNvSpPr/>
          <p:nvPr/>
        </p:nvSpPr>
        <p:spPr>
          <a:xfrm>
            <a:off x="2411551" y="3132946"/>
            <a:ext cx="9940052" cy="937260"/>
          </a:xfrm>
          <a:prstGeom prst="rect">
            <a:avLst/>
          </a:prstGeom>
          <a:solidFill>
            <a:srgbClr val="000000">
              <a:alpha val="4000"/>
            </a:srgbClr>
          </a:solidFill>
          <a:ln/>
        </p:spPr>
      </p:sp>
      <p:sp>
        <p:nvSpPr>
          <p:cNvPr id="11" name="Text 9"/>
          <p:cNvSpPr/>
          <p:nvPr/>
        </p:nvSpPr>
        <p:spPr>
          <a:xfrm>
            <a:off x="2554724" y="4975979"/>
            <a:ext cx="4547116" cy="335280"/>
          </a:xfrm>
          <a:prstGeom prst="rect">
            <a:avLst/>
          </a:prstGeom>
          <a:noFill/>
          <a:ln/>
        </p:spPr>
        <p:txBody>
          <a:bodyPr wrap="non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Données étiquetées</a:t>
            </a:r>
            <a:endParaRPr lang="en-US" sz="1650" dirty="0"/>
          </a:p>
        </p:txBody>
      </p:sp>
      <p:sp>
        <p:nvSpPr>
          <p:cNvPr id="12" name="Text 10"/>
          <p:cNvSpPr/>
          <p:nvPr/>
        </p:nvSpPr>
        <p:spPr>
          <a:xfrm>
            <a:off x="7528560" y="4975979"/>
            <a:ext cx="4547116" cy="670560"/>
          </a:xfrm>
          <a:prstGeom prst="rect">
            <a:avLst/>
          </a:prstGeom>
          <a:noFill/>
          <a:ln/>
        </p:spPr>
        <p:txBody>
          <a:bodyPr wrap="squar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Plus il y a de données étiquetées, meilleur est l'apprentissage</a:t>
            </a:r>
            <a:endParaRPr lang="en-US" sz="1650" dirty="0"/>
          </a:p>
        </p:txBody>
      </p:sp>
      <p:sp>
        <p:nvSpPr>
          <p:cNvPr id="13" name="Shape 11"/>
          <p:cNvSpPr/>
          <p:nvPr/>
        </p:nvSpPr>
        <p:spPr>
          <a:xfrm>
            <a:off x="2345174" y="5779889"/>
            <a:ext cx="9940052" cy="937260"/>
          </a:xfrm>
          <a:prstGeom prst="rect">
            <a:avLst/>
          </a:prstGeom>
          <a:solidFill>
            <a:srgbClr val="FFFFFF">
              <a:alpha val="4000"/>
            </a:srgbClr>
          </a:solidFill>
          <a:ln/>
        </p:spPr>
      </p:sp>
      <p:sp>
        <p:nvSpPr>
          <p:cNvPr id="14" name="Text 12"/>
          <p:cNvSpPr/>
          <p:nvPr/>
        </p:nvSpPr>
        <p:spPr>
          <a:xfrm>
            <a:off x="2554724" y="5913239"/>
            <a:ext cx="4547116" cy="335280"/>
          </a:xfrm>
          <a:prstGeom prst="rect">
            <a:avLst/>
          </a:prstGeom>
          <a:noFill/>
          <a:ln/>
        </p:spPr>
        <p:txBody>
          <a:bodyPr wrap="non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Taille des modèles</a:t>
            </a:r>
            <a:endParaRPr lang="en-US" sz="1650" dirty="0"/>
          </a:p>
        </p:txBody>
      </p:sp>
      <p:sp>
        <p:nvSpPr>
          <p:cNvPr id="15" name="Text 13"/>
          <p:cNvSpPr/>
          <p:nvPr/>
        </p:nvSpPr>
        <p:spPr>
          <a:xfrm>
            <a:off x="7528560" y="5913239"/>
            <a:ext cx="4547116" cy="670560"/>
          </a:xfrm>
          <a:prstGeom prst="rect">
            <a:avLst/>
          </a:prstGeom>
          <a:noFill/>
          <a:ln/>
        </p:spPr>
        <p:txBody>
          <a:bodyPr wrap="squar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Des modèles plus grands permettent un meilleur apprentissage</a:t>
            </a:r>
            <a:endParaRPr lang="en-US" sz="1650" dirty="0"/>
          </a:p>
        </p:txBody>
      </p:sp>
      <p:sp>
        <p:nvSpPr>
          <p:cNvPr id="16" name="Shape 14"/>
          <p:cNvSpPr/>
          <p:nvPr/>
        </p:nvSpPr>
        <p:spPr>
          <a:xfrm>
            <a:off x="2345174" y="6717149"/>
            <a:ext cx="9940052" cy="937260"/>
          </a:xfrm>
          <a:prstGeom prst="rect">
            <a:avLst/>
          </a:prstGeom>
          <a:solidFill>
            <a:srgbClr val="000000">
              <a:alpha val="4000"/>
            </a:srgbClr>
          </a:solidFill>
          <a:ln/>
        </p:spPr>
      </p:sp>
      <p:sp>
        <p:nvSpPr>
          <p:cNvPr id="17" name="Text 15"/>
          <p:cNvSpPr/>
          <p:nvPr/>
        </p:nvSpPr>
        <p:spPr>
          <a:xfrm>
            <a:off x="2554724" y="6850499"/>
            <a:ext cx="4547116" cy="335280"/>
          </a:xfrm>
          <a:prstGeom prst="rect">
            <a:avLst/>
          </a:prstGeom>
          <a:noFill/>
          <a:ln/>
        </p:spPr>
        <p:txBody>
          <a:bodyPr wrap="non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Puissance de calcul</a:t>
            </a:r>
            <a:endParaRPr lang="en-US" sz="1650" dirty="0"/>
          </a:p>
        </p:txBody>
      </p:sp>
      <p:sp>
        <p:nvSpPr>
          <p:cNvPr id="18" name="Text 16"/>
          <p:cNvSpPr/>
          <p:nvPr/>
        </p:nvSpPr>
        <p:spPr>
          <a:xfrm>
            <a:off x="7528560" y="6850499"/>
            <a:ext cx="4547116" cy="670560"/>
          </a:xfrm>
          <a:prstGeom prst="rect">
            <a:avLst/>
          </a:prstGeom>
          <a:noFill/>
          <a:ln/>
        </p:spPr>
        <p:txBody>
          <a:bodyPr wrap="square" rtlCol="0" anchor="t"/>
          <a:lstStyle/>
          <a:p>
            <a:pPr marL="0" indent="0">
              <a:lnSpc>
                <a:spcPts val="2640"/>
              </a:lnSpc>
              <a:buNone/>
            </a:pPr>
            <a:r>
              <a:rPr lang="en-US" sz="1650" dirty="0">
                <a:solidFill>
                  <a:srgbClr val="2C3249"/>
                </a:solidFill>
                <a:latin typeface="Martel Sans" pitchFamily="34" charset="0"/>
                <a:ea typeface="Martel Sans" pitchFamily="34" charset="-122"/>
                <a:cs typeface="Martel Sans" pitchFamily="34" charset="-120"/>
              </a:rPr>
              <a:t>Plus de puissance de calcul accélère l'entraînement</a:t>
            </a:r>
            <a:endParaRPr lang="en-US" sz="1650" dirty="0"/>
          </a:p>
        </p:txBody>
      </p:sp>
      <p:pic>
        <p:nvPicPr>
          <p:cNvPr id="19" name="Image 18"/>
          <p:cNvPicPr>
            <a:picLocks noChangeAspect="1"/>
          </p:cNvPicPr>
          <p:nvPr/>
        </p:nvPicPr>
        <p:blipFill>
          <a:blip r:embed="rId3"/>
          <a:stretch>
            <a:fillRect/>
          </a:stretch>
        </p:blipFill>
        <p:spPr>
          <a:xfrm>
            <a:off x="6986" y="0"/>
            <a:ext cx="14631668" cy="1416821"/>
          </a:xfrm>
          <a:prstGeom prst="rect">
            <a:avLst/>
          </a:prstGeom>
        </p:spPr>
      </p:pic>
    </p:spTree>
    <p:extLst>
      <p:ext uri="{BB962C8B-B14F-4D97-AF65-F5344CB8AC3E}">
        <p14:creationId xmlns:p14="http://schemas.microsoft.com/office/powerpoint/2010/main" val="984325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32458"/>
          </a:xfrm>
          <a:prstGeom prst="rect">
            <a:avLst/>
          </a:prstGeom>
          <a:solidFill>
            <a:srgbClr val="FFFFFF"/>
          </a:solidFill>
          <a:ln/>
        </p:spPr>
      </p:sp>
      <p:sp>
        <p:nvSpPr>
          <p:cNvPr id="4" name="Text 2"/>
          <p:cNvSpPr/>
          <p:nvPr/>
        </p:nvSpPr>
        <p:spPr>
          <a:xfrm>
            <a:off x="2722602" y="531733"/>
            <a:ext cx="8412599" cy="604242"/>
          </a:xfrm>
          <a:prstGeom prst="rect">
            <a:avLst/>
          </a:prstGeom>
          <a:noFill/>
          <a:ln/>
        </p:spPr>
        <p:txBody>
          <a:bodyPr wrap="none" rtlCol="0" anchor="t"/>
          <a:lstStyle/>
          <a:p>
            <a:pPr marL="0" indent="0">
              <a:lnSpc>
                <a:spcPts val="4758"/>
              </a:lnSpc>
              <a:buNone/>
            </a:pPr>
            <a:r>
              <a:rPr lang="en-US" sz="3807" dirty="0">
                <a:solidFill>
                  <a:srgbClr val="272D45"/>
                </a:solidFill>
                <a:latin typeface="Kanit" pitchFamily="34" charset="0"/>
                <a:ea typeface="Kanit" pitchFamily="34" charset="-122"/>
                <a:cs typeface="Kanit" pitchFamily="34" charset="-120"/>
              </a:rPr>
              <a:t>La génération d'images, un défi de taille</a:t>
            </a:r>
            <a:endParaRPr lang="en-US" sz="3807" dirty="0"/>
          </a:p>
        </p:txBody>
      </p:sp>
      <p:sp>
        <p:nvSpPr>
          <p:cNvPr id="5" name="Text 3"/>
          <p:cNvSpPr/>
          <p:nvPr/>
        </p:nvSpPr>
        <p:spPr>
          <a:xfrm>
            <a:off x="2722602" y="1522690"/>
            <a:ext cx="9185077" cy="1237298"/>
          </a:xfrm>
          <a:prstGeom prst="rect">
            <a:avLst/>
          </a:prstGeom>
          <a:noFill/>
          <a:ln/>
        </p:spPr>
        <p:txBody>
          <a:bodyPr wrap="square" rtlCol="0" anchor="t"/>
          <a:lstStyle/>
          <a:p>
            <a:pPr marL="0" indent="0">
              <a:lnSpc>
                <a:spcPts val="2436"/>
              </a:lnSpc>
              <a:buNone/>
            </a:pPr>
            <a:r>
              <a:rPr lang="en-US" sz="1523" dirty="0">
                <a:solidFill>
                  <a:srgbClr val="2C3249"/>
                </a:solidFill>
                <a:latin typeface="Martel Sans" pitchFamily="34" charset="0"/>
                <a:ea typeface="Martel Sans" pitchFamily="34" charset="-122"/>
                <a:cs typeface="Martel Sans" pitchFamily="34" charset="-120"/>
              </a:rPr>
              <a:t>Dans le cas de la génération d'images, c'est en quelque sorte le processus inverse que l'on souhaite faire : à partir d'un texte décrivant une scène, est attendue en sortie du modèle la création d'une image correspondant à cette description, ce qui est considérablement plus complexe que de prédire une étiquette.</a:t>
            </a:r>
            <a:endParaRPr lang="en-US" sz="1523" dirty="0"/>
          </a:p>
        </p:txBody>
      </p:sp>
      <p:sp>
        <p:nvSpPr>
          <p:cNvPr id="6" name="Text 4"/>
          <p:cNvSpPr/>
          <p:nvPr/>
        </p:nvSpPr>
        <p:spPr>
          <a:xfrm>
            <a:off x="2722602" y="3170873"/>
            <a:ext cx="2417088" cy="302062"/>
          </a:xfrm>
          <a:prstGeom prst="rect">
            <a:avLst/>
          </a:prstGeom>
          <a:noFill/>
          <a:ln/>
        </p:spPr>
        <p:txBody>
          <a:bodyPr wrap="none" rtlCol="0" anchor="t"/>
          <a:lstStyle/>
          <a:p>
            <a:pPr marL="0" indent="0">
              <a:lnSpc>
                <a:spcPts val="2379"/>
              </a:lnSpc>
              <a:buNone/>
            </a:pPr>
            <a:r>
              <a:rPr lang="en-US" sz="1903" dirty="0">
                <a:solidFill>
                  <a:srgbClr val="272D45"/>
                </a:solidFill>
                <a:latin typeface="Kanit" pitchFamily="34" charset="0"/>
                <a:ea typeface="Kanit" pitchFamily="34" charset="-122"/>
                <a:cs typeface="Kanit" pitchFamily="34" charset="-120"/>
              </a:rPr>
              <a:t>Détection d'objets</a:t>
            </a:r>
            <a:endParaRPr lang="en-US" sz="1903" dirty="0"/>
          </a:p>
        </p:txBody>
      </p:sp>
      <p:sp>
        <p:nvSpPr>
          <p:cNvPr id="7" name="Text 5"/>
          <p:cNvSpPr/>
          <p:nvPr/>
        </p:nvSpPr>
        <p:spPr>
          <a:xfrm>
            <a:off x="2722602" y="3666292"/>
            <a:ext cx="4356616" cy="618649"/>
          </a:xfrm>
          <a:prstGeom prst="rect">
            <a:avLst/>
          </a:prstGeom>
          <a:noFill/>
          <a:ln/>
        </p:spPr>
        <p:txBody>
          <a:bodyPr wrap="square" rtlCol="0" anchor="t"/>
          <a:lstStyle/>
          <a:p>
            <a:pPr marL="0" indent="0">
              <a:lnSpc>
                <a:spcPts val="2436"/>
              </a:lnSpc>
              <a:buNone/>
            </a:pPr>
            <a:r>
              <a:rPr lang="en-US" sz="1523" dirty="0">
                <a:solidFill>
                  <a:srgbClr val="2C3249"/>
                </a:solidFill>
                <a:latin typeface="Martel Sans" pitchFamily="34" charset="0"/>
                <a:ea typeface="Martel Sans" pitchFamily="34" charset="-122"/>
                <a:cs typeface="Martel Sans" pitchFamily="34" charset="-120"/>
              </a:rPr>
              <a:t>Prédire des étiquettes d'objets à partir d'une image</a:t>
            </a:r>
            <a:endParaRPr lang="en-US" sz="1523" dirty="0"/>
          </a:p>
        </p:txBody>
      </p:sp>
      <p:pic>
        <p:nvPicPr>
          <p:cNvPr id="8" name="Image 0" descr="preencoded.png"/>
          <p:cNvPicPr>
            <a:picLocks noChangeAspect="1"/>
          </p:cNvPicPr>
          <p:nvPr/>
        </p:nvPicPr>
        <p:blipFill>
          <a:blip r:embed="rId3"/>
          <a:stretch>
            <a:fillRect/>
          </a:stretch>
        </p:blipFill>
        <p:spPr>
          <a:xfrm>
            <a:off x="2722602" y="4502468"/>
            <a:ext cx="4356616" cy="2980730"/>
          </a:xfrm>
          <a:prstGeom prst="rect">
            <a:avLst/>
          </a:prstGeom>
        </p:spPr>
      </p:pic>
      <p:sp>
        <p:nvSpPr>
          <p:cNvPr id="9" name="Text 6"/>
          <p:cNvSpPr/>
          <p:nvPr/>
        </p:nvSpPr>
        <p:spPr>
          <a:xfrm>
            <a:off x="7558564" y="3170873"/>
            <a:ext cx="2417088" cy="302062"/>
          </a:xfrm>
          <a:prstGeom prst="rect">
            <a:avLst/>
          </a:prstGeom>
          <a:noFill/>
          <a:ln/>
        </p:spPr>
        <p:txBody>
          <a:bodyPr wrap="none" rtlCol="0" anchor="t"/>
          <a:lstStyle/>
          <a:p>
            <a:pPr marL="0" indent="0">
              <a:lnSpc>
                <a:spcPts val="2379"/>
              </a:lnSpc>
              <a:buNone/>
            </a:pPr>
            <a:r>
              <a:rPr lang="en-US" sz="1903" dirty="0">
                <a:solidFill>
                  <a:srgbClr val="272D45"/>
                </a:solidFill>
                <a:latin typeface="Kanit" pitchFamily="34" charset="0"/>
                <a:ea typeface="Kanit" pitchFamily="34" charset="-122"/>
                <a:cs typeface="Kanit" pitchFamily="34" charset="-120"/>
              </a:rPr>
              <a:t>Génération d'images</a:t>
            </a:r>
            <a:endParaRPr lang="en-US" sz="1903" dirty="0"/>
          </a:p>
        </p:txBody>
      </p:sp>
      <p:sp>
        <p:nvSpPr>
          <p:cNvPr id="10" name="Text 7"/>
          <p:cNvSpPr/>
          <p:nvPr/>
        </p:nvSpPr>
        <p:spPr>
          <a:xfrm>
            <a:off x="7558564" y="3666292"/>
            <a:ext cx="4356616" cy="618649"/>
          </a:xfrm>
          <a:prstGeom prst="rect">
            <a:avLst/>
          </a:prstGeom>
          <a:noFill/>
          <a:ln/>
        </p:spPr>
        <p:txBody>
          <a:bodyPr wrap="square" rtlCol="0" anchor="t"/>
          <a:lstStyle/>
          <a:p>
            <a:pPr marL="0" indent="0">
              <a:lnSpc>
                <a:spcPts val="2436"/>
              </a:lnSpc>
              <a:buNone/>
            </a:pPr>
            <a:r>
              <a:rPr lang="en-US" sz="1523" dirty="0">
                <a:solidFill>
                  <a:srgbClr val="2C3249"/>
                </a:solidFill>
                <a:latin typeface="Martel Sans" pitchFamily="34" charset="0"/>
                <a:ea typeface="Martel Sans" pitchFamily="34" charset="-122"/>
                <a:cs typeface="Martel Sans" pitchFamily="34" charset="-120"/>
              </a:rPr>
              <a:t>Créer une image réaliste à partir d'une description textuelle</a:t>
            </a:r>
            <a:endParaRPr lang="en-US" sz="1523" dirty="0"/>
          </a:p>
        </p:txBody>
      </p:sp>
      <p:pic>
        <p:nvPicPr>
          <p:cNvPr id="11" name="Image 1" descr="preencoded.png"/>
          <p:cNvPicPr>
            <a:picLocks noChangeAspect="1"/>
          </p:cNvPicPr>
          <p:nvPr/>
        </p:nvPicPr>
        <p:blipFill>
          <a:blip r:embed="rId4"/>
          <a:stretch>
            <a:fillRect/>
          </a:stretch>
        </p:blipFill>
        <p:spPr>
          <a:xfrm>
            <a:off x="7558564" y="4502468"/>
            <a:ext cx="4356616" cy="2980730"/>
          </a:xfrm>
          <a:prstGeom prst="rect">
            <a:avLst/>
          </a:prstGeom>
        </p:spPr>
      </p:pic>
    </p:spTree>
    <p:extLst>
      <p:ext uri="{BB962C8B-B14F-4D97-AF65-F5344CB8AC3E}">
        <p14:creationId xmlns:p14="http://schemas.microsoft.com/office/powerpoint/2010/main" val="295775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30553"/>
          </a:xfrm>
          <a:prstGeom prst="rect">
            <a:avLst/>
          </a:prstGeom>
          <a:solidFill>
            <a:srgbClr val="FFFFFF"/>
          </a:solidFill>
          <a:ln/>
        </p:spPr>
      </p:sp>
      <p:sp>
        <p:nvSpPr>
          <p:cNvPr id="4" name="Text 2"/>
          <p:cNvSpPr/>
          <p:nvPr/>
        </p:nvSpPr>
        <p:spPr>
          <a:xfrm>
            <a:off x="3155037" y="481608"/>
            <a:ext cx="4917400" cy="547330"/>
          </a:xfrm>
          <a:prstGeom prst="rect">
            <a:avLst/>
          </a:prstGeom>
          <a:noFill/>
          <a:ln/>
        </p:spPr>
        <p:txBody>
          <a:bodyPr wrap="none" rtlCol="0" anchor="t"/>
          <a:lstStyle/>
          <a:p>
            <a:pPr marL="0" indent="0">
              <a:lnSpc>
                <a:spcPts val="4310"/>
              </a:lnSpc>
              <a:buNone/>
            </a:pPr>
            <a:r>
              <a:rPr lang="en-US" sz="3448" dirty="0">
                <a:solidFill>
                  <a:srgbClr val="272D45"/>
                </a:solidFill>
                <a:latin typeface="Kanit" pitchFamily="34" charset="0"/>
                <a:ea typeface="Kanit" pitchFamily="34" charset="-122"/>
                <a:cs typeface="Kanit" pitchFamily="34" charset="-120"/>
              </a:rPr>
              <a:t>Détruire pour mieux créer</a:t>
            </a:r>
            <a:endParaRPr lang="en-US" sz="3448" dirty="0"/>
          </a:p>
        </p:txBody>
      </p:sp>
      <p:sp>
        <p:nvSpPr>
          <p:cNvPr id="6" name="Text 4"/>
          <p:cNvSpPr/>
          <p:nvPr/>
        </p:nvSpPr>
        <p:spPr>
          <a:xfrm>
            <a:off x="2979896" y="1835444"/>
            <a:ext cx="8320207" cy="2329837"/>
          </a:xfrm>
          <a:prstGeom prst="rect">
            <a:avLst/>
          </a:prstGeom>
          <a:noFill/>
          <a:ln w="57150">
            <a:solidFill>
              <a:srgbClr val="00B0F0"/>
            </a:solidFill>
          </a:ln>
        </p:spPr>
        <p:txBody>
          <a:bodyPr wrap="square" rtlCol="0" anchor="t"/>
          <a:lstStyle/>
          <a:p>
            <a:pPr marL="0" indent="0">
              <a:lnSpc>
                <a:spcPts val="2207"/>
              </a:lnSpc>
              <a:buNone/>
            </a:pPr>
            <a:r>
              <a:rPr lang="en-US" sz="2000" dirty="0">
                <a:solidFill>
                  <a:srgbClr val="2C3249"/>
                </a:solidFill>
                <a:latin typeface="Martel Sans" pitchFamily="34" charset="0"/>
                <a:ea typeface="Martel Sans" pitchFamily="34" charset="-122"/>
                <a:cs typeface="Martel Sans" pitchFamily="34" charset="-120"/>
              </a:rPr>
              <a:t>Nous pouvons présenter en entrée d'un réseau de neurones une image légèrement altérée et en sortie lui demander de prédire l'image d'origine. Nous pouvons alors entraîner le modèle à apprendre à débruiter des images, ce qui représente un premier pas vers la génération d'images. Ainsi, si l'on part d'une image fortement bruitée et que l'on réitère l'appel du modèle séquentiellement, nous obtiendrons à chaque appel une image de moins en moins bruitée jusqu'à obtenir une image entièrement débruitée.</a:t>
            </a:r>
            <a:endParaRPr lang="en-US" sz="2000" dirty="0"/>
          </a:p>
        </p:txBody>
      </p:sp>
      <p:sp>
        <p:nvSpPr>
          <p:cNvPr id="7" name="Shape 5"/>
          <p:cNvSpPr/>
          <p:nvPr/>
        </p:nvSpPr>
        <p:spPr>
          <a:xfrm>
            <a:off x="3155037" y="6301978"/>
            <a:ext cx="8320207" cy="35004"/>
          </a:xfrm>
          <a:prstGeom prst="roundRect">
            <a:avLst>
              <a:gd name="adj" fmla="val 225185"/>
            </a:avLst>
          </a:prstGeom>
          <a:solidFill>
            <a:srgbClr val="C5D2CF"/>
          </a:solidFill>
          <a:ln/>
        </p:spPr>
      </p:sp>
      <p:sp>
        <p:nvSpPr>
          <p:cNvPr id="8" name="Shape 6"/>
          <p:cNvSpPr/>
          <p:nvPr/>
        </p:nvSpPr>
        <p:spPr>
          <a:xfrm>
            <a:off x="4748927" y="5688925"/>
            <a:ext cx="35004" cy="613053"/>
          </a:xfrm>
          <a:prstGeom prst="roundRect">
            <a:avLst>
              <a:gd name="adj" fmla="val 225185"/>
            </a:avLst>
          </a:prstGeom>
          <a:solidFill>
            <a:srgbClr val="C5D2CF"/>
          </a:solidFill>
          <a:ln/>
        </p:spPr>
      </p:sp>
      <p:sp>
        <p:nvSpPr>
          <p:cNvPr id="9" name="Shape 7"/>
          <p:cNvSpPr/>
          <p:nvPr/>
        </p:nvSpPr>
        <p:spPr>
          <a:xfrm>
            <a:off x="4569381" y="6104930"/>
            <a:ext cx="394097" cy="394097"/>
          </a:xfrm>
          <a:prstGeom prst="roundRect">
            <a:avLst>
              <a:gd name="adj" fmla="val 20001"/>
            </a:avLst>
          </a:prstGeom>
          <a:solidFill>
            <a:srgbClr val="DFECE9"/>
          </a:solidFill>
          <a:ln w="7620">
            <a:solidFill>
              <a:srgbClr val="C5D2CF"/>
            </a:solidFill>
            <a:prstDash val="solid"/>
          </a:ln>
        </p:spPr>
      </p:sp>
      <p:sp>
        <p:nvSpPr>
          <p:cNvPr id="10" name="Text 8"/>
          <p:cNvSpPr/>
          <p:nvPr/>
        </p:nvSpPr>
        <p:spPr>
          <a:xfrm>
            <a:off x="4726424" y="6137791"/>
            <a:ext cx="79891" cy="328374"/>
          </a:xfrm>
          <a:prstGeom prst="rect">
            <a:avLst/>
          </a:prstGeom>
          <a:noFill/>
          <a:ln/>
        </p:spPr>
        <p:txBody>
          <a:bodyPr wrap="none" rtlCol="0" anchor="t"/>
          <a:lstStyle/>
          <a:p>
            <a:pPr marL="0" indent="0" algn="ctr">
              <a:lnSpc>
                <a:spcPts val="2586"/>
              </a:lnSpc>
              <a:buNone/>
            </a:pPr>
            <a:r>
              <a:rPr lang="en-US" sz="2069" dirty="0">
                <a:solidFill>
                  <a:srgbClr val="2C3249"/>
                </a:solidFill>
                <a:latin typeface="Kanit" pitchFamily="34" charset="0"/>
                <a:ea typeface="Kanit" pitchFamily="34" charset="-122"/>
                <a:cs typeface="Kanit" pitchFamily="34" charset="-120"/>
              </a:rPr>
              <a:t>1</a:t>
            </a:r>
            <a:endParaRPr lang="en-US" sz="2069" dirty="0"/>
          </a:p>
        </p:txBody>
      </p:sp>
      <p:sp>
        <p:nvSpPr>
          <p:cNvPr id="11" name="Text 9"/>
          <p:cNvSpPr/>
          <p:nvPr/>
        </p:nvSpPr>
        <p:spPr>
          <a:xfrm>
            <a:off x="3671768" y="4855012"/>
            <a:ext cx="2189440" cy="273606"/>
          </a:xfrm>
          <a:prstGeom prst="rect">
            <a:avLst/>
          </a:prstGeom>
          <a:noFill/>
          <a:ln/>
        </p:spPr>
        <p:txBody>
          <a:bodyPr wrap="none" rtlCol="0" anchor="t"/>
          <a:lstStyle/>
          <a:p>
            <a:pPr marL="0" indent="0" algn="ctr">
              <a:lnSpc>
                <a:spcPts val="2155"/>
              </a:lnSpc>
              <a:buNone/>
            </a:pPr>
            <a:r>
              <a:rPr lang="en-US" sz="1724" dirty="0">
                <a:solidFill>
                  <a:srgbClr val="2C3249"/>
                </a:solidFill>
                <a:latin typeface="Kanit" pitchFamily="34" charset="0"/>
                <a:ea typeface="Kanit" pitchFamily="34" charset="-122"/>
                <a:cs typeface="Kanit" pitchFamily="34" charset="-120"/>
              </a:rPr>
              <a:t>Image originale</a:t>
            </a:r>
            <a:endParaRPr lang="en-US" sz="1724" dirty="0"/>
          </a:p>
        </p:txBody>
      </p:sp>
      <p:sp>
        <p:nvSpPr>
          <p:cNvPr id="12" name="Text 10"/>
          <p:cNvSpPr/>
          <p:nvPr/>
        </p:nvSpPr>
        <p:spPr>
          <a:xfrm>
            <a:off x="3330178" y="5233630"/>
            <a:ext cx="2872621" cy="280154"/>
          </a:xfrm>
          <a:prstGeom prst="rect">
            <a:avLst/>
          </a:prstGeom>
          <a:noFill/>
          <a:ln/>
        </p:spPr>
        <p:txBody>
          <a:bodyPr wrap="none" rtlCol="0" anchor="t"/>
          <a:lstStyle/>
          <a:p>
            <a:pPr marL="0" indent="0" algn="ctr">
              <a:lnSpc>
                <a:spcPts val="2207"/>
              </a:lnSpc>
              <a:buNone/>
            </a:pPr>
            <a:r>
              <a:rPr lang="en-US" sz="1379" dirty="0">
                <a:solidFill>
                  <a:srgbClr val="2C3249"/>
                </a:solidFill>
                <a:latin typeface="Martel Sans" pitchFamily="34" charset="0"/>
                <a:ea typeface="Martel Sans" pitchFamily="34" charset="-122"/>
                <a:cs typeface="Martel Sans" pitchFamily="34" charset="-120"/>
              </a:rPr>
              <a:t>Image nette et détaillée</a:t>
            </a:r>
            <a:endParaRPr lang="en-US" sz="1379" dirty="0"/>
          </a:p>
        </p:txBody>
      </p:sp>
      <p:sp>
        <p:nvSpPr>
          <p:cNvPr id="13" name="Shape 11"/>
          <p:cNvSpPr/>
          <p:nvPr/>
        </p:nvSpPr>
        <p:spPr>
          <a:xfrm>
            <a:off x="6448068" y="6301978"/>
            <a:ext cx="35004" cy="613053"/>
          </a:xfrm>
          <a:prstGeom prst="roundRect">
            <a:avLst>
              <a:gd name="adj" fmla="val 225185"/>
            </a:avLst>
          </a:prstGeom>
          <a:solidFill>
            <a:srgbClr val="C5D2CF"/>
          </a:solidFill>
          <a:ln/>
        </p:spPr>
      </p:sp>
      <p:sp>
        <p:nvSpPr>
          <p:cNvPr id="14" name="Shape 12"/>
          <p:cNvSpPr/>
          <p:nvPr/>
        </p:nvSpPr>
        <p:spPr>
          <a:xfrm>
            <a:off x="6268522" y="6104930"/>
            <a:ext cx="394097" cy="394097"/>
          </a:xfrm>
          <a:prstGeom prst="roundRect">
            <a:avLst>
              <a:gd name="adj" fmla="val 20001"/>
            </a:avLst>
          </a:prstGeom>
          <a:solidFill>
            <a:srgbClr val="DFECE9"/>
          </a:solidFill>
          <a:ln w="7620">
            <a:solidFill>
              <a:srgbClr val="C5D2CF"/>
            </a:solidFill>
            <a:prstDash val="solid"/>
          </a:ln>
        </p:spPr>
      </p:sp>
      <p:sp>
        <p:nvSpPr>
          <p:cNvPr id="15" name="Text 13"/>
          <p:cNvSpPr/>
          <p:nvPr/>
        </p:nvSpPr>
        <p:spPr>
          <a:xfrm>
            <a:off x="6399014" y="6137791"/>
            <a:ext cx="132993" cy="328374"/>
          </a:xfrm>
          <a:prstGeom prst="rect">
            <a:avLst/>
          </a:prstGeom>
          <a:noFill/>
          <a:ln/>
        </p:spPr>
        <p:txBody>
          <a:bodyPr wrap="none" rtlCol="0" anchor="t"/>
          <a:lstStyle/>
          <a:p>
            <a:pPr marL="0" indent="0" algn="ctr">
              <a:lnSpc>
                <a:spcPts val="2586"/>
              </a:lnSpc>
              <a:buNone/>
            </a:pPr>
            <a:r>
              <a:rPr lang="en-US" sz="2069" dirty="0">
                <a:solidFill>
                  <a:srgbClr val="2C3249"/>
                </a:solidFill>
                <a:latin typeface="Kanit" pitchFamily="34" charset="0"/>
                <a:ea typeface="Kanit" pitchFamily="34" charset="-122"/>
                <a:cs typeface="Kanit" pitchFamily="34" charset="-120"/>
              </a:rPr>
              <a:t>2</a:t>
            </a:r>
            <a:endParaRPr lang="en-US" sz="2069" dirty="0"/>
          </a:p>
        </p:txBody>
      </p:sp>
      <p:sp>
        <p:nvSpPr>
          <p:cNvPr id="16" name="Text 14"/>
          <p:cNvSpPr/>
          <p:nvPr/>
        </p:nvSpPr>
        <p:spPr>
          <a:xfrm>
            <a:off x="5370790" y="7090172"/>
            <a:ext cx="2189440" cy="273606"/>
          </a:xfrm>
          <a:prstGeom prst="rect">
            <a:avLst/>
          </a:prstGeom>
          <a:noFill/>
          <a:ln/>
        </p:spPr>
        <p:txBody>
          <a:bodyPr wrap="none" rtlCol="0" anchor="t"/>
          <a:lstStyle/>
          <a:p>
            <a:pPr marL="0" indent="0" algn="ctr">
              <a:lnSpc>
                <a:spcPts val="2155"/>
              </a:lnSpc>
              <a:buNone/>
            </a:pPr>
            <a:r>
              <a:rPr lang="en-US" sz="1724" dirty="0">
                <a:solidFill>
                  <a:srgbClr val="2C3249"/>
                </a:solidFill>
                <a:latin typeface="Kanit" pitchFamily="34" charset="0"/>
                <a:ea typeface="Kanit" pitchFamily="34" charset="-122"/>
                <a:cs typeface="Kanit" pitchFamily="34" charset="-120"/>
              </a:rPr>
              <a:t>Ajout de bruit</a:t>
            </a:r>
            <a:endParaRPr lang="en-US" sz="1724" dirty="0"/>
          </a:p>
        </p:txBody>
      </p:sp>
      <p:sp>
        <p:nvSpPr>
          <p:cNvPr id="17" name="Text 15"/>
          <p:cNvSpPr/>
          <p:nvPr/>
        </p:nvSpPr>
        <p:spPr>
          <a:xfrm>
            <a:off x="5029200" y="7468791"/>
            <a:ext cx="2872740" cy="280154"/>
          </a:xfrm>
          <a:prstGeom prst="rect">
            <a:avLst/>
          </a:prstGeom>
          <a:noFill/>
          <a:ln/>
        </p:spPr>
        <p:txBody>
          <a:bodyPr wrap="none" rtlCol="0" anchor="t"/>
          <a:lstStyle/>
          <a:p>
            <a:pPr marL="0" indent="0" algn="ctr">
              <a:lnSpc>
                <a:spcPts val="2207"/>
              </a:lnSpc>
              <a:buNone/>
            </a:pPr>
            <a:r>
              <a:rPr lang="en-US" sz="1379" dirty="0">
                <a:solidFill>
                  <a:srgbClr val="2C3249"/>
                </a:solidFill>
                <a:latin typeface="Martel Sans" pitchFamily="34" charset="0"/>
                <a:ea typeface="Martel Sans" pitchFamily="34" charset="-122"/>
                <a:cs typeface="Martel Sans" pitchFamily="34" charset="-120"/>
              </a:rPr>
              <a:t>Pixels aléatoires ajoutés</a:t>
            </a:r>
            <a:endParaRPr lang="en-US" sz="1379" dirty="0"/>
          </a:p>
        </p:txBody>
      </p:sp>
      <p:sp>
        <p:nvSpPr>
          <p:cNvPr id="18" name="Shape 16"/>
          <p:cNvSpPr/>
          <p:nvPr/>
        </p:nvSpPr>
        <p:spPr>
          <a:xfrm>
            <a:off x="8147090" y="5688925"/>
            <a:ext cx="35004" cy="613053"/>
          </a:xfrm>
          <a:prstGeom prst="roundRect">
            <a:avLst>
              <a:gd name="adj" fmla="val 225185"/>
            </a:avLst>
          </a:prstGeom>
          <a:solidFill>
            <a:srgbClr val="C5D2CF"/>
          </a:solidFill>
          <a:ln/>
        </p:spPr>
      </p:sp>
      <p:sp>
        <p:nvSpPr>
          <p:cNvPr id="19" name="Shape 17"/>
          <p:cNvSpPr/>
          <p:nvPr/>
        </p:nvSpPr>
        <p:spPr>
          <a:xfrm>
            <a:off x="7967543" y="6104930"/>
            <a:ext cx="394097" cy="394097"/>
          </a:xfrm>
          <a:prstGeom prst="roundRect">
            <a:avLst>
              <a:gd name="adj" fmla="val 20001"/>
            </a:avLst>
          </a:prstGeom>
          <a:solidFill>
            <a:srgbClr val="DFECE9"/>
          </a:solidFill>
          <a:ln w="7620">
            <a:solidFill>
              <a:srgbClr val="C5D2CF"/>
            </a:solidFill>
            <a:prstDash val="solid"/>
          </a:ln>
        </p:spPr>
      </p:sp>
      <p:sp>
        <p:nvSpPr>
          <p:cNvPr id="20" name="Text 18"/>
          <p:cNvSpPr/>
          <p:nvPr/>
        </p:nvSpPr>
        <p:spPr>
          <a:xfrm>
            <a:off x="8097083" y="6137791"/>
            <a:ext cx="135017" cy="328374"/>
          </a:xfrm>
          <a:prstGeom prst="rect">
            <a:avLst/>
          </a:prstGeom>
          <a:noFill/>
          <a:ln/>
        </p:spPr>
        <p:txBody>
          <a:bodyPr wrap="none" rtlCol="0" anchor="t"/>
          <a:lstStyle/>
          <a:p>
            <a:pPr marL="0" indent="0" algn="ctr">
              <a:lnSpc>
                <a:spcPts val="2586"/>
              </a:lnSpc>
              <a:buNone/>
            </a:pPr>
            <a:r>
              <a:rPr lang="en-US" sz="2069" dirty="0">
                <a:solidFill>
                  <a:srgbClr val="2C3249"/>
                </a:solidFill>
                <a:latin typeface="Kanit" pitchFamily="34" charset="0"/>
                <a:ea typeface="Kanit" pitchFamily="34" charset="-122"/>
                <a:cs typeface="Kanit" pitchFamily="34" charset="-120"/>
              </a:rPr>
              <a:t>3</a:t>
            </a:r>
            <a:endParaRPr lang="en-US" sz="2069" dirty="0"/>
          </a:p>
        </p:txBody>
      </p:sp>
      <p:sp>
        <p:nvSpPr>
          <p:cNvPr id="21" name="Text 19"/>
          <p:cNvSpPr/>
          <p:nvPr/>
        </p:nvSpPr>
        <p:spPr>
          <a:xfrm>
            <a:off x="7069812" y="4574858"/>
            <a:ext cx="2189440" cy="273606"/>
          </a:xfrm>
          <a:prstGeom prst="rect">
            <a:avLst/>
          </a:prstGeom>
          <a:noFill/>
          <a:ln/>
        </p:spPr>
        <p:txBody>
          <a:bodyPr wrap="none" rtlCol="0" anchor="t"/>
          <a:lstStyle/>
          <a:p>
            <a:pPr marL="0" indent="0" algn="ctr">
              <a:lnSpc>
                <a:spcPts val="2155"/>
              </a:lnSpc>
              <a:buNone/>
            </a:pPr>
            <a:r>
              <a:rPr lang="en-US" sz="1724" dirty="0">
                <a:solidFill>
                  <a:srgbClr val="2C3249"/>
                </a:solidFill>
                <a:latin typeface="Kanit" pitchFamily="34" charset="0"/>
                <a:ea typeface="Kanit" pitchFamily="34" charset="-122"/>
                <a:cs typeface="Kanit" pitchFamily="34" charset="-120"/>
              </a:rPr>
              <a:t>Débruitage itératif</a:t>
            </a:r>
            <a:endParaRPr lang="en-US" sz="1724" dirty="0"/>
          </a:p>
        </p:txBody>
      </p:sp>
      <p:sp>
        <p:nvSpPr>
          <p:cNvPr id="22" name="Text 20"/>
          <p:cNvSpPr/>
          <p:nvPr/>
        </p:nvSpPr>
        <p:spPr>
          <a:xfrm>
            <a:off x="6728222" y="4953476"/>
            <a:ext cx="2872740" cy="560308"/>
          </a:xfrm>
          <a:prstGeom prst="rect">
            <a:avLst/>
          </a:prstGeom>
          <a:noFill/>
          <a:ln/>
        </p:spPr>
        <p:txBody>
          <a:bodyPr wrap="square" rtlCol="0" anchor="t"/>
          <a:lstStyle/>
          <a:p>
            <a:pPr marL="0" indent="0" algn="ctr">
              <a:lnSpc>
                <a:spcPts val="2207"/>
              </a:lnSpc>
              <a:buNone/>
            </a:pPr>
            <a:r>
              <a:rPr lang="en-US" sz="1379" dirty="0">
                <a:solidFill>
                  <a:srgbClr val="2C3249"/>
                </a:solidFill>
                <a:latin typeface="Martel Sans" pitchFamily="34" charset="0"/>
                <a:ea typeface="Martel Sans" pitchFamily="34" charset="-122"/>
                <a:cs typeface="Martel Sans" pitchFamily="34" charset="-120"/>
              </a:rPr>
              <a:t>Modèle corrige le bruit progressivement</a:t>
            </a:r>
            <a:endParaRPr lang="en-US" sz="1379" dirty="0"/>
          </a:p>
        </p:txBody>
      </p:sp>
      <p:sp>
        <p:nvSpPr>
          <p:cNvPr id="23" name="Shape 21"/>
          <p:cNvSpPr/>
          <p:nvPr/>
        </p:nvSpPr>
        <p:spPr>
          <a:xfrm>
            <a:off x="9846231" y="6301978"/>
            <a:ext cx="35004" cy="613053"/>
          </a:xfrm>
          <a:prstGeom prst="roundRect">
            <a:avLst>
              <a:gd name="adj" fmla="val 225185"/>
            </a:avLst>
          </a:prstGeom>
          <a:solidFill>
            <a:srgbClr val="C5D2CF"/>
          </a:solidFill>
          <a:ln/>
        </p:spPr>
      </p:sp>
      <p:sp>
        <p:nvSpPr>
          <p:cNvPr id="24" name="Shape 22"/>
          <p:cNvSpPr/>
          <p:nvPr/>
        </p:nvSpPr>
        <p:spPr>
          <a:xfrm>
            <a:off x="9666684" y="6104930"/>
            <a:ext cx="394097" cy="394097"/>
          </a:xfrm>
          <a:prstGeom prst="roundRect">
            <a:avLst>
              <a:gd name="adj" fmla="val 20001"/>
            </a:avLst>
          </a:prstGeom>
          <a:solidFill>
            <a:srgbClr val="DFECE9"/>
          </a:solidFill>
          <a:ln w="7620">
            <a:solidFill>
              <a:srgbClr val="C5D2CF"/>
            </a:solidFill>
            <a:prstDash val="solid"/>
          </a:ln>
        </p:spPr>
      </p:sp>
      <p:sp>
        <p:nvSpPr>
          <p:cNvPr id="25" name="Text 23"/>
          <p:cNvSpPr/>
          <p:nvPr/>
        </p:nvSpPr>
        <p:spPr>
          <a:xfrm>
            <a:off x="9792653" y="6137791"/>
            <a:ext cx="142161" cy="328374"/>
          </a:xfrm>
          <a:prstGeom prst="rect">
            <a:avLst/>
          </a:prstGeom>
          <a:noFill/>
          <a:ln/>
        </p:spPr>
        <p:txBody>
          <a:bodyPr wrap="none" rtlCol="0" anchor="t"/>
          <a:lstStyle/>
          <a:p>
            <a:pPr marL="0" indent="0" algn="ctr">
              <a:lnSpc>
                <a:spcPts val="2586"/>
              </a:lnSpc>
              <a:buNone/>
            </a:pPr>
            <a:r>
              <a:rPr lang="en-US" sz="2069" dirty="0">
                <a:solidFill>
                  <a:srgbClr val="2C3249"/>
                </a:solidFill>
                <a:latin typeface="Kanit" pitchFamily="34" charset="0"/>
                <a:ea typeface="Kanit" pitchFamily="34" charset="-122"/>
                <a:cs typeface="Kanit" pitchFamily="34" charset="-120"/>
              </a:rPr>
              <a:t>4</a:t>
            </a:r>
            <a:endParaRPr lang="en-US" sz="2069" dirty="0"/>
          </a:p>
        </p:txBody>
      </p:sp>
      <p:sp>
        <p:nvSpPr>
          <p:cNvPr id="26" name="Text 24"/>
          <p:cNvSpPr/>
          <p:nvPr/>
        </p:nvSpPr>
        <p:spPr>
          <a:xfrm>
            <a:off x="8768953" y="7090172"/>
            <a:ext cx="2189440" cy="273606"/>
          </a:xfrm>
          <a:prstGeom prst="rect">
            <a:avLst/>
          </a:prstGeom>
          <a:noFill/>
          <a:ln/>
        </p:spPr>
        <p:txBody>
          <a:bodyPr wrap="none" rtlCol="0" anchor="t"/>
          <a:lstStyle/>
          <a:p>
            <a:pPr marL="0" indent="0" algn="ctr">
              <a:lnSpc>
                <a:spcPts val="2155"/>
              </a:lnSpc>
              <a:buNone/>
            </a:pPr>
            <a:r>
              <a:rPr lang="en-US" sz="1724" dirty="0">
                <a:solidFill>
                  <a:srgbClr val="2C3249"/>
                </a:solidFill>
                <a:latin typeface="Kanit" pitchFamily="34" charset="0"/>
                <a:ea typeface="Kanit" pitchFamily="34" charset="-122"/>
                <a:cs typeface="Kanit" pitchFamily="34" charset="-120"/>
              </a:rPr>
              <a:t>Image reconstruite</a:t>
            </a:r>
            <a:endParaRPr lang="en-US" sz="1724" dirty="0"/>
          </a:p>
        </p:txBody>
      </p:sp>
      <p:sp>
        <p:nvSpPr>
          <p:cNvPr id="27" name="Text 25"/>
          <p:cNvSpPr/>
          <p:nvPr/>
        </p:nvSpPr>
        <p:spPr>
          <a:xfrm>
            <a:off x="8427363" y="7468791"/>
            <a:ext cx="2872740" cy="280154"/>
          </a:xfrm>
          <a:prstGeom prst="rect">
            <a:avLst/>
          </a:prstGeom>
          <a:noFill/>
          <a:ln/>
        </p:spPr>
        <p:txBody>
          <a:bodyPr wrap="none" rtlCol="0" anchor="t"/>
          <a:lstStyle/>
          <a:p>
            <a:pPr marL="0" indent="0" algn="ctr">
              <a:lnSpc>
                <a:spcPts val="2207"/>
              </a:lnSpc>
              <a:buNone/>
            </a:pPr>
            <a:r>
              <a:rPr lang="en-US" sz="1379" dirty="0">
                <a:solidFill>
                  <a:srgbClr val="2C3249"/>
                </a:solidFill>
                <a:latin typeface="Martel Sans" pitchFamily="34" charset="0"/>
                <a:ea typeface="Martel Sans" pitchFamily="34" charset="-122"/>
                <a:cs typeface="Martel Sans" pitchFamily="34" charset="-120"/>
              </a:rPr>
              <a:t>Image nette retrouvée</a:t>
            </a:r>
            <a:endParaRPr lang="en-US" sz="1379" dirty="0"/>
          </a:p>
        </p:txBody>
      </p:sp>
    </p:spTree>
    <p:extLst>
      <p:ext uri="{BB962C8B-B14F-4D97-AF65-F5344CB8AC3E}">
        <p14:creationId xmlns:p14="http://schemas.microsoft.com/office/powerpoint/2010/main" val="4264841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
        <p:nvSpPr>
          <p:cNvPr id="4" name="Text 2"/>
          <p:cNvSpPr/>
          <p:nvPr/>
        </p:nvSpPr>
        <p:spPr>
          <a:xfrm>
            <a:off x="2037993" y="1559838"/>
            <a:ext cx="10554414" cy="1388745"/>
          </a:xfrm>
          <a:prstGeom prst="rect">
            <a:avLst/>
          </a:prstGeom>
          <a:noFill/>
          <a:ln/>
        </p:spPr>
        <p:txBody>
          <a:bodyPr wrap="square" rtlCol="0" anchor="t"/>
          <a:lstStyle/>
          <a:p>
            <a:pPr marL="0" indent="0">
              <a:lnSpc>
                <a:spcPts val="5468"/>
              </a:lnSpc>
              <a:buNone/>
            </a:pPr>
            <a:r>
              <a:rPr lang="en-US" sz="4374" dirty="0">
                <a:solidFill>
                  <a:srgbClr val="272D45"/>
                </a:solidFill>
                <a:latin typeface="Kanit" pitchFamily="34" charset="0"/>
                <a:ea typeface="Kanit" pitchFamily="34" charset="-122"/>
                <a:cs typeface="Kanit" pitchFamily="34" charset="-120"/>
              </a:rPr>
              <a:t>Un apprentissage automatique à grande échelle</a:t>
            </a:r>
            <a:endParaRPr lang="en-US" sz="4374" dirty="0"/>
          </a:p>
        </p:txBody>
      </p:sp>
      <p:sp>
        <p:nvSpPr>
          <p:cNvPr id="5" name="Text 3"/>
          <p:cNvSpPr/>
          <p:nvPr/>
        </p:nvSpPr>
        <p:spPr>
          <a:xfrm>
            <a:off x="2037993" y="3392924"/>
            <a:ext cx="10554414" cy="710803"/>
          </a:xfrm>
          <a:prstGeom prst="rect">
            <a:avLst/>
          </a:prstGeom>
          <a:noFill/>
          <a:ln/>
        </p:spPr>
        <p:txBody>
          <a:bodyPr wrap="square" rtlCol="0" anchor="t"/>
          <a:lstStyle/>
          <a:p>
            <a:pPr marL="0" indent="0">
              <a:lnSpc>
                <a:spcPts val="2799"/>
              </a:lnSpc>
              <a:buNone/>
            </a:pPr>
            <a:r>
              <a:rPr lang="en-US" sz="1750" dirty="0">
                <a:solidFill>
                  <a:srgbClr val="2C3249"/>
                </a:solidFill>
                <a:latin typeface="Martel Sans" pitchFamily="34" charset="0"/>
                <a:ea typeface="Martel Sans" pitchFamily="34" charset="-122"/>
                <a:cs typeface="Martel Sans" pitchFamily="34" charset="-120"/>
              </a:rPr>
              <a:t>Le processus permet de s'affranchir d'un étiquetage manuel spécifique. Il se nourrit des millions d'images associées à leurs légendes déjà présentes sur le web. </a:t>
            </a:r>
            <a:endParaRPr lang="en-US" sz="1750" dirty="0"/>
          </a:p>
        </p:txBody>
      </p:sp>
      <p:pic>
        <p:nvPicPr>
          <p:cNvPr id="6" name="Image 0" descr="preencoded.png"/>
          <p:cNvPicPr>
            <a:picLocks noChangeAspect="1"/>
          </p:cNvPicPr>
          <p:nvPr/>
        </p:nvPicPr>
        <p:blipFill>
          <a:blip r:embed="rId3"/>
          <a:stretch>
            <a:fillRect/>
          </a:stretch>
        </p:blipFill>
        <p:spPr>
          <a:xfrm>
            <a:off x="2037993" y="4353639"/>
            <a:ext cx="555427" cy="555427"/>
          </a:xfrm>
          <a:prstGeom prst="rect">
            <a:avLst/>
          </a:prstGeom>
        </p:spPr>
      </p:pic>
      <p:sp>
        <p:nvSpPr>
          <p:cNvPr id="7" name="Text 4"/>
          <p:cNvSpPr/>
          <p:nvPr/>
        </p:nvSpPr>
        <p:spPr>
          <a:xfrm>
            <a:off x="2037993" y="5131237"/>
            <a:ext cx="2777490" cy="347186"/>
          </a:xfrm>
          <a:prstGeom prst="rect">
            <a:avLst/>
          </a:prstGeom>
          <a:noFill/>
          <a:ln/>
        </p:spPr>
        <p:txBody>
          <a:bodyPr wrap="none" rtlCol="0" anchor="t"/>
          <a:lstStyle/>
          <a:p>
            <a:pPr marL="0" indent="0" algn="l">
              <a:lnSpc>
                <a:spcPts val="2734"/>
              </a:lnSpc>
              <a:buNone/>
            </a:pPr>
            <a:r>
              <a:rPr lang="en-US" sz="2187" dirty="0">
                <a:solidFill>
                  <a:srgbClr val="2C3249"/>
                </a:solidFill>
                <a:latin typeface="Kanit" pitchFamily="34" charset="0"/>
                <a:ea typeface="Kanit" pitchFamily="34" charset="-122"/>
                <a:cs typeface="Kanit" pitchFamily="34" charset="-120"/>
              </a:rPr>
              <a:t>Web</a:t>
            </a:r>
            <a:endParaRPr lang="en-US" sz="2187" dirty="0"/>
          </a:p>
        </p:txBody>
      </p:sp>
      <p:sp>
        <p:nvSpPr>
          <p:cNvPr id="8" name="Text 5"/>
          <p:cNvSpPr/>
          <p:nvPr/>
        </p:nvSpPr>
        <p:spPr>
          <a:xfrm>
            <a:off x="2037993" y="5611654"/>
            <a:ext cx="3295888" cy="710803"/>
          </a:xfrm>
          <a:prstGeom prst="rect">
            <a:avLst/>
          </a:prstGeom>
          <a:noFill/>
          <a:ln/>
        </p:spPr>
        <p:txBody>
          <a:bodyPr wrap="square" rtlCol="0" anchor="t"/>
          <a:lstStyle/>
          <a:p>
            <a:pPr marL="0" indent="0" algn="l">
              <a:lnSpc>
                <a:spcPts val="2799"/>
              </a:lnSpc>
              <a:buNone/>
            </a:pPr>
            <a:r>
              <a:rPr lang="en-US" sz="1750" dirty="0">
                <a:solidFill>
                  <a:srgbClr val="2C3249"/>
                </a:solidFill>
                <a:latin typeface="Martel Sans" pitchFamily="34" charset="0"/>
                <a:ea typeface="Martel Sans" pitchFamily="34" charset="-122"/>
                <a:cs typeface="Martel Sans" pitchFamily="34" charset="-120"/>
              </a:rPr>
              <a:t>Millions d'images et légendes en ligne</a:t>
            </a:r>
            <a:endParaRPr lang="en-US" sz="1750" dirty="0"/>
          </a:p>
        </p:txBody>
      </p:sp>
      <p:pic>
        <p:nvPicPr>
          <p:cNvPr id="9" name="Image 1" descr="preencoded.png"/>
          <p:cNvPicPr>
            <a:picLocks noChangeAspect="1"/>
          </p:cNvPicPr>
          <p:nvPr/>
        </p:nvPicPr>
        <p:blipFill>
          <a:blip r:embed="rId4"/>
          <a:stretch>
            <a:fillRect/>
          </a:stretch>
        </p:blipFill>
        <p:spPr>
          <a:xfrm>
            <a:off x="5667137" y="4353639"/>
            <a:ext cx="555427" cy="555427"/>
          </a:xfrm>
          <a:prstGeom prst="rect">
            <a:avLst/>
          </a:prstGeom>
        </p:spPr>
      </p:pic>
      <p:sp>
        <p:nvSpPr>
          <p:cNvPr id="10" name="Text 6"/>
          <p:cNvSpPr/>
          <p:nvPr/>
        </p:nvSpPr>
        <p:spPr>
          <a:xfrm>
            <a:off x="5667137" y="5131237"/>
            <a:ext cx="3296007" cy="694373"/>
          </a:xfrm>
          <a:prstGeom prst="rect">
            <a:avLst/>
          </a:prstGeom>
          <a:noFill/>
          <a:ln/>
        </p:spPr>
        <p:txBody>
          <a:bodyPr wrap="square" rtlCol="0" anchor="t"/>
          <a:lstStyle/>
          <a:p>
            <a:pPr marL="0" indent="0" algn="l">
              <a:lnSpc>
                <a:spcPts val="2734"/>
              </a:lnSpc>
              <a:buNone/>
            </a:pPr>
            <a:r>
              <a:rPr lang="en-US" sz="2187" dirty="0">
                <a:solidFill>
                  <a:srgbClr val="2C3249"/>
                </a:solidFill>
                <a:latin typeface="Kanit" pitchFamily="34" charset="0"/>
                <a:ea typeface="Kanit" pitchFamily="34" charset="-122"/>
                <a:cs typeface="Kanit" pitchFamily="34" charset="-120"/>
              </a:rPr>
              <a:t>Apprentissage automatique</a:t>
            </a:r>
            <a:endParaRPr lang="en-US" sz="2187" dirty="0"/>
          </a:p>
        </p:txBody>
      </p:sp>
      <p:sp>
        <p:nvSpPr>
          <p:cNvPr id="11" name="Text 7"/>
          <p:cNvSpPr/>
          <p:nvPr/>
        </p:nvSpPr>
        <p:spPr>
          <a:xfrm>
            <a:off x="5667137" y="5958840"/>
            <a:ext cx="3296007" cy="710803"/>
          </a:xfrm>
          <a:prstGeom prst="rect">
            <a:avLst/>
          </a:prstGeom>
          <a:noFill/>
          <a:ln/>
        </p:spPr>
        <p:txBody>
          <a:bodyPr wrap="square" rtlCol="0" anchor="t"/>
          <a:lstStyle/>
          <a:p>
            <a:pPr marL="0" indent="0" algn="l">
              <a:lnSpc>
                <a:spcPts val="2799"/>
              </a:lnSpc>
              <a:buNone/>
            </a:pPr>
            <a:r>
              <a:rPr lang="en-US" sz="1750" dirty="0">
                <a:solidFill>
                  <a:srgbClr val="2C3249"/>
                </a:solidFill>
                <a:latin typeface="Martel Sans" pitchFamily="34" charset="0"/>
                <a:ea typeface="Martel Sans" pitchFamily="34" charset="-122"/>
                <a:cs typeface="Martel Sans" pitchFamily="34" charset="-120"/>
              </a:rPr>
              <a:t>Modèles entraînés sur ces données massives</a:t>
            </a:r>
            <a:endParaRPr lang="en-US" sz="1750" dirty="0"/>
          </a:p>
        </p:txBody>
      </p:sp>
      <p:pic>
        <p:nvPicPr>
          <p:cNvPr id="12" name="Image 2" descr="preencoded.png"/>
          <p:cNvPicPr>
            <a:picLocks noChangeAspect="1"/>
          </p:cNvPicPr>
          <p:nvPr/>
        </p:nvPicPr>
        <p:blipFill>
          <a:blip r:embed="rId5"/>
          <a:stretch>
            <a:fillRect/>
          </a:stretch>
        </p:blipFill>
        <p:spPr>
          <a:xfrm>
            <a:off x="9296400" y="4353639"/>
            <a:ext cx="555427" cy="555427"/>
          </a:xfrm>
          <a:prstGeom prst="rect">
            <a:avLst/>
          </a:prstGeom>
        </p:spPr>
      </p:pic>
      <p:sp>
        <p:nvSpPr>
          <p:cNvPr id="13" name="Text 8"/>
          <p:cNvSpPr/>
          <p:nvPr/>
        </p:nvSpPr>
        <p:spPr>
          <a:xfrm>
            <a:off x="9296400" y="5131237"/>
            <a:ext cx="2777490" cy="347186"/>
          </a:xfrm>
          <a:prstGeom prst="rect">
            <a:avLst/>
          </a:prstGeom>
          <a:noFill/>
          <a:ln/>
        </p:spPr>
        <p:txBody>
          <a:bodyPr wrap="none" rtlCol="0" anchor="t"/>
          <a:lstStyle/>
          <a:p>
            <a:pPr marL="0" indent="0" algn="l">
              <a:lnSpc>
                <a:spcPts val="2734"/>
              </a:lnSpc>
              <a:buNone/>
            </a:pPr>
            <a:r>
              <a:rPr lang="en-US" sz="2187" dirty="0">
                <a:solidFill>
                  <a:srgbClr val="2C3249"/>
                </a:solidFill>
                <a:latin typeface="Kanit" pitchFamily="34" charset="0"/>
                <a:ea typeface="Kanit" pitchFamily="34" charset="-122"/>
                <a:cs typeface="Kanit" pitchFamily="34" charset="-120"/>
              </a:rPr>
              <a:t>Génération d'images</a:t>
            </a:r>
            <a:endParaRPr lang="en-US" sz="2187" dirty="0"/>
          </a:p>
        </p:txBody>
      </p:sp>
      <p:sp>
        <p:nvSpPr>
          <p:cNvPr id="14" name="Text 9"/>
          <p:cNvSpPr/>
          <p:nvPr/>
        </p:nvSpPr>
        <p:spPr>
          <a:xfrm>
            <a:off x="9296400" y="5611654"/>
            <a:ext cx="3296007" cy="710803"/>
          </a:xfrm>
          <a:prstGeom prst="rect">
            <a:avLst/>
          </a:prstGeom>
          <a:noFill/>
          <a:ln/>
        </p:spPr>
        <p:txBody>
          <a:bodyPr wrap="square" rtlCol="0" anchor="t"/>
          <a:lstStyle/>
          <a:p>
            <a:pPr marL="0" indent="0" algn="l">
              <a:lnSpc>
                <a:spcPts val="2799"/>
              </a:lnSpc>
              <a:buNone/>
            </a:pPr>
            <a:r>
              <a:rPr lang="en-US" sz="1750" dirty="0">
                <a:solidFill>
                  <a:srgbClr val="2C3249"/>
                </a:solidFill>
                <a:latin typeface="Martel Sans" pitchFamily="34" charset="0"/>
                <a:ea typeface="Martel Sans" pitchFamily="34" charset="-122"/>
                <a:cs typeface="Martel Sans" pitchFamily="34" charset="-120"/>
              </a:rPr>
              <a:t>Création d'images réalistes à partir de textes</a:t>
            </a:r>
            <a:endParaRPr lang="en-US" sz="1750" dirty="0"/>
          </a:p>
        </p:txBody>
      </p:sp>
    </p:spTree>
    <p:extLst>
      <p:ext uri="{BB962C8B-B14F-4D97-AF65-F5344CB8AC3E}">
        <p14:creationId xmlns:p14="http://schemas.microsoft.com/office/powerpoint/2010/main" val="1000583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9F4BE"/>
          </a:solidFill>
          <a:ln/>
        </p:spPr>
      </p:sp>
      <p:sp>
        <p:nvSpPr>
          <p:cNvPr id="3" name="Shape 1"/>
          <p:cNvSpPr/>
          <p:nvPr/>
        </p:nvSpPr>
        <p:spPr>
          <a:xfrm>
            <a:off x="0" y="0"/>
            <a:ext cx="14630400" cy="8229600"/>
          </a:xfrm>
          <a:prstGeom prst="rect">
            <a:avLst/>
          </a:prstGeom>
          <a:solidFill>
            <a:srgbClr val="FFFDE6"/>
          </a:solidFill>
          <a:ln/>
        </p:spPr>
      </p:sp>
      <p:pic>
        <p:nvPicPr>
          <p:cNvPr id="4" name="Image 0" descr="preencoded.png"/>
          <p:cNvPicPr>
            <a:picLocks noChangeAspect="1"/>
          </p:cNvPicPr>
          <p:nvPr/>
        </p:nvPicPr>
        <p:blipFill>
          <a:blip r:embed="rId3"/>
          <a:stretch>
            <a:fillRect/>
          </a:stretch>
        </p:blipFill>
        <p:spPr>
          <a:xfrm>
            <a:off x="-7620" y="0"/>
            <a:ext cx="5486400" cy="8229600"/>
          </a:xfrm>
          <a:prstGeom prst="rect">
            <a:avLst/>
          </a:prstGeom>
        </p:spPr>
      </p:pic>
      <p:sp>
        <p:nvSpPr>
          <p:cNvPr id="5" name="Text 2"/>
          <p:cNvSpPr/>
          <p:nvPr/>
        </p:nvSpPr>
        <p:spPr>
          <a:xfrm>
            <a:off x="6319599" y="2195751"/>
            <a:ext cx="7477601" cy="2083118"/>
          </a:xfrm>
          <a:prstGeom prst="rect">
            <a:avLst/>
          </a:prstGeom>
          <a:noFill/>
          <a:ln/>
        </p:spPr>
        <p:txBody>
          <a:bodyPr wrap="square" rtlCol="0" anchor="t"/>
          <a:lstStyle/>
          <a:p>
            <a:pPr marL="0" indent="0">
              <a:lnSpc>
                <a:spcPts val="5468"/>
              </a:lnSpc>
              <a:buNone/>
            </a:pPr>
            <a:r>
              <a:rPr lang="en-US" sz="4374" b="1" dirty="0">
                <a:solidFill>
                  <a:srgbClr val="233939"/>
                </a:solidFill>
                <a:latin typeface="Syne" pitchFamily="34" charset="0"/>
                <a:ea typeface="Syne" pitchFamily="34" charset="-122"/>
                <a:cs typeface="Syne" pitchFamily="34" charset="-120"/>
              </a:rPr>
              <a:t>Un intérêt croissant de la recherche pour l'IA et l'Art</a:t>
            </a:r>
            <a:endParaRPr lang="en-US" sz="4374" dirty="0"/>
          </a:p>
        </p:txBody>
      </p:sp>
    </p:spTree>
    <p:extLst>
      <p:ext uri="{BB962C8B-B14F-4D97-AF65-F5344CB8AC3E}">
        <p14:creationId xmlns:p14="http://schemas.microsoft.com/office/powerpoint/2010/main" val="16155936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04672" y="0"/>
            <a:ext cx="12669012" cy="7924814"/>
          </a:xfrm>
          <a:prstGeom prst="rect">
            <a:avLst/>
          </a:prstGeom>
        </p:spPr>
      </p:pic>
    </p:spTree>
    <p:extLst>
      <p:ext uri="{BB962C8B-B14F-4D97-AF65-F5344CB8AC3E}">
        <p14:creationId xmlns:p14="http://schemas.microsoft.com/office/powerpoint/2010/main" val="37919748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pic>
        <p:nvPicPr>
          <p:cNvPr id="5" name="Image 0" descr="preencoded.png"/>
          <p:cNvPicPr>
            <a:picLocks noChangeAspect="1"/>
          </p:cNvPicPr>
          <p:nvPr/>
        </p:nvPicPr>
        <p:blipFill>
          <a:blip r:embed="rId3"/>
          <a:stretch>
            <a:fillRect/>
          </a:stretch>
        </p:blipFill>
        <p:spPr>
          <a:xfrm>
            <a:off x="256032" y="164592"/>
            <a:ext cx="13972031" cy="775411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672513"/>
          </a:xfrm>
          <a:prstGeom prst="rect">
            <a:avLst/>
          </a:prstGeom>
          <a:solidFill>
            <a:srgbClr val="F9F6F0"/>
          </a:solidFill>
          <a:ln/>
        </p:spPr>
      </p:sp>
      <p:sp>
        <p:nvSpPr>
          <p:cNvPr id="4" name="Shape 2"/>
          <p:cNvSpPr/>
          <p:nvPr/>
        </p:nvSpPr>
        <p:spPr>
          <a:xfrm>
            <a:off x="3621166" y="427673"/>
            <a:ext cx="7388067" cy="450413"/>
          </a:xfrm>
          <a:prstGeom prst="rect">
            <a:avLst/>
          </a:prstGeom>
          <a:solidFill>
            <a:srgbClr val="EFE7D6"/>
          </a:solidFill>
          <a:ln/>
        </p:spPr>
      </p:sp>
      <p:sp>
        <p:nvSpPr>
          <p:cNvPr id="5" name="Text 3"/>
          <p:cNvSpPr/>
          <p:nvPr/>
        </p:nvSpPr>
        <p:spPr>
          <a:xfrm>
            <a:off x="3776782" y="528518"/>
            <a:ext cx="2148364" cy="248722"/>
          </a:xfrm>
          <a:prstGeom prst="rect">
            <a:avLst/>
          </a:prstGeom>
          <a:noFill/>
          <a:ln/>
        </p:spPr>
        <p:txBody>
          <a:bodyPr wrap="non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Terminologie</a:t>
            </a:r>
            <a:endParaRPr lang="en-US" sz="1225" dirty="0"/>
          </a:p>
        </p:txBody>
      </p:sp>
      <p:sp>
        <p:nvSpPr>
          <p:cNvPr id="6" name="Text 4"/>
          <p:cNvSpPr/>
          <p:nvPr/>
        </p:nvSpPr>
        <p:spPr>
          <a:xfrm>
            <a:off x="6243757" y="528518"/>
            <a:ext cx="3240881" cy="248722"/>
          </a:xfrm>
          <a:prstGeom prst="rect">
            <a:avLst/>
          </a:prstGeom>
          <a:noFill/>
          <a:ln/>
        </p:spPr>
        <p:txBody>
          <a:bodyPr wrap="non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Définition</a:t>
            </a:r>
            <a:endParaRPr lang="en-US" sz="1225" dirty="0"/>
          </a:p>
        </p:txBody>
      </p:sp>
      <p:sp>
        <p:nvSpPr>
          <p:cNvPr id="7" name="Text 5"/>
          <p:cNvSpPr/>
          <p:nvPr/>
        </p:nvSpPr>
        <p:spPr>
          <a:xfrm>
            <a:off x="9803249" y="528518"/>
            <a:ext cx="1050488" cy="248722"/>
          </a:xfrm>
          <a:prstGeom prst="rect">
            <a:avLst/>
          </a:prstGeom>
          <a:noFill/>
          <a:ln/>
        </p:spPr>
        <p:txBody>
          <a:bodyPr wrap="non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Références</a:t>
            </a:r>
            <a:endParaRPr lang="en-US" sz="1225" dirty="0"/>
          </a:p>
        </p:txBody>
      </p:sp>
      <p:sp>
        <p:nvSpPr>
          <p:cNvPr id="8" name="Text 6"/>
          <p:cNvSpPr/>
          <p:nvPr/>
        </p:nvSpPr>
        <p:spPr>
          <a:xfrm>
            <a:off x="3776782" y="978932"/>
            <a:ext cx="2148364" cy="497443"/>
          </a:xfrm>
          <a:prstGeom prst="rect">
            <a:avLst/>
          </a:prstGeom>
          <a:noFill/>
          <a:ln/>
        </p:spPr>
        <p:txBody>
          <a:bodyPr wrap="square" rtlCol="0" anchor="t"/>
          <a:lstStyle/>
          <a:p>
            <a:pPr marL="0" indent="0">
              <a:lnSpc>
                <a:spcPts val="1960"/>
              </a:lnSpc>
              <a:buNone/>
            </a:pPr>
            <a:r>
              <a:rPr lang="en-US" sz="1225" b="1" dirty="0">
                <a:solidFill>
                  <a:srgbClr val="FF0000"/>
                </a:solidFill>
                <a:latin typeface="Gelasio" pitchFamily="34" charset="0"/>
                <a:ea typeface="Gelasio" pitchFamily="34" charset="-122"/>
                <a:cs typeface="Gelasio" pitchFamily="34" charset="-120"/>
              </a:rPr>
              <a:t>AI Art (Art par Intelligence Artificielle)</a:t>
            </a:r>
            <a:endParaRPr lang="en-US" sz="1225" b="1" dirty="0">
              <a:solidFill>
                <a:srgbClr val="FF0000"/>
              </a:solidFill>
            </a:endParaRPr>
          </a:p>
        </p:txBody>
      </p:sp>
      <p:sp>
        <p:nvSpPr>
          <p:cNvPr id="9" name="Text 7"/>
          <p:cNvSpPr/>
          <p:nvPr/>
        </p:nvSpPr>
        <p:spPr>
          <a:xfrm>
            <a:off x="5925145" y="978932"/>
            <a:ext cx="3559493" cy="1243608"/>
          </a:xfrm>
          <a:prstGeom prst="rect">
            <a:avLst/>
          </a:prstGeom>
          <a:noFill/>
          <a:ln/>
        </p:spPr>
        <p:txBody>
          <a:bodyPr wrap="squar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L'AI Art fait référence aux œuvres d'art créées ou co-créées par des systèmes d'IA. Ces œuvres peuvent inclure des peintures, des images, des sculptures, et d'autres formes d'art visuel générées à l'aide d'algorithmes d'IA. </a:t>
            </a:r>
            <a:endParaRPr lang="en-US" sz="1225" dirty="0"/>
          </a:p>
        </p:txBody>
      </p:sp>
      <p:sp>
        <p:nvSpPr>
          <p:cNvPr id="10" name="Text 8"/>
          <p:cNvSpPr/>
          <p:nvPr/>
        </p:nvSpPr>
        <p:spPr>
          <a:xfrm>
            <a:off x="9803249" y="978932"/>
            <a:ext cx="1050488" cy="746165"/>
          </a:xfrm>
          <a:prstGeom prst="rect">
            <a:avLst/>
          </a:prstGeom>
          <a:noFill/>
          <a:ln/>
        </p:spPr>
        <p:txBody>
          <a:bodyPr wrap="square" rtlCol="0" anchor="t"/>
          <a:lstStyle/>
          <a:p>
            <a:pPr marL="0" indent="0">
              <a:lnSpc>
                <a:spcPts val="1960"/>
              </a:lnSpc>
              <a:buNone/>
            </a:pPr>
            <a:r>
              <a:rPr lang="en-US" sz="1225" u="sng" dirty="0">
                <a:solidFill>
                  <a:srgbClr val="7F674D"/>
                </a:solidFill>
                <a:latin typeface="Gelasio" pitchFamily="34" charset="0"/>
                <a:ea typeface="Gelasio" pitchFamily="34" charset="-122"/>
                <a:cs typeface="Gelasio" pitchFamily="34" charset="-120"/>
                <a:hlinkClick r:id="rId3">
                  <a:extLst>
                    <a:ext uri="{A12FA001-AC4F-418D-AE19-62706E023703}">
                      <ahyp:hlinkClr xmlns:ahyp="http://schemas.microsoft.com/office/drawing/2018/hyperlinkcolor" xmlns="" val="tx"/>
                    </a:ext>
                  </a:extLst>
                </a:hlinkClick>
              </a:rPr>
              <a:t>Cetinic &amp; She, 2021</a:t>
            </a:r>
            <a:r>
              <a:rPr lang="en-US" sz="1225" dirty="0">
                <a:solidFill>
                  <a:srgbClr val="746558"/>
                </a:solidFill>
                <a:latin typeface="Gelasio" pitchFamily="34" charset="0"/>
                <a:ea typeface="Gelasio" pitchFamily="34" charset="-122"/>
                <a:cs typeface="Gelasio" pitchFamily="34" charset="-120"/>
              </a:rPr>
              <a:t>, </a:t>
            </a:r>
            <a:r>
              <a:rPr lang="en-US" sz="1225" u="sng" dirty="0">
                <a:solidFill>
                  <a:srgbClr val="7F674D"/>
                </a:solidFill>
                <a:latin typeface="Gelasio" pitchFamily="34" charset="0"/>
                <a:ea typeface="Gelasio" pitchFamily="34" charset="-122"/>
                <a:cs typeface="Gelasio" pitchFamily="34" charset="-120"/>
                <a:hlinkClick r:id="rId4">
                  <a:extLst>
                    <a:ext uri="{A12FA001-AC4F-418D-AE19-62706E023703}">
                      <ahyp:hlinkClr xmlns:ahyp="http://schemas.microsoft.com/office/drawing/2018/hyperlinkcolor" xmlns="" val="tx"/>
                    </a:ext>
                  </a:extLst>
                </a:hlinkClick>
              </a:rPr>
              <a:t>Aslan, 2019</a:t>
            </a:r>
            <a:endParaRPr lang="en-US" sz="1225" dirty="0"/>
          </a:p>
        </p:txBody>
      </p:sp>
      <p:sp>
        <p:nvSpPr>
          <p:cNvPr id="11" name="Shape 9"/>
          <p:cNvSpPr/>
          <p:nvPr/>
        </p:nvSpPr>
        <p:spPr>
          <a:xfrm>
            <a:off x="3621167" y="2323386"/>
            <a:ext cx="7388066" cy="1196578"/>
          </a:xfrm>
          <a:prstGeom prst="rect">
            <a:avLst/>
          </a:prstGeom>
          <a:solidFill>
            <a:srgbClr val="EFE7D6"/>
          </a:solidFill>
          <a:ln/>
        </p:spPr>
      </p:sp>
      <p:sp>
        <p:nvSpPr>
          <p:cNvPr id="12" name="Text 10"/>
          <p:cNvSpPr/>
          <p:nvPr/>
        </p:nvSpPr>
        <p:spPr>
          <a:xfrm>
            <a:off x="3776782" y="2424232"/>
            <a:ext cx="2148364" cy="248722"/>
          </a:xfrm>
          <a:prstGeom prst="rect">
            <a:avLst/>
          </a:prstGeom>
          <a:noFill/>
          <a:ln/>
        </p:spPr>
        <p:txBody>
          <a:bodyPr wrap="none" rtlCol="0" anchor="t"/>
          <a:lstStyle/>
          <a:p>
            <a:pPr marL="0" indent="0">
              <a:lnSpc>
                <a:spcPts val="1960"/>
              </a:lnSpc>
              <a:buNone/>
            </a:pPr>
            <a:r>
              <a:rPr lang="en-US" sz="1225" b="1" dirty="0">
                <a:solidFill>
                  <a:srgbClr val="FF0000"/>
                </a:solidFill>
                <a:latin typeface="Gelasio" pitchFamily="34" charset="0"/>
                <a:ea typeface="Gelasio" pitchFamily="34" charset="-122"/>
                <a:cs typeface="Gelasio" pitchFamily="34" charset="-120"/>
              </a:rPr>
              <a:t>Prompt Art</a:t>
            </a:r>
            <a:endParaRPr lang="en-US" sz="1225" b="1" dirty="0">
              <a:solidFill>
                <a:srgbClr val="FF0000"/>
              </a:solidFill>
            </a:endParaRPr>
          </a:p>
        </p:txBody>
      </p:sp>
      <p:sp>
        <p:nvSpPr>
          <p:cNvPr id="13" name="Text 11"/>
          <p:cNvSpPr/>
          <p:nvPr/>
        </p:nvSpPr>
        <p:spPr>
          <a:xfrm>
            <a:off x="5925147" y="2424232"/>
            <a:ext cx="3559492" cy="994886"/>
          </a:xfrm>
          <a:prstGeom prst="rect">
            <a:avLst/>
          </a:prstGeom>
          <a:noFill/>
          <a:ln/>
        </p:spPr>
        <p:txBody>
          <a:bodyPr wrap="squar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Le Prompt Art implique l'utilisation de prompts textuels pour générer des œuvres d'art à l'aide d'algorithmes de génération de texte et d'image. </a:t>
            </a:r>
            <a:endParaRPr lang="en-US" sz="1225" dirty="0"/>
          </a:p>
        </p:txBody>
      </p:sp>
      <p:sp>
        <p:nvSpPr>
          <p:cNvPr id="14" name="Text 12"/>
          <p:cNvSpPr/>
          <p:nvPr/>
        </p:nvSpPr>
        <p:spPr>
          <a:xfrm>
            <a:off x="9803249" y="2424232"/>
            <a:ext cx="1050488" cy="746165"/>
          </a:xfrm>
          <a:prstGeom prst="rect">
            <a:avLst/>
          </a:prstGeom>
          <a:noFill/>
          <a:ln/>
        </p:spPr>
        <p:txBody>
          <a:bodyPr wrap="square" rtlCol="0" anchor="t"/>
          <a:lstStyle/>
          <a:p>
            <a:pPr marL="0" indent="0">
              <a:lnSpc>
                <a:spcPts val="1960"/>
              </a:lnSpc>
              <a:buNone/>
            </a:pPr>
            <a:r>
              <a:rPr lang="en-US" sz="1225" u="sng" dirty="0">
                <a:solidFill>
                  <a:srgbClr val="7F674D"/>
                </a:solidFill>
                <a:latin typeface="Gelasio" pitchFamily="34" charset="0"/>
                <a:ea typeface="Gelasio" pitchFamily="34" charset="-122"/>
                <a:cs typeface="Gelasio" pitchFamily="34" charset="-120"/>
                <a:hlinkClick r:id="rId5">
                  <a:extLst>
                    <a:ext uri="{A12FA001-AC4F-418D-AE19-62706E023703}">
                      <ahyp:hlinkClr xmlns:ahyp="http://schemas.microsoft.com/office/drawing/2018/hyperlinkcolor" xmlns="" val="tx"/>
                    </a:ext>
                  </a:extLst>
                </a:hlinkClick>
              </a:rPr>
              <a:t>Tao, 2022</a:t>
            </a:r>
            <a:r>
              <a:rPr lang="en-US" sz="1225" dirty="0">
                <a:solidFill>
                  <a:srgbClr val="746558"/>
                </a:solidFill>
                <a:latin typeface="Gelasio" pitchFamily="34" charset="0"/>
                <a:ea typeface="Gelasio" pitchFamily="34" charset="-122"/>
                <a:cs typeface="Gelasio" pitchFamily="34" charset="-120"/>
              </a:rPr>
              <a:t>, </a:t>
            </a:r>
            <a:r>
              <a:rPr lang="en-US" sz="1225" u="sng" dirty="0">
                <a:solidFill>
                  <a:srgbClr val="7F674D"/>
                </a:solidFill>
                <a:latin typeface="Gelasio" pitchFamily="34" charset="0"/>
                <a:ea typeface="Gelasio" pitchFamily="34" charset="-122"/>
                <a:cs typeface="Gelasio" pitchFamily="34" charset="-120"/>
                <a:hlinkClick r:id="rId6">
                  <a:extLst>
                    <a:ext uri="{A12FA001-AC4F-418D-AE19-62706E023703}">
                      <ahyp:hlinkClr xmlns:ahyp="http://schemas.microsoft.com/office/drawing/2018/hyperlinkcolor" xmlns="" val="tx"/>
                    </a:ext>
                  </a:extLst>
                </a:hlinkClick>
              </a:rPr>
              <a:t>Mateas, 2001</a:t>
            </a:r>
            <a:endParaRPr lang="en-US" sz="1225" dirty="0"/>
          </a:p>
        </p:txBody>
      </p:sp>
      <p:sp>
        <p:nvSpPr>
          <p:cNvPr id="15" name="Text 13"/>
          <p:cNvSpPr/>
          <p:nvPr/>
        </p:nvSpPr>
        <p:spPr>
          <a:xfrm>
            <a:off x="3776782" y="3620810"/>
            <a:ext cx="2148364" cy="248722"/>
          </a:xfrm>
          <a:prstGeom prst="rect">
            <a:avLst/>
          </a:prstGeom>
          <a:noFill/>
          <a:ln/>
        </p:spPr>
        <p:txBody>
          <a:bodyPr wrap="none" rtlCol="0" anchor="t"/>
          <a:lstStyle/>
          <a:p>
            <a:pPr marL="0" indent="0">
              <a:lnSpc>
                <a:spcPts val="1960"/>
              </a:lnSpc>
              <a:buNone/>
            </a:pPr>
            <a:r>
              <a:rPr lang="en-US" sz="1225" b="1" dirty="0">
                <a:solidFill>
                  <a:srgbClr val="FF0000"/>
                </a:solidFill>
                <a:latin typeface="Gelasio" pitchFamily="34" charset="0"/>
                <a:ea typeface="Gelasio" pitchFamily="34" charset="-122"/>
                <a:cs typeface="Gelasio" pitchFamily="34" charset="-120"/>
              </a:rPr>
              <a:t>GANism</a:t>
            </a:r>
            <a:endParaRPr lang="en-US" sz="1225" b="1" dirty="0">
              <a:solidFill>
                <a:srgbClr val="FF0000"/>
              </a:solidFill>
            </a:endParaRPr>
          </a:p>
        </p:txBody>
      </p:sp>
      <p:sp>
        <p:nvSpPr>
          <p:cNvPr id="16" name="Text 14"/>
          <p:cNvSpPr/>
          <p:nvPr/>
        </p:nvSpPr>
        <p:spPr>
          <a:xfrm>
            <a:off x="5925147" y="3620810"/>
            <a:ext cx="3559491" cy="1741051"/>
          </a:xfrm>
          <a:prstGeom prst="rect">
            <a:avLst/>
          </a:prstGeom>
          <a:noFill/>
          <a:ln/>
        </p:spPr>
        <p:txBody>
          <a:bodyPr wrap="square" rtlCol="0" anchor="t"/>
          <a:lstStyle/>
          <a:p>
            <a:pPr marL="0" indent="0">
              <a:lnSpc>
                <a:spcPts val="1960"/>
              </a:lnSpc>
              <a:buNone/>
            </a:pPr>
            <a:r>
              <a:rPr lang="en-US" sz="1225" dirty="0">
                <a:solidFill>
                  <a:srgbClr val="746558"/>
                </a:solidFill>
                <a:latin typeface="Gelasio" pitchFamily="34" charset="0"/>
                <a:ea typeface="Gelasio" pitchFamily="34" charset="-122"/>
                <a:cs typeface="Gelasio" pitchFamily="34" charset="-120"/>
              </a:rPr>
              <a:t>Le GANisme fait référence à l'utilisation de réseaux antagonistes génératifs (GANs) dans la création artistique. Les GANs sont des algorithmes d'apprentissage profond où deux réseaux neuronaux, un générateur et un discriminateur, s'affrontent pour produire des résultats réalistes. </a:t>
            </a:r>
            <a:endParaRPr lang="en-US" sz="1225" dirty="0"/>
          </a:p>
        </p:txBody>
      </p:sp>
      <p:sp>
        <p:nvSpPr>
          <p:cNvPr id="17" name="Text 15"/>
          <p:cNvSpPr/>
          <p:nvPr/>
        </p:nvSpPr>
        <p:spPr>
          <a:xfrm>
            <a:off x="9803249" y="3620810"/>
            <a:ext cx="1050488" cy="1243608"/>
          </a:xfrm>
          <a:prstGeom prst="rect">
            <a:avLst/>
          </a:prstGeom>
          <a:noFill/>
          <a:ln/>
        </p:spPr>
        <p:txBody>
          <a:bodyPr wrap="square" rtlCol="0" anchor="t"/>
          <a:lstStyle/>
          <a:p>
            <a:pPr marL="0" indent="0">
              <a:lnSpc>
                <a:spcPts val="1960"/>
              </a:lnSpc>
              <a:buNone/>
            </a:pPr>
            <a:r>
              <a:rPr lang="en-US" sz="1225" u="sng" dirty="0">
                <a:solidFill>
                  <a:srgbClr val="7F674D"/>
                </a:solidFill>
                <a:latin typeface="Gelasio" pitchFamily="34" charset="0"/>
                <a:ea typeface="Gelasio" pitchFamily="34" charset="-122"/>
                <a:cs typeface="Gelasio" pitchFamily="34" charset="-120"/>
                <a:hlinkClick r:id="rId7">
                  <a:extLst>
                    <a:ext uri="{A12FA001-AC4F-418D-AE19-62706E023703}">
                      <ahyp:hlinkClr xmlns:ahyp="http://schemas.microsoft.com/office/drawing/2018/hyperlinkcolor" xmlns="" val="tx"/>
                    </a:ext>
                  </a:extLst>
                </a:hlinkClick>
              </a:rPr>
              <a:t>Morajda, 2022</a:t>
            </a:r>
            <a:r>
              <a:rPr lang="en-US" sz="1225" dirty="0">
                <a:solidFill>
                  <a:srgbClr val="746558"/>
                </a:solidFill>
                <a:latin typeface="Gelasio" pitchFamily="34" charset="0"/>
                <a:ea typeface="Gelasio" pitchFamily="34" charset="-122"/>
                <a:cs typeface="Gelasio" pitchFamily="34" charset="-120"/>
              </a:rPr>
              <a:t>, </a:t>
            </a:r>
            <a:r>
              <a:rPr lang="en-US" sz="1225" u="sng" dirty="0">
                <a:solidFill>
                  <a:srgbClr val="7F674D"/>
                </a:solidFill>
                <a:latin typeface="Gelasio" pitchFamily="34" charset="0"/>
                <a:ea typeface="Gelasio" pitchFamily="34" charset="-122"/>
                <a:cs typeface="Gelasio" pitchFamily="34" charset="-120"/>
                <a:hlinkClick r:id="rId8">
                  <a:extLst>
                    <a:ext uri="{A12FA001-AC4F-418D-AE19-62706E023703}">
                      <ahyp:hlinkClr xmlns:ahyp="http://schemas.microsoft.com/office/drawing/2018/hyperlinkcolor" xmlns="" val="tx"/>
                    </a:ext>
                  </a:extLst>
                </a:hlinkClick>
              </a:rPr>
              <a:t>Poltronieri &amp; Hänska, 2019</a:t>
            </a:r>
            <a:endParaRPr lang="en-US" sz="1225" dirty="0"/>
          </a:p>
        </p:txBody>
      </p:sp>
      <p:sp>
        <p:nvSpPr>
          <p:cNvPr id="18" name="Shape 16"/>
          <p:cNvSpPr/>
          <p:nvPr/>
        </p:nvSpPr>
        <p:spPr>
          <a:xfrm>
            <a:off x="3621166" y="5462707"/>
            <a:ext cx="8520033" cy="2782133"/>
          </a:xfrm>
          <a:prstGeom prst="rect">
            <a:avLst/>
          </a:prstGeom>
          <a:solidFill>
            <a:srgbClr val="EFE7D6"/>
          </a:solidFill>
          <a:ln/>
        </p:spPr>
      </p:sp>
      <p:sp>
        <p:nvSpPr>
          <p:cNvPr id="19" name="Text 17"/>
          <p:cNvSpPr/>
          <p:nvPr/>
        </p:nvSpPr>
        <p:spPr>
          <a:xfrm>
            <a:off x="3776782" y="5563553"/>
            <a:ext cx="2148364" cy="497443"/>
          </a:xfrm>
          <a:prstGeom prst="rect">
            <a:avLst/>
          </a:prstGeom>
          <a:noFill/>
          <a:ln/>
        </p:spPr>
        <p:txBody>
          <a:bodyPr wrap="square" rtlCol="0" anchor="t"/>
          <a:lstStyle/>
          <a:p>
            <a:pPr marL="0" indent="0">
              <a:lnSpc>
                <a:spcPts val="1960"/>
              </a:lnSpc>
              <a:buNone/>
            </a:pPr>
            <a:r>
              <a:rPr lang="en-US" sz="1225" b="1" dirty="0">
                <a:solidFill>
                  <a:srgbClr val="FF0000"/>
                </a:solidFill>
                <a:latin typeface="Gelasio" pitchFamily="34" charset="0"/>
                <a:ea typeface="Gelasio" pitchFamily="34" charset="-122"/>
                <a:cs typeface="Gelasio" pitchFamily="34" charset="-120"/>
              </a:rPr>
              <a:t>Autres Terminologies et Concepts</a:t>
            </a:r>
            <a:endParaRPr lang="en-US" sz="1225" b="1" dirty="0">
              <a:solidFill>
                <a:srgbClr val="FF0000"/>
              </a:solidFill>
            </a:endParaRPr>
          </a:p>
        </p:txBody>
      </p:sp>
      <p:sp>
        <p:nvSpPr>
          <p:cNvPr id="20" name="Text 18"/>
          <p:cNvSpPr/>
          <p:nvPr/>
        </p:nvSpPr>
        <p:spPr>
          <a:xfrm>
            <a:off x="6492478" y="5563553"/>
            <a:ext cx="5120402" cy="994886"/>
          </a:xfrm>
          <a:prstGeom prst="rect">
            <a:avLst/>
          </a:prstGeom>
          <a:noFill/>
          <a:ln>
            <a:solidFill>
              <a:srgbClr val="92D050"/>
            </a:solidFill>
          </a:ln>
        </p:spPr>
        <p:txBody>
          <a:bodyPr wrap="square" rtlCol="0" anchor="t"/>
          <a:lstStyle/>
          <a:p>
            <a:pPr marL="342900" indent="-342900" algn="l">
              <a:lnSpc>
                <a:spcPts val="1960"/>
              </a:lnSpc>
              <a:buSzPct val="100000"/>
              <a:buChar char="•"/>
            </a:pPr>
            <a:r>
              <a:rPr lang="en-US" sz="1225" b="1" dirty="0">
                <a:solidFill>
                  <a:srgbClr val="746558"/>
                </a:solidFill>
                <a:latin typeface="Gelasio" pitchFamily="34" charset="0"/>
                <a:ea typeface="Gelasio" pitchFamily="34" charset="-122"/>
                <a:cs typeface="Gelasio" pitchFamily="34" charset="-120"/>
              </a:rPr>
              <a:t>Expressive AI</a:t>
            </a:r>
            <a:r>
              <a:rPr lang="en-US" sz="1225" dirty="0">
                <a:solidFill>
                  <a:srgbClr val="746558"/>
                </a:solidFill>
                <a:latin typeface="Gelasio" pitchFamily="34" charset="0"/>
                <a:ea typeface="Gelasio" pitchFamily="34" charset="-122"/>
                <a:cs typeface="Gelasio" pitchFamily="34" charset="-120"/>
              </a:rPr>
              <a:t>: Une pratique hybride combinant art et science, où les techniques d'IA sont utilisées pour exprimer des concepts artistiques de manière </a:t>
            </a:r>
            <a:r>
              <a:rPr lang="en-US" sz="1225" dirty="0" err="1">
                <a:solidFill>
                  <a:srgbClr val="746558"/>
                </a:solidFill>
                <a:latin typeface="Gelasio" pitchFamily="34" charset="0"/>
                <a:ea typeface="Gelasio" pitchFamily="34" charset="-122"/>
                <a:cs typeface="Gelasio" pitchFamily="34" charset="-120"/>
              </a:rPr>
              <a:t>innovante</a:t>
            </a:r>
            <a:r>
              <a:rPr lang="en-US" sz="1225" dirty="0" smtClean="0">
                <a:solidFill>
                  <a:srgbClr val="746558"/>
                </a:solidFill>
                <a:latin typeface="Gelasio" pitchFamily="34" charset="0"/>
                <a:ea typeface="Gelasio" pitchFamily="34" charset="-122"/>
                <a:cs typeface="Gelasio" pitchFamily="34" charset="-120"/>
              </a:rPr>
              <a:t>. (</a:t>
            </a:r>
            <a:r>
              <a:rPr lang="en-US" sz="1225" dirty="0" err="1" smtClean="0">
                <a:solidFill>
                  <a:srgbClr val="746558"/>
                </a:solidFill>
                <a:latin typeface="Gelasio" pitchFamily="34" charset="0"/>
                <a:ea typeface="Gelasio" pitchFamily="34" charset="-122"/>
                <a:cs typeface="Gelasio" pitchFamily="34" charset="-120"/>
              </a:rPr>
              <a:t>Mateas</a:t>
            </a:r>
            <a:r>
              <a:rPr lang="en-US" sz="1225" dirty="0" smtClean="0">
                <a:solidFill>
                  <a:srgbClr val="746558"/>
                </a:solidFill>
                <a:latin typeface="Gelasio" pitchFamily="34" charset="0"/>
                <a:ea typeface="Gelasio" pitchFamily="34" charset="-122"/>
                <a:cs typeface="Gelasio" pitchFamily="34" charset="-120"/>
              </a:rPr>
              <a:t>, 2001)</a:t>
            </a:r>
            <a:endParaRPr lang="en-US" sz="1225" dirty="0"/>
          </a:p>
        </p:txBody>
      </p:sp>
      <p:sp>
        <p:nvSpPr>
          <p:cNvPr id="21" name="Text 19"/>
          <p:cNvSpPr/>
          <p:nvPr/>
        </p:nvSpPr>
        <p:spPr>
          <a:xfrm>
            <a:off x="6492478" y="6651665"/>
            <a:ext cx="5120402" cy="1492329"/>
          </a:xfrm>
          <a:prstGeom prst="rect">
            <a:avLst/>
          </a:prstGeom>
          <a:noFill/>
          <a:ln>
            <a:solidFill>
              <a:srgbClr val="92D050"/>
            </a:solidFill>
          </a:ln>
        </p:spPr>
        <p:txBody>
          <a:bodyPr wrap="square" rtlCol="0" anchor="t"/>
          <a:lstStyle/>
          <a:p>
            <a:pPr marL="342900" indent="-342900">
              <a:lnSpc>
                <a:spcPts val="1960"/>
              </a:lnSpc>
              <a:buSzPct val="100000"/>
              <a:buChar char="•"/>
            </a:pPr>
            <a:r>
              <a:rPr lang="en-US" sz="1225" b="1" dirty="0">
                <a:solidFill>
                  <a:srgbClr val="746558"/>
                </a:solidFill>
                <a:latin typeface="Gelasio" pitchFamily="34" charset="0"/>
                <a:ea typeface="Gelasio" pitchFamily="34" charset="-122"/>
                <a:cs typeface="Gelasio" pitchFamily="34" charset="-120"/>
              </a:rPr>
              <a:t>Heroic vs. Collaborative AI</a:t>
            </a:r>
            <a:r>
              <a:rPr lang="en-US" sz="1225" dirty="0">
                <a:solidFill>
                  <a:srgbClr val="746558"/>
                </a:solidFill>
                <a:latin typeface="Gelasio" pitchFamily="34" charset="0"/>
                <a:ea typeface="Gelasio" pitchFamily="34" charset="-122"/>
                <a:cs typeface="Gelasio" pitchFamily="34" charset="-120"/>
              </a:rPr>
              <a:t>: Ce concept oppose les approches "héroïques" où l'IA est vue comme une entité autonome créant de l'art, aux approches "collaboratives" où l'IA et les humains travaillent ensemble pour co-créer des œuvres </a:t>
            </a:r>
            <a:r>
              <a:rPr lang="en-US" sz="1225" dirty="0" err="1">
                <a:solidFill>
                  <a:srgbClr val="746558"/>
                </a:solidFill>
                <a:latin typeface="Gelasio" pitchFamily="34" charset="0"/>
                <a:ea typeface="Gelasio" pitchFamily="34" charset="-122"/>
                <a:cs typeface="Gelasio" pitchFamily="34" charset="-120"/>
              </a:rPr>
              <a:t>artistiques</a:t>
            </a:r>
            <a:r>
              <a:rPr lang="en-US" sz="1225" dirty="0" smtClean="0">
                <a:solidFill>
                  <a:srgbClr val="746558"/>
                </a:solidFill>
                <a:latin typeface="Gelasio" pitchFamily="34" charset="0"/>
                <a:ea typeface="Gelasio" pitchFamily="34" charset="-122"/>
                <a:cs typeface="Gelasio" pitchFamily="34" charset="-120"/>
              </a:rPr>
              <a:t>. (</a:t>
            </a:r>
            <a:r>
              <a:rPr lang="fi-FI" sz="1225" dirty="0" smtClean="0">
                <a:solidFill>
                  <a:srgbClr val="746558"/>
                </a:solidFill>
                <a:latin typeface="Gelasio" pitchFamily="34" charset="0"/>
                <a:ea typeface="Gelasio" pitchFamily="34" charset="-122"/>
                <a:cs typeface="Gelasio" pitchFamily="34" charset="-120"/>
              </a:rPr>
              <a:t>Mikalonyt &amp; Kneer, 2022). </a:t>
            </a:r>
            <a:endParaRPr lang="en-US" sz="1225" dirty="0"/>
          </a:p>
        </p:txBody>
      </p:sp>
      <p:sp>
        <p:nvSpPr>
          <p:cNvPr id="22" name="Text 20"/>
          <p:cNvSpPr/>
          <p:nvPr/>
        </p:nvSpPr>
        <p:spPr>
          <a:xfrm>
            <a:off x="9803249" y="5563553"/>
            <a:ext cx="1050488" cy="248722"/>
          </a:xfrm>
          <a:prstGeom prst="rect">
            <a:avLst/>
          </a:prstGeom>
          <a:noFill/>
          <a:ln/>
        </p:spPr>
        <p:txBody>
          <a:bodyPr wrap="none" rtlCol="0" anchor="t"/>
          <a:lstStyle/>
          <a:p>
            <a:pPr marL="0" indent="0">
              <a:lnSpc>
                <a:spcPts val="1960"/>
              </a:lnSpc>
              <a:buNone/>
            </a:pPr>
            <a:endParaRPr lang="en-US" sz="1225" dirty="0"/>
          </a:p>
        </p:txBody>
      </p:sp>
      <p:sp>
        <p:nvSpPr>
          <p:cNvPr id="23" name="Ellipse 22"/>
          <p:cNvSpPr/>
          <p:nvPr/>
        </p:nvSpPr>
        <p:spPr>
          <a:xfrm>
            <a:off x="2037353" y="978932"/>
            <a:ext cx="1316736" cy="8864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a:t>
            </a:r>
            <a:endParaRPr lang="fr-FR" dirty="0"/>
          </a:p>
        </p:txBody>
      </p:sp>
      <p:sp>
        <p:nvSpPr>
          <p:cNvPr id="24" name="Ellipse 23"/>
          <p:cNvSpPr/>
          <p:nvPr/>
        </p:nvSpPr>
        <p:spPr>
          <a:xfrm>
            <a:off x="2071165" y="2241305"/>
            <a:ext cx="1316736" cy="8864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sp>
        <p:nvSpPr>
          <p:cNvPr id="25" name="Ellipse 24"/>
          <p:cNvSpPr/>
          <p:nvPr/>
        </p:nvSpPr>
        <p:spPr>
          <a:xfrm>
            <a:off x="2078736" y="3447289"/>
            <a:ext cx="1316736" cy="8864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3</a:t>
            </a:r>
            <a:endParaRPr lang="fr-FR" dirty="0"/>
          </a:p>
        </p:txBody>
      </p:sp>
      <p:sp>
        <p:nvSpPr>
          <p:cNvPr id="26" name="Ellipse 25"/>
          <p:cNvSpPr/>
          <p:nvPr/>
        </p:nvSpPr>
        <p:spPr>
          <a:xfrm>
            <a:off x="2133600" y="5369053"/>
            <a:ext cx="1316736" cy="8864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4</a:t>
            </a:r>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75000"/>
            </a:srgbClr>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sp>
        <p:nvSpPr>
          <p:cNvPr id="5" name="Text 1"/>
          <p:cNvSpPr/>
          <p:nvPr/>
        </p:nvSpPr>
        <p:spPr>
          <a:xfrm>
            <a:off x="690086" y="1196816"/>
            <a:ext cx="7763828" cy="2381012"/>
          </a:xfrm>
          <a:prstGeom prst="rect">
            <a:avLst/>
          </a:prstGeom>
          <a:noFill/>
          <a:ln/>
        </p:spPr>
        <p:txBody>
          <a:bodyPr wrap="square" rtlCol="0" anchor="t"/>
          <a:lstStyle/>
          <a:p>
            <a:pPr marL="0" indent="0">
              <a:lnSpc>
                <a:spcPts val="6249"/>
              </a:lnSpc>
              <a:buNone/>
            </a:pPr>
            <a:r>
              <a:rPr lang="en-US" sz="4999" dirty="0">
                <a:solidFill>
                  <a:srgbClr val="F2F0F4"/>
                </a:solidFill>
                <a:latin typeface="Montserrat" pitchFamily="34" charset="0"/>
                <a:ea typeface="Montserrat" pitchFamily="34" charset="-122"/>
                <a:cs typeface="Montserrat" pitchFamily="34" charset="-120"/>
              </a:rPr>
              <a:t>Comprendre et créer de l'art avec </a:t>
            </a:r>
            <a:r>
              <a:rPr lang="en-US" sz="4999" dirty="0" err="1">
                <a:solidFill>
                  <a:srgbClr val="F2F0F4"/>
                </a:solidFill>
                <a:latin typeface="Montserrat" pitchFamily="34" charset="0"/>
                <a:ea typeface="Montserrat" pitchFamily="34" charset="-122"/>
                <a:cs typeface="Montserrat" pitchFamily="34" charset="-120"/>
              </a:rPr>
              <a:t>l'IA</a:t>
            </a:r>
            <a:r>
              <a:rPr lang="en-US" sz="4999" dirty="0">
                <a:solidFill>
                  <a:srgbClr val="F2F0F4"/>
                </a:solidFill>
                <a:latin typeface="Montserrat" pitchFamily="34" charset="0"/>
                <a:ea typeface="Montserrat" pitchFamily="34" charset="-122"/>
                <a:cs typeface="Montserrat" pitchFamily="34" charset="-120"/>
              </a:rPr>
              <a:t> </a:t>
            </a:r>
            <a:endParaRPr lang="en-US" sz="4999" dirty="0"/>
          </a:p>
        </p:txBody>
      </p:sp>
      <p:sp>
        <p:nvSpPr>
          <p:cNvPr id="6" name="Text 2"/>
          <p:cNvSpPr/>
          <p:nvPr/>
        </p:nvSpPr>
        <p:spPr>
          <a:xfrm>
            <a:off x="690086" y="3853815"/>
            <a:ext cx="7763828" cy="2649974"/>
          </a:xfrm>
          <a:prstGeom prst="rect">
            <a:avLst/>
          </a:prstGeom>
          <a:noFill/>
          <a:ln/>
        </p:spPr>
        <p:txBody>
          <a:bodyPr wrap="square" rtlCol="0" anchor="t"/>
          <a:lstStyle/>
          <a:p>
            <a:pPr marL="285750" indent="-285750">
              <a:lnSpc>
                <a:spcPts val="2318"/>
              </a:lnSpc>
              <a:buFont typeface="Arial" panose="020B0604020202020204" pitchFamily="34" charset="0"/>
              <a:buChar char="•"/>
            </a:pPr>
            <a:r>
              <a:rPr lang="en-US" sz="2400" dirty="0" smtClean="0">
                <a:solidFill>
                  <a:srgbClr val="DCD7E5"/>
                </a:solidFill>
                <a:latin typeface="Heebo" pitchFamily="34" charset="0"/>
                <a:ea typeface="Heebo" pitchFamily="34" charset="-122"/>
                <a:cs typeface="Heebo" pitchFamily="34" charset="-120"/>
              </a:rPr>
              <a:t>L'IA </a:t>
            </a:r>
            <a:r>
              <a:rPr lang="en-US" sz="2400" dirty="0">
                <a:solidFill>
                  <a:srgbClr val="DCD7E5"/>
                </a:solidFill>
                <a:latin typeface="Heebo" pitchFamily="34" charset="0"/>
                <a:ea typeface="Heebo" pitchFamily="34" charset="-122"/>
                <a:cs typeface="Heebo" pitchFamily="34" charset="-120"/>
              </a:rPr>
              <a:t>est utilisée pour l'analyse de l'art et employée sur des collections d'oeuvres d'art </a:t>
            </a:r>
            <a:r>
              <a:rPr lang="en-US" sz="2400" dirty="0" err="1">
                <a:solidFill>
                  <a:srgbClr val="DCD7E5"/>
                </a:solidFill>
                <a:latin typeface="Heebo" pitchFamily="34" charset="0"/>
                <a:ea typeface="Heebo" pitchFamily="34" charset="-122"/>
                <a:cs typeface="Heebo" pitchFamily="34" charset="-120"/>
              </a:rPr>
              <a:t>numérisées</a:t>
            </a:r>
            <a:r>
              <a:rPr lang="en-US" sz="2400" dirty="0">
                <a:solidFill>
                  <a:srgbClr val="DCD7E5"/>
                </a:solidFill>
                <a:latin typeface="Heebo" pitchFamily="34" charset="0"/>
                <a:ea typeface="Heebo" pitchFamily="34" charset="-122"/>
                <a:cs typeface="Heebo" pitchFamily="34" charset="-120"/>
              </a:rPr>
              <a:t> </a:t>
            </a:r>
            <a:endParaRPr lang="en-US" sz="2400" dirty="0" smtClean="0">
              <a:solidFill>
                <a:srgbClr val="DCD7E5"/>
              </a:solidFill>
              <a:latin typeface="Heebo" pitchFamily="34" charset="0"/>
              <a:ea typeface="Heebo" pitchFamily="34" charset="-122"/>
              <a:cs typeface="Heebo" pitchFamily="34" charset="-120"/>
            </a:endParaRPr>
          </a:p>
          <a:p>
            <a:pPr marL="285750" indent="-285750">
              <a:lnSpc>
                <a:spcPts val="2318"/>
              </a:lnSpc>
              <a:buFont typeface="Arial" panose="020B0604020202020204" pitchFamily="34" charset="0"/>
              <a:buChar char="•"/>
            </a:pPr>
            <a:endParaRPr lang="en-US" sz="2400" dirty="0">
              <a:solidFill>
                <a:srgbClr val="DCD7E5"/>
              </a:solidFill>
              <a:latin typeface="Heebo" pitchFamily="34" charset="0"/>
              <a:ea typeface="Heebo" pitchFamily="34" charset="-122"/>
              <a:cs typeface="Heebo" pitchFamily="34" charset="-120"/>
            </a:endParaRPr>
          </a:p>
          <a:p>
            <a:pPr>
              <a:lnSpc>
                <a:spcPts val="2318"/>
              </a:lnSpc>
            </a:pPr>
            <a:r>
              <a:rPr lang="en-US" sz="2400" dirty="0" smtClean="0">
                <a:solidFill>
                  <a:srgbClr val="DCD7E5"/>
                </a:solidFill>
                <a:latin typeface="Heebo" pitchFamily="34" charset="0"/>
                <a:ea typeface="Heebo" pitchFamily="34" charset="-122"/>
                <a:cs typeface="Heebo" pitchFamily="34" charset="-120"/>
              </a:rPr>
              <a:t> </a:t>
            </a:r>
            <a:endParaRPr lang="en-US" sz="2400" dirty="0">
              <a:solidFill>
                <a:srgbClr val="DCD7E5"/>
              </a:solidFill>
              <a:latin typeface="Heebo" pitchFamily="34" charset="0"/>
              <a:ea typeface="Heebo" pitchFamily="34" charset="-122"/>
              <a:cs typeface="Heebo" pitchFamily="34" charset="-120"/>
            </a:endParaRPr>
          </a:p>
          <a:p>
            <a:pPr marL="285750" indent="-285750">
              <a:lnSpc>
                <a:spcPts val="2318"/>
              </a:lnSpc>
              <a:buFont typeface="Arial" panose="020B0604020202020204" pitchFamily="34" charset="0"/>
              <a:buChar char="•"/>
            </a:pPr>
            <a:r>
              <a:rPr lang="en-US" sz="2400" dirty="0" smtClean="0">
                <a:solidFill>
                  <a:srgbClr val="DCD7E5"/>
                </a:solidFill>
                <a:latin typeface="Heebo" pitchFamily="34" charset="0"/>
                <a:ea typeface="Heebo" pitchFamily="34" charset="-122"/>
                <a:cs typeface="Heebo" pitchFamily="34" charset="-120"/>
              </a:rPr>
              <a:t>L’IA </a:t>
            </a:r>
            <a:r>
              <a:rPr lang="en-US" sz="2400" dirty="0">
                <a:solidFill>
                  <a:srgbClr val="DCD7E5"/>
                </a:solidFill>
                <a:latin typeface="Heebo" pitchFamily="34" charset="0"/>
                <a:ea typeface="Heebo" pitchFamily="34" charset="-122"/>
                <a:cs typeface="Heebo" pitchFamily="34" charset="-120"/>
              </a:rPr>
              <a:t>est utilisée à des fins créatives et pour générer de nouvelles oeuvres d'art. </a:t>
            </a:r>
            <a:endParaRPr lang="en-US" sz="2400" dirty="0"/>
          </a:p>
        </p:txBody>
      </p:sp>
      <p:sp>
        <p:nvSpPr>
          <p:cNvPr id="7" name="Shape 3"/>
          <p:cNvSpPr/>
          <p:nvPr/>
        </p:nvSpPr>
        <p:spPr>
          <a:xfrm>
            <a:off x="690086" y="6724412"/>
            <a:ext cx="294442" cy="294442"/>
          </a:xfrm>
          <a:prstGeom prst="roundRect">
            <a:avLst>
              <a:gd name="adj" fmla="val 31052247"/>
            </a:avLst>
          </a:prstGeom>
          <a:noFill/>
          <a:ln w="7620">
            <a:solidFill>
              <a:srgbClr val="FFFFFF"/>
            </a:solidFill>
            <a:prstDash val="solid"/>
          </a:ln>
        </p:spPr>
      </p:sp>
      <p:pic>
        <p:nvPicPr>
          <p:cNvPr id="8" name="Image 2" descr="preencoded.png"/>
          <p:cNvPicPr>
            <a:picLocks noChangeAspect="1"/>
          </p:cNvPicPr>
          <p:nvPr/>
        </p:nvPicPr>
        <p:blipFill>
          <a:blip r:embed="rId5"/>
          <a:stretch>
            <a:fillRect/>
          </a:stretch>
        </p:blipFill>
        <p:spPr>
          <a:xfrm>
            <a:off x="697706" y="6732032"/>
            <a:ext cx="279202" cy="279202"/>
          </a:xfrm>
          <a:prstGeom prst="rect">
            <a:avLst/>
          </a:prstGeom>
        </p:spPr>
      </p:pic>
      <p:sp>
        <p:nvSpPr>
          <p:cNvPr id="9" name="Text 4"/>
          <p:cNvSpPr/>
          <p:nvPr/>
        </p:nvSpPr>
        <p:spPr>
          <a:xfrm>
            <a:off x="1076444" y="6710720"/>
            <a:ext cx="2647117" cy="321945"/>
          </a:xfrm>
          <a:prstGeom prst="rect">
            <a:avLst/>
          </a:prstGeom>
          <a:noFill/>
          <a:ln/>
        </p:spPr>
        <p:txBody>
          <a:bodyPr wrap="none" rtlCol="0" anchor="t"/>
          <a:lstStyle/>
          <a:p>
            <a:pPr>
              <a:lnSpc>
                <a:spcPts val="2536"/>
              </a:lnSpc>
            </a:pPr>
            <a:r>
              <a:rPr lang="en-US" sz="1811" b="1" dirty="0" smtClean="0">
                <a:solidFill>
                  <a:srgbClr val="DCD7E5"/>
                </a:solidFill>
                <a:latin typeface="Heebo" pitchFamily="34" charset="0"/>
                <a:ea typeface="Heebo" pitchFamily="34" charset="-122"/>
                <a:cs typeface="Heebo" pitchFamily="34" charset="-120"/>
              </a:rPr>
              <a:t>By </a:t>
            </a:r>
            <a:r>
              <a:rPr lang="en-US" sz="1811" b="1" dirty="0" err="1" smtClean="0">
                <a:solidFill>
                  <a:srgbClr val="DCD7E5"/>
                </a:solidFill>
                <a:latin typeface="Heebo" pitchFamily="34" charset="0"/>
                <a:ea typeface="Heebo" pitchFamily="34" charset="-122"/>
                <a:cs typeface="Heebo" pitchFamily="34" charset="-120"/>
              </a:rPr>
              <a:t>Cetinic</a:t>
            </a:r>
            <a:r>
              <a:rPr lang="en-US" sz="1811" b="1" dirty="0" smtClean="0">
                <a:solidFill>
                  <a:srgbClr val="DCD7E5"/>
                </a:solidFill>
                <a:latin typeface="Heebo" pitchFamily="34" charset="0"/>
                <a:ea typeface="Heebo" pitchFamily="34" charset="-122"/>
                <a:cs typeface="Heebo" pitchFamily="34" charset="-120"/>
              </a:rPr>
              <a:t> </a:t>
            </a:r>
            <a:r>
              <a:rPr lang="en-US" sz="1811" b="1" dirty="0">
                <a:solidFill>
                  <a:srgbClr val="DCD7E5"/>
                </a:solidFill>
                <a:latin typeface="Heebo" pitchFamily="34" charset="0"/>
                <a:ea typeface="Heebo" pitchFamily="34" charset="-122"/>
                <a:cs typeface="Heebo" pitchFamily="34" charset="-120"/>
              </a:rPr>
              <a:t>&amp; She, 2021,  </a:t>
            </a:r>
            <a:endParaRPr lang="en-US" sz="1811" dirty="0"/>
          </a:p>
        </p:txBody>
      </p:sp>
    </p:spTree>
    <p:extLst>
      <p:ext uri="{BB962C8B-B14F-4D97-AF65-F5344CB8AC3E}">
        <p14:creationId xmlns:p14="http://schemas.microsoft.com/office/powerpoint/2010/main" val="23118740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30353" y="203382"/>
            <a:ext cx="8065007" cy="4395007"/>
          </a:xfrm>
          <a:prstGeom prst="rect">
            <a:avLst/>
          </a:prstGeom>
          <a:ln w="76200">
            <a:solidFill>
              <a:schemeClr val="tx1"/>
            </a:solidFill>
          </a:ln>
        </p:spPr>
      </p:pic>
      <p:pic>
        <p:nvPicPr>
          <p:cNvPr id="3" name="Image 2"/>
          <p:cNvPicPr>
            <a:picLocks noChangeAspect="1"/>
          </p:cNvPicPr>
          <p:nvPr/>
        </p:nvPicPr>
        <p:blipFill>
          <a:blip r:embed="rId3"/>
          <a:stretch>
            <a:fillRect/>
          </a:stretch>
        </p:blipFill>
        <p:spPr>
          <a:xfrm>
            <a:off x="8321040" y="2267711"/>
            <a:ext cx="6056307" cy="5705857"/>
          </a:xfrm>
          <a:prstGeom prst="rect">
            <a:avLst/>
          </a:prstGeom>
          <a:ln w="57150">
            <a:solidFill>
              <a:schemeClr val="tx1"/>
            </a:solidFill>
          </a:ln>
        </p:spPr>
      </p:pic>
      <p:pic>
        <p:nvPicPr>
          <p:cNvPr id="4" name="Image 3"/>
          <p:cNvPicPr>
            <a:picLocks noChangeAspect="1"/>
          </p:cNvPicPr>
          <p:nvPr/>
        </p:nvPicPr>
        <p:blipFill>
          <a:blip r:embed="rId4"/>
          <a:stretch>
            <a:fillRect/>
          </a:stretch>
        </p:blipFill>
        <p:spPr>
          <a:xfrm>
            <a:off x="374010" y="4990396"/>
            <a:ext cx="7947029" cy="2983171"/>
          </a:xfrm>
          <a:prstGeom prst="rect">
            <a:avLst/>
          </a:prstGeom>
          <a:ln w="76200">
            <a:solidFill>
              <a:schemeClr val="tx1"/>
            </a:solidFill>
          </a:ln>
        </p:spPr>
      </p:pic>
    </p:spTree>
    <p:extLst>
      <p:ext uri="{BB962C8B-B14F-4D97-AF65-F5344CB8AC3E}">
        <p14:creationId xmlns:p14="http://schemas.microsoft.com/office/powerpoint/2010/main" val="40062832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9184958"/>
          </a:xfrm>
          <a:prstGeom prst="rect">
            <a:avLst/>
          </a:prstGeom>
          <a:solidFill>
            <a:srgbClr val="0D0A2C">
              <a:alpha val="75000"/>
            </a:srgbClr>
          </a:solidFill>
          <a:ln/>
        </p:spPr>
      </p:sp>
      <p:sp>
        <p:nvSpPr>
          <p:cNvPr id="4" name="Text 1"/>
          <p:cNvSpPr/>
          <p:nvPr/>
        </p:nvSpPr>
        <p:spPr>
          <a:xfrm>
            <a:off x="2249424" y="639154"/>
            <a:ext cx="8394050" cy="468992"/>
          </a:xfrm>
          <a:prstGeom prst="rect">
            <a:avLst/>
          </a:prstGeom>
          <a:noFill/>
          <a:ln/>
        </p:spPr>
        <p:txBody>
          <a:bodyPr wrap="none" rtlCol="0" anchor="t"/>
          <a:lstStyle/>
          <a:p>
            <a:pPr marL="0" indent="0">
              <a:lnSpc>
                <a:spcPts val="3827"/>
              </a:lnSpc>
              <a:buNone/>
            </a:pPr>
            <a:r>
              <a:rPr lang="en-US" sz="4400" dirty="0">
                <a:solidFill>
                  <a:srgbClr val="F2F0F4"/>
                </a:solidFill>
                <a:latin typeface="Montserrat" pitchFamily="34" charset="0"/>
                <a:ea typeface="Montserrat" pitchFamily="34" charset="-122"/>
                <a:cs typeface="Montserrat" pitchFamily="34" charset="-120"/>
              </a:rPr>
              <a:t>Comprendre l'art grâce à l'IA</a:t>
            </a:r>
            <a:endParaRPr lang="en-US" sz="4400" dirty="0"/>
          </a:p>
        </p:txBody>
      </p:sp>
      <p:sp>
        <p:nvSpPr>
          <p:cNvPr id="5" name="Shape 2"/>
          <p:cNvSpPr/>
          <p:nvPr/>
        </p:nvSpPr>
        <p:spPr>
          <a:xfrm>
            <a:off x="3621167" y="5488424"/>
            <a:ext cx="7388066" cy="31075"/>
          </a:xfrm>
          <a:prstGeom prst="roundRect">
            <a:avLst>
              <a:gd name="adj" fmla="val 225238"/>
            </a:avLst>
          </a:prstGeom>
          <a:solidFill>
            <a:srgbClr val="552C86"/>
          </a:solidFill>
          <a:ln/>
        </p:spPr>
      </p:sp>
      <p:sp>
        <p:nvSpPr>
          <p:cNvPr id="6" name="Shape 3"/>
          <p:cNvSpPr/>
          <p:nvPr/>
        </p:nvSpPr>
        <p:spPr>
          <a:xfrm>
            <a:off x="5413712" y="4944130"/>
            <a:ext cx="31075" cy="544354"/>
          </a:xfrm>
          <a:prstGeom prst="roundRect">
            <a:avLst>
              <a:gd name="adj" fmla="val 225238"/>
            </a:avLst>
          </a:prstGeom>
          <a:solidFill>
            <a:srgbClr val="552C86"/>
          </a:solidFill>
          <a:ln/>
        </p:spPr>
      </p:sp>
      <p:sp>
        <p:nvSpPr>
          <p:cNvPr id="7" name="Shape 4"/>
          <p:cNvSpPr/>
          <p:nvPr/>
        </p:nvSpPr>
        <p:spPr>
          <a:xfrm>
            <a:off x="5254347" y="5313462"/>
            <a:ext cx="349925" cy="349925"/>
          </a:xfrm>
          <a:prstGeom prst="roundRect">
            <a:avLst>
              <a:gd name="adj" fmla="val 20002"/>
            </a:avLst>
          </a:prstGeom>
          <a:solidFill>
            <a:srgbClr val="3C136D"/>
          </a:solidFill>
          <a:ln w="7620">
            <a:solidFill>
              <a:srgbClr val="552C86"/>
            </a:solidFill>
            <a:prstDash val="solid"/>
          </a:ln>
        </p:spPr>
      </p:sp>
      <p:sp>
        <p:nvSpPr>
          <p:cNvPr id="8" name="Text 5"/>
          <p:cNvSpPr/>
          <p:nvPr/>
        </p:nvSpPr>
        <p:spPr>
          <a:xfrm>
            <a:off x="5387102" y="5342513"/>
            <a:ext cx="84296" cy="291703"/>
          </a:xfrm>
          <a:prstGeom prst="rect">
            <a:avLst/>
          </a:prstGeom>
          <a:noFill/>
          <a:ln/>
        </p:spPr>
        <p:txBody>
          <a:bodyPr wrap="none" rtlCol="0" anchor="t"/>
          <a:lstStyle/>
          <a:p>
            <a:pPr marL="0" indent="0" algn="ctr">
              <a:lnSpc>
                <a:spcPts val="2296"/>
              </a:lnSpc>
              <a:buNone/>
            </a:pPr>
            <a:r>
              <a:rPr lang="en-US" sz="1837" dirty="0">
                <a:solidFill>
                  <a:srgbClr val="DCD7E5"/>
                </a:solidFill>
                <a:latin typeface="Montserrat" pitchFamily="34" charset="0"/>
                <a:ea typeface="Montserrat" pitchFamily="34" charset="-122"/>
                <a:cs typeface="Montserrat" pitchFamily="34" charset="-120"/>
              </a:rPr>
              <a:t>1</a:t>
            </a:r>
            <a:endParaRPr lang="en-US" sz="1837" dirty="0"/>
          </a:p>
        </p:txBody>
      </p:sp>
      <p:sp>
        <p:nvSpPr>
          <p:cNvPr id="9" name="Text 6"/>
          <p:cNvSpPr/>
          <p:nvPr/>
        </p:nvSpPr>
        <p:spPr>
          <a:xfrm>
            <a:off x="2857595" y="2726978"/>
            <a:ext cx="3305294" cy="486013"/>
          </a:xfrm>
          <a:prstGeom prst="rect">
            <a:avLst/>
          </a:prstGeom>
          <a:solidFill>
            <a:srgbClr val="92D050"/>
          </a:solidFill>
          <a:ln/>
        </p:spPr>
        <p:txBody>
          <a:bodyPr wrap="square" rtlCol="0" anchor="t"/>
          <a:lstStyle/>
          <a:p>
            <a:pPr marL="0" indent="0" algn="ctr">
              <a:lnSpc>
                <a:spcPts val="1914"/>
              </a:lnSpc>
              <a:buNone/>
            </a:pPr>
            <a:r>
              <a:rPr lang="en-US" sz="1531" dirty="0">
                <a:solidFill>
                  <a:srgbClr val="DCD7E5"/>
                </a:solidFill>
                <a:latin typeface="Montserrat" pitchFamily="34" charset="0"/>
                <a:ea typeface="Montserrat" pitchFamily="34" charset="-122"/>
                <a:cs typeface="Montserrat" pitchFamily="34" charset="-120"/>
              </a:rPr>
              <a:t>Les collections d'art comme sources de données</a:t>
            </a:r>
            <a:endParaRPr lang="en-US" sz="1531" dirty="0"/>
          </a:p>
        </p:txBody>
      </p:sp>
      <p:sp>
        <p:nvSpPr>
          <p:cNvPr id="10" name="Text 7"/>
          <p:cNvSpPr/>
          <p:nvPr/>
        </p:nvSpPr>
        <p:spPr>
          <a:xfrm>
            <a:off x="2249424" y="3357390"/>
            <a:ext cx="4521636" cy="1433060"/>
          </a:xfrm>
          <a:prstGeom prst="rect">
            <a:avLst/>
          </a:prstGeom>
          <a:noFill/>
          <a:ln>
            <a:solidFill>
              <a:srgbClr val="FFFF00"/>
            </a:solidFill>
          </a:ln>
        </p:spPr>
        <p:txBody>
          <a:bodyPr wrap="square" rtlCol="0" anchor="t"/>
          <a:lstStyle/>
          <a:p>
            <a:pPr marL="0" indent="0" algn="ctr">
              <a:lnSpc>
                <a:spcPts val="1960"/>
              </a:lnSpc>
              <a:buNone/>
            </a:pPr>
            <a:r>
              <a:rPr lang="en-US" dirty="0" smtClean="0">
                <a:solidFill>
                  <a:srgbClr val="DCD7E5"/>
                </a:solidFill>
                <a:latin typeface="Heebo" pitchFamily="34" charset="0"/>
                <a:ea typeface="Heebo" pitchFamily="34" charset="-122"/>
                <a:cs typeface="Heebo" pitchFamily="34" charset="-120"/>
              </a:rPr>
              <a:t>Les collections </a:t>
            </a:r>
            <a:r>
              <a:rPr lang="en-US" dirty="0">
                <a:solidFill>
                  <a:srgbClr val="DCD7E5"/>
                </a:solidFill>
                <a:latin typeface="Heebo" pitchFamily="34" charset="0"/>
                <a:ea typeface="Heebo" pitchFamily="34" charset="-122"/>
                <a:cs typeface="Heebo" pitchFamily="34" charset="-120"/>
              </a:rPr>
              <a:t>d'art </a:t>
            </a:r>
            <a:r>
              <a:rPr lang="en-US" dirty="0" err="1" smtClean="0">
                <a:solidFill>
                  <a:srgbClr val="DCD7E5"/>
                </a:solidFill>
                <a:latin typeface="Heebo" pitchFamily="34" charset="0"/>
                <a:ea typeface="Heebo" pitchFamily="34" charset="-122"/>
                <a:cs typeface="Heebo" pitchFamily="34" charset="-120"/>
              </a:rPr>
              <a:t>numérisées</a:t>
            </a:r>
            <a:r>
              <a:rPr lang="en-US" dirty="0" smtClean="0">
                <a:solidFill>
                  <a:srgbClr val="DCD7E5"/>
                </a:solidFill>
                <a:latin typeface="Heebo" pitchFamily="34" charset="0"/>
                <a:ea typeface="Heebo" pitchFamily="34" charset="-122"/>
                <a:cs typeface="Heebo" pitchFamily="34" charset="-120"/>
              </a:rPr>
              <a:t> nous </a:t>
            </a:r>
            <a:r>
              <a:rPr lang="en-US" dirty="0">
                <a:solidFill>
                  <a:srgbClr val="DCD7E5"/>
                </a:solidFill>
                <a:latin typeface="Heebo" pitchFamily="34" charset="0"/>
                <a:ea typeface="Heebo" pitchFamily="34" charset="-122"/>
                <a:cs typeface="Heebo" pitchFamily="34" charset="-120"/>
              </a:rPr>
              <a:t>permettent </a:t>
            </a:r>
            <a:r>
              <a:rPr lang="en-US" dirty="0" err="1">
                <a:solidFill>
                  <a:srgbClr val="DCD7E5"/>
                </a:solidFill>
                <a:latin typeface="Heebo" pitchFamily="34" charset="0"/>
                <a:ea typeface="Heebo" pitchFamily="34" charset="-122"/>
                <a:cs typeface="Heebo" pitchFamily="34" charset="-120"/>
              </a:rPr>
              <a:t>d'explorer</a:t>
            </a:r>
            <a:r>
              <a:rPr lang="en-US" dirty="0">
                <a:solidFill>
                  <a:srgbClr val="DCD7E5"/>
                </a:solidFill>
                <a:latin typeface="Heebo" pitchFamily="34" charset="0"/>
                <a:ea typeface="Heebo" pitchFamily="34" charset="-122"/>
                <a:cs typeface="Heebo" pitchFamily="34" charset="-120"/>
              </a:rPr>
              <a:t> </a:t>
            </a:r>
            <a:r>
              <a:rPr lang="en-US" dirty="0" err="1" smtClean="0">
                <a:solidFill>
                  <a:srgbClr val="DCD7E5"/>
                </a:solidFill>
                <a:latin typeface="Heebo" pitchFamily="34" charset="0"/>
                <a:ea typeface="Heebo" pitchFamily="34" charset="-122"/>
                <a:cs typeface="Heebo" pitchFamily="34" charset="-120"/>
              </a:rPr>
              <a:t>facilement</a:t>
            </a:r>
            <a:r>
              <a:rPr lang="en-US" dirty="0" smtClean="0">
                <a:solidFill>
                  <a:srgbClr val="DCD7E5"/>
                </a:solidFill>
                <a:latin typeface="Heebo" pitchFamily="34" charset="0"/>
                <a:ea typeface="Heebo" pitchFamily="34" charset="-122"/>
                <a:cs typeface="Heebo" pitchFamily="34" charset="-120"/>
              </a:rPr>
              <a:t> </a:t>
            </a:r>
            <a:r>
              <a:rPr lang="en-US" dirty="0">
                <a:solidFill>
                  <a:srgbClr val="DCD7E5"/>
                </a:solidFill>
                <a:latin typeface="Heebo" pitchFamily="34" charset="0"/>
                <a:ea typeface="Heebo" pitchFamily="34" charset="-122"/>
                <a:cs typeface="Heebo" pitchFamily="34" charset="-120"/>
              </a:rPr>
              <a:t>les oeuvres d'art qui se trouvent dans divers musées ou galeries d'art à travers le monde. </a:t>
            </a:r>
            <a:endParaRPr lang="en-US" dirty="0"/>
          </a:p>
        </p:txBody>
      </p:sp>
      <p:sp>
        <p:nvSpPr>
          <p:cNvPr id="11" name="Shape 8"/>
          <p:cNvSpPr/>
          <p:nvPr/>
        </p:nvSpPr>
        <p:spPr>
          <a:xfrm>
            <a:off x="7299543" y="5488365"/>
            <a:ext cx="31075" cy="544354"/>
          </a:xfrm>
          <a:prstGeom prst="roundRect">
            <a:avLst>
              <a:gd name="adj" fmla="val 225238"/>
            </a:avLst>
          </a:prstGeom>
          <a:solidFill>
            <a:srgbClr val="552C86"/>
          </a:solidFill>
          <a:ln/>
        </p:spPr>
      </p:sp>
      <p:sp>
        <p:nvSpPr>
          <p:cNvPr id="12" name="Shape 9"/>
          <p:cNvSpPr/>
          <p:nvPr/>
        </p:nvSpPr>
        <p:spPr>
          <a:xfrm>
            <a:off x="7140178" y="5313462"/>
            <a:ext cx="349925" cy="349925"/>
          </a:xfrm>
          <a:prstGeom prst="roundRect">
            <a:avLst>
              <a:gd name="adj" fmla="val 20002"/>
            </a:avLst>
          </a:prstGeom>
          <a:solidFill>
            <a:srgbClr val="3C136D"/>
          </a:solidFill>
          <a:ln w="7620">
            <a:solidFill>
              <a:srgbClr val="552C86"/>
            </a:solidFill>
            <a:prstDash val="solid"/>
          </a:ln>
        </p:spPr>
      </p:sp>
      <p:sp>
        <p:nvSpPr>
          <p:cNvPr id="13" name="Text 10"/>
          <p:cNvSpPr/>
          <p:nvPr/>
        </p:nvSpPr>
        <p:spPr>
          <a:xfrm>
            <a:off x="7248882" y="5342513"/>
            <a:ext cx="132517" cy="291703"/>
          </a:xfrm>
          <a:prstGeom prst="rect">
            <a:avLst/>
          </a:prstGeom>
          <a:noFill/>
          <a:ln/>
        </p:spPr>
        <p:txBody>
          <a:bodyPr wrap="none" rtlCol="0" anchor="t"/>
          <a:lstStyle/>
          <a:p>
            <a:pPr marL="0" indent="0" algn="ctr">
              <a:lnSpc>
                <a:spcPts val="2296"/>
              </a:lnSpc>
              <a:buNone/>
            </a:pPr>
            <a:r>
              <a:rPr lang="en-US" sz="1837" dirty="0">
                <a:solidFill>
                  <a:srgbClr val="DCD7E5"/>
                </a:solidFill>
                <a:latin typeface="Montserrat" pitchFamily="34" charset="0"/>
                <a:ea typeface="Montserrat" pitchFamily="34" charset="-122"/>
                <a:cs typeface="Montserrat" pitchFamily="34" charset="-120"/>
              </a:rPr>
              <a:t>2</a:t>
            </a:r>
            <a:endParaRPr lang="en-US" sz="1837" dirty="0"/>
          </a:p>
        </p:txBody>
      </p:sp>
      <p:sp>
        <p:nvSpPr>
          <p:cNvPr id="14" name="Text 11"/>
          <p:cNvSpPr/>
          <p:nvPr/>
        </p:nvSpPr>
        <p:spPr>
          <a:xfrm>
            <a:off x="5662493" y="6188273"/>
            <a:ext cx="3305294" cy="486013"/>
          </a:xfrm>
          <a:prstGeom prst="rect">
            <a:avLst/>
          </a:prstGeom>
          <a:solidFill>
            <a:srgbClr val="92D050"/>
          </a:solidFill>
          <a:ln/>
        </p:spPr>
        <p:txBody>
          <a:bodyPr wrap="square" rtlCol="0" anchor="t"/>
          <a:lstStyle/>
          <a:p>
            <a:pPr marL="0" indent="0" algn="ctr">
              <a:lnSpc>
                <a:spcPts val="1914"/>
              </a:lnSpc>
              <a:buNone/>
            </a:pPr>
            <a:r>
              <a:rPr lang="en-US" sz="1531" dirty="0">
                <a:solidFill>
                  <a:srgbClr val="DCD7E5"/>
                </a:solidFill>
                <a:latin typeface="Montserrat" pitchFamily="34" charset="0"/>
                <a:ea typeface="Montserrat" pitchFamily="34" charset="-122"/>
                <a:cs typeface="Montserrat" pitchFamily="34" charset="-120"/>
              </a:rPr>
              <a:t>Classification automatisée des oeuvres d'art</a:t>
            </a:r>
            <a:endParaRPr lang="en-US" sz="1531" dirty="0"/>
          </a:p>
        </p:txBody>
      </p:sp>
      <p:sp>
        <p:nvSpPr>
          <p:cNvPr id="15" name="Text 12"/>
          <p:cNvSpPr/>
          <p:nvPr/>
        </p:nvSpPr>
        <p:spPr>
          <a:xfrm>
            <a:off x="5662492" y="6767513"/>
            <a:ext cx="5069729" cy="1380327"/>
          </a:xfrm>
          <a:prstGeom prst="rect">
            <a:avLst/>
          </a:prstGeom>
          <a:noFill/>
          <a:ln>
            <a:solidFill>
              <a:srgbClr val="FFFF00"/>
            </a:solidFill>
          </a:ln>
        </p:spPr>
        <p:txBody>
          <a:bodyPr wrap="square" rtlCol="0" anchor="t"/>
          <a:lstStyle/>
          <a:p>
            <a:pPr marL="0" indent="0" algn="ctr">
              <a:lnSpc>
                <a:spcPts val="1960"/>
              </a:lnSpc>
              <a:buNone/>
            </a:pPr>
            <a:r>
              <a:rPr lang="en-US" dirty="0">
                <a:solidFill>
                  <a:srgbClr val="DCD7E5"/>
                </a:solidFill>
                <a:latin typeface="Heebo" pitchFamily="34" charset="0"/>
                <a:ea typeface="Heebo" pitchFamily="34" charset="-122"/>
                <a:cs typeface="Heebo" pitchFamily="34" charset="-120"/>
              </a:rPr>
              <a:t>La classification automatique des oeuvres d'art sur la base de catégories telles que l'artiste, le style ou le genre </a:t>
            </a:r>
            <a:r>
              <a:rPr lang="en-US" dirty="0" err="1" smtClean="0">
                <a:solidFill>
                  <a:srgbClr val="DCD7E5"/>
                </a:solidFill>
                <a:latin typeface="Heebo" pitchFamily="34" charset="0"/>
                <a:ea typeface="Heebo" pitchFamily="34" charset="-122"/>
                <a:cs typeface="Heebo" pitchFamily="34" charset="-120"/>
              </a:rPr>
              <a:t>est</a:t>
            </a:r>
            <a:r>
              <a:rPr lang="en-US" dirty="0" smtClean="0">
                <a:solidFill>
                  <a:srgbClr val="DCD7E5"/>
                </a:solidFill>
                <a:latin typeface="Heebo" pitchFamily="34" charset="0"/>
                <a:ea typeface="Heebo" pitchFamily="34" charset="-122"/>
                <a:cs typeface="Heebo" pitchFamily="34" charset="-120"/>
              </a:rPr>
              <a:t> possible grâce aux </a:t>
            </a:r>
            <a:r>
              <a:rPr lang="en-US" dirty="0" err="1" smtClean="0">
                <a:solidFill>
                  <a:srgbClr val="DCD7E5"/>
                </a:solidFill>
                <a:latin typeface="Heebo" pitchFamily="34" charset="0"/>
                <a:ea typeface="Heebo" pitchFamily="34" charset="-122"/>
                <a:cs typeface="Heebo" pitchFamily="34" charset="-120"/>
              </a:rPr>
              <a:t>réseaux</a:t>
            </a:r>
            <a:r>
              <a:rPr lang="en-US" dirty="0" smtClean="0">
                <a:solidFill>
                  <a:srgbClr val="DCD7E5"/>
                </a:solidFill>
                <a:latin typeface="Heebo" pitchFamily="34" charset="0"/>
                <a:ea typeface="Heebo" pitchFamily="34" charset="-122"/>
                <a:cs typeface="Heebo" pitchFamily="34" charset="-120"/>
              </a:rPr>
              <a:t> </a:t>
            </a:r>
            <a:r>
              <a:rPr lang="en-US" dirty="0">
                <a:solidFill>
                  <a:srgbClr val="DCD7E5"/>
                </a:solidFill>
                <a:latin typeface="Heebo" pitchFamily="34" charset="0"/>
                <a:ea typeface="Heebo" pitchFamily="34" charset="-122"/>
                <a:cs typeface="Heebo" pitchFamily="34" charset="-120"/>
              </a:rPr>
              <a:t>neuronaux convolutifs (</a:t>
            </a:r>
            <a:r>
              <a:rPr lang="en-US" dirty="0" smtClean="0">
                <a:solidFill>
                  <a:srgbClr val="DCD7E5"/>
                </a:solidFill>
                <a:latin typeface="Heebo" pitchFamily="34" charset="0"/>
                <a:ea typeface="Heebo" pitchFamily="34" charset="-122"/>
                <a:cs typeface="Heebo" pitchFamily="34" charset="-120"/>
              </a:rPr>
              <a:t>CNN). </a:t>
            </a:r>
            <a:endParaRPr lang="en-US" dirty="0"/>
          </a:p>
        </p:txBody>
      </p:sp>
      <p:sp>
        <p:nvSpPr>
          <p:cNvPr id="16" name="Shape 13"/>
          <p:cNvSpPr/>
          <p:nvPr/>
        </p:nvSpPr>
        <p:spPr>
          <a:xfrm>
            <a:off x="9185493" y="4944130"/>
            <a:ext cx="31075" cy="544354"/>
          </a:xfrm>
          <a:prstGeom prst="roundRect">
            <a:avLst>
              <a:gd name="adj" fmla="val 225238"/>
            </a:avLst>
          </a:prstGeom>
          <a:solidFill>
            <a:srgbClr val="552C86"/>
          </a:solidFill>
          <a:ln/>
        </p:spPr>
      </p:sp>
      <p:sp>
        <p:nvSpPr>
          <p:cNvPr id="17" name="Shape 14"/>
          <p:cNvSpPr/>
          <p:nvPr/>
        </p:nvSpPr>
        <p:spPr>
          <a:xfrm>
            <a:off x="9026128" y="5313462"/>
            <a:ext cx="349925" cy="349925"/>
          </a:xfrm>
          <a:prstGeom prst="roundRect">
            <a:avLst>
              <a:gd name="adj" fmla="val 20002"/>
            </a:avLst>
          </a:prstGeom>
          <a:solidFill>
            <a:srgbClr val="3C136D"/>
          </a:solidFill>
          <a:ln w="7620">
            <a:solidFill>
              <a:srgbClr val="552C86"/>
            </a:solidFill>
            <a:prstDash val="solid"/>
          </a:ln>
        </p:spPr>
      </p:sp>
      <p:sp>
        <p:nvSpPr>
          <p:cNvPr id="18" name="Text 15"/>
          <p:cNvSpPr/>
          <p:nvPr/>
        </p:nvSpPr>
        <p:spPr>
          <a:xfrm>
            <a:off x="9135308" y="5342513"/>
            <a:ext cx="131564" cy="291703"/>
          </a:xfrm>
          <a:prstGeom prst="rect">
            <a:avLst/>
          </a:prstGeom>
          <a:noFill/>
          <a:ln/>
        </p:spPr>
        <p:txBody>
          <a:bodyPr wrap="none" rtlCol="0" anchor="t"/>
          <a:lstStyle/>
          <a:p>
            <a:pPr marL="0" indent="0" algn="ctr">
              <a:lnSpc>
                <a:spcPts val="2296"/>
              </a:lnSpc>
              <a:buNone/>
            </a:pPr>
            <a:r>
              <a:rPr lang="en-US" sz="1837" dirty="0">
                <a:solidFill>
                  <a:srgbClr val="DCD7E5"/>
                </a:solidFill>
                <a:latin typeface="Montserrat" pitchFamily="34" charset="0"/>
                <a:ea typeface="Montserrat" pitchFamily="34" charset="-122"/>
                <a:cs typeface="Montserrat" pitchFamily="34" charset="-120"/>
              </a:rPr>
              <a:t>3</a:t>
            </a:r>
            <a:endParaRPr lang="en-US" sz="1837" dirty="0"/>
          </a:p>
        </p:txBody>
      </p:sp>
      <p:sp>
        <p:nvSpPr>
          <p:cNvPr id="19" name="Text 16"/>
          <p:cNvSpPr/>
          <p:nvPr/>
        </p:nvSpPr>
        <p:spPr>
          <a:xfrm>
            <a:off x="7723406" y="2847402"/>
            <a:ext cx="3305294" cy="486013"/>
          </a:xfrm>
          <a:prstGeom prst="rect">
            <a:avLst/>
          </a:prstGeom>
          <a:solidFill>
            <a:srgbClr val="92D050"/>
          </a:solidFill>
          <a:ln/>
        </p:spPr>
        <p:txBody>
          <a:bodyPr wrap="square" rtlCol="0" anchor="t"/>
          <a:lstStyle/>
          <a:p>
            <a:pPr marL="0" indent="0" algn="ctr">
              <a:lnSpc>
                <a:spcPts val="1914"/>
              </a:lnSpc>
              <a:buNone/>
            </a:pPr>
            <a:r>
              <a:rPr lang="en-US" sz="1531" dirty="0">
                <a:solidFill>
                  <a:srgbClr val="DCD7E5"/>
                </a:solidFill>
                <a:latin typeface="Montserrat" pitchFamily="34" charset="0"/>
                <a:ea typeface="Montserrat" pitchFamily="34" charset="-122"/>
                <a:cs typeface="Montserrat" pitchFamily="34" charset="-120"/>
              </a:rPr>
              <a:t>Détection d'objets et recherche de similitudes</a:t>
            </a:r>
            <a:endParaRPr lang="en-US" sz="1531" dirty="0"/>
          </a:p>
        </p:txBody>
      </p:sp>
      <p:sp>
        <p:nvSpPr>
          <p:cNvPr id="20" name="Text 17"/>
          <p:cNvSpPr/>
          <p:nvPr/>
        </p:nvSpPr>
        <p:spPr>
          <a:xfrm>
            <a:off x="7717245" y="3530381"/>
            <a:ext cx="3305294" cy="2238494"/>
          </a:xfrm>
          <a:prstGeom prst="rect">
            <a:avLst/>
          </a:prstGeom>
          <a:noFill/>
          <a:ln>
            <a:solidFill>
              <a:srgbClr val="FFFF00"/>
            </a:solidFill>
          </a:ln>
        </p:spPr>
        <p:txBody>
          <a:bodyPr wrap="square" rtlCol="0" anchor="t"/>
          <a:lstStyle/>
          <a:p>
            <a:pPr marL="0" indent="0" algn="ctr">
              <a:lnSpc>
                <a:spcPts val="1960"/>
              </a:lnSpc>
              <a:buNone/>
            </a:pPr>
            <a:r>
              <a:rPr lang="en-US" dirty="0">
                <a:solidFill>
                  <a:srgbClr val="DCD7E5"/>
                </a:solidFill>
                <a:latin typeface="Heebo" pitchFamily="34" charset="0"/>
                <a:ea typeface="Heebo" pitchFamily="34" charset="-122"/>
                <a:cs typeface="Heebo" pitchFamily="34" charset="-120"/>
              </a:rPr>
              <a:t>L'utilisation de réseaux neuronaux </a:t>
            </a:r>
            <a:r>
              <a:rPr lang="en-US" dirty="0" err="1">
                <a:solidFill>
                  <a:srgbClr val="DCD7E5"/>
                </a:solidFill>
                <a:latin typeface="Heebo" pitchFamily="34" charset="0"/>
                <a:ea typeface="Heebo" pitchFamily="34" charset="-122"/>
                <a:cs typeface="Heebo" pitchFamily="34" charset="-120"/>
              </a:rPr>
              <a:t>profonds</a:t>
            </a:r>
            <a:r>
              <a:rPr lang="en-US" dirty="0">
                <a:solidFill>
                  <a:srgbClr val="DCD7E5"/>
                </a:solidFill>
                <a:latin typeface="Heebo" pitchFamily="34" charset="0"/>
                <a:ea typeface="Heebo" pitchFamily="34" charset="-122"/>
                <a:cs typeface="Heebo" pitchFamily="34" charset="-120"/>
              </a:rPr>
              <a:t> </a:t>
            </a:r>
            <a:r>
              <a:rPr lang="en-US" dirty="0" err="1" smtClean="0">
                <a:solidFill>
                  <a:srgbClr val="DCD7E5"/>
                </a:solidFill>
                <a:latin typeface="Heebo" pitchFamily="34" charset="0"/>
                <a:ea typeface="Heebo" pitchFamily="34" charset="-122"/>
                <a:cs typeface="Heebo" pitchFamily="34" charset="-120"/>
              </a:rPr>
              <a:t>reconnaît</a:t>
            </a:r>
            <a:r>
              <a:rPr lang="en-US" dirty="0" smtClean="0">
                <a:solidFill>
                  <a:srgbClr val="DCD7E5"/>
                </a:solidFill>
                <a:latin typeface="Heebo" pitchFamily="34" charset="0"/>
                <a:ea typeface="Heebo" pitchFamily="34" charset="-122"/>
                <a:cs typeface="Heebo" pitchFamily="34" charset="-120"/>
              </a:rPr>
              <a:t> des </a:t>
            </a:r>
            <a:r>
              <a:rPr lang="en-US" dirty="0" err="1" smtClean="0">
                <a:solidFill>
                  <a:srgbClr val="DCD7E5"/>
                </a:solidFill>
                <a:latin typeface="Heebo" pitchFamily="34" charset="0"/>
                <a:ea typeface="Heebo" pitchFamily="34" charset="-122"/>
                <a:cs typeface="Heebo" pitchFamily="34" charset="-120"/>
              </a:rPr>
              <a:t>objets</a:t>
            </a:r>
            <a:r>
              <a:rPr lang="en-US" dirty="0">
                <a:solidFill>
                  <a:srgbClr val="DCD7E5"/>
                </a:solidFill>
                <a:latin typeface="Heebo" pitchFamily="34" charset="0"/>
                <a:ea typeface="Heebo" pitchFamily="34" charset="-122"/>
                <a:cs typeface="Heebo" pitchFamily="34" charset="-120"/>
              </a:rPr>
              <a:t>, </a:t>
            </a:r>
            <a:r>
              <a:rPr lang="en-US" dirty="0" smtClean="0">
                <a:solidFill>
                  <a:srgbClr val="DCD7E5"/>
                </a:solidFill>
                <a:latin typeface="Heebo" pitchFamily="34" charset="0"/>
                <a:ea typeface="Heebo" pitchFamily="34" charset="-122"/>
                <a:cs typeface="Heebo" pitchFamily="34" charset="-120"/>
              </a:rPr>
              <a:t>des visages… </a:t>
            </a:r>
            <a:r>
              <a:rPr lang="en-US" dirty="0" err="1" smtClean="0">
                <a:solidFill>
                  <a:srgbClr val="DCD7E5"/>
                </a:solidFill>
                <a:latin typeface="Heebo" pitchFamily="34" charset="0"/>
                <a:ea typeface="Heebo" pitchFamily="34" charset="-122"/>
                <a:cs typeface="Heebo" pitchFamily="34" charset="-120"/>
              </a:rPr>
              <a:t>dans</a:t>
            </a:r>
            <a:r>
              <a:rPr lang="en-US" dirty="0" smtClean="0">
                <a:solidFill>
                  <a:srgbClr val="DCD7E5"/>
                </a:solidFill>
                <a:latin typeface="Heebo" pitchFamily="34" charset="0"/>
                <a:ea typeface="Heebo" pitchFamily="34" charset="-122"/>
                <a:cs typeface="Heebo" pitchFamily="34" charset="-120"/>
              </a:rPr>
              <a:t> </a:t>
            </a:r>
            <a:r>
              <a:rPr lang="en-US" dirty="0">
                <a:solidFill>
                  <a:srgbClr val="DCD7E5"/>
                </a:solidFill>
                <a:latin typeface="Heebo" pitchFamily="34" charset="0"/>
                <a:ea typeface="Heebo" pitchFamily="34" charset="-122"/>
                <a:cs typeface="Heebo" pitchFamily="34" charset="-120"/>
              </a:rPr>
              <a:t>les peintures. </a:t>
            </a:r>
            <a:endParaRPr lang="en-US" dirty="0"/>
          </a:p>
        </p:txBody>
      </p:sp>
    </p:spTree>
    <p:extLst>
      <p:ext uri="{BB962C8B-B14F-4D97-AF65-F5344CB8AC3E}">
        <p14:creationId xmlns:p14="http://schemas.microsoft.com/office/powerpoint/2010/main" val="4713462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71C4E"/>
          </a:solidFill>
          <a:ln/>
        </p:spPr>
      </p:sp>
      <p:sp>
        <p:nvSpPr>
          <p:cNvPr id="3" name="Shape 1"/>
          <p:cNvSpPr/>
          <p:nvPr/>
        </p:nvSpPr>
        <p:spPr>
          <a:xfrm>
            <a:off x="7620" y="47268"/>
            <a:ext cx="14630400" cy="8229600"/>
          </a:xfrm>
          <a:prstGeom prst="rect">
            <a:avLst/>
          </a:prstGeom>
          <a:solidFill>
            <a:srgbClr val="100C35"/>
          </a:solidFill>
          <a:ln/>
        </p:spPr>
      </p:sp>
      <p:pic>
        <p:nvPicPr>
          <p:cNvPr id="4" name="Image 0" descr="preencoded.png"/>
          <p:cNvPicPr>
            <a:picLocks noChangeAspect="1"/>
          </p:cNvPicPr>
          <p:nvPr/>
        </p:nvPicPr>
        <p:blipFill>
          <a:blip r:embed="rId3"/>
          <a:stretch>
            <a:fillRect/>
          </a:stretch>
        </p:blipFill>
        <p:spPr>
          <a:xfrm>
            <a:off x="10980420" y="0"/>
            <a:ext cx="3657600" cy="8229600"/>
          </a:xfrm>
          <a:prstGeom prst="rect">
            <a:avLst/>
          </a:prstGeom>
        </p:spPr>
      </p:pic>
      <p:sp>
        <p:nvSpPr>
          <p:cNvPr id="5" name="Text 2"/>
          <p:cNvSpPr/>
          <p:nvPr/>
        </p:nvSpPr>
        <p:spPr>
          <a:xfrm>
            <a:off x="833199" y="1693307"/>
            <a:ext cx="5554980" cy="694373"/>
          </a:xfrm>
          <a:prstGeom prst="rect">
            <a:avLst/>
          </a:prstGeom>
          <a:noFill/>
          <a:ln/>
        </p:spPr>
        <p:txBody>
          <a:bodyPr wrap="none" rtlCol="0" anchor="t"/>
          <a:lstStyle/>
          <a:p>
            <a:pPr>
              <a:lnSpc>
                <a:spcPts val="5468"/>
              </a:lnSpc>
            </a:pPr>
            <a:r>
              <a:rPr lang="en-US" sz="4374" dirty="0">
                <a:solidFill>
                  <a:srgbClr val="FFFFFF"/>
                </a:solidFill>
                <a:latin typeface="Kanit" pitchFamily="34" charset="0"/>
                <a:ea typeface="Kanit" pitchFamily="34" charset="-122"/>
                <a:cs typeface="Kanit" pitchFamily="34" charset="-120"/>
              </a:rPr>
              <a:t>Inspiration </a:t>
            </a:r>
            <a:r>
              <a:rPr lang="en-US" sz="4374" dirty="0" err="1" smtClean="0">
                <a:solidFill>
                  <a:srgbClr val="FFFFFF"/>
                </a:solidFill>
                <a:latin typeface="Kanit" pitchFamily="34" charset="0"/>
                <a:ea typeface="Kanit" pitchFamily="34" charset="-122"/>
                <a:cs typeface="Kanit" pitchFamily="34" charset="-120"/>
              </a:rPr>
              <a:t>Biologique</a:t>
            </a:r>
            <a:r>
              <a:rPr lang="en-US" sz="4374" dirty="0" smtClean="0">
                <a:solidFill>
                  <a:srgbClr val="FFFFFF"/>
                </a:solidFill>
                <a:latin typeface="Kanit" pitchFamily="34" charset="0"/>
                <a:ea typeface="Kanit" pitchFamily="34" charset="-122"/>
                <a:cs typeface="Kanit" pitchFamily="34" charset="-120"/>
              </a:rPr>
              <a:t> des </a:t>
            </a:r>
            <a:r>
              <a:rPr lang="en-US" sz="4374" dirty="0" smtClean="0">
                <a:solidFill>
                  <a:srgbClr val="FFFFFF"/>
                </a:solidFill>
                <a:latin typeface="Kanit" pitchFamily="34" charset="0"/>
                <a:ea typeface="Kanit" pitchFamily="34" charset="-122"/>
                <a:cs typeface="Kanit" pitchFamily="34" charset="-120"/>
              </a:rPr>
              <a:t>CNNs (</a:t>
            </a:r>
            <a:r>
              <a:rPr lang="fr-FR" sz="2800" dirty="0" err="1">
                <a:solidFill>
                  <a:srgbClr val="FFFFFF"/>
                </a:solidFill>
                <a:latin typeface="Kanit" pitchFamily="34" charset="0"/>
                <a:ea typeface="Kanit" pitchFamily="34" charset="-122"/>
                <a:cs typeface="Kanit" pitchFamily="34" charset="-120"/>
              </a:rPr>
              <a:t>Convolutional</a:t>
            </a:r>
            <a:r>
              <a:rPr lang="fr-FR" sz="2800" dirty="0">
                <a:solidFill>
                  <a:srgbClr val="FFFFFF"/>
                </a:solidFill>
                <a:latin typeface="Kanit" pitchFamily="34" charset="0"/>
                <a:ea typeface="Kanit" pitchFamily="34" charset="-122"/>
                <a:cs typeface="Kanit" pitchFamily="34" charset="-120"/>
              </a:rPr>
              <a:t> Neural </a:t>
            </a:r>
            <a:r>
              <a:rPr lang="fr-FR" sz="2800" dirty="0" smtClean="0">
                <a:solidFill>
                  <a:srgbClr val="FFFFFF"/>
                </a:solidFill>
                <a:latin typeface="Kanit" pitchFamily="34" charset="0"/>
                <a:ea typeface="Kanit" pitchFamily="34" charset="-122"/>
                <a:cs typeface="Kanit" pitchFamily="34" charset="-120"/>
              </a:rPr>
              <a:t>Network)</a:t>
            </a:r>
            <a:endParaRPr lang="en-US" sz="2800" dirty="0">
              <a:solidFill>
                <a:srgbClr val="FFFFFF"/>
              </a:solidFill>
              <a:latin typeface="Kanit" pitchFamily="34" charset="0"/>
              <a:ea typeface="Kanit" pitchFamily="34" charset="-122"/>
              <a:cs typeface="Kanit" pitchFamily="34" charset="-120"/>
            </a:endParaRPr>
          </a:p>
        </p:txBody>
      </p:sp>
      <p:sp>
        <p:nvSpPr>
          <p:cNvPr id="6" name="Shape 3"/>
          <p:cNvSpPr/>
          <p:nvPr/>
        </p:nvSpPr>
        <p:spPr>
          <a:xfrm>
            <a:off x="833199" y="2894528"/>
            <a:ext cx="499943" cy="499943"/>
          </a:xfrm>
          <a:prstGeom prst="roundRect">
            <a:avLst>
              <a:gd name="adj" fmla="val 13333"/>
            </a:avLst>
          </a:prstGeom>
          <a:solidFill>
            <a:srgbClr val="221D4C"/>
          </a:solidFill>
          <a:ln/>
        </p:spPr>
      </p:sp>
      <p:sp>
        <p:nvSpPr>
          <p:cNvPr id="7" name="Text 4"/>
          <p:cNvSpPr/>
          <p:nvPr/>
        </p:nvSpPr>
        <p:spPr>
          <a:xfrm>
            <a:off x="1030010" y="2936200"/>
            <a:ext cx="106323" cy="416481"/>
          </a:xfrm>
          <a:prstGeom prst="rect">
            <a:avLst/>
          </a:prstGeom>
          <a:noFill/>
          <a:ln/>
        </p:spPr>
        <p:txBody>
          <a:bodyPr wrap="none" rtlCol="0" anchor="t"/>
          <a:lstStyle/>
          <a:p>
            <a:pPr marL="0" indent="0" algn="ctr">
              <a:lnSpc>
                <a:spcPts val="3281"/>
              </a:lnSpc>
              <a:buNone/>
            </a:pPr>
            <a:r>
              <a:rPr lang="en-US" sz="2624" dirty="0">
                <a:solidFill>
                  <a:srgbClr val="FFFFFF"/>
                </a:solidFill>
                <a:latin typeface="Kanit" pitchFamily="34" charset="0"/>
                <a:ea typeface="Kanit" pitchFamily="34" charset="-122"/>
                <a:cs typeface="Kanit" pitchFamily="34" charset="-120"/>
              </a:rPr>
              <a:t>1</a:t>
            </a:r>
            <a:endParaRPr lang="en-US" sz="2624" dirty="0"/>
          </a:p>
        </p:txBody>
      </p:sp>
      <p:sp>
        <p:nvSpPr>
          <p:cNvPr id="8" name="Text 5"/>
          <p:cNvSpPr/>
          <p:nvPr/>
        </p:nvSpPr>
        <p:spPr>
          <a:xfrm>
            <a:off x="1555313" y="2970848"/>
            <a:ext cx="2924532" cy="347186"/>
          </a:xfrm>
          <a:prstGeom prst="rect">
            <a:avLst/>
          </a:prstGeom>
          <a:noFill/>
          <a:ln/>
        </p:spPr>
        <p:txBody>
          <a:bodyPr wrap="none" rtlCol="0" anchor="t"/>
          <a:lstStyle/>
          <a:p>
            <a:pPr marL="0" indent="0">
              <a:lnSpc>
                <a:spcPts val="2734"/>
              </a:lnSpc>
              <a:buNone/>
            </a:pPr>
            <a:r>
              <a:rPr lang="en-US" sz="2187" dirty="0">
                <a:solidFill>
                  <a:srgbClr val="FFFFFF"/>
                </a:solidFill>
                <a:latin typeface="Kanit" pitchFamily="34" charset="0"/>
                <a:ea typeface="Kanit" pitchFamily="34" charset="-122"/>
                <a:cs typeface="Kanit" pitchFamily="34" charset="-120"/>
              </a:rPr>
              <a:t>Système Visuel Humain</a:t>
            </a:r>
            <a:endParaRPr lang="en-US" sz="2187" dirty="0"/>
          </a:p>
        </p:txBody>
      </p:sp>
      <p:sp>
        <p:nvSpPr>
          <p:cNvPr id="9" name="Text 6"/>
          <p:cNvSpPr/>
          <p:nvPr/>
        </p:nvSpPr>
        <p:spPr>
          <a:xfrm>
            <a:off x="1555313" y="3451265"/>
            <a:ext cx="3820001" cy="1066205"/>
          </a:xfrm>
          <a:prstGeom prst="rect">
            <a:avLst/>
          </a:prstGeom>
          <a:noFill/>
          <a:ln/>
        </p:spPr>
        <p:txBody>
          <a:bodyPr wrap="square" rtlCol="0" anchor="t"/>
          <a:lstStyle/>
          <a:p>
            <a:pPr marL="0" indent="0">
              <a:lnSpc>
                <a:spcPts val="2799"/>
              </a:lnSpc>
              <a:buNone/>
            </a:pPr>
            <a:r>
              <a:rPr lang="en-US" sz="1750" dirty="0">
                <a:solidFill>
                  <a:srgbClr val="D9E1FF"/>
                </a:solidFill>
                <a:latin typeface="Martel Sans" pitchFamily="34" charset="0"/>
                <a:ea typeface="Martel Sans" pitchFamily="34" charset="-122"/>
                <a:cs typeface="Martel Sans" pitchFamily="34" charset="-120"/>
              </a:rPr>
              <a:t>Les CNNs s'inspirent de la façon dont notre œil perçoit et analyse les formes et les motifs dans les images.</a:t>
            </a:r>
            <a:endParaRPr lang="en-US" sz="1750" dirty="0"/>
          </a:p>
        </p:txBody>
      </p:sp>
      <p:sp>
        <p:nvSpPr>
          <p:cNvPr id="10" name="Shape 7"/>
          <p:cNvSpPr/>
          <p:nvPr/>
        </p:nvSpPr>
        <p:spPr>
          <a:xfrm>
            <a:off x="5597485" y="2894528"/>
            <a:ext cx="499943" cy="499943"/>
          </a:xfrm>
          <a:prstGeom prst="roundRect">
            <a:avLst>
              <a:gd name="adj" fmla="val 13333"/>
            </a:avLst>
          </a:prstGeom>
          <a:solidFill>
            <a:srgbClr val="221D4C"/>
          </a:solidFill>
          <a:ln/>
        </p:spPr>
      </p:sp>
      <p:sp>
        <p:nvSpPr>
          <p:cNvPr id="11" name="Text 8"/>
          <p:cNvSpPr/>
          <p:nvPr/>
        </p:nvSpPr>
        <p:spPr>
          <a:xfrm>
            <a:off x="5762625" y="2936200"/>
            <a:ext cx="169664" cy="416481"/>
          </a:xfrm>
          <a:prstGeom prst="rect">
            <a:avLst/>
          </a:prstGeom>
          <a:noFill/>
          <a:ln/>
        </p:spPr>
        <p:txBody>
          <a:bodyPr wrap="none" rtlCol="0" anchor="t"/>
          <a:lstStyle/>
          <a:p>
            <a:pPr marL="0" indent="0" algn="ctr">
              <a:lnSpc>
                <a:spcPts val="3281"/>
              </a:lnSpc>
              <a:buNone/>
            </a:pPr>
            <a:r>
              <a:rPr lang="en-US" sz="2624" dirty="0">
                <a:solidFill>
                  <a:srgbClr val="FFFFFF"/>
                </a:solidFill>
                <a:latin typeface="Kanit" pitchFamily="34" charset="0"/>
                <a:ea typeface="Kanit" pitchFamily="34" charset="-122"/>
                <a:cs typeface="Kanit" pitchFamily="34" charset="-120"/>
              </a:rPr>
              <a:t>2</a:t>
            </a:r>
            <a:endParaRPr lang="en-US" sz="2624" dirty="0"/>
          </a:p>
        </p:txBody>
      </p:sp>
      <p:sp>
        <p:nvSpPr>
          <p:cNvPr id="12" name="Text 9"/>
          <p:cNvSpPr/>
          <p:nvPr/>
        </p:nvSpPr>
        <p:spPr>
          <a:xfrm>
            <a:off x="6319599" y="2970848"/>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Kanit" pitchFamily="34" charset="0"/>
                <a:ea typeface="Kanit" pitchFamily="34" charset="-122"/>
                <a:cs typeface="Kanit" pitchFamily="34" charset="-120"/>
              </a:rPr>
              <a:t>Détection de Motifs</a:t>
            </a:r>
            <a:endParaRPr lang="en-US" sz="2187" dirty="0"/>
          </a:p>
        </p:txBody>
      </p:sp>
      <p:sp>
        <p:nvSpPr>
          <p:cNvPr id="13" name="Text 10"/>
          <p:cNvSpPr/>
          <p:nvPr/>
        </p:nvSpPr>
        <p:spPr>
          <a:xfrm>
            <a:off x="6319599" y="3451265"/>
            <a:ext cx="3820001" cy="1421606"/>
          </a:xfrm>
          <a:prstGeom prst="rect">
            <a:avLst/>
          </a:prstGeom>
          <a:noFill/>
          <a:ln/>
        </p:spPr>
        <p:txBody>
          <a:bodyPr wrap="square" rtlCol="0" anchor="t"/>
          <a:lstStyle/>
          <a:p>
            <a:pPr marL="0" indent="0">
              <a:lnSpc>
                <a:spcPts val="2799"/>
              </a:lnSpc>
              <a:buNone/>
            </a:pPr>
            <a:r>
              <a:rPr lang="en-US" sz="1750" dirty="0">
                <a:solidFill>
                  <a:srgbClr val="D9E1FF"/>
                </a:solidFill>
                <a:latin typeface="Martel Sans" pitchFamily="34" charset="0"/>
                <a:ea typeface="Martel Sans" pitchFamily="34" charset="-122"/>
                <a:cs typeface="Martel Sans" pitchFamily="34" charset="-120"/>
              </a:rPr>
              <a:t>Tout comme notre cerveau, un CNN peut détecter des motifs simples comme des lignes, des coins et des cercles dans une image.</a:t>
            </a:r>
            <a:endParaRPr lang="en-US" sz="1750" dirty="0"/>
          </a:p>
        </p:txBody>
      </p:sp>
      <p:sp>
        <p:nvSpPr>
          <p:cNvPr id="14" name="Shape 11"/>
          <p:cNvSpPr/>
          <p:nvPr/>
        </p:nvSpPr>
        <p:spPr>
          <a:xfrm>
            <a:off x="833199" y="5268635"/>
            <a:ext cx="499943" cy="499943"/>
          </a:xfrm>
          <a:prstGeom prst="roundRect">
            <a:avLst>
              <a:gd name="adj" fmla="val 13333"/>
            </a:avLst>
          </a:prstGeom>
          <a:solidFill>
            <a:srgbClr val="221D4C"/>
          </a:solidFill>
          <a:ln/>
        </p:spPr>
      </p:sp>
      <p:sp>
        <p:nvSpPr>
          <p:cNvPr id="15" name="Text 12"/>
          <p:cNvSpPr/>
          <p:nvPr/>
        </p:nvSpPr>
        <p:spPr>
          <a:xfrm>
            <a:off x="996672" y="5310307"/>
            <a:ext cx="172998" cy="416481"/>
          </a:xfrm>
          <a:prstGeom prst="rect">
            <a:avLst/>
          </a:prstGeom>
          <a:noFill/>
          <a:ln/>
        </p:spPr>
        <p:txBody>
          <a:bodyPr wrap="none" rtlCol="0" anchor="t"/>
          <a:lstStyle/>
          <a:p>
            <a:pPr marL="0" indent="0" algn="ctr">
              <a:lnSpc>
                <a:spcPts val="3281"/>
              </a:lnSpc>
              <a:buNone/>
            </a:pPr>
            <a:r>
              <a:rPr lang="en-US" sz="2624" dirty="0">
                <a:solidFill>
                  <a:srgbClr val="FFFFFF"/>
                </a:solidFill>
                <a:latin typeface="Kanit" pitchFamily="34" charset="0"/>
                <a:ea typeface="Kanit" pitchFamily="34" charset="-122"/>
                <a:cs typeface="Kanit" pitchFamily="34" charset="-120"/>
              </a:rPr>
              <a:t>3</a:t>
            </a:r>
            <a:endParaRPr lang="en-US" sz="2624" dirty="0"/>
          </a:p>
        </p:txBody>
      </p:sp>
      <p:sp>
        <p:nvSpPr>
          <p:cNvPr id="16" name="Text 13"/>
          <p:cNvSpPr/>
          <p:nvPr/>
        </p:nvSpPr>
        <p:spPr>
          <a:xfrm>
            <a:off x="1555313" y="5344954"/>
            <a:ext cx="3100268" cy="347186"/>
          </a:xfrm>
          <a:prstGeom prst="rect">
            <a:avLst/>
          </a:prstGeom>
          <a:noFill/>
          <a:ln/>
        </p:spPr>
        <p:txBody>
          <a:bodyPr wrap="none" rtlCol="0" anchor="t"/>
          <a:lstStyle/>
          <a:p>
            <a:pPr marL="0" indent="0">
              <a:lnSpc>
                <a:spcPts val="2734"/>
              </a:lnSpc>
              <a:buNone/>
            </a:pPr>
            <a:r>
              <a:rPr lang="en-US" sz="2187" dirty="0">
                <a:solidFill>
                  <a:srgbClr val="FFFFFF"/>
                </a:solidFill>
                <a:latin typeface="Kanit" pitchFamily="34" charset="0"/>
                <a:ea typeface="Kanit" pitchFamily="34" charset="-122"/>
                <a:cs typeface="Kanit" pitchFamily="34" charset="-120"/>
              </a:rPr>
              <a:t>Apprentissage Progressif</a:t>
            </a:r>
            <a:endParaRPr lang="en-US" sz="2187" dirty="0"/>
          </a:p>
        </p:txBody>
      </p:sp>
      <p:sp>
        <p:nvSpPr>
          <p:cNvPr id="17" name="Text 14"/>
          <p:cNvSpPr/>
          <p:nvPr/>
        </p:nvSpPr>
        <p:spPr>
          <a:xfrm>
            <a:off x="1555313" y="5825371"/>
            <a:ext cx="8584287" cy="710803"/>
          </a:xfrm>
          <a:prstGeom prst="rect">
            <a:avLst/>
          </a:prstGeom>
          <a:noFill/>
          <a:ln/>
        </p:spPr>
        <p:txBody>
          <a:bodyPr wrap="square" rtlCol="0" anchor="t"/>
          <a:lstStyle/>
          <a:p>
            <a:pPr marL="0" indent="0">
              <a:lnSpc>
                <a:spcPts val="2799"/>
              </a:lnSpc>
              <a:buNone/>
            </a:pPr>
            <a:r>
              <a:rPr lang="en-US" sz="1750" dirty="0">
                <a:solidFill>
                  <a:srgbClr val="D9E1FF"/>
                </a:solidFill>
                <a:latin typeface="Martel Sans" pitchFamily="34" charset="0"/>
                <a:ea typeface="Martel Sans" pitchFamily="34" charset="-122"/>
                <a:cs typeface="Martel Sans" pitchFamily="34" charset="-120"/>
              </a:rPr>
              <a:t>Les CNNs apprennent de manière hiérarchique, passant de motifs simples à des formes de plus en plus complexes.</a:t>
            </a:r>
            <a:endParaRPr lang="en-US" sz="1750" dirty="0"/>
          </a:p>
        </p:txBody>
      </p:sp>
      <p:sp>
        <p:nvSpPr>
          <p:cNvPr id="18" name="Rectangle à coins arrondis 17"/>
          <p:cNvSpPr/>
          <p:nvPr/>
        </p:nvSpPr>
        <p:spPr>
          <a:xfrm>
            <a:off x="2267712" y="6894575"/>
            <a:ext cx="3107602" cy="9494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SUPERCLASSIFICATEURS</a:t>
            </a:r>
            <a:endParaRPr lang="fr-FR" dirty="0"/>
          </a:p>
        </p:txBody>
      </p:sp>
    </p:spTree>
    <p:extLst>
      <p:ext uri="{BB962C8B-B14F-4D97-AF65-F5344CB8AC3E}">
        <p14:creationId xmlns:p14="http://schemas.microsoft.com/office/powerpoint/2010/main" val="33075642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71C4E"/>
          </a:solidFill>
          <a:ln/>
        </p:spPr>
      </p:sp>
      <p:sp>
        <p:nvSpPr>
          <p:cNvPr id="3" name="Shape 1"/>
          <p:cNvSpPr/>
          <p:nvPr/>
        </p:nvSpPr>
        <p:spPr>
          <a:xfrm>
            <a:off x="0" y="0"/>
            <a:ext cx="14630400" cy="8229600"/>
          </a:xfrm>
          <a:prstGeom prst="rect">
            <a:avLst/>
          </a:prstGeom>
          <a:solidFill>
            <a:srgbClr val="100C35"/>
          </a:solidFill>
          <a:ln/>
        </p:spPr>
      </p:sp>
      <p:pic>
        <p:nvPicPr>
          <p:cNvPr id="4" name="Image 0" descr="preencoded.png"/>
          <p:cNvPicPr>
            <a:picLocks noChangeAspect="1"/>
          </p:cNvPicPr>
          <p:nvPr/>
        </p:nvPicPr>
        <p:blipFill>
          <a:blip r:embed="rId3"/>
          <a:stretch>
            <a:fillRect/>
          </a:stretch>
        </p:blipFill>
        <p:spPr>
          <a:xfrm>
            <a:off x="10980420" y="0"/>
            <a:ext cx="3657600" cy="8229600"/>
          </a:xfrm>
          <a:prstGeom prst="rect">
            <a:avLst/>
          </a:prstGeom>
        </p:spPr>
      </p:pic>
      <p:sp>
        <p:nvSpPr>
          <p:cNvPr id="5" name="Text 2"/>
          <p:cNvSpPr/>
          <p:nvPr/>
        </p:nvSpPr>
        <p:spPr>
          <a:xfrm>
            <a:off x="833199" y="1498878"/>
            <a:ext cx="5554980" cy="694373"/>
          </a:xfrm>
          <a:prstGeom prst="rect">
            <a:avLst/>
          </a:prstGeom>
          <a:noFill/>
          <a:ln/>
        </p:spPr>
        <p:txBody>
          <a:bodyPr wrap="none" rtlCol="0" anchor="t"/>
          <a:lstStyle/>
          <a:p>
            <a:pPr marL="0" indent="0">
              <a:lnSpc>
                <a:spcPts val="5468"/>
              </a:lnSpc>
              <a:buNone/>
            </a:pPr>
            <a:r>
              <a:rPr lang="en-US" sz="4374" dirty="0">
                <a:solidFill>
                  <a:srgbClr val="FFFFFF"/>
                </a:solidFill>
                <a:latin typeface="Kanit" pitchFamily="34" charset="0"/>
                <a:ea typeface="Kanit" pitchFamily="34" charset="-122"/>
                <a:cs typeface="Kanit" pitchFamily="34" charset="-120"/>
              </a:rPr>
              <a:t>Couches de Sortie</a:t>
            </a:r>
            <a:endParaRPr lang="en-US" sz="4374" dirty="0"/>
          </a:p>
        </p:txBody>
      </p:sp>
      <p:sp>
        <p:nvSpPr>
          <p:cNvPr id="6" name="Shape 3"/>
          <p:cNvSpPr/>
          <p:nvPr/>
        </p:nvSpPr>
        <p:spPr>
          <a:xfrm>
            <a:off x="833199" y="2526506"/>
            <a:ext cx="4542115" cy="2346365"/>
          </a:xfrm>
          <a:prstGeom prst="roundRect">
            <a:avLst>
              <a:gd name="adj" fmla="val 2841"/>
            </a:avLst>
          </a:prstGeom>
          <a:solidFill>
            <a:srgbClr val="221D4C"/>
          </a:solidFill>
          <a:ln/>
        </p:spPr>
      </p:sp>
      <p:sp>
        <p:nvSpPr>
          <p:cNvPr id="7" name="Text 4"/>
          <p:cNvSpPr/>
          <p:nvPr/>
        </p:nvSpPr>
        <p:spPr>
          <a:xfrm>
            <a:off x="1055370" y="2748677"/>
            <a:ext cx="3849172" cy="347186"/>
          </a:xfrm>
          <a:prstGeom prst="rect">
            <a:avLst/>
          </a:prstGeom>
          <a:noFill/>
          <a:ln/>
        </p:spPr>
        <p:txBody>
          <a:bodyPr wrap="none" rtlCol="0" anchor="t"/>
          <a:lstStyle/>
          <a:p>
            <a:pPr marL="0" indent="0">
              <a:lnSpc>
                <a:spcPts val="2734"/>
              </a:lnSpc>
              <a:buNone/>
            </a:pPr>
            <a:r>
              <a:rPr lang="en-US" sz="2187" dirty="0">
                <a:solidFill>
                  <a:srgbClr val="FFFFFF"/>
                </a:solidFill>
                <a:latin typeface="Kanit" pitchFamily="34" charset="0"/>
                <a:ea typeface="Kanit" pitchFamily="34" charset="-122"/>
                <a:cs typeface="Kanit" pitchFamily="34" charset="-120"/>
              </a:rPr>
              <a:t>Extraction des Caractéristiques</a:t>
            </a:r>
            <a:endParaRPr lang="en-US" sz="2187" dirty="0"/>
          </a:p>
        </p:txBody>
      </p:sp>
      <p:sp>
        <p:nvSpPr>
          <p:cNvPr id="8" name="Text 5"/>
          <p:cNvSpPr/>
          <p:nvPr/>
        </p:nvSpPr>
        <p:spPr>
          <a:xfrm>
            <a:off x="1055370" y="3229094"/>
            <a:ext cx="4097774" cy="1421606"/>
          </a:xfrm>
          <a:prstGeom prst="rect">
            <a:avLst/>
          </a:prstGeom>
          <a:noFill/>
          <a:ln/>
        </p:spPr>
        <p:txBody>
          <a:bodyPr wrap="square" rtlCol="0" anchor="t"/>
          <a:lstStyle/>
          <a:p>
            <a:pPr marL="0" indent="0">
              <a:lnSpc>
                <a:spcPts val="2799"/>
              </a:lnSpc>
              <a:buNone/>
            </a:pPr>
            <a:r>
              <a:rPr lang="en-US" sz="1750" dirty="0">
                <a:solidFill>
                  <a:srgbClr val="D9E1FF"/>
                </a:solidFill>
                <a:latin typeface="Martel Sans" pitchFamily="34" charset="0"/>
                <a:ea typeface="Martel Sans" pitchFamily="34" charset="-122"/>
                <a:cs typeface="Martel Sans" pitchFamily="34" charset="-120"/>
              </a:rPr>
              <a:t>Après plusieurs couches, l'image est transformée en une liste de nombres contenant les informations essentielles.</a:t>
            </a:r>
            <a:endParaRPr lang="en-US" sz="1750" dirty="0"/>
          </a:p>
        </p:txBody>
      </p:sp>
      <p:sp>
        <p:nvSpPr>
          <p:cNvPr id="9" name="Shape 6"/>
          <p:cNvSpPr/>
          <p:nvPr/>
        </p:nvSpPr>
        <p:spPr>
          <a:xfrm>
            <a:off x="5597485" y="2326482"/>
            <a:ext cx="4912163" cy="2568536"/>
          </a:xfrm>
          <a:prstGeom prst="roundRect">
            <a:avLst>
              <a:gd name="adj" fmla="val 2841"/>
            </a:avLst>
          </a:prstGeom>
          <a:solidFill>
            <a:srgbClr val="221D4C"/>
          </a:solidFill>
          <a:ln/>
        </p:spPr>
      </p:sp>
      <p:sp>
        <p:nvSpPr>
          <p:cNvPr id="10" name="Text 7"/>
          <p:cNvSpPr/>
          <p:nvPr/>
        </p:nvSpPr>
        <p:spPr>
          <a:xfrm>
            <a:off x="5819656" y="2455782"/>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Kanit" pitchFamily="34" charset="0"/>
                <a:ea typeface="Kanit" pitchFamily="34" charset="-122"/>
                <a:cs typeface="Kanit" pitchFamily="34" charset="-120"/>
              </a:rPr>
              <a:t>Décision Finale</a:t>
            </a:r>
            <a:endParaRPr lang="en-US" sz="2187" dirty="0"/>
          </a:p>
        </p:txBody>
      </p:sp>
      <p:sp>
        <p:nvSpPr>
          <p:cNvPr id="11" name="Text 8"/>
          <p:cNvSpPr/>
          <p:nvPr/>
        </p:nvSpPr>
        <p:spPr>
          <a:xfrm>
            <a:off x="5819656" y="2895838"/>
            <a:ext cx="4097774" cy="1066205"/>
          </a:xfrm>
          <a:prstGeom prst="rect">
            <a:avLst/>
          </a:prstGeom>
          <a:noFill/>
          <a:ln/>
        </p:spPr>
        <p:txBody>
          <a:bodyPr wrap="square" rtlCol="0" anchor="t"/>
          <a:lstStyle/>
          <a:p>
            <a:pPr marL="0" indent="0">
              <a:lnSpc>
                <a:spcPts val="2799"/>
              </a:lnSpc>
              <a:buNone/>
            </a:pPr>
            <a:r>
              <a:rPr lang="en-US" sz="1750" dirty="0">
                <a:solidFill>
                  <a:srgbClr val="D9E1FF"/>
                </a:solidFill>
                <a:latin typeface="Martel Sans" pitchFamily="34" charset="0"/>
                <a:ea typeface="Martel Sans" pitchFamily="34" charset="-122"/>
                <a:cs typeface="Martel Sans" pitchFamily="34" charset="-120"/>
              </a:rPr>
              <a:t>Les dernières couches "fully connected" interprètent cette liste pour déterminer le contenu de </a:t>
            </a:r>
            <a:r>
              <a:rPr lang="en-US" sz="1750" dirty="0" err="1">
                <a:solidFill>
                  <a:srgbClr val="D9E1FF"/>
                </a:solidFill>
                <a:latin typeface="Martel Sans" pitchFamily="34" charset="0"/>
                <a:ea typeface="Martel Sans" pitchFamily="34" charset="-122"/>
                <a:cs typeface="Martel Sans" pitchFamily="34" charset="-120"/>
              </a:rPr>
              <a:t>l'image</a:t>
            </a:r>
            <a:r>
              <a:rPr lang="en-US" sz="1750" dirty="0" smtClean="0">
                <a:solidFill>
                  <a:srgbClr val="D9E1FF"/>
                </a:solidFill>
                <a:latin typeface="Martel Sans" pitchFamily="34" charset="0"/>
                <a:ea typeface="Martel Sans" pitchFamily="34" charset="-122"/>
                <a:cs typeface="Martel Sans" pitchFamily="34" charset="-120"/>
              </a:rPr>
              <a:t>. </a:t>
            </a:r>
            <a:r>
              <a:rPr lang="en-US" sz="1750" dirty="0" err="1" smtClean="0">
                <a:solidFill>
                  <a:srgbClr val="D9E1FF"/>
                </a:solidFill>
                <a:latin typeface="Martel Sans" pitchFamily="34" charset="0"/>
                <a:ea typeface="Martel Sans" pitchFamily="34" charset="-122"/>
                <a:cs typeface="Martel Sans" pitchFamily="34" charset="-120"/>
              </a:rPr>
              <a:t>Exemple</a:t>
            </a:r>
            <a:r>
              <a:rPr lang="en-US" sz="1750" dirty="0" smtClean="0">
                <a:solidFill>
                  <a:srgbClr val="D9E1FF"/>
                </a:solidFill>
                <a:latin typeface="Martel Sans" pitchFamily="34" charset="0"/>
                <a:ea typeface="Martel Sans" pitchFamily="34" charset="-122"/>
                <a:cs typeface="Martel Sans" pitchFamily="34" charset="-120"/>
              </a:rPr>
              <a:t>, determiner </a:t>
            </a:r>
            <a:r>
              <a:rPr lang="en-US" sz="1750" dirty="0" err="1" smtClean="0">
                <a:solidFill>
                  <a:srgbClr val="D9E1FF"/>
                </a:solidFill>
                <a:latin typeface="Martel Sans" pitchFamily="34" charset="0"/>
                <a:ea typeface="Martel Sans" pitchFamily="34" charset="-122"/>
                <a:cs typeface="Martel Sans" pitchFamily="34" charset="-120"/>
              </a:rPr>
              <a:t>si</a:t>
            </a:r>
            <a:r>
              <a:rPr lang="en-US" sz="1750" dirty="0" smtClean="0">
                <a:solidFill>
                  <a:srgbClr val="D9E1FF"/>
                </a:solidFill>
                <a:latin typeface="Martel Sans" pitchFamily="34" charset="0"/>
                <a:ea typeface="Martel Sans" pitchFamily="34" charset="-122"/>
                <a:cs typeface="Martel Sans" pitchFamily="34" charset="-120"/>
              </a:rPr>
              <a:t> </a:t>
            </a:r>
            <a:r>
              <a:rPr lang="en-US" sz="1750" dirty="0" err="1" smtClean="0">
                <a:solidFill>
                  <a:srgbClr val="D9E1FF"/>
                </a:solidFill>
                <a:latin typeface="Martel Sans" pitchFamily="34" charset="0"/>
                <a:ea typeface="Martel Sans" pitchFamily="34" charset="-122"/>
                <a:cs typeface="Martel Sans" pitchFamily="34" charset="-120"/>
              </a:rPr>
              <a:t>l’image</a:t>
            </a:r>
            <a:r>
              <a:rPr lang="en-US" sz="1750" dirty="0" smtClean="0">
                <a:solidFill>
                  <a:srgbClr val="D9E1FF"/>
                </a:solidFill>
                <a:latin typeface="Martel Sans" pitchFamily="34" charset="0"/>
                <a:ea typeface="Martel Sans" pitchFamily="34" charset="-122"/>
                <a:cs typeface="Martel Sans" pitchFamily="34" charset="-120"/>
              </a:rPr>
              <a:t> </a:t>
            </a:r>
            <a:r>
              <a:rPr lang="en-US" sz="1750" dirty="0" err="1" smtClean="0">
                <a:solidFill>
                  <a:srgbClr val="D9E1FF"/>
                </a:solidFill>
                <a:latin typeface="Martel Sans" pitchFamily="34" charset="0"/>
                <a:ea typeface="Martel Sans" pitchFamily="34" charset="-122"/>
                <a:cs typeface="Martel Sans" pitchFamily="34" charset="-120"/>
              </a:rPr>
              <a:t>contient</a:t>
            </a:r>
            <a:r>
              <a:rPr lang="en-US" sz="1750" dirty="0" smtClean="0">
                <a:solidFill>
                  <a:srgbClr val="D9E1FF"/>
                </a:solidFill>
                <a:latin typeface="Martel Sans" pitchFamily="34" charset="0"/>
                <a:ea typeface="Martel Sans" pitchFamily="34" charset="-122"/>
                <a:cs typeface="Martel Sans" pitchFamily="34" charset="-120"/>
              </a:rPr>
              <a:t> un chat </a:t>
            </a:r>
            <a:r>
              <a:rPr lang="en-US" sz="1750" dirty="0" err="1" smtClean="0">
                <a:solidFill>
                  <a:srgbClr val="D9E1FF"/>
                </a:solidFill>
                <a:latin typeface="Martel Sans" pitchFamily="34" charset="0"/>
                <a:ea typeface="Martel Sans" pitchFamily="34" charset="-122"/>
                <a:cs typeface="Martel Sans" pitchFamily="34" charset="-120"/>
              </a:rPr>
              <a:t>ou</a:t>
            </a:r>
            <a:r>
              <a:rPr lang="en-US" sz="1750" dirty="0" smtClean="0">
                <a:solidFill>
                  <a:srgbClr val="D9E1FF"/>
                </a:solidFill>
                <a:latin typeface="Martel Sans" pitchFamily="34" charset="0"/>
                <a:ea typeface="Martel Sans" pitchFamily="34" charset="-122"/>
                <a:cs typeface="Martel Sans" pitchFamily="34" charset="-120"/>
              </a:rPr>
              <a:t> un </a:t>
            </a:r>
            <a:r>
              <a:rPr lang="en-US" sz="1750" dirty="0" err="1" smtClean="0">
                <a:solidFill>
                  <a:srgbClr val="D9E1FF"/>
                </a:solidFill>
                <a:latin typeface="Martel Sans" pitchFamily="34" charset="0"/>
                <a:ea typeface="Martel Sans" pitchFamily="34" charset="-122"/>
                <a:cs typeface="Martel Sans" pitchFamily="34" charset="-120"/>
              </a:rPr>
              <a:t>chien</a:t>
            </a:r>
            <a:r>
              <a:rPr lang="en-US" sz="1750" dirty="0" smtClean="0">
                <a:solidFill>
                  <a:srgbClr val="D9E1FF"/>
                </a:solidFill>
                <a:latin typeface="Martel Sans" pitchFamily="34" charset="0"/>
                <a:ea typeface="Martel Sans" pitchFamily="34" charset="-122"/>
                <a:cs typeface="Martel Sans" pitchFamily="34" charset="-120"/>
              </a:rPr>
              <a:t>. </a:t>
            </a:r>
            <a:endParaRPr lang="en-US" sz="1750" dirty="0"/>
          </a:p>
        </p:txBody>
      </p:sp>
      <p:sp>
        <p:nvSpPr>
          <p:cNvPr id="12" name="Shape 9"/>
          <p:cNvSpPr/>
          <p:nvPr/>
        </p:nvSpPr>
        <p:spPr>
          <a:xfrm>
            <a:off x="833199" y="5095042"/>
            <a:ext cx="9306401" cy="1635562"/>
          </a:xfrm>
          <a:prstGeom prst="roundRect">
            <a:avLst>
              <a:gd name="adj" fmla="val 4076"/>
            </a:avLst>
          </a:prstGeom>
          <a:solidFill>
            <a:srgbClr val="221D4C"/>
          </a:solidFill>
          <a:ln/>
        </p:spPr>
      </p:sp>
      <p:sp>
        <p:nvSpPr>
          <p:cNvPr id="13" name="Text 10"/>
          <p:cNvSpPr/>
          <p:nvPr/>
        </p:nvSpPr>
        <p:spPr>
          <a:xfrm>
            <a:off x="1055370" y="5317212"/>
            <a:ext cx="2777490" cy="347186"/>
          </a:xfrm>
          <a:prstGeom prst="rect">
            <a:avLst/>
          </a:prstGeom>
          <a:noFill/>
          <a:ln/>
        </p:spPr>
        <p:txBody>
          <a:bodyPr wrap="none" rtlCol="0" anchor="t"/>
          <a:lstStyle/>
          <a:p>
            <a:pPr marL="0" indent="0">
              <a:lnSpc>
                <a:spcPts val="2734"/>
              </a:lnSpc>
              <a:buNone/>
            </a:pPr>
            <a:r>
              <a:rPr lang="en-US" sz="2187" dirty="0">
                <a:solidFill>
                  <a:srgbClr val="FFFFFF"/>
                </a:solidFill>
                <a:latin typeface="Kanit" pitchFamily="34" charset="0"/>
                <a:ea typeface="Kanit" pitchFamily="34" charset="-122"/>
                <a:cs typeface="Kanit" pitchFamily="34" charset="-120"/>
              </a:rPr>
              <a:t>Applications Variées</a:t>
            </a:r>
            <a:endParaRPr lang="en-US" sz="2187" dirty="0"/>
          </a:p>
        </p:txBody>
      </p:sp>
      <p:sp>
        <p:nvSpPr>
          <p:cNvPr id="14" name="Text 11"/>
          <p:cNvSpPr/>
          <p:nvPr/>
        </p:nvSpPr>
        <p:spPr>
          <a:xfrm>
            <a:off x="1055370" y="5797629"/>
            <a:ext cx="8862060" cy="710803"/>
          </a:xfrm>
          <a:prstGeom prst="rect">
            <a:avLst/>
          </a:prstGeom>
          <a:noFill/>
          <a:ln/>
        </p:spPr>
        <p:txBody>
          <a:bodyPr wrap="square" rtlCol="0" anchor="t"/>
          <a:lstStyle/>
          <a:p>
            <a:pPr marL="0" indent="0">
              <a:lnSpc>
                <a:spcPts val="2799"/>
              </a:lnSpc>
              <a:buNone/>
            </a:pPr>
            <a:r>
              <a:rPr lang="en-US" sz="1750" dirty="0">
                <a:solidFill>
                  <a:srgbClr val="D9E1FF"/>
                </a:solidFill>
                <a:latin typeface="Martel Sans" pitchFamily="34" charset="0"/>
                <a:ea typeface="Martel Sans" pitchFamily="34" charset="-122"/>
                <a:cs typeface="Martel Sans" pitchFamily="34" charset="-120"/>
              </a:rPr>
              <a:t>Les CNNs sont très performants pour des tâches comme la reconnaissance d'images, la détection d'objets et la reconnaissance faciale.</a:t>
            </a:r>
            <a:endParaRPr lang="en-US" sz="1750" dirty="0"/>
          </a:p>
        </p:txBody>
      </p:sp>
      <p:sp>
        <p:nvSpPr>
          <p:cNvPr id="15" name="Rectangle à coins arrondis 14"/>
          <p:cNvSpPr/>
          <p:nvPr/>
        </p:nvSpPr>
        <p:spPr>
          <a:xfrm>
            <a:off x="833199" y="7077456"/>
            <a:ext cx="6902625" cy="658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Séparer le contenu et le style de l’image</a:t>
            </a:r>
            <a:endParaRPr lang="fr-FR" dirty="0"/>
          </a:p>
        </p:txBody>
      </p:sp>
    </p:spTree>
    <p:extLst>
      <p:ext uri="{BB962C8B-B14F-4D97-AF65-F5344CB8AC3E}">
        <p14:creationId xmlns:p14="http://schemas.microsoft.com/office/powerpoint/2010/main" val="25948496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75000"/>
            </a:srgbClr>
          </a:solidFill>
          <a:ln/>
        </p:spPr>
      </p:sp>
      <p:sp>
        <p:nvSpPr>
          <p:cNvPr id="4" name="Text 1"/>
          <p:cNvSpPr/>
          <p:nvPr/>
        </p:nvSpPr>
        <p:spPr>
          <a:xfrm>
            <a:off x="2258020" y="586621"/>
            <a:ext cx="6643092" cy="665321"/>
          </a:xfrm>
          <a:prstGeom prst="rect">
            <a:avLst/>
          </a:prstGeom>
          <a:noFill/>
          <a:ln/>
        </p:spPr>
        <p:txBody>
          <a:bodyPr wrap="none" rtlCol="0" anchor="t"/>
          <a:lstStyle/>
          <a:p>
            <a:pPr marL="0" indent="0">
              <a:lnSpc>
                <a:spcPts val="5239"/>
              </a:lnSpc>
              <a:buNone/>
            </a:pPr>
            <a:r>
              <a:rPr lang="en-US" sz="4192" dirty="0" smtClean="0">
                <a:solidFill>
                  <a:srgbClr val="F2F0F4"/>
                </a:solidFill>
                <a:latin typeface="Montserrat" pitchFamily="34" charset="0"/>
                <a:ea typeface="Montserrat" pitchFamily="34" charset="-122"/>
                <a:cs typeface="Montserrat" pitchFamily="34" charset="-120"/>
              </a:rPr>
              <a:t>Les perspectives de </a:t>
            </a:r>
            <a:r>
              <a:rPr lang="en-US" sz="4192" dirty="0" err="1" smtClean="0">
                <a:solidFill>
                  <a:srgbClr val="F2F0F4"/>
                </a:solidFill>
                <a:latin typeface="Montserrat" pitchFamily="34" charset="0"/>
                <a:ea typeface="Montserrat" pitchFamily="34" charset="-122"/>
                <a:cs typeface="Montserrat" pitchFamily="34" charset="-120"/>
              </a:rPr>
              <a:t>recherche</a:t>
            </a:r>
            <a:endParaRPr lang="en-US" sz="4192" dirty="0"/>
          </a:p>
        </p:txBody>
      </p:sp>
      <p:pic>
        <p:nvPicPr>
          <p:cNvPr id="5" name="Image 1" descr="preencoded.png"/>
          <p:cNvPicPr>
            <a:picLocks noChangeAspect="1"/>
          </p:cNvPicPr>
          <p:nvPr/>
        </p:nvPicPr>
        <p:blipFill>
          <a:blip r:embed="rId4"/>
          <a:stretch>
            <a:fillRect/>
          </a:stretch>
        </p:blipFill>
        <p:spPr>
          <a:xfrm>
            <a:off x="2258020" y="1677710"/>
            <a:ext cx="532328" cy="532328"/>
          </a:xfrm>
          <a:prstGeom prst="rect">
            <a:avLst/>
          </a:prstGeom>
          <a:ln>
            <a:solidFill>
              <a:srgbClr val="FF0000"/>
            </a:solidFill>
          </a:ln>
        </p:spPr>
      </p:pic>
      <p:sp>
        <p:nvSpPr>
          <p:cNvPr id="6" name="Text 2"/>
          <p:cNvSpPr/>
          <p:nvPr/>
        </p:nvSpPr>
        <p:spPr>
          <a:xfrm>
            <a:off x="2258020" y="2422922"/>
            <a:ext cx="3158490" cy="665559"/>
          </a:xfrm>
          <a:prstGeom prst="rect">
            <a:avLst/>
          </a:prstGeom>
          <a:noFill/>
          <a:ln/>
        </p:spPr>
        <p:txBody>
          <a:bodyPr wrap="square" rtlCol="0" anchor="t"/>
          <a:lstStyle/>
          <a:p>
            <a:pPr marL="0" indent="0" algn="l">
              <a:lnSpc>
                <a:spcPts val="2620"/>
              </a:lnSpc>
              <a:buNone/>
            </a:pPr>
            <a:r>
              <a:rPr lang="en-US" sz="2096" dirty="0">
                <a:solidFill>
                  <a:srgbClr val="DCD7E5"/>
                </a:solidFill>
                <a:latin typeface="Montserrat" pitchFamily="34" charset="0"/>
                <a:ea typeface="Montserrat" pitchFamily="34" charset="-122"/>
                <a:cs typeface="Montserrat" pitchFamily="34" charset="-120"/>
              </a:rPr>
              <a:t>Esthétique computationnelle</a:t>
            </a:r>
            <a:endParaRPr lang="en-US" sz="2096" dirty="0"/>
          </a:p>
        </p:txBody>
      </p:sp>
      <p:sp>
        <p:nvSpPr>
          <p:cNvPr id="7" name="Text 3"/>
          <p:cNvSpPr/>
          <p:nvPr/>
        </p:nvSpPr>
        <p:spPr>
          <a:xfrm>
            <a:off x="2258020" y="3216235"/>
            <a:ext cx="3158490" cy="4426744"/>
          </a:xfrm>
          <a:prstGeom prst="rect">
            <a:avLst/>
          </a:prstGeom>
          <a:noFill/>
          <a:ln/>
        </p:spPr>
        <p:txBody>
          <a:bodyPr wrap="square" rtlCol="0" anchor="t"/>
          <a:lstStyle/>
          <a:p>
            <a:pPr marL="0" indent="0" algn="l">
              <a:lnSpc>
                <a:spcPts val="2683"/>
              </a:lnSpc>
              <a:buNone/>
            </a:pPr>
            <a:r>
              <a:rPr lang="en-US" sz="1677" dirty="0">
                <a:solidFill>
                  <a:srgbClr val="DCD7E5"/>
                </a:solidFill>
                <a:latin typeface="Heebo" pitchFamily="34" charset="0"/>
                <a:ea typeface="Heebo" pitchFamily="34" charset="-122"/>
                <a:cs typeface="Heebo" pitchFamily="34" charset="-120"/>
              </a:rPr>
              <a:t>L'esthétique computationnelle est un domaine en pleine expansion qui se préoccupe de développer des méthodes computationnelles capables de prédire les jugements esthétiques d'une manière similaire à celle des humains. </a:t>
            </a:r>
            <a:endParaRPr lang="en-US" sz="1677" dirty="0"/>
          </a:p>
        </p:txBody>
      </p:sp>
      <p:pic>
        <p:nvPicPr>
          <p:cNvPr id="8" name="Image 2" descr="preencoded.png"/>
          <p:cNvPicPr>
            <a:picLocks noChangeAspect="1"/>
          </p:cNvPicPr>
          <p:nvPr/>
        </p:nvPicPr>
        <p:blipFill>
          <a:blip r:embed="rId5"/>
          <a:stretch>
            <a:fillRect/>
          </a:stretch>
        </p:blipFill>
        <p:spPr>
          <a:xfrm>
            <a:off x="5735836" y="1677710"/>
            <a:ext cx="532328" cy="532328"/>
          </a:xfrm>
          <a:prstGeom prst="rect">
            <a:avLst/>
          </a:prstGeom>
          <a:ln>
            <a:solidFill>
              <a:srgbClr val="FF0000"/>
            </a:solidFill>
          </a:ln>
        </p:spPr>
      </p:pic>
      <p:sp>
        <p:nvSpPr>
          <p:cNvPr id="9" name="Text 4"/>
          <p:cNvSpPr/>
          <p:nvPr/>
        </p:nvSpPr>
        <p:spPr>
          <a:xfrm>
            <a:off x="5735836" y="2422922"/>
            <a:ext cx="3152537" cy="332780"/>
          </a:xfrm>
          <a:prstGeom prst="rect">
            <a:avLst/>
          </a:prstGeom>
          <a:noFill/>
          <a:ln/>
        </p:spPr>
        <p:txBody>
          <a:bodyPr wrap="none" rtlCol="0" anchor="t"/>
          <a:lstStyle/>
          <a:p>
            <a:pPr marL="0" indent="0" algn="l">
              <a:lnSpc>
                <a:spcPts val="2620"/>
              </a:lnSpc>
              <a:buNone/>
            </a:pPr>
            <a:r>
              <a:rPr lang="en-US" sz="2096" dirty="0">
                <a:solidFill>
                  <a:srgbClr val="DCD7E5"/>
                </a:solidFill>
                <a:latin typeface="Montserrat" pitchFamily="34" charset="0"/>
                <a:ea typeface="Montserrat" pitchFamily="34" charset="-122"/>
                <a:cs typeface="Montserrat" pitchFamily="34" charset="-120"/>
              </a:rPr>
              <a:t>Analyse des sentiments</a:t>
            </a:r>
            <a:endParaRPr lang="en-US" sz="2096" dirty="0"/>
          </a:p>
        </p:txBody>
      </p:sp>
      <p:sp>
        <p:nvSpPr>
          <p:cNvPr id="10" name="Text 5"/>
          <p:cNvSpPr/>
          <p:nvPr/>
        </p:nvSpPr>
        <p:spPr>
          <a:xfrm>
            <a:off x="5735836" y="2883456"/>
            <a:ext cx="3158490" cy="3064669"/>
          </a:xfrm>
          <a:prstGeom prst="rect">
            <a:avLst/>
          </a:prstGeom>
          <a:noFill/>
          <a:ln/>
        </p:spPr>
        <p:txBody>
          <a:bodyPr wrap="square" rtlCol="0" anchor="t"/>
          <a:lstStyle/>
          <a:p>
            <a:pPr marL="0" indent="0" algn="l">
              <a:lnSpc>
                <a:spcPts val="2683"/>
              </a:lnSpc>
              <a:buNone/>
            </a:pPr>
            <a:r>
              <a:rPr lang="en-US" sz="1677" dirty="0">
                <a:solidFill>
                  <a:srgbClr val="DCD7E5"/>
                </a:solidFill>
                <a:latin typeface="Heebo" pitchFamily="34" charset="0"/>
                <a:ea typeface="Heebo" pitchFamily="34" charset="-122"/>
                <a:cs typeface="Heebo" pitchFamily="34" charset="-120"/>
              </a:rPr>
              <a:t>L'analyse des sentiments est la tâche la plus couramment abordée dans ce domaine. Des ensembles de données de peintures contenant des annotations sur les différentes émotions évoquées par l'observateur ont été créés pour cette tâche.</a:t>
            </a:r>
            <a:endParaRPr lang="en-US" sz="1677" dirty="0"/>
          </a:p>
        </p:txBody>
      </p:sp>
      <p:pic>
        <p:nvPicPr>
          <p:cNvPr id="11" name="Image 3" descr="preencoded.png"/>
          <p:cNvPicPr>
            <a:picLocks noChangeAspect="1"/>
          </p:cNvPicPr>
          <p:nvPr/>
        </p:nvPicPr>
        <p:blipFill>
          <a:blip r:embed="rId6"/>
          <a:stretch>
            <a:fillRect/>
          </a:stretch>
        </p:blipFill>
        <p:spPr>
          <a:xfrm>
            <a:off x="9213652" y="1677710"/>
            <a:ext cx="532328" cy="532328"/>
          </a:xfrm>
          <a:prstGeom prst="rect">
            <a:avLst/>
          </a:prstGeom>
          <a:ln>
            <a:solidFill>
              <a:srgbClr val="FF0000"/>
            </a:solidFill>
          </a:ln>
        </p:spPr>
      </p:pic>
      <p:sp>
        <p:nvSpPr>
          <p:cNvPr id="12" name="Text 6"/>
          <p:cNvSpPr/>
          <p:nvPr/>
        </p:nvSpPr>
        <p:spPr>
          <a:xfrm>
            <a:off x="9213652" y="2422922"/>
            <a:ext cx="2661642" cy="332780"/>
          </a:xfrm>
          <a:prstGeom prst="rect">
            <a:avLst/>
          </a:prstGeom>
          <a:noFill/>
          <a:ln/>
        </p:spPr>
        <p:txBody>
          <a:bodyPr wrap="none" rtlCol="0" anchor="t"/>
          <a:lstStyle/>
          <a:p>
            <a:pPr marL="0" indent="0" algn="l">
              <a:lnSpc>
                <a:spcPts val="2620"/>
              </a:lnSpc>
              <a:buNone/>
            </a:pPr>
            <a:r>
              <a:rPr lang="en-US" sz="2096" dirty="0">
                <a:solidFill>
                  <a:srgbClr val="DCD7E5"/>
                </a:solidFill>
                <a:latin typeface="Montserrat" pitchFamily="34" charset="0"/>
                <a:ea typeface="Montserrat" pitchFamily="34" charset="-122"/>
                <a:cs typeface="Montserrat" pitchFamily="34" charset="-120"/>
              </a:rPr>
              <a:t>Perception visuelle</a:t>
            </a:r>
            <a:endParaRPr lang="en-US" sz="2096" dirty="0"/>
          </a:p>
        </p:txBody>
      </p:sp>
      <p:sp>
        <p:nvSpPr>
          <p:cNvPr id="13" name="Text 7"/>
          <p:cNvSpPr/>
          <p:nvPr/>
        </p:nvSpPr>
        <p:spPr>
          <a:xfrm>
            <a:off x="9213652" y="2883456"/>
            <a:ext cx="3158609" cy="3064669"/>
          </a:xfrm>
          <a:prstGeom prst="rect">
            <a:avLst/>
          </a:prstGeom>
          <a:noFill/>
          <a:ln/>
        </p:spPr>
        <p:txBody>
          <a:bodyPr wrap="square" rtlCol="0" anchor="t"/>
          <a:lstStyle/>
          <a:p>
            <a:pPr marL="0" indent="0" algn="l">
              <a:lnSpc>
                <a:spcPts val="2683"/>
              </a:lnSpc>
              <a:buNone/>
            </a:pPr>
            <a:r>
              <a:rPr lang="en-US" sz="1677" dirty="0">
                <a:solidFill>
                  <a:srgbClr val="DCD7E5"/>
                </a:solidFill>
                <a:latin typeface="Heebo" pitchFamily="34" charset="0"/>
                <a:ea typeface="Heebo" pitchFamily="34" charset="-122"/>
                <a:cs typeface="Heebo" pitchFamily="34" charset="-120"/>
              </a:rPr>
              <a:t>Différents aspects de la perception visuelle ont été étudiés par les psychologues depuis longtemps et sont devenus, ces dernières années, un sujet d'intérêt croissant au sein de la communauté de la vision par ordinateur et de l'apprentissage profond.</a:t>
            </a:r>
            <a:endParaRPr lang="en-US" sz="1677" dirty="0"/>
          </a:p>
        </p:txBody>
      </p:sp>
    </p:spTree>
    <p:extLst>
      <p:ext uri="{BB962C8B-B14F-4D97-AF65-F5344CB8AC3E}">
        <p14:creationId xmlns:p14="http://schemas.microsoft.com/office/powerpoint/2010/main" val="4269198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sp>
        <p:nvSpPr>
          <p:cNvPr id="5" name="Text 1"/>
          <p:cNvSpPr/>
          <p:nvPr/>
        </p:nvSpPr>
        <p:spPr>
          <a:xfrm>
            <a:off x="833199" y="1604367"/>
            <a:ext cx="7477601" cy="1916430"/>
          </a:xfrm>
          <a:prstGeom prst="rect">
            <a:avLst/>
          </a:prstGeom>
          <a:noFill/>
          <a:ln/>
        </p:spPr>
        <p:txBody>
          <a:bodyPr wrap="square" rtlCol="0" anchor="t"/>
          <a:lstStyle/>
          <a:p>
            <a:pPr marL="0" indent="0">
              <a:lnSpc>
                <a:spcPts val="7545"/>
              </a:lnSpc>
              <a:buNone/>
            </a:pPr>
            <a:r>
              <a:rPr lang="en-US" sz="6036" dirty="0">
                <a:solidFill>
                  <a:srgbClr val="1F1E1E"/>
                </a:solidFill>
                <a:latin typeface="Red Hat Text" pitchFamily="34" charset="0"/>
                <a:ea typeface="Red Hat Text" pitchFamily="34" charset="-122"/>
                <a:cs typeface="Red Hat Text" pitchFamily="34" charset="-120"/>
              </a:rPr>
              <a:t>La génération de texte à image</a:t>
            </a:r>
            <a:endParaRPr lang="en-US" sz="6036" dirty="0"/>
          </a:p>
        </p:txBody>
      </p:sp>
      <p:sp>
        <p:nvSpPr>
          <p:cNvPr id="6" name="Text 2"/>
          <p:cNvSpPr/>
          <p:nvPr/>
        </p:nvSpPr>
        <p:spPr>
          <a:xfrm>
            <a:off x="833199" y="3854053"/>
            <a:ext cx="7477601" cy="2132409"/>
          </a:xfrm>
          <a:prstGeom prst="rect">
            <a:avLst/>
          </a:prstGeom>
          <a:noFill/>
          <a:ln/>
        </p:spPr>
        <p:txBody>
          <a:bodyPr wrap="square" rtlCol="0" anchor="t"/>
          <a:lstStyle/>
          <a:p>
            <a:pPr marL="0" indent="0">
              <a:lnSpc>
                <a:spcPts val="2799"/>
              </a:lnSpc>
              <a:buNone/>
            </a:pPr>
            <a:r>
              <a:rPr lang="en-US" sz="1750" dirty="0">
                <a:solidFill>
                  <a:srgbClr val="3B3535"/>
                </a:solidFill>
                <a:latin typeface="Roboto" pitchFamily="34" charset="0"/>
                <a:ea typeface="Roboto" pitchFamily="34" charset="-122"/>
                <a:cs typeface="Roboto" pitchFamily="34" charset="-120"/>
              </a:rPr>
              <a:t>La génération de texte à image est un type de technologie d'apprentissage profond génératif qui permet aux utilisateurs de créer des images à partir de descriptions textuelles. Cette technologie a suscité un grand intérêt depuis le début de l'année 2021, lorsque OpenAI a publié les résultats de DALL-E et les poids de son modèle CLIP. CLIP est un modèle multimodal entraîné sur plus de 400 millions de paires de textes et d'images provenant du Web.</a:t>
            </a:r>
            <a:endParaRPr lang="en-US" sz="1750" dirty="0"/>
          </a:p>
        </p:txBody>
      </p:sp>
      <p:sp>
        <p:nvSpPr>
          <p:cNvPr id="7" name="Shape 3"/>
          <p:cNvSpPr/>
          <p:nvPr/>
        </p:nvSpPr>
        <p:spPr>
          <a:xfrm>
            <a:off x="833199" y="6253043"/>
            <a:ext cx="355402" cy="355402"/>
          </a:xfrm>
          <a:prstGeom prst="roundRect">
            <a:avLst>
              <a:gd name="adj" fmla="val 25726039"/>
            </a:avLst>
          </a:prstGeom>
          <a:noFill/>
          <a:ln w="7620">
            <a:solidFill>
              <a:srgbClr val="FFFFFF"/>
            </a:solidFill>
            <a:prstDash val="solid"/>
          </a:ln>
        </p:spPr>
      </p:sp>
      <p:pic>
        <p:nvPicPr>
          <p:cNvPr id="8" name="Image 2" descr="preencoded.png"/>
          <p:cNvPicPr>
            <a:picLocks noChangeAspect="1"/>
          </p:cNvPicPr>
          <p:nvPr/>
        </p:nvPicPr>
        <p:blipFill>
          <a:blip r:embed="rId5"/>
          <a:stretch>
            <a:fillRect/>
          </a:stretch>
        </p:blipFill>
        <p:spPr>
          <a:xfrm>
            <a:off x="852249" y="6608445"/>
            <a:ext cx="340162" cy="340162"/>
          </a:xfrm>
          <a:prstGeom prst="rect">
            <a:avLst/>
          </a:prstGeom>
        </p:spPr>
      </p:pic>
      <p:sp>
        <p:nvSpPr>
          <p:cNvPr id="9" name="Text 4"/>
          <p:cNvSpPr/>
          <p:nvPr/>
        </p:nvSpPr>
        <p:spPr>
          <a:xfrm>
            <a:off x="1299686" y="6529721"/>
            <a:ext cx="3189565" cy="388858"/>
          </a:xfrm>
          <a:prstGeom prst="rect">
            <a:avLst/>
          </a:prstGeom>
          <a:noFill/>
          <a:ln/>
        </p:spPr>
        <p:txBody>
          <a:bodyPr wrap="none" rtlCol="0" anchor="t"/>
          <a:lstStyle/>
          <a:p>
            <a:pPr marL="0" indent="0" algn="l">
              <a:lnSpc>
                <a:spcPts val="3062"/>
              </a:lnSpc>
              <a:buNone/>
            </a:pPr>
            <a:r>
              <a:rPr lang="en-US" sz="2187" b="1" dirty="0">
                <a:solidFill>
                  <a:srgbClr val="3B3535"/>
                </a:solidFill>
                <a:latin typeface="Roboto" pitchFamily="34" charset="0"/>
                <a:ea typeface="Roboto" pitchFamily="34" charset="-122"/>
                <a:cs typeface="Roboto" pitchFamily="34" charset="-120"/>
              </a:rPr>
              <a:t>by </a:t>
            </a:r>
            <a:r>
              <a:rPr lang="en-US" sz="2187" b="1" dirty="0" smtClean="0">
                <a:solidFill>
                  <a:srgbClr val="3B3535"/>
                </a:solidFill>
                <a:latin typeface="Roboto" pitchFamily="34" charset="0"/>
                <a:ea typeface="Roboto" pitchFamily="34" charset="-122"/>
                <a:cs typeface="Roboto" pitchFamily="34" charset="-120"/>
              </a:rPr>
              <a:t>Tao (2022)</a:t>
            </a:r>
            <a:endParaRPr lang="en-US" sz="2187" dirty="0"/>
          </a:p>
        </p:txBody>
      </p:sp>
    </p:spTree>
    <p:extLst>
      <p:ext uri="{BB962C8B-B14F-4D97-AF65-F5344CB8AC3E}">
        <p14:creationId xmlns:p14="http://schemas.microsoft.com/office/powerpoint/2010/main" val="39939510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36576"/>
            <a:ext cx="14630400" cy="8229600"/>
          </a:xfrm>
          <a:prstGeom prst="rect">
            <a:avLst/>
          </a:prstGeom>
          <a:solidFill>
            <a:srgbClr val="FFFAFA"/>
          </a:solidFill>
          <a:ln/>
        </p:spPr>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5092541" y="498634"/>
            <a:ext cx="4583430" cy="566380"/>
          </a:xfrm>
          <a:prstGeom prst="rect">
            <a:avLst/>
          </a:prstGeom>
          <a:noFill/>
          <a:ln/>
        </p:spPr>
        <p:txBody>
          <a:bodyPr wrap="none" rtlCol="0" anchor="t"/>
          <a:lstStyle/>
          <a:p>
            <a:pPr marL="0" indent="0">
              <a:lnSpc>
                <a:spcPts val="4460"/>
              </a:lnSpc>
              <a:buNone/>
            </a:pPr>
            <a:r>
              <a:rPr lang="en-US" sz="3568" dirty="0">
                <a:solidFill>
                  <a:srgbClr val="1F1E1E"/>
                </a:solidFill>
                <a:latin typeface="Red Hat Text" pitchFamily="34" charset="0"/>
                <a:ea typeface="Red Hat Text" pitchFamily="34" charset="-122"/>
                <a:cs typeface="Red Hat Text" pitchFamily="34" charset="-120"/>
              </a:rPr>
              <a:t>L'ingénierie des invites</a:t>
            </a:r>
            <a:endParaRPr lang="en-US" sz="3568" dirty="0"/>
          </a:p>
        </p:txBody>
      </p:sp>
      <p:sp>
        <p:nvSpPr>
          <p:cNvPr id="6" name="Shape 2"/>
          <p:cNvSpPr/>
          <p:nvPr/>
        </p:nvSpPr>
        <p:spPr>
          <a:xfrm>
            <a:off x="5346263" y="1336834"/>
            <a:ext cx="36195" cy="6394132"/>
          </a:xfrm>
          <a:prstGeom prst="rect">
            <a:avLst/>
          </a:prstGeom>
          <a:solidFill>
            <a:srgbClr val="E0B7B7"/>
          </a:solidFill>
          <a:ln/>
        </p:spPr>
      </p:sp>
      <p:sp>
        <p:nvSpPr>
          <p:cNvPr id="7" name="Shape 3"/>
          <p:cNvSpPr/>
          <p:nvPr/>
        </p:nvSpPr>
        <p:spPr>
          <a:xfrm>
            <a:off x="5568255" y="1664137"/>
            <a:ext cx="634365" cy="36195"/>
          </a:xfrm>
          <a:prstGeom prst="rect">
            <a:avLst/>
          </a:prstGeom>
          <a:solidFill>
            <a:srgbClr val="E0B7B7"/>
          </a:solidFill>
          <a:ln/>
        </p:spPr>
      </p:sp>
      <p:sp>
        <p:nvSpPr>
          <p:cNvPr id="8" name="Shape 4"/>
          <p:cNvSpPr/>
          <p:nvPr/>
        </p:nvSpPr>
        <p:spPr>
          <a:xfrm>
            <a:off x="5160466" y="1478399"/>
            <a:ext cx="407789" cy="407789"/>
          </a:xfrm>
          <a:prstGeom prst="roundRect">
            <a:avLst>
              <a:gd name="adj" fmla="val 26668"/>
            </a:avLst>
          </a:prstGeom>
          <a:solidFill>
            <a:srgbClr val="FFD6D6"/>
          </a:solidFill>
          <a:ln/>
        </p:spPr>
      </p:sp>
      <p:sp>
        <p:nvSpPr>
          <p:cNvPr id="9" name="Text 5"/>
          <p:cNvSpPr/>
          <p:nvPr/>
        </p:nvSpPr>
        <p:spPr>
          <a:xfrm>
            <a:off x="5322630" y="1512451"/>
            <a:ext cx="83463" cy="339685"/>
          </a:xfrm>
          <a:prstGeom prst="rect">
            <a:avLst/>
          </a:prstGeom>
          <a:noFill/>
          <a:ln/>
        </p:spPr>
        <p:txBody>
          <a:bodyPr wrap="none" rtlCol="0" anchor="t"/>
          <a:lstStyle/>
          <a:p>
            <a:pPr marL="0" indent="0" algn="ctr">
              <a:lnSpc>
                <a:spcPts val="2676"/>
              </a:lnSpc>
              <a:buNone/>
            </a:pPr>
            <a:r>
              <a:rPr lang="en-US" sz="2141" dirty="0">
                <a:solidFill>
                  <a:srgbClr val="1F1E1E"/>
                </a:solidFill>
                <a:latin typeface="Red Hat Text" pitchFamily="34" charset="0"/>
                <a:ea typeface="Red Hat Text" pitchFamily="34" charset="-122"/>
                <a:cs typeface="Red Hat Text" pitchFamily="34" charset="-120"/>
              </a:rPr>
              <a:t>1</a:t>
            </a:r>
            <a:endParaRPr lang="en-US" sz="2141" dirty="0"/>
          </a:p>
        </p:txBody>
      </p:sp>
      <p:sp>
        <p:nvSpPr>
          <p:cNvPr id="10" name="Text 6"/>
          <p:cNvSpPr/>
          <p:nvPr/>
        </p:nvSpPr>
        <p:spPr>
          <a:xfrm>
            <a:off x="6361152" y="1518047"/>
            <a:ext cx="2265521" cy="283131"/>
          </a:xfrm>
          <a:prstGeom prst="rect">
            <a:avLst/>
          </a:prstGeom>
          <a:noFill/>
          <a:ln/>
        </p:spPr>
        <p:txBody>
          <a:bodyPr wrap="none" rtlCol="0" anchor="t"/>
          <a:lstStyle/>
          <a:p>
            <a:pPr marL="0" indent="0" algn="l">
              <a:lnSpc>
                <a:spcPts val="2230"/>
              </a:lnSpc>
              <a:buNone/>
            </a:pPr>
            <a:r>
              <a:rPr lang="en-US" sz="1784" dirty="0">
                <a:solidFill>
                  <a:srgbClr val="1F1E1E"/>
                </a:solidFill>
                <a:latin typeface="Red Hat Text" pitchFamily="34" charset="0"/>
                <a:ea typeface="Red Hat Text" pitchFamily="34" charset="-122"/>
                <a:cs typeface="Red Hat Text" pitchFamily="34" charset="-120"/>
              </a:rPr>
              <a:t>Le processus</a:t>
            </a:r>
            <a:endParaRPr lang="en-US" sz="1784" dirty="0"/>
          </a:p>
        </p:txBody>
      </p:sp>
      <p:sp>
        <p:nvSpPr>
          <p:cNvPr id="11" name="Text 7"/>
          <p:cNvSpPr/>
          <p:nvPr/>
        </p:nvSpPr>
        <p:spPr>
          <a:xfrm>
            <a:off x="6361152" y="1909882"/>
            <a:ext cx="6834307" cy="1449586"/>
          </a:xfrm>
          <a:prstGeom prst="rect">
            <a:avLst/>
          </a:prstGeom>
          <a:noFill/>
          <a:ln/>
        </p:spPr>
        <p:txBody>
          <a:bodyPr wrap="square" rtlCol="0" anchor="t"/>
          <a:lstStyle/>
          <a:p>
            <a:pPr marL="0" indent="0" algn="l">
              <a:lnSpc>
                <a:spcPts val="2283"/>
              </a:lnSpc>
              <a:buNone/>
            </a:pPr>
            <a:r>
              <a:rPr lang="en-US" sz="1427" dirty="0">
                <a:solidFill>
                  <a:srgbClr val="3B3535"/>
                </a:solidFill>
                <a:latin typeface="Roboto" pitchFamily="34" charset="0"/>
                <a:ea typeface="Roboto" pitchFamily="34" charset="-122"/>
                <a:cs typeface="Roboto" pitchFamily="34" charset="-120"/>
              </a:rPr>
              <a:t>Le terme "ingénierie des messages" a été inventé par Gwern Branwen dans le contexte de l'écriture d'entrées textuelles pour le modèle de langage GPT-3 de </a:t>
            </a:r>
            <a:r>
              <a:rPr lang="en-US" sz="1427" dirty="0" err="1">
                <a:solidFill>
                  <a:srgbClr val="3B3535"/>
                </a:solidFill>
                <a:latin typeface="Roboto" pitchFamily="34" charset="0"/>
                <a:ea typeface="Roboto" pitchFamily="34" charset="-122"/>
                <a:cs typeface="Roboto" pitchFamily="34" charset="-120"/>
              </a:rPr>
              <a:t>l'OpenAI</a:t>
            </a:r>
            <a:r>
              <a:rPr lang="en-US" sz="1427" dirty="0" smtClean="0">
                <a:solidFill>
                  <a:srgbClr val="3B3535"/>
                </a:solidFill>
                <a:latin typeface="Roboto" pitchFamily="34" charset="0"/>
                <a:ea typeface="Roboto" pitchFamily="34" charset="-122"/>
                <a:cs typeface="Roboto" pitchFamily="34" charset="-120"/>
              </a:rPr>
              <a:t>. </a:t>
            </a:r>
            <a:r>
              <a:rPr lang="en-US" sz="1427" dirty="0">
                <a:solidFill>
                  <a:srgbClr val="3B3535"/>
                </a:solidFill>
                <a:latin typeface="Roboto" pitchFamily="34" charset="0"/>
                <a:ea typeface="Roboto" pitchFamily="34" charset="-122"/>
                <a:cs typeface="Roboto" pitchFamily="34" charset="-120"/>
              </a:rPr>
              <a:t>Elle implique souvent une expérimentation systématique par essais et erreurs.</a:t>
            </a:r>
            <a:endParaRPr lang="en-US" sz="1427" dirty="0"/>
          </a:p>
        </p:txBody>
      </p:sp>
      <p:sp>
        <p:nvSpPr>
          <p:cNvPr id="14" name="Text 10"/>
          <p:cNvSpPr/>
          <p:nvPr/>
        </p:nvSpPr>
        <p:spPr>
          <a:xfrm>
            <a:off x="5289887" y="3897511"/>
            <a:ext cx="148947" cy="339685"/>
          </a:xfrm>
          <a:prstGeom prst="rect">
            <a:avLst/>
          </a:prstGeom>
          <a:noFill/>
          <a:ln/>
        </p:spPr>
        <p:txBody>
          <a:bodyPr wrap="none" rtlCol="0" anchor="t"/>
          <a:lstStyle/>
          <a:p>
            <a:pPr marL="0" indent="0" algn="ctr">
              <a:lnSpc>
                <a:spcPts val="2676"/>
              </a:lnSpc>
              <a:buNone/>
            </a:pPr>
            <a:endParaRPr lang="en-US" sz="2141" dirty="0"/>
          </a:p>
        </p:txBody>
      </p:sp>
      <p:sp>
        <p:nvSpPr>
          <p:cNvPr id="17" name="Shape 13"/>
          <p:cNvSpPr/>
          <p:nvPr/>
        </p:nvSpPr>
        <p:spPr>
          <a:xfrm>
            <a:off x="5568255" y="6144339"/>
            <a:ext cx="634365" cy="36195"/>
          </a:xfrm>
          <a:prstGeom prst="rect">
            <a:avLst/>
          </a:prstGeom>
          <a:solidFill>
            <a:srgbClr val="E0B7B7"/>
          </a:solidFill>
          <a:ln/>
        </p:spPr>
      </p:sp>
      <p:sp>
        <p:nvSpPr>
          <p:cNvPr id="18" name="Shape 14"/>
          <p:cNvSpPr/>
          <p:nvPr/>
        </p:nvSpPr>
        <p:spPr>
          <a:xfrm>
            <a:off x="5160466" y="5958602"/>
            <a:ext cx="407789" cy="407789"/>
          </a:xfrm>
          <a:prstGeom prst="roundRect">
            <a:avLst>
              <a:gd name="adj" fmla="val 26668"/>
            </a:avLst>
          </a:prstGeom>
          <a:solidFill>
            <a:srgbClr val="FFD6D6"/>
          </a:solidFill>
          <a:ln/>
        </p:spPr>
      </p:sp>
      <p:sp>
        <p:nvSpPr>
          <p:cNvPr id="19" name="Text 15"/>
          <p:cNvSpPr/>
          <p:nvPr/>
        </p:nvSpPr>
        <p:spPr>
          <a:xfrm>
            <a:off x="5284649" y="5992654"/>
            <a:ext cx="159306" cy="339685"/>
          </a:xfrm>
          <a:prstGeom prst="rect">
            <a:avLst/>
          </a:prstGeom>
          <a:noFill/>
          <a:ln/>
        </p:spPr>
        <p:txBody>
          <a:bodyPr wrap="none" rtlCol="0" anchor="t"/>
          <a:lstStyle/>
          <a:p>
            <a:pPr marL="0" indent="0" algn="ctr">
              <a:lnSpc>
                <a:spcPts val="2676"/>
              </a:lnSpc>
              <a:buNone/>
            </a:pPr>
            <a:r>
              <a:rPr lang="en-US" sz="2141" dirty="0" smtClean="0">
                <a:solidFill>
                  <a:srgbClr val="1F1E1E"/>
                </a:solidFill>
                <a:latin typeface="Red Hat Text" pitchFamily="34" charset="0"/>
                <a:ea typeface="Red Hat Text" pitchFamily="34" charset="-122"/>
                <a:cs typeface="Red Hat Text" pitchFamily="34" charset="-120"/>
              </a:rPr>
              <a:t>2</a:t>
            </a:r>
            <a:endParaRPr lang="en-US" sz="2141" dirty="0"/>
          </a:p>
        </p:txBody>
      </p:sp>
      <p:sp>
        <p:nvSpPr>
          <p:cNvPr id="20" name="Text 16"/>
          <p:cNvSpPr/>
          <p:nvPr/>
        </p:nvSpPr>
        <p:spPr>
          <a:xfrm>
            <a:off x="6361152" y="5998250"/>
            <a:ext cx="2576393" cy="283131"/>
          </a:xfrm>
          <a:prstGeom prst="rect">
            <a:avLst/>
          </a:prstGeom>
          <a:noFill/>
          <a:ln/>
        </p:spPr>
        <p:txBody>
          <a:bodyPr wrap="none" rtlCol="0" anchor="t"/>
          <a:lstStyle/>
          <a:p>
            <a:pPr marL="0" indent="0" algn="l">
              <a:lnSpc>
                <a:spcPts val="2230"/>
              </a:lnSpc>
              <a:buNone/>
            </a:pPr>
            <a:r>
              <a:rPr lang="en-US" sz="1784" dirty="0">
                <a:solidFill>
                  <a:srgbClr val="1F1E1E"/>
                </a:solidFill>
                <a:latin typeface="Red Hat Text" pitchFamily="34" charset="0"/>
                <a:ea typeface="Red Hat Text" pitchFamily="34" charset="-122"/>
                <a:cs typeface="Red Hat Text" pitchFamily="34" charset="-120"/>
              </a:rPr>
              <a:t>Les modificateurs d'invite</a:t>
            </a:r>
            <a:endParaRPr lang="en-US" sz="1784" dirty="0"/>
          </a:p>
        </p:txBody>
      </p:sp>
      <p:sp>
        <p:nvSpPr>
          <p:cNvPr id="21" name="Text 17"/>
          <p:cNvSpPr/>
          <p:nvPr/>
        </p:nvSpPr>
        <p:spPr>
          <a:xfrm>
            <a:off x="6361152" y="6390084"/>
            <a:ext cx="6834307" cy="1159669"/>
          </a:xfrm>
          <a:prstGeom prst="rect">
            <a:avLst/>
          </a:prstGeom>
          <a:noFill/>
          <a:ln/>
        </p:spPr>
        <p:txBody>
          <a:bodyPr wrap="square" rtlCol="0" anchor="t"/>
          <a:lstStyle/>
          <a:p>
            <a:pPr marL="0" indent="0" algn="l">
              <a:lnSpc>
                <a:spcPts val="2283"/>
              </a:lnSpc>
              <a:buNone/>
            </a:pPr>
            <a:r>
              <a:rPr lang="en-US" sz="1427" dirty="0">
                <a:solidFill>
                  <a:srgbClr val="3B3535"/>
                </a:solidFill>
                <a:latin typeface="Roboto" pitchFamily="34" charset="0"/>
                <a:ea typeface="Roboto" pitchFamily="34" charset="-122"/>
                <a:cs typeface="Roboto" pitchFamily="34" charset="-120"/>
              </a:rPr>
              <a:t>Les modificateurs d'invite sont une technique importante dans l'ingénierie des invites pour l'art de l'IA, car ils permettent à l'ingénieur des invites de contrôler la sortie du système de génération de texte en image. Les deux types de modificateurs les plus courants affectent le style et la qualité des images.</a:t>
            </a:r>
            <a:endParaRPr lang="en-US" sz="1427" dirty="0"/>
          </a:p>
        </p:txBody>
      </p:sp>
    </p:spTree>
    <p:extLst>
      <p:ext uri="{BB962C8B-B14F-4D97-AF65-F5344CB8AC3E}">
        <p14:creationId xmlns:p14="http://schemas.microsoft.com/office/powerpoint/2010/main" val="28901019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13857803"/>
          </a:xfrm>
          <a:prstGeom prst="rect">
            <a:avLst/>
          </a:prstGeom>
          <a:solidFill>
            <a:srgbClr val="FFFFFF">
              <a:alpha val="75000"/>
            </a:srgbClr>
          </a:solidFill>
          <a:ln/>
        </p:spPr>
      </p:sp>
      <p:sp>
        <p:nvSpPr>
          <p:cNvPr id="4" name="Text 1"/>
          <p:cNvSpPr/>
          <p:nvPr/>
        </p:nvSpPr>
        <p:spPr>
          <a:xfrm>
            <a:off x="3621167" y="427673"/>
            <a:ext cx="7388066" cy="2012037"/>
          </a:xfrm>
          <a:prstGeom prst="rect">
            <a:avLst/>
          </a:prstGeom>
          <a:noFill/>
          <a:ln/>
        </p:spPr>
        <p:txBody>
          <a:bodyPr wrap="square" rtlCol="0" anchor="t"/>
          <a:lstStyle/>
          <a:p>
            <a:pPr marL="0" indent="0">
              <a:lnSpc>
                <a:spcPts val="5282"/>
              </a:lnSpc>
              <a:buNone/>
            </a:pPr>
            <a:r>
              <a:rPr lang="en-US" sz="4225" b="1" dirty="0">
                <a:solidFill>
                  <a:srgbClr val="000000"/>
                </a:solidFill>
                <a:latin typeface="p22-mackinac-pro" pitchFamily="34" charset="0"/>
                <a:ea typeface="p22-mackinac-pro" pitchFamily="34" charset="-122"/>
                <a:cs typeface="p22-mackinac-pro" pitchFamily="34" charset="-120"/>
              </a:rPr>
              <a:t>Améliorer la précision et le style des images générées par l'IA</a:t>
            </a:r>
            <a:endParaRPr lang="en-US" sz="4225" dirty="0"/>
          </a:p>
        </p:txBody>
      </p:sp>
      <p:sp>
        <p:nvSpPr>
          <p:cNvPr id="5" name="Text 2"/>
          <p:cNvSpPr/>
          <p:nvPr/>
        </p:nvSpPr>
        <p:spPr>
          <a:xfrm>
            <a:off x="3621167" y="2750701"/>
            <a:ext cx="7388066" cy="746165"/>
          </a:xfrm>
          <a:prstGeom prst="rect">
            <a:avLst/>
          </a:prstGeom>
          <a:noFill/>
          <a:ln/>
        </p:spPr>
        <p:txBody>
          <a:bodyPr wrap="square" rtlCol="0" anchor="t"/>
          <a:lstStyle/>
          <a:p>
            <a:pPr marL="0" indent="0">
              <a:lnSpc>
                <a:spcPts val="1960"/>
              </a:lnSpc>
              <a:buNone/>
            </a:pPr>
            <a:r>
              <a:rPr lang="en-US" sz="1225" dirty="0">
                <a:solidFill>
                  <a:srgbClr val="272525"/>
                </a:solidFill>
                <a:latin typeface="Eudoxus Sans" pitchFamily="34" charset="0"/>
                <a:ea typeface="Eudoxus Sans" pitchFamily="34" charset="-122"/>
                <a:cs typeface="Eudoxus Sans" pitchFamily="34" charset="-120"/>
              </a:rPr>
              <a:t>Les invites sans modificateur, comme "Génère une image de château" ou "Génère une image d'un chat", peuvent produire des images génériques et manquant de détails. Cependant, en ajoutant des modificateurs descriptifs, vous pouvez obtenir des résultats beaucoup plus précis et détaillés.</a:t>
            </a:r>
            <a:endParaRPr lang="en-US" sz="1225" dirty="0"/>
          </a:p>
        </p:txBody>
      </p:sp>
      <p:sp>
        <p:nvSpPr>
          <p:cNvPr id="6" name="Text 3"/>
          <p:cNvSpPr/>
          <p:nvPr/>
        </p:nvSpPr>
        <p:spPr>
          <a:xfrm>
            <a:off x="3621167" y="3827264"/>
            <a:ext cx="2002631" cy="243007"/>
          </a:xfrm>
          <a:prstGeom prst="rect">
            <a:avLst/>
          </a:prstGeom>
          <a:noFill/>
          <a:ln/>
        </p:spPr>
        <p:txBody>
          <a:bodyPr wrap="none" rtlCol="0" anchor="t"/>
          <a:lstStyle/>
          <a:p>
            <a:pPr marL="0" indent="0">
              <a:lnSpc>
                <a:spcPts val="1914"/>
              </a:lnSpc>
              <a:buNone/>
            </a:pPr>
            <a:r>
              <a:rPr lang="en-US" sz="1531" b="1" dirty="0">
                <a:solidFill>
                  <a:srgbClr val="000000"/>
                </a:solidFill>
                <a:latin typeface="p22-mackinac-pro" pitchFamily="34" charset="0"/>
                <a:ea typeface="p22-mackinac-pro" pitchFamily="34" charset="-122"/>
                <a:cs typeface="p22-mackinac-pro" pitchFamily="34" charset="-120"/>
              </a:rPr>
              <a:t>Précision du contenu</a:t>
            </a:r>
            <a:endParaRPr lang="en-US" sz="1531" dirty="0"/>
          </a:p>
        </p:txBody>
      </p:sp>
      <p:sp>
        <p:nvSpPr>
          <p:cNvPr id="7" name="Text 4"/>
          <p:cNvSpPr/>
          <p:nvPr/>
        </p:nvSpPr>
        <p:spPr>
          <a:xfrm>
            <a:off x="3621167" y="4225766"/>
            <a:ext cx="2209443" cy="2984659"/>
          </a:xfrm>
          <a:prstGeom prst="rect">
            <a:avLst/>
          </a:prstGeom>
          <a:noFill/>
          <a:ln/>
        </p:spPr>
        <p:txBody>
          <a:bodyPr wrap="square" rtlCol="0" anchor="t"/>
          <a:lstStyle/>
          <a:p>
            <a:pPr marL="0" indent="0">
              <a:lnSpc>
                <a:spcPts val="1960"/>
              </a:lnSpc>
              <a:buNone/>
            </a:pPr>
            <a:r>
              <a:rPr lang="en-US" sz="1225" dirty="0">
                <a:solidFill>
                  <a:srgbClr val="272525"/>
                </a:solidFill>
                <a:latin typeface="Eudoxus Sans" pitchFamily="34" charset="0"/>
                <a:ea typeface="Eudoxus Sans" pitchFamily="34" charset="-122"/>
                <a:cs typeface="Eudoxus Sans" pitchFamily="34" charset="-120"/>
              </a:rPr>
              <a:t>En fournissant des détails spécifiques sur le sujet, le style, l'éclairage et l'ambiance, vous pouvez guider l'IA pour générer une image plus fidèle à votre vision. Par exemple, "Génère une image d'un château médiéval à la tombée de la nuit, éclairé uniquement par des torches, avec une légère brume enveloppant les tours."</a:t>
            </a:r>
            <a:endParaRPr lang="en-US" sz="1225" dirty="0"/>
          </a:p>
        </p:txBody>
      </p:sp>
      <p:sp>
        <p:nvSpPr>
          <p:cNvPr id="8" name="Text 5"/>
          <p:cNvSpPr/>
          <p:nvPr/>
        </p:nvSpPr>
        <p:spPr>
          <a:xfrm>
            <a:off x="6217563" y="3827264"/>
            <a:ext cx="1944172" cy="243007"/>
          </a:xfrm>
          <a:prstGeom prst="rect">
            <a:avLst/>
          </a:prstGeom>
          <a:noFill/>
          <a:ln/>
        </p:spPr>
        <p:txBody>
          <a:bodyPr wrap="none" rtlCol="0" anchor="t"/>
          <a:lstStyle/>
          <a:p>
            <a:pPr marL="0" indent="0">
              <a:lnSpc>
                <a:spcPts val="1914"/>
              </a:lnSpc>
              <a:buNone/>
            </a:pPr>
            <a:r>
              <a:rPr lang="en-US" sz="1531" b="1" dirty="0">
                <a:solidFill>
                  <a:srgbClr val="000000"/>
                </a:solidFill>
                <a:latin typeface="p22-mackinac-pro" pitchFamily="34" charset="0"/>
                <a:ea typeface="p22-mackinac-pro" pitchFamily="34" charset="-122"/>
                <a:cs typeface="p22-mackinac-pro" pitchFamily="34" charset="-120"/>
              </a:rPr>
              <a:t>Style artistique</a:t>
            </a:r>
            <a:endParaRPr lang="en-US" sz="1531" dirty="0"/>
          </a:p>
        </p:txBody>
      </p:sp>
      <p:sp>
        <p:nvSpPr>
          <p:cNvPr id="9" name="Text 6"/>
          <p:cNvSpPr/>
          <p:nvPr/>
        </p:nvSpPr>
        <p:spPr>
          <a:xfrm>
            <a:off x="6217563" y="4225766"/>
            <a:ext cx="2209443" cy="2487216"/>
          </a:xfrm>
          <a:prstGeom prst="rect">
            <a:avLst/>
          </a:prstGeom>
          <a:noFill/>
          <a:ln/>
        </p:spPr>
        <p:txBody>
          <a:bodyPr wrap="square" rtlCol="0" anchor="t"/>
          <a:lstStyle/>
          <a:p>
            <a:pPr marL="0" indent="0">
              <a:lnSpc>
                <a:spcPts val="1960"/>
              </a:lnSpc>
              <a:buNone/>
            </a:pPr>
            <a:r>
              <a:rPr lang="en-US" sz="1225" dirty="0">
                <a:solidFill>
                  <a:srgbClr val="272525"/>
                </a:solidFill>
                <a:latin typeface="Eudoxus Sans" pitchFamily="34" charset="0"/>
                <a:ea typeface="Eudoxus Sans" pitchFamily="34" charset="-122"/>
                <a:cs typeface="Eudoxus Sans" pitchFamily="34" charset="-120"/>
              </a:rPr>
              <a:t>Vous pouvez également spécifier le style artistique souhaité, comme l'impressionnisme, le réalisme ou le cubisme. Par exemple, "Génère une image d'un chat dans un style impressionniste, avec des couleurs vives et de larges coups de pinceau visibles."</a:t>
            </a:r>
            <a:endParaRPr lang="en-US" sz="1225" dirty="0"/>
          </a:p>
        </p:txBody>
      </p:sp>
      <p:pic>
        <p:nvPicPr>
          <p:cNvPr id="10" name="Image 1" descr="preencoded.png"/>
          <p:cNvPicPr>
            <a:picLocks noChangeAspect="1"/>
          </p:cNvPicPr>
          <p:nvPr/>
        </p:nvPicPr>
        <p:blipFill>
          <a:blip r:embed="rId4"/>
          <a:stretch>
            <a:fillRect/>
          </a:stretch>
        </p:blipFill>
        <p:spPr>
          <a:xfrm>
            <a:off x="6217563" y="6887885"/>
            <a:ext cx="2209443" cy="1511618"/>
          </a:xfrm>
          <a:prstGeom prst="rect">
            <a:avLst/>
          </a:prstGeom>
        </p:spPr>
      </p:pic>
      <p:sp>
        <p:nvSpPr>
          <p:cNvPr id="11" name="Text 7"/>
          <p:cNvSpPr/>
          <p:nvPr/>
        </p:nvSpPr>
        <p:spPr>
          <a:xfrm>
            <a:off x="8813959" y="3827264"/>
            <a:ext cx="2026682" cy="243007"/>
          </a:xfrm>
          <a:prstGeom prst="rect">
            <a:avLst/>
          </a:prstGeom>
          <a:noFill/>
          <a:ln/>
        </p:spPr>
        <p:txBody>
          <a:bodyPr wrap="none" rtlCol="0" anchor="t"/>
          <a:lstStyle/>
          <a:p>
            <a:pPr marL="0" indent="0">
              <a:lnSpc>
                <a:spcPts val="1914"/>
              </a:lnSpc>
              <a:buNone/>
            </a:pPr>
            <a:r>
              <a:rPr lang="en-US" sz="1531" b="1" dirty="0">
                <a:solidFill>
                  <a:srgbClr val="000000"/>
                </a:solidFill>
                <a:latin typeface="p22-mackinac-pro" pitchFamily="34" charset="0"/>
                <a:ea typeface="p22-mackinac-pro" pitchFamily="34" charset="-122"/>
                <a:cs typeface="p22-mackinac-pro" pitchFamily="34" charset="-120"/>
              </a:rPr>
              <a:t>Émotion et ambiance</a:t>
            </a:r>
            <a:endParaRPr lang="en-US" sz="1531" dirty="0"/>
          </a:p>
        </p:txBody>
      </p:sp>
      <p:sp>
        <p:nvSpPr>
          <p:cNvPr id="12" name="Text 8"/>
          <p:cNvSpPr/>
          <p:nvPr/>
        </p:nvSpPr>
        <p:spPr>
          <a:xfrm>
            <a:off x="8813959" y="4225766"/>
            <a:ext cx="2209443" cy="2735937"/>
          </a:xfrm>
          <a:prstGeom prst="rect">
            <a:avLst/>
          </a:prstGeom>
          <a:noFill/>
          <a:ln/>
        </p:spPr>
        <p:txBody>
          <a:bodyPr wrap="square" rtlCol="0" anchor="t"/>
          <a:lstStyle/>
          <a:p>
            <a:pPr marL="0" indent="0">
              <a:lnSpc>
                <a:spcPts val="1960"/>
              </a:lnSpc>
              <a:buNone/>
            </a:pPr>
            <a:r>
              <a:rPr lang="en-US" sz="1225" dirty="0">
                <a:solidFill>
                  <a:srgbClr val="272525"/>
                </a:solidFill>
                <a:latin typeface="Eudoxus Sans" pitchFamily="34" charset="0"/>
                <a:ea typeface="Eudoxus Sans" pitchFamily="34" charset="-122"/>
                <a:cs typeface="Eudoxus Sans" pitchFamily="34" charset="-120"/>
              </a:rPr>
              <a:t>En décrivant l'émotion ou l'ambiance souhaitée, vous pouvez obtenir une image plus évocatrice et captivante. Par exemple, "Génère une image d'une forêt mystérieuse en automne, avec des couleurs chaudes et une légère brume, évoquant une atmosphère de conte de fées."</a:t>
            </a:r>
            <a:endParaRPr lang="en-US" sz="1225" dirty="0"/>
          </a:p>
        </p:txBody>
      </p:sp>
      <p:pic>
        <p:nvPicPr>
          <p:cNvPr id="13" name="Image 2" descr="preencoded.png"/>
          <p:cNvPicPr>
            <a:picLocks noChangeAspect="1"/>
          </p:cNvPicPr>
          <p:nvPr/>
        </p:nvPicPr>
        <p:blipFill>
          <a:blip r:embed="rId5"/>
          <a:stretch>
            <a:fillRect/>
          </a:stretch>
        </p:blipFill>
        <p:spPr>
          <a:xfrm>
            <a:off x="3621167" y="8749308"/>
            <a:ext cx="3577352" cy="2210872"/>
          </a:xfrm>
          <a:prstGeom prst="rect">
            <a:avLst/>
          </a:prstGeom>
        </p:spPr>
      </p:pic>
      <p:sp>
        <p:nvSpPr>
          <p:cNvPr id="14" name="Text 9"/>
          <p:cNvSpPr/>
          <p:nvPr/>
        </p:nvSpPr>
        <p:spPr>
          <a:xfrm>
            <a:off x="3621167" y="11154489"/>
            <a:ext cx="2653903" cy="243007"/>
          </a:xfrm>
          <a:prstGeom prst="rect">
            <a:avLst/>
          </a:prstGeom>
          <a:noFill/>
          <a:ln/>
        </p:spPr>
        <p:txBody>
          <a:bodyPr wrap="none" rtlCol="0" anchor="t"/>
          <a:lstStyle/>
          <a:p>
            <a:pPr marL="0" indent="0" algn="l">
              <a:lnSpc>
                <a:spcPts val="1914"/>
              </a:lnSpc>
              <a:buNone/>
            </a:pPr>
            <a:r>
              <a:rPr lang="en-US" sz="1531" b="1" dirty="0">
                <a:solidFill>
                  <a:srgbClr val="272525"/>
                </a:solidFill>
                <a:latin typeface="p22-mackinac-pro" pitchFamily="34" charset="0"/>
                <a:ea typeface="p22-mackinac-pro" pitchFamily="34" charset="-122"/>
                <a:cs typeface="p22-mackinac-pro" pitchFamily="34" charset="-120"/>
              </a:rPr>
              <a:t>Point de vue et composition</a:t>
            </a:r>
            <a:endParaRPr lang="en-US" sz="1531" dirty="0"/>
          </a:p>
        </p:txBody>
      </p:sp>
      <p:sp>
        <p:nvSpPr>
          <p:cNvPr id="15" name="Text 10"/>
          <p:cNvSpPr/>
          <p:nvPr/>
        </p:nvSpPr>
        <p:spPr>
          <a:xfrm>
            <a:off x="3621167" y="11490722"/>
            <a:ext cx="3577352" cy="1492329"/>
          </a:xfrm>
          <a:prstGeom prst="rect">
            <a:avLst/>
          </a:prstGeom>
          <a:noFill/>
          <a:ln/>
        </p:spPr>
        <p:txBody>
          <a:bodyPr wrap="square" rtlCol="0" anchor="t"/>
          <a:lstStyle/>
          <a:p>
            <a:pPr marL="0" indent="0" algn="l">
              <a:lnSpc>
                <a:spcPts val="1960"/>
              </a:lnSpc>
              <a:buNone/>
            </a:pPr>
            <a:r>
              <a:rPr lang="en-US" sz="1225" dirty="0">
                <a:solidFill>
                  <a:srgbClr val="272525"/>
                </a:solidFill>
                <a:latin typeface="Eudoxus Sans" pitchFamily="34" charset="0"/>
                <a:ea typeface="Eudoxus Sans" pitchFamily="34" charset="-122"/>
                <a:cs typeface="Eudoxus Sans" pitchFamily="34" charset="-120"/>
              </a:rPr>
              <a:t>Enfin, vous pouvez guider la composition et le point de vue de l'image en fournissant des instructions spécifiques, comme "Génère une image panoramique d'une ville moderne vue d'en haut, au crépuscule, avec des lumières de bâtiments scintillantes et des rues animées."</a:t>
            </a:r>
            <a:endParaRPr lang="en-US" sz="1225" dirty="0"/>
          </a:p>
        </p:txBody>
      </p:sp>
      <p:pic>
        <p:nvPicPr>
          <p:cNvPr id="16" name="Image 3" descr="preencoded.png"/>
          <p:cNvPicPr>
            <a:picLocks noChangeAspect="1"/>
          </p:cNvPicPr>
          <p:nvPr/>
        </p:nvPicPr>
        <p:blipFill>
          <a:blip r:embed="rId6"/>
          <a:stretch>
            <a:fillRect/>
          </a:stretch>
        </p:blipFill>
        <p:spPr>
          <a:xfrm>
            <a:off x="7431762" y="8749308"/>
            <a:ext cx="3577471" cy="2210991"/>
          </a:xfrm>
          <a:prstGeom prst="rect">
            <a:avLst/>
          </a:prstGeom>
        </p:spPr>
      </p:pic>
      <p:sp>
        <p:nvSpPr>
          <p:cNvPr id="17" name="Text 11"/>
          <p:cNvSpPr/>
          <p:nvPr/>
        </p:nvSpPr>
        <p:spPr>
          <a:xfrm>
            <a:off x="7431762" y="10960298"/>
            <a:ext cx="3577471" cy="248722"/>
          </a:xfrm>
          <a:prstGeom prst="rect">
            <a:avLst/>
          </a:prstGeom>
          <a:noFill/>
          <a:ln/>
        </p:spPr>
        <p:txBody>
          <a:bodyPr wrap="none" rtlCol="0" anchor="t"/>
          <a:lstStyle/>
          <a:p>
            <a:pPr marL="0" indent="0" algn="l">
              <a:lnSpc>
                <a:spcPts val="1960"/>
              </a:lnSpc>
              <a:buNone/>
            </a:pPr>
            <a:endParaRPr lang="en-US" sz="1225" dirty="0"/>
          </a:p>
        </p:txBody>
      </p:sp>
      <p:sp>
        <p:nvSpPr>
          <p:cNvPr id="18" name="Shape 12"/>
          <p:cNvSpPr/>
          <p:nvPr/>
        </p:nvSpPr>
        <p:spPr>
          <a:xfrm>
            <a:off x="3621167" y="13169622"/>
            <a:ext cx="248841" cy="248841"/>
          </a:xfrm>
          <a:prstGeom prst="roundRect">
            <a:avLst>
              <a:gd name="adj" fmla="val 36742681"/>
            </a:avLst>
          </a:prstGeom>
          <a:noFill/>
          <a:ln w="7620">
            <a:solidFill>
              <a:srgbClr val="FFFFFF"/>
            </a:solidFill>
            <a:prstDash val="solid"/>
          </a:ln>
        </p:spPr>
      </p:sp>
    </p:spTree>
    <p:extLst>
      <p:ext uri="{BB962C8B-B14F-4D97-AF65-F5344CB8AC3E}">
        <p14:creationId xmlns:p14="http://schemas.microsoft.com/office/powerpoint/2010/main" val="3654569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sp>
        <p:nvSpPr>
          <p:cNvPr id="5" name="Text 1"/>
          <p:cNvSpPr/>
          <p:nvPr/>
        </p:nvSpPr>
        <p:spPr>
          <a:xfrm>
            <a:off x="833199" y="1991916"/>
            <a:ext cx="7895392" cy="694373"/>
          </a:xfrm>
          <a:prstGeom prst="rect">
            <a:avLst/>
          </a:prstGeom>
          <a:noFill/>
          <a:ln/>
        </p:spPr>
        <p:txBody>
          <a:bodyPr wrap="none" rtlCol="0" anchor="t"/>
          <a:lstStyle/>
          <a:p>
            <a:pPr marL="0" indent="0">
              <a:lnSpc>
                <a:spcPts val="5468"/>
              </a:lnSpc>
              <a:buNone/>
            </a:pPr>
            <a:r>
              <a:rPr lang="en-US" sz="4374" dirty="0">
                <a:solidFill>
                  <a:srgbClr val="1F1E1E"/>
                </a:solidFill>
                <a:latin typeface="Red Hat Text" pitchFamily="34" charset="0"/>
                <a:ea typeface="Red Hat Text" pitchFamily="34" charset="-122"/>
                <a:cs typeface="Red Hat Text" pitchFamily="34" charset="-120"/>
              </a:rPr>
              <a:t>Les ressources communautaires</a:t>
            </a:r>
            <a:endParaRPr lang="en-US" sz="4374" dirty="0"/>
          </a:p>
        </p:txBody>
      </p:sp>
      <p:sp>
        <p:nvSpPr>
          <p:cNvPr id="6" name="Shape 2"/>
          <p:cNvSpPr/>
          <p:nvPr/>
        </p:nvSpPr>
        <p:spPr>
          <a:xfrm>
            <a:off x="833199" y="3193137"/>
            <a:ext cx="499943" cy="499943"/>
          </a:xfrm>
          <a:prstGeom prst="roundRect">
            <a:avLst>
              <a:gd name="adj" fmla="val 26667"/>
            </a:avLst>
          </a:prstGeom>
          <a:solidFill>
            <a:srgbClr val="FFD6D6"/>
          </a:solidFill>
          <a:ln/>
        </p:spPr>
      </p:sp>
      <p:sp>
        <p:nvSpPr>
          <p:cNvPr id="7" name="Text 3"/>
          <p:cNvSpPr/>
          <p:nvPr/>
        </p:nvSpPr>
        <p:spPr>
          <a:xfrm>
            <a:off x="1031915" y="3234809"/>
            <a:ext cx="102394" cy="416481"/>
          </a:xfrm>
          <a:prstGeom prst="rect">
            <a:avLst/>
          </a:prstGeom>
          <a:noFill/>
          <a:ln/>
        </p:spPr>
        <p:txBody>
          <a:bodyPr wrap="none" rtlCol="0" anchor="t"/>
          <a:lstStyle/>
          <a:p>
            <a:pPr marL="0" indent="0" algn="ctr">
              <a:lnSpc>
                <a:spcPts val="3281"/>
              </a:lnSpc>
              <a:buNone/>
            </a:pPr>
            <a:r>
              <a:rPr lang="en-US" sz="2624" dirty="0">
                <a:solidFill>
                  <a:srgbClr val="1F1E1E"/>
                </a:solidFill>
                <a:latin typeface="Red Hat Text" pitchFamily="34" charset="0"/>
                <a:ea typeface="Red Hat Text" pitchFamily="34" charset="-122"/>
                <a:cs typeface="Red Hat Text" pitchFamily="34" charset="-120"/>
              </a:rPr>
              <a:t>1</a:t>
            </a:r>
            <a:endParaRPr lang="en-US" sz="2624" dirty="0"/>
          </a:p>
        </p:txBody>
      </p:sp>
      <p:sp>
        <p:nvSpPr>
          <p:cNvPr id="8" name="Text 4"/>
          <p:cNvSpPr/>
          <p:nvPr/>
        </p:nvSpPr>
        <p:spPr>
          <a:xfrm>
            <a:off x="1555313" y="3269456"/>
            <a:ext cx="2777490" cy="347186"/>
          </a:xfrm>
          <a:prstGeom prst="rect">
            <a:avLst/>
          </a:prstGeom>
          <a:noFill/>
          <a:ln/>
        </p:spPr>
        <p:txBody>
          <a:bodyPr wrap="none" rtlCol="0" anchor="t"/>
          <a:lstStyle/>
          <a:p>
            <a:pPr marL="0" indent="0">
              <a:lnSpc>
                <a:spcPts val="2734"/>
              </a:lnSpc>
              <a:buNone/>
            </a:pPr>
            <a:r>
              <a:rPr lang="en-US" sz="2187" dirty="0">
                <a:solidFill>
                  <a:srgbClr val="1F1E1E"/>
                </a:solidFill>
                <a:latin typeface="Red Hat Text" pitchFamily="34" charset="0"/>
                <a:ea typeface="Red Hat Text" pitchFamily="34" charset="-122"/>
                <a:cs typeface="Red Hat Text" pitchFamily="34" charset="-120"/>
              </a:rPr>
              <a:t>Guides</a:t>
            </a:r>
            <a:endParaRPr lang="en-US" sz="2187" dirty="0"/>
          </a:p>
        </p:txBody>
      </p:sp>
      <p:sp>
        <p:nvSpPr>
          <p:cNvPr id="9" name="Text 5"/>
          <p:cNvSpPr/>
          <p:nvPr/>
        </p:nvSpPr>
        <p:spPr>
          <a:xfrm>
            <a:off x="1555313" y="3749873"/>
            <a:ext cx="3820001" cy="2487811"/>
          </a:xfrm>
          <a:prstGeom prst="rect">
            <a:avLst/>
          </a:prstGeom>
          <a:noFill/>
          <a:ln/>
        </p:spPr>
        <p:txBody>
          <a:bodyPr wrap="square" rtlCol="0" anchor="t"/>
          <a:lstStyle/>
          <a:p>
            <a:pPr marL="0" indent="0">
              <a:lnSpc>
                <a:spcPts val="2799"/>
              </a:lnSpc>
              <a:buNone/>
            </a:pPr>
            <a:r>
              <a:rPr lang="en-US" sz="1750" dirty="0">
                <a:solidFill>
                  <a:srgbClr val="3B3535"/>
                </a:solidFill>
                <a:latin typeface="Roboto" pitchFamily="34" charset="0"/>
                <a:ea typeface="Roboto" pitchFamily="34" charset="-122"/>
                <a:cs typeface="Roboto" pitchFamily="34" charset="-120"/>
              </a:rPr>
              <a:t>Il existe de nombreuses ressources créées par la communauté qui offrent des conseils aux novices et aux praticiens de l'art de l'IA, comme le "Traveler's Guide to the Latent Space" d'Ethan Smith et le "Disco Diffusion Cheatsheet" de Zippy.</a:t>
            </a:r>
            <a:endParaRPr lang="en-US" sz="1750" dirty="0"/>
          </a:p>
        </p:txBody>
      </p:sp>
      <p:sp>
        <p:nvSpPr>
          <p:cNvPr id="10" name="Shape 6"/>
          <p:cNvSpPr/>
          <p:nvPr/>
        </p:nvSpPr>
        <p:spPr>
          <a:xfrm>
            <a:off x="5597485" y="3193137"/>
            <a:ext cx="499943" cy="499943"/>
          </a:xfrm>
          <a:prstGeom prst="roundRect">
            <a:avLst>
              <a:gd name="adj" fmla="val 26667"/>
            </a:avLst>
          </a:prstGeom>
          <a:solidFill>
            <a:srgbClr val="FFD6D6"/>
          </a:solidFill>
          <a:ln/>
        </p:spPr>
      </p:sp>
      <p:sp>
        <p:nvSpPr>
          <p:cNvPr id="11" name="Text 7"/>
          <p:cNvSpPr/>
          <p:nvPr/>
        </p:nvSpPr>
        <p:spPr>
          <a:xfrm>
            <a:off x="5756077" y="3234809"/>
            <a:ext cx="182642" cy="416481"/>
          </a:xfrm>
          <a:prstGeom prst="rect">
            <a:avLst/>
          </a:prstGeom>
          <a:noFill/>
          <a:ln/>
        </p:spPr>
        <p:txBody>
          <a:bodyPr wrap="none" rtlCol="0" anchor="t"/>
          <a:lstStyle/>
          <a:p>
            <a:pPr marL="0" indent="0" algn="ctr">
              <a:lnSpc>
                <a:spcPts val="3281"/>
              </a:lnSpc>
              <a:buNone/>
            </a:pPr>
            <a:r>
              <a:rPr lang="en-US" sz="2624" dirty="0">
                <a:solidFill>
                  <a:srgbClr val="1F1E1E"/>
                </a:solidFill>
                <a:latin typeface="Red Hat Text" pitchFamily="34" charset="0"/>
                <a:ea typeface="Red Hat Text" pitchFamily="34" charset="-122"/>
                <a:cs typeface="Red Hat Text" pitchFamily="34" charset="-120"/>
              </a:rPr>
              <a:t>2</a:t>
            </a:r>
            <a:endParaRPr lang="en-US" sz="2624" dirty="0"/>
          </a:p>
        </p:txBody>
      </p:sp>
      <p:sp>
        <p:nvSpPr>
          <p:cNvPr id="12" name="Text 8"/>
          <p:cNvSpPr/>
          <p:nvPr/>
        </p:nvSpPr>
        <p:spPr>
          <a:xfrm>
            <a:off x="6319599" y="3269456"/>
            <a:ext cx="2777490" cy="347186"/>
          </a:xfrm>
          <a:prstGeom prst="rect">
            <a:avLst/>
          </a:prstGeom>
          <a:noFill/>
          <a:ln/>
        </p:spPr>
        <p:txBody>
          <a:bodyPr wrap="none" rtlCol="0" anchor="t"/>
          <a:lstStyle/>
          <a:p>
            <a:pPr marL="0" indent="0">
              <a:lnSpc>
                <a:spcPts val="2734"/>
              </a:lnSpc>
              <a:buNone/>
            </a:pPr>
            <a:r>
              <a:rPr lang="en-US" sz="2187" dirty="0">
                <a:solidFill>
                  <a:srgbClr val="1F1E1E"/>
                </a:solidFill>
                <a:latin typeface="Red Hat Text" pitchFamily="34" charset="0"/>
                <a:ea typeface="Red Hat Text" pitchFamily="34" charset="-122"/>
                <a:cs typeface="Red Hat Text" pitchFamily="34" charset="-120"/>
              </a:rPr>
              <a:t>Études d'artistes</a:t>
            </a:r>
            <a:endParaRPr lang="en-US" sz="2187" dirty="0"/>
          </a:p>
        </p:txBody>
      </p:sp>
      <p:sp>
        <p:nvSpPr>
          <p:cNvPr id="13" name="Text 9"/>
          <p:cNvSpPr/>
          <p:nvPr/>
        </p:nvSpPr>
        <p:spPr>
          <a:xfrm>
            <a:off x="6319599" y="3749873"/>
            <a:ext cx="3820001" cy="2132409"/>
          </a:xfrm>
          <a:prstGeom prst="rect">
            <a:avLst/>
          </a:prstGeom>
          <a:noFill/>
          <a:ln/>
        </p:spPr>
        <p:txBody>
          <a:bodyPr wrap="square" rtlCol="0" anchor="t"/>
          <a:lstStyle/>
          <a:p>
            <a:pPr marL="0" indent="0">
              <a:lnSpc>
                <a:spcPts val="2799"/>
              </a:lnSpc>
              <a:buNone/>
            </a:pPr>
            <a:r>
              <a:rPr lang="en-US" sz="1750" dirty="0">
                <a:solidFill>
                  <a:srgbClr val="3B3535"/>
                </a:solidFill>
                <a:latin typeface="Roboto" pitchFamily="34" charset="0"/>
                <a:ea typeface="Roboto" pitchFamily="34" charset="-122"/>
                <a:cs typeface="Roboto" pitchFamily="34" charset="-120"/>
              </a:rPr>
              <a:t>Les "Disco Diffusion Artist Studies" de Harmeet Gabha fournissent une mine d'informations sur les modificateurs prompts à produire des artefacts visuels de haute qualité dans différents styles artistiques.</a:t>
            </a:r>
            <a:endParaRPr lang="en-US" sz="1750" dirty="0"/>
          </a:p>
        </p:txBody>
      </p:sp>
      <p:sp>
        <p:nvSpPr>
          <p:cNvPr id="15" name="Rectangle 14"/>
          <p:cNvSpPr/>
          <p:nvPr/>
        </p:nvSpPr>
        <p:spPr>
          <a:xfrm>
            <a:off x="566928" y="7278624"/>
            <a:ext cx="7443216" cy="8046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https://weirdwonderfulai.art/resources/disco-diffusion-70-plus-artist-studies/#foogallery-2432/f:Paul%20C%C3%A9zanne</a:t>
            </a:r>
          </a:p>
        </p:txBody>
      </p:sp>
      <p:pic>
        <p:nvPicPr>
          <p:cNvPr id="17" name="Image 16"/>
          <p:cNvPicPr>
            <a:picLocks noChangeAspect="1"/>
          </p:cNvPicPr>
          <p:nvPr/>
        </p:nvPicPr>
        <p:blipFill>
          <a:blip r:embed="rId4"/>
          <a:stretch>
            <a:fillRect/>
          </a:stretch>
        </p:blipFill>
        <p:spPr>
          <a:xfrm>
            <a:off x="10753344" y="0"/>
            <a:ext cx="3877055" cy="8229599"/>
          </a:xfrm>
          <a:prstGeom prst="rect">
            <a:avLst/>
          </a:prstGeom>
        </p:spPr>
      </p:pic>
    </p:spTree>
    <p:extLst>
      <p:ext uri="{BB962C8B-B14F-4D97-AF65-F5344CB8AC3E}">
        <p14:creationId xmlns:p14="http://schemas.microsoft.com/office/powerpoint/2010/main" val="39438183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4151416569"/>
              </p:ext>
            </p:extLst>
          </p:nvPr>
        </p:nvGraphicFramePr>
        <p:xfrm>
          <a:off x="1408176" y="1151680"/>
          <a:ext cx="7589520" cy="6456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 2"/>
          <p:cNvPicPr>
            <a:picLocks noChangeAspect="1"/>
          </p:cNvPicPr>
          <p:nvPr/>
        </p:nvPicPr>
        <p:blipFill>
          <a:blip r:embed="rId7"/>
          <a:stretch>
            <a:fillRect/>
          </a:stretch>
        </p:blipFill>
        <p:spPr>
          <a:xfrm>
            <a:off x="10131553" y="0"/>
            <a:ext cx="4498848" cy="8230313"/>
          </a:xfrm>
          <a:prstGeom prst="rect">
            <a:avLst/>
          </a:prstGeom>
        </p:spPr>
      </p:pic>
      <p:sp>
        <p:nvSpPr>
          <p:cNvPr id="2" name="Rectangle 1"/>
          <p:cNvSpPr/>
          <p:nvPr/>
        </p:nvSpPr>
        <p:spPr>
          <a:xfrm>
            <a:off x="438912" y="7370064"/>
            <a:ext cx="3182112" cy="548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Tao, 2022</a:t>
            </a:r>
            <a:endParaRPr lang="fr-FR" dirty="0"/>
          </a:p>
        </p:txBody>
      </p:sp>
    </p:spTree>
    <p:extLst>
      <p:ext uri="{BB962C8B-B14F-4D97-AF65-F5344CB8AC3E}">
        <p14:creationId xmlns:p14="http://schemas.microsoft.com/office/powerpoint/2010/main" val="663955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AFA"/>
          </a:solidFill>
          <a:ln/>
        </p:spPr>
      </p:sp>
      <p:sp>
        <p:nvSpPr>
          <p:cNvPr id="4" name="Text 1"/>
          <p:cNvSpPr/>
          <p:nvPr/>
        </p:nvSpPr>
        <p:spPr>
          <a:xfrm>
            <a:off x="2348389" y="1854279"/>
            <a:ext cx="7536656" cy="694373"/>
          </a:xfrm>
          <a:prstGeom prst="rect">
            <a:avLst/>
          </a:prstGeom>
          <a:noFill/>
          <a:ln/>
        </p:spPr>
        <p:txBody>
          <a:bodyPr wrap="none" rtlCol="0" anchor="t"/>
          <a:lstStyle/>
          <a:p>
            <a:pPr marL="0" indent="0">
              <a:lnSpc>
                <a:spcPts val="5468"/>
              </a:lnSpc>
              <a:buNone/>
            </a:pPr>
            <a:r>
              <a:rPr lang="en-US" sz="4374" dirty="0">
                <a:solidFill>
                  <a:srgbClr val="1F1E1E"/>
                </a:solidFill>
                <a:latin typeface="Red Hat Text" pitchFamily="34" charset="0"/>
                <a:ea typeface="Red Hat Text" pitchFamily="34" charset="-122"/>
                <a:cs typeface="Red Hat Text" pitchFamily="34" charset="-120"/>
              </a:rPr>
              <a:t>Les perspectives de recherche</a:t>
            </a:r>
            <a:endParaRPr lang="en-US" sz="4374" dirty="0"/>
          </a:p>
        </p:txBody>
      </p:sp>
      <p:pic>
        <p:nvPicPr>
          <p:cNvPr id="5" name="Image 1" descr="preencoded.png"/>
          <p:cNvPicPr>
            <a:picLocks noChangeAspect="1"/>
          </p:cNvPicPr>
          <p:nvPr/>
        </p:nvPicPr>
        <p:blipFill>
          <a:blip r:embed="rId4"/>
          <a:stretch>
            <a:fillRect/>
          </a:stretch>
        </p:blipFill>
        <p:spPr>
          <a:xfrm>
            <a:off x="2348389" y="2992993"/>
            <a:ext cx="555427" cy="555427"/>
          </a:xfrm>
          <a:prstGeom prst="rect">
            <a:avLst/>
          </a:prstGeom>
        </p:spPr>
      </p:pic>
      <p:sp>
        <p:nvSpPr>
          <p:cNvPr id="6" name="Text 2"/>
          <p:cNvSpPr/>
          <p:nvPr/>
        </p:nvSpPr>
        <p:spPr>
          <a:xfrm>
            <a:off x="2348389" y="3770590"/>
            <a:ext cx="2777490" cy="347186"/>
          </a:xfrm>
          <a:prstGeom prst="rect">
            <a:avLst/>
          </a:prstGeom>
          <a:noFill/>
          <a:ln/>
        </p:spPr>
        <p:txBody>
          <a:bodyPr wrap="none" rtlCol="0" anchor="t"/>
          <a:lstStyle/>
          <a:p>
            <a:pPr marL="0" indent="0" algn="l">
              <a:lnSpc>
                <a:spcPts val="2734"/>
              </a:lnSpc>
              <a:buNone/>
            </a:pPr>
            <a:r>
              <a:rPr lang="en-US" sz="2187" dirty="0">
                <a:solidFill>
                  <a:srgbClr val="1F1E1E"/>
                </a:solidFill>
                <a:latin typeface="Red Hat Text" pitchFamily="34" charset="0"/>
                <a:ea typeface="Red Hat Text" pitchFamily="34" charset="-122"/>
                <a:cs typeface="Red Hat Text" pitchFamily="34" charset="-120"/>
              </a:rPr>
              <a:t>Cognition</a:t>
            </a:r>
            <a:endParaRPr lang="en-US" sz="2187" dirty="0"/>
          </a:p>
        </p:txBody>
      </p:sp>
      <p:sp>
        <p:nvSpPr>
          <p:cNvPr id="7" name="Text 3"/>
          <p:cNvSpPr/>
          <p:nvPr/>
        </p:nvSpPr>
        <p:spPr>
          <a:xfrm>
            <a:off x="2348389" y="4251008"/>
            <a:ext cx="3088958" cy="1777008"/>
          </a:xfrm>
          <a:prstGeom prst="rect">
            <a:avLst/>
          </a:prstGeom>
          <a:noFill/>
          <a:ln/>
        </p:spPr>
        <p:txBody>
          <a:bodyPr wrap="square" rtlCol="0" anchor="t"/>
          <a:lstStyle/>
          <a:p>
            <a:pPr marL="0" indent="0" algn="l">
              <a:lnSpc>
                <a:spcPts val="2799"/>
              </a:lnSpc>
              <a:buNone/>
            </a:pPr>
            <a:r>
              <a:rPr lang="en-US" sz="1750" dirty="0">
                <a:solidFill>
                  <a:srgbClr val="3B3535"/>
                </a:solidFill>
                <a:latin typeface="Roboto" pitchFamily="34" charset="0"/>
                <a:ea typeface="Roboto" pitchFamily="34" charset="-122"/>
                <a:cs typeface="Roboto" pitchFamily="34" charset="-120"/>
              </a:rPr>
              <a:t>Étudier les processus cognitifs impliqués dans l'ingénierie des invites, tels que la pensée créative et la résolution de problèmes.</a:t>
            </a:r>
            <a:endParaRPr lang="en-US" sz="1750" dirty="0"/>
          </a:p>
        </p:txBody>
      </p:sp>
      <p:pic>
        <p:nvPicPr>
          <p:cNvPr id="8" name="Image 2" descr="preencoded.png"/>
          <p:cNvPicPr>
            <a:picLocks noChangeAspect="1"/>
          </p:cNvPicPr>
          <p:nvPr/>
        </p:nvPicPr>
        <p:blipFill>
          <a:blip r:embed="rId5"/>
          <a:stretch>
            <a:fillRect/>
          </a:stretch>
        </p:blipFill>
        <p:spPr>
          <a:xfrm>
            <a:off x="5770602" y="2992993"/>
            <a:ext cx="555427" cy="555427"/>
          </a:xfrm>
          <a:prstGeom prst="rect">
            <a:avLst/>
          </a:prstGeom>
        </p:spPr>
      </p:pic>
      <p:sp>
        <p:nvSpPr>
          <p:cNvPr id="9" name="Text 4"/>
          <p:cNvSpPr/>
          <p:nvPr/>
        </p:nvSpPr>
        <p:spPr>
          <a:xfrm>
            <a:off x="5770602" y="3770590"/>
            <a:ext cx="3088958" cy="694373"/>
          </a:xfrm>
          <a:prstGeom prst="rect">
            <a:avLst/>
          </a:prstGeom>
          <a:noFill/>
          <a:ln/>
        </p:spPr>
        <p:txBody>
          <a:bodyPr wrap="square" rtlCol="0" anchor="t"/>
          <a:lstStyle/>
          <a:p>
            <a:pPr marL="0" indent="0" algn="l">
              <a:lnSpc>
                <a:spcPts val="2734"/>
              </a:lnSpc>
              <a:buNone/>
            </a:pPr>
            <a:r>
              <a:rPr lang="en-US" sz="2187" dirty="0">
                <a:solidFill>
                  <a:srgbClr val="1F1E1E"/>
                </a:solidFill>
                <a:latin typeface="Red Hat Text" pitchFamily="34" charset="0"/>
                <a:ea typeface="Red Hat Text" pitchFamily="34" charset="-122"/>
                <a:cs typeface="Red Hat Text" pitchFamily="34" charset="-120"/>
              </a:rPr>
              <a:t>Interaction Homme-Machine</a:t>
            </a:r>
            <a:endParaRPr lang="en-US" sz="2187" dirty="0"/>
          </a:p>
        </p:txBody>
      </p:sp>
      <p:sp>
        <p:nvSpPr>
          <p:cNvPr id="10" name="Text 5"/>
          <p:cNvSpPr/>
          <p:nvPr/>
        </p:nvSpPr>
        <p:spPr>
          <a:xfrm>
            <a:off x="5770602" y="4598194"/>
            <a:ext cx="3088958" cy="1777008"/>
          </a:xfrm>
          <a:prstGeom prst="rect">
            <a:avLst/>
          </a:prstGeom>
          <a:noFill/>
          <a:ln/>
        </p:spPr>
        <p:txBody>
          <a:bodyPr wrap="square" rtlCol="0" anchor="t"/>
          <a:lstStyle/>
          <a:p>
            <a:pPr marL="0" indent="0" algn="l">
              <a:lnSpc>
                <a:spcPts val="2799"/>
              </a:lnSpc>
              <a:buNone/>
            </a:pPr>
            <a:r>
              <a:rPr lang="en-US" sz="1750" dirty="0">
                <a:solidFill>
                  <a:srgbClr val="3B3535"/>
                </a:solidFill>
                <a:latin typeface="Roboto" pitchFamily="34" charset="0"/>
                <a:ea typeface="Roboto" pitchFamily="34" charset="-122"/>
                <a:cs typeface="Roboto" pitchFamily="34" charset="-120"/>
              </a:rPr>
              <a:t>Développer des interfaces et des outils pour faciliter l'ingénierie des invites et améliorer l'expérience utilisateur.</a:t>
            </a:r>
            <a:endParaRPr lang="en-US" sz="1750" dirty="0"/>
          </a:p>
        </p:txBody>
      </p:sp>
      <p:pic>
        <p:nvPicPr>
          <p:cNvPr id="11" name="Image 3" descr="preencoded.png"/>
          <p:cNvPicPr>
            <a:picLocks noChangeAspect="1"/>
          </p:cNvPicPr>
          <p:nvPr/>
        </p:nvPicPr>
        <p:blipFill>
          <a:blip r:embed="rId6"/>
          <a:stretch>
            <a:fillRect/>
          </a:stretch>
        </p:blipFill>
        <p:spPr>
          <a:xfrm>
            <a:off x="9192816" y="2992993"/>
            <a:ext cx="555427" cy="555427"/>
          </a:xfrm>
          <a:prstGeom prst="rect">
            <a:avLst/>
          </a:prstGeom>
        </p:spPr>
      </p:pic>
      <p:sp>
        <p:nvSpPr>
          <p:cNvPr id="12" name="Text 6"/>
          <p:cNvSpPr/>
          <p:nvPr/>
        </p:nvSpPr>
        <p:spPr>
          <a:xfrm>
            <a:off x="9192816" y="3770590"/>
            <a:ext cx="2777490" cy="347186"/>
          </a:xfrm>
          <a:prstGeom prst="rect">
            <a:avLst/>
          </a:prstGeom>
          <a:noFill/>
          <a:ln/>
        </p:spPr>
        <p:txBody>
          <a:bodyPr wrap="none" rtlCol="0" anchor="t"/>
          <a:lstStyle/>
          <a:p>
            <a:pPr marL="0" indent="0" algn="l">
              <a:lnSpc>
                <a:spcPts val="2734"/>
              </a:lnSpc>
              <a:buNone/>
            </a:pPr>
            <a:r>
              <a:rPr lang="en-US" sz="2187" dirty="0">
                <a:solidFill>
                  <a:srgbClr val="1F1E1E"/>
                </a:solidFill>
                <a:latin typeface="Red Hat Text" pitchFamily="34" charset="0"/>
                <a:ea typeface="Red Hat Text" pitchFamily="34" charset="-122"/>
                <a:cs typeface="Red Hat Text" pitchFamily="34" charset="-120"/>
              </a:rPr>
              <a:t>Art et créativité</a:t>
            </a:r>
            <a:endParaRPr lang="en-US" sz="2187" dirty="0"/>
          </a:p>
        </p:txBody>
      </p:sp>
      <p:sp>
        <p:nvSpPr>
          <p:cNvPr id="13" name="Text 7"/>
          <p:cNvSpPr/>
          <p:nvPr/>
        </p:nvSpPr>
        <p:spPr>
          <a:xfrm>
            <a:off x="9192816" y="4251008"/>
            <a:ext cx="3089077" cy="1777008"/>
          </a:xfrm>
          <a:prstGeom prst="rect">
            <a:avLst/>
          </a:prstGeom>
          <a:noFill/>
          <a:ln/>
        </p:spPr>
        <p:txBody>
          <a:bodyPr wrap="square" rtlCol="0" anchor="t"/>
          <a:lstStyle/>
          <a:p>
            <a:pPr marL="0" indent="0" algn="l">
              <a:lnSpc>
                <a:spcPts val="2799"/>
              </a:lnSpc>
              <a:buNone/>
            </a:pPr>
            <a:r>
              <a:rPr lang="en-US" sz="1750" dirty="0">
                <a:solidFill>
                  <a:srgbClr val="3B3535"/>
                </a:solidFill>
                <a:latin typeface="Roboto" pitchFamily="34" charset="0"/>
                <a:ea typeface="Roboto" pitchFamily="34" charset="-122"/>
                <a:cs typeface="Roboto" pitchFamily="34" charset="-120"/>
              </a:rPr>
              <a:t>Explorer les implications de l'ingénierie des invites pour les pratiques artistiques et créatives, ainsi que pour les industries créatives.</a:t>
            </a:r>
            <a:endParaRPr lang="en-US" sz="1750" dirty="0"/>
          </a:p>
        </p:txBody>
      </p:sp>
    </p:spTree>
    <p:extLst>
      <p:ext uri="{BB962C8B-B14F-4D97-AF65-F5344CB8AC3E}">
        <p14:creationId xmlns:p14="http://schemas.microsoft.com/office/powerpoint/2010/main" val="40451462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7620" y="0"/>
            <a:ext cx="14630400" cy="8229600"/>
          </a:xfrm>
          <a:prstGeom prst="rect">
            <a:avLst/>
          </a:prstGeom>
          <a:solidFill>
            <a:srgbClr val="152025">
              <a:alpha val="75000"/>
            </a:srgbClr>
          </a:solidFill>
          <a:ln/>
        </p:spPr>
      </p:sp>
      <p:pic>
        <p:nvPicPr>
          <p:cNvPr id="4" name="Image 1" descr="preencoded.png"/>
          <p:cNvPicPr>
            <a:picLocks noChangeAspect="1"/>
          </p:cNvPicPr>
          <p:nvPr/>
        </p:nvPicPr>
        <p:blipFill>
          <a:blip r:embed="rId4"/>
          <a:stretch>
            <a:fillRect/>
          </a:stretch>
        </p:blipFill>
        <p:spPr>
          <a:xfrm>
            <a:off x="-7620" y="0"/>
            <a:ext cx="5486400" cy="8229600"/>
          </a:xfrm>
          <a:prstGeom prst="rect">
            <a:avLst/>
          </a:prstGeom>
        </p:spPr>
      </p:pic>
      <p:sp>
        <p:nvSpPr>
          <p:cNvPr id="5" name="Text 1"/>
          <p:cNvSpPr/>
          <p:nvPr/>
        </p:nvSpPr>
        <p:spPr>
          <a:xfrm>
            <a:off x="6183987" y="1463397"/>
            <a:ext cx="7748826" cy="2406372"/>
          </a:xfrm>
          <a:prstGeom prst="rect">
            <a:avLst/>
          </a:prstGeom>
          <a:noFill/>
          <a:ln/>
        </p:spPr>
        <p:txBody>
          <a:bodyPr wrap="square" rtlCol="0" anchor="t"/>
          <a:lstStyle/>
          <a:p>
            <a:pPr marL="0" indent="0">
              <a:lnSpc>
                <a:spcPts val="6317"/>
              </a:lnSpc>
              <a:buNone/>
            </a:pPr>
            <a:r>
              <a:rPr lang="en-US" sz="5053" b="1" dirty="0" smtClean="0">
                <a:solidFill>
                  <a:srgbClr val="F0F4F1"/>
                </a:solidFill>
                <a:latin typeface="Syne" pitchFamily="34" charset="0"/>
                <a:ea typeface="Syne" pitchFamily="34" charset="-122"/>
                <a:cs typeface="Syne" pitchFamily="34" charset="-120"/>
              </a:rPr>
              <a:t>Les </a:t>
            </a:r>
            <a:r>
              <a:rPr lang="en-US" sz="5053" b="1" dirty="0" err="1" smtClean="0">
                <a:solidFill>
                  <a:srgbClr val="F0F4F1"/>
                </a:solidFill>
                <a:latin typeface="Syne" pitchFamily="34" charset="0"/>
                <a:ea typeface="Syne" pitchFamily="34" charset="-122"/>
                <a:cs typeface="Syne" pitchFamily="34" charset="-120"/>
              </a:rPr>
              <a:t>modèles</a:t>
            </a:r>
            <a:r>
              <a:rPr lang="en-US" sz="5053" b="1" dirty="0" smtClean="0">
                <a:solidFill>
                  <a:srgbClr val="F0F4F1"/>
                </a:solidFill>
                <a:latin typeface="Syne" pitchFamily="34" charset="0"/>
                <a:ea typeface="Syne" pitchFamily="34" charset="-122"/>
                <a:cs typeface="Syne" pitchFamily="34" charset="-120"/>
              </a:rPr>
              <a:t> GAN</a:t>
            </a:r>
            <a:endParaRPr lang="en-US" sz="5053" dirty="0"/>
          </a:p>
        </p:txBody>
      </p:sp>
      <p:sp>
        <p:nvSpPr>
          <p:cNvPr id="6" name="Text 2"/>
          <p:cNvSpPr/>
          <p:nvPr/>
        </p:nvSpPr>
        <p:spPr>
          <a:xfrm>
            <a:off x="5996225" y="3619488"/>
            <a:ext cx="7748826" cy="2082760"/>
          </a:xfrm>
          <a:prstGeom prst="rect">
            <a:avLst/>
          </a:prstGeom>
          <a:noFill/>
          <a:ln/>
        </p:spPr>
        <p:txBody>
          <a:bodyPr wrap="square" rtlCol="0" anchor="t"/>
          <a:lstStyle/>
          <a:p>
            <a:pPr marL="0" indent="0">
              <a:lnSpc>
                <a:spcPts val="2344"/>
              </a:lnSpc>
              <a:buNone/>
            </a:pPr>
            <a:r>
              <a:rPr lang="en-US" sz="1600" dirty="0">
                <a:solidFill>
                  <a:srgbClr val="D7E5D8"/>
                </a:solidFill>
                <a:latin typeface="Syne" pitchFamily="34" charset="0"/>
                <a:ea typeface="Syne" pitchFamily="34" charset="-122"/>
                <a:cs typeface="Syne" pitchFamily="34" charset="-120"/>
              </a:rPr>
              <a:t>Au cours des dernières années, l'émergence des réseaux antagonistes génératifs (GAN) a inspiré une nouvelle vague d'art algorithmique utilisant l'intelligence artificielle (IA) d'une manière inédite. Contrairement à l'art algorithmique traditionnel où l'artiste devait écrire un code détaillé spécifiant les règles esthétiques souhaitées, dans cette nouvelle vague, les algorithmes sont configurés par les artistes pour "apprendre" l'esthétique en regardant de nombreuses images grâce à l'apprentissage automatique. L'algorithme génère ensuite de nouvelles images suivant l'esthétique apprise.</a:t>
            </a:r>
            <a:endParaRPr lang="en-US" sz="1600" dirty="0"/>
          </a:p>
        </p:txBody>
      </p:sp>
      <p:sp>
        <p:nvSpPr>
          <p:cNvPr id="7" name="Shape 3"/>
          <p:cNvSpPr/>
          <p:nvPr/>
        </p:nvSpPr>
        <p:spPr>
          <a:xfrm>
            <a:off x="6183987" y="6454616"/>
            <a:ext cx="297537" cy="297537"/>
          </a:xfrm>
          <a:prstGeom prst="roundRect">
            <a:avLst>
              <a:gd name="adj" fmla="val 30729239"/>
            </a:avLst>
          </a:prstGeom>
          <a:noFill/>
          <a:ln w="7620">
            <a:solidFill>
              <a:srgbClr val="FFFFFF"/>
            </a:solidFill>
            <a:prstDash val="solid"/>
          </a:ln>
        </p:spPr>
      </p:sp>
      <p:pic>
        <p:nvPicPr>
          <p:cNvPr id="8" name="Image 2" descr="preencoded.png"/>
          <p:cNvPicPr>
            <a:picLocks noChangeAspect="1"/>
          </p:cNvPicPr>
          <p:nvPr/>
        </p:nvPicPr>
        <p:blipFill>
          <a:blip r:embed="rId5"/>
          <a:stretch>
            <a:fillRect/>
          </a:stretch>
        </p:blipFill>
        <p:spPr>
          <a:xfrm>
            <a:off x="6191607" y="6462236"/>
            <a:ext cx="282297" cy="282297"/>
          </a:xfrm>
          <a:prstGeom prst="rect">
            <a:avLst/>
          </a:prstGeom>
        </p:spPr>
      </p:pic>
      <p:sp>
        <p:nvSpPr>
          <p:cNvPr id="9" name="Text 4"/>
          <p:cNvSpPr/>
          <p:nvPr/>
        </p:nvSpPr>
        <p:spPr>
          <a:xfrm>
            <a:off x="6574512" y="6440686"/>
            <a:ext cx="3296126" cy="325517"/>
          </a:xfrm>
          <a:prstGeom prst="rect">
            <a:avLst/>
          </a:prstGeom>
          <a:noFill/>
          <a:ln/>
        </p:spPr>
        <p:txBody>
          <a:bodyPr wrap="none" rtlCol="0" anchor="t"/>
          <a:lstStyle/>
          <a:p>
            <a:pPr>
              <a:lnSpc>
                <a:spcPts val="2563"/>
              </a:lnSpc>
            </a:pPr>
            <a:r>
              <a:rPr lang="en-US" sz="1831" b="1" dirty="0">
                <a:solidFill>
                  <a:srgbClr val="D7E5D8"/>
                </a:solidFill>
                <a:latin typeface="Syne" pitchFamily="34" charset="0"/>
                <a:ea typeface="Syne" pitchFamily="34" charset="-122"/>
                <a:cs typeface="Syne" pitchFamily="34" charset="-120"/>
              </a:rPr>
              <a:t>By </a:t>
            </a:r>
            <a:r>
              <a:rPr lang="en-US" sz="1831" b="1" dirty="0" err="1">
                <a:solidFill>
                  <a:srgbClr val="D7E5D8"/>
                </a:solidFill>
                <a:latin typeface="Syne" pitchFamily="34" charset="0"/>
                <a:ea typeface="Syne" pitchFamily="34" charset="-122"/>
                <a:cs typeface="Syne" pitchFamily="34" charset="-120"/>
              </a:rPr>
              <a:t>Mazzone</a:t>
            </a:r>
            <a:r>
              <a:rPr lang="en-US" sz="1831" b="1" dirty="0">
                <a:solidFill>
                  <a:srgbClr val="D7E5D8"/>
                </a:solidFill>
                <a:latin typeface="Syne" pitchFamily="34" charset="0"/>
                <a:ea typeface="Syne" pitchFamily="34" charset="-122"/>
                <a:cs typeface="Syne" pitchFamily="34" charset="-120"/>
              </a:rPr>
              <a:t>, M., &amp; </a:t>
            </a:r>
            <a:r>
              <a:rPr lang="en-US" sz="1831" b="1" dirty="0" err="1">
                <a:solidFill>
                  <a:srgbClr val="D7E5D8"/>
                </a:solidFill>
                <a:latin typeface="Syne" pitchFamily="34" charset="0"/>
                <a:ea typeface="Syne" pitchFamily="34" charset="-122"/>
                <a:cs typeface="Syne" pitchFamily="34" charset="-120"/>
              </a:rPr>
              <a:t>Elgammal</a:t>
            </a:r>
            <a:r>
              <a:rPr lang="en-US" sz="1831" b="1" dirty="0">
                <a:solidFill>
                  <a:srgbClr val="D7E5D8"/>
                </a:solidFill>
                <a:latin typeface="Syne" pitchFamily="34" charset="0"/>
                <a:ea typeface="Syne" pitchFamily="34" charset="-122"/>
                <a:cs typeface="Syne" pitchFamily="34" charset="-120"/>
              </a:rPr>
              <a:t>, A. (</a:t>
            </a:r>
            <a:r>
              <a:rPr lang="en-US" sz="1831" b="1" dirty="0" smtClean="0">
                <a:solidFill>
                  <a:srgbClr val="D7E5D8"/>
                </a:solidFill>
                <a:latin typeface="Syne" pitchFamily="34" charset="0"/>
                <a:ea typeface="Syne" pitchFamily="34" charset="-122"/>
                <a:cs typeface="Syne" pitchFamily="34" charset="-120"/>
              </a:rPr>
              <a:t>2019)</a:t>
            </a:r>
            <a:endParaRPr lang="en-US" sz="1831" dirty="0"/>
          </a:p>
        </p:txBody>
      </p:sp>
    </p:spTree>
    <p:extLst>
      <p:ext uri="{BB962C8B-B14F-4D97-AF65-F5344CB8AC3E}">
        <p14:creationId xmlns:p14="http://schemas.microsoft.com/office/powerpoint/2010/main" val="42266362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52025">
              <a:alpha val="75000"/>
            </a:srgbClr>
          </a:solidFill>
          <a:ln/>
        </p:spPr>
      </p:sp>
      <p:pic>
        <p:nvPicPr>
          <p:cNvPr id="4" name="Image 1" descr="preencoded.png"/>
          <p:cNvPicPr>
            <a:picLocks noChangeAspect="1"/>
          </p:cNvPicPr>
          <p:nvPr/>
        </p:nvPicPr>
        <p:blipFill>
          <a:blip r:embed="rId4"/>
          <a:stretch>
            <a:fillRect/>
          </a:stretch>
        </p:blipFill>
        <p:spPr>
          <a:xfrm>
            <a:off x="10980420" y="0"/>
            <a:ext cx="3657600" cy="8229600"/>
          </a:xfrm>
          <a:prstGeom prst="rect">
            <a:avLst/>
          </a:prstGeom>
        </p:spPr>
      </p:pic>
      <p:sp>
        <p:nvSpPr>
          <p:cNvPr id="5" name="Text 1"/>
          <p:cNvSpPr/>
          <p:nvPr/>
        </p:nvSpPr>
        <p:spPr>
          <a:xfrm>
            <a:off x="826294" y="607576"/>
            <a:ext cx="9320213" cy="1377077"/>
          </a:xfrm>
          <a:prstGeom prst="rect">
            <a:avLst/>
          </a:prstGeom>
          <a:noFill/>
          <a:ln/>
        </p:spPr>
        <p:txBody>
          <a:bodyPr wrap="square" rtlCol="0" anchor="t"/>
          <a:lstStyle/>
          <a:p>
            <a:pPr marL="0" indent="0">
              <a:lnSpc>
                <a:spcPts val="5422"/>
              </a:lnSpc>
              <a:buNone/>
            </a:pPr>
            <a:r>
              <a:rPr lang="en-US" sz="4338" b="1" dirty="0">
                <a:solidFill>
                  <a:srgbClr val="F0F4F1"/>
                </a:solidFill>
                <a:latin typeface="Syne" pitchFamily="34" charset="0"/>
                <a:ea typeface="Syne" pitchFamily="34" charset="-122"/>
                <a:cs typeface="Syne" pitchFamily="34" charset="-120"/>
              </a:rPr>
              <a:t>Le processus </a:t>
            </a:r>
            <a:r>
              <a:rPr lang="en-US" sz="4338" b="1" dirty="0" err="1">
                <a:solidFill>
                  <a:srgbClr val="F0F4F1"/>
                </a:solidFill>
                <a:latin typeface="Syne" pitchFamily="34" charset="0"/>
                <a:ea typeface="Syne" pitchFamily="34" charset="-122"/>
                <a:cs typeface="Syne" pitchFamily="34" charset="-120"/>
              </a:rPr>
              <a:t>créatif</a:t>
            </a:r>
            <a:r>
              <a:rPr lang="en-US" sz="4338" b="1" dirty="0">
                <a:solidFill>
                  <a:srgbClr val="F0F4F1"/>
                </a:solidFill>
                <a:latin typeface="Syne" pitchFamily="34" charset="0"/>
                <a:ea typeface="Syne" pitchFamily="34" charset="-122"/>
                <a:cs typeface="Syne" pitchFamily="34" charset="-120"/>
              </a:rPr>
              <a:t> </a:t>
            </a:r>
            <a:r>
              <a:rPr lang="en-US" sz="4338" b="1" dirty="0" smtClean="0">
                <a:solidFill>
                  <a:srgbClr val="F0F4F1"/>
                </a:solidFill>
                <a:latin typeface="Syne" pitchFamily="34" charset="0"/>
                <a:ea typeface="Syne" pitchFamily="34" charset="-122"/>
                <a:cs typeface="Syne" pitchFamily="34" charset="-120"/>
              </a:rPr>
              <a:t>GAN</a:t>
            </a:r>
            <a:endParaRPr lang="en-US" sz="4338" dirty="0"/>
          </a:p>
        </p:txBody>
      </p:sp>
      <p:sp>
        <p:nvSpPr>
          <p:cNvPr id="6" name="Shape 2"/>
          <p:cNvSpPr/>
          <p:nvPr/>
        </p:nvSpPr>
        <p:spPr>
          <a:xfrm>
            <a:off x="1134785" y="2315170"/>
            <a:ext cx="44053" cy="5306854"/>
          </a:xfrm>
          <a:prstGeom prst="roundRect">
            <a:avLst>
              <a:gd name="adj" fmla="val 225099"/>
            </a:avLst>
          </a:prstGeom>
          <a:solidFill>
            <a:srgbClr val="6D9121"/>
          </a:solidFill>
          <a:ln/>
        </p:spPr>
      </p:sp>
      <p:sp>
        <p:nvSpPr>
          <p:cNvPr id="7" name="Shape 3"/>
          <p:cNvSpPr/>
          <p:nvPr/>
        </p:nvSpPr>
        <p:spPr>
          <a:xfrm>
            <a:off x="1404699" y="2713077"/>
            <a:ext cx="771168" cy="44053"/>
          </a:xfrm>
          <a:prstGeom prst="roundRect">
            <a:avLst>
              <a:gd name="adj" fmla="val 225099"/>
            </a:avLst>
          </a:prstGeom>
          <a:solidFill>
            <a:srgbClr val="6D9121"/>
          </a:solidFill>
          <a:ln/>
        </p:spPr>
      </p:sp>
      <p:sp>
        <p:nvSpPr>
          <p:cNvPr id="8" name="Shape 4"/>
          <p:cNvSpPr/>
          <p:nvPr/>
        </p:nvSpPr>
        <p:spPr>
          <a:xfrm>
            <a:off x="908923" y="2487335"/>
            <a:ext cx="495776" cy="495776"/>
          </a:xfrm>
          <a:prstGeom prst="roundRect">
            <a:avLst>
              <a:gd name="adj" fmla="val 20002"/>
            </a:avLst>
          </a:prstGeom>
          <a:solidFill>
            <a:srgbClr val="547808"/>
          </a:solidFill>
          <a:ln w="7620">
            <a:solidFill>
              <a:srgbClr val="6D9121"/>
            </a:solidFill>
            <a:prstDash val="solid"/>
          </a:ln>
        </p:spPr>
      </p:sp>
      <p:sp>
        <p:nvSpPr>
          <p:cNvPr id="9" name="Text 5"/>
          <p:cNvSpPr/>
          <p:nvPr/>
        </p:nvSpPr>
        <p:spPr>
          <a:xfrm>
            <a:off x="1069419" y="2528649"/>
            <a:ext cx="174784" cy="413147"/>
          </a:xfrm>
          <a:prstGeom prst="rect">
            <a:avLst/>
          </a:prstGeom>
          <a:noFill/>
          <a:ln/>
        </p:spPr>
        <p:txBody>
          <a:bodyPr wrap="none" rtlCol="0" anchor="t"/>
          <a:lstStyle/>
          <a:p>
            <a:pPr marL="0" indent="0" algn="ctr">
              <a:lnSpc>
                <a:spcPts val="3253"/>
              </a:lnSpc>
              <a:buNone/>
            </a:pPr>
            <a:r>
              <a:rPr lang="en-US" sz="2603" b="1" dirty="0">
                <a:solidFill>
                  <a:srgbClr val="D7E5D8"/>
                </a:solidFill>
                <a:latin typeface="Syne" pitchFamily="34" charset="0"/>
                <a:ea typeface="Syne" pitchFamily="34" charset="-122"/>
                <a:cs typeface="Syne" pitchFamily="34" charset="-120"/>
              </a:rPr>
              <a:t>1</a:t>
            </a:r>
            <a:endParaRPr lang="en-US" sz="2603" dirty="0"/>
          </a:p>
        </p:txBody>
      </p:sp>
      <p:sp>
        <p:nvSpPr>
          <p:cNvPr id="10" name="Text 6"/>
          <p:cNvSpPr/>
          <p:nvPr/>
        </p:nvSpPr>
        <p:spPr>
          <a:xfrm>
            <a:off x="2368748" y="2535436"/>
            <a:ext cx="2754511" cy="344329"/>
          </a:xfrm>
          <a:prstGeom prst="rect">
            <a:avLst/>
          </a:prstGeom>
          <a:noFill/>
          <a:ln/>
        </p:spPr>
        <p:txBody>
          <a:bodyPr wrap="none" rtlCol="0" anchor="t"/>
          <a:lstStyle/>
          <a:p>
            <a:pPr marL="0" indent="0" algn="l">
              <a:lnSpc>
                <a:spcPts val="2711"/>
              </a:lnSpc>
              <a:buNone/>
            </a:pPr>
            <a:r>
              <a:rPr lang="en-US" sz="2169" b="1" dirty="0">
                <a:solidFill>
                  <a:srgbClr val="D7E5D8"/>
                </a:solidFill>
                <a:latin typeface="Syne" pitchFamily="34" charset="0"/>
                <a:ea typeface="Syne" pitchFamily="34" charset="-122"/>
                <a:cs typeface="Syne" pitchFamily="34" charset="-120"/>
              </a:rPr>
              <a:t>Pré-curation</a:t>
            </a:r>
            <a:endParaRPr lang="en-US" sz="2169" dirty="0"/>
          </a:p>
        </p:txBody>
      </p:sp>
      <p:sp>
        <p:nvSpPr>
          <p:cNvPr id="11" name="Text 7"/>
          <p:cNvSpPr/>
          <p:nvPr/>
        </p:nvSpPr>
        <p:spPr>
          <a:xfrm>
            <a:off x="2368748" y="3011924"/>
            <a:ext cx="7777758" cy="705088"/>
          </a:xfrm>
          <a:prstGeom prst="rect">
            <a:avLst/>
          </a:prstGeom>
          <a:noFill/>
          <a:ln/>
        </p:spPr>
        <p:txBody>
          <a:bodyPr wrap="square" rtlCol="0" anchor="t"/>
          <a:lstStyle/>
          <a:p>
            <a:pPr marL="0" indent="0" algn="l">
              <a:lnSpc>
                <a:spcPts val="2776"/>
              </a:lnSpc>
              <a:buNone/>
            </a:pPr>
            <a:r>
              <a:rPr lang="en-US" sz="1735" dirty="0">
                <a:solidFill>
                  <a:srgbClr val="D7E5D8"/>
                </a:solidFill>
                <a:latin typeface="Syne" pitchFamily="34" charset="0"/>
                <a:ea typeface="Syne" pitchFamily="34" charset="-122"/>
                <a:cs typeface="Syne" pitchFamily="34" charset="-120"/>
              </a:rPr>
              <a:t>L'artiste choisit une collection d'images pour alimenter l'algorithme, par exemple des portraits d'artistes traditionnels.</a:t>
            </a:r>
            <a:endParaRPr lang="en-US" sz="1735" dirty="0"/>
          </a:p>
        </p:txBody>
      </p:sp>
      <p:sp>
        <p:nvSpPr>
          <p:cNvPr id="12" name="Shape 8"/>
          <p:cNvSpPr/>
          <p:nvPr/>
        </p:nvSpPr>
        <p:spPr>
          <a:xfrm>
            <a:off x="1404699" y="4555450"/>
            <a:ext cx="771168" cy="44053"/>
          </a:xfrm>
          <a:prstGeom prst="roundRect">
            <a:avLst>
              <a:gd name="adj" fmla="val 225099"/>
            </a:avLst>
          </a:prstGeom>
          <a:solidFill>
            <a:srgbClr val="6D9121"/>
          </a:solidFill>
          <a:ln/>
        </p:spPr>
      </p:sp>
      <p:sp>
        <p:nvSpPr>
          <p:cNvPr id="13" name="Shape 9"/>
          <p:cNvSpPr/>
          <p:nvPr/>
        </p:nvSpPr>
        <p:spPr>
          <a:xfrm>
            <a:off x="908923" y="4329708"/>
            <a:ext cx="495776" cy="495776"/>
          </a:xfrm>
          <a:prstGeom prst="roundRect">
            <a:avLst>
              <a:gd name="adj" fmla="val 20002"/>
            </a:avLst>
          </a:prstGeom>
          <a:solidFill>
            <a:srgbClr val="547808"/>
          </a:solidFill>
          <a:ln w="7620">
            <a:solidFill>
              <a:srgbClr val="6D9121"/>
            </a:solidFill>
            <a:prstDash val="solid"/>
          </a:ln>
        </p:spPr>
      </p:sp>
      <p:sp>
        <p:nvSpPr>
          <p:cNvPr id="14" name="Text 10"/>
          <p:cNvSpPr/>
          <p:nvPr/>
        </p:nvSpPr>
        <p:spPr>
          <a:xfrm>
            <a:off x="991076" y="4371023"/>
            <a:ext cx="331470" cy="413147"/>
          </a:xfrm>
          <a:prstGeom prst="rect">
            <a:avLst/>
          </a:prstGeom>
          <a:noFill/>
          <a:ln/>
        </p:spPr>
        <p:txBody>
          <a:bodyPr wrap="none" rtlCol="0" anchor="t"/>
          <a:lstStyle/>
          <a:p>
            <a:pPr marL="0" indent="0" algn="ctr">
              <a:lnSpc>
                <a:spcPts val="3253"/>
              </a:lnSpc>
              <a:buNone/>
            </a:pPr>
            <a:r>
              <a:rPr lang="en-US" sz="2603" b="1" dirty="0">
                <a:solidFill>
                  <a:srgbClr val="D7E5D8"/>
                </a:solidFill>
                <a:latin typeface="Syne" pitchFamily="34" charset="0"/>
                <a:ea typeface="Syne" pitchFamily="34" charset="-122"/>
                <a:cs typeface="Syne" pitchFamily="34" charset="-120"/>
              </a:rPr>
              <a:t>2</a:t>
            </a:r>
            <a:endParaRPr lang="en-US" sz="2603" dirty="0"/>
          </a:p>
        </p:txBody>
      </p:sp>
      <p:sp>
        <p:nvSpPr>
          <p:cNvPr id="15" name="Text 11"/>
          <p:cNvSpPr/>
          <p:nvPr/>
        </p:nvSpPr>
        <p:spPr>
          <a:xfrm>
            <a:off x="2368748" y="4377809"/>
            <a:ext cx="6317218" cy="344329"/>
          </a:xfrm>
          <a:prstGeom prst="rect">
            <a:avLst/>
          </a:prstGeom>
          <a:noFill/>
          <a:ln/>
        </p:spPr>
        <p:txBody>
          <a:bodyPr wrap="none" rtlCol="0" anchor="t"/>
          <a:lstStyle/>
          <a:p>
            <a:pPr marL="0" indent="0" algn="l">
              <a:lnSpc>
                <a:spcPts val="2711"/>
              </a:lnSpc>
              <a:buNone/>
            </a:pPr>
            <a:r>
              <a:rPr lang="en-US" sz="2169" b="1" dirty="0">
                <a:solidFill>
                  <a:srgbClr val="D7E5D8"/>
                </a:solidFill>
                <a:latin typeface="Syne" pitchFamily="34" charset="0"/>
                <a:ea typeface="Syne" pitchFamily="34" charset="-122"/>
                <a:cs typeface="Syne" pitchFamily="34" charset="-120"/>
              </a:rPr>
              <a:t>Entraînement de l'algorithme</a:t>
            </a:r>
            <a:endParaRPr lang="en-US" sz="2169" dirty="0"/>
          </a:p>
        </p:txBody>
      </p:sp>
      <p:sp>
        <p:nvSpPr>
          <p:cNvPr id="16" name="Text 12"/>
          <p:cNvSpPr/>
          <p:nvPr/>
        </p:nvSpPr>
        <p:spPr>
          <a:xfrm>
            <a:off x="2368748" y="4854297"/>
            <a:ext cx="7777758" cy="705088"/>
          </a:xfrm>
          <a:prstGeom prst="rect">
            <a:avLst/>
          </a:prstGeom>
          <a:noFill/>
          <a:ln/>
        </p:spPr>
        <p:txBody>
          <a:bodyPr wrap="square" rtlCol="0" anchor="t"/>
          <a:lstStyle/>
          <a:p>
            <a:pPr marL="0" indent="0" algn="l">
              <a:lnSpc>
                <a:spcPts val="2776"/>
              </a:lnSpc>
              <a:buNone/>
            </a:pPr>
            <a:r>
              <a:rPr lang="en-US" sz="1735" dirty="0">
                <a:solidFill>
                  <a:srgbClr val="D7E5D8"/>
                </a:solidFill>
                <a:latin typeface="Syne" pitchFamily="34" charset="0"/>
                <a:ea typeface="Syne" pitchFamily="34" charset="-122"/>
                <a:cs typeface="Syne" pitchFamily="34" charset="-120"/>
              </a:rPr>
              <a:t>Ces images sont introduites dans un algorithme d'IA génératif comme un réseau antagoniste génératif (GAN) qui tente de les imiter.</a:t>
            </a:r>
            <a:endParaRPr lang="en-US" sz="1735" dirty="0"/>
          </a:p>
        </p:txBody>
      </p:sp>
      <p:sp>
        <p:nvSpPr>
          <p:cNvPr id="17" name="Shape 13"/>
          <p:cNvSpPr/>
          <p:nvPr/>
        </p:nvSpPr>
        <p:spPr>
          <a:xfrm>
            <a:off x="1404699" y="6397823"/>
            <a:ext cx="771168" cy="44053"/>
          </a:xfrm>
          <a:prstGeom prst="roundRect">
            <a:avLst>
              <a:gd name="adj" fmla="val 225099"/>
            </a:avLst>
          </a:prstGeom>
          <a:solidFill>
            <a:srgbClr val="6D9121"/>
          </a:solidFill>
          <a:ln/>
        </p:spPr>
      </p:sp>
      <p:sp>
        <p:nvSpPr>
          <p:cNvPr id="18" name="Shape 14"/>
          <p:cNvSpPr/>
          <p:nvPr/>
        </p:nvSpPr>
        <p:spPr>
          <a:xfrm>
            <a:off x="908923" y="6172081"/>
            <a:ext cx="495776" cy="495776"/>
          </a:xfrm>
          <a:prstGeom prst="roundRect">
            <a:avLst>
              <a:gd name="adj" fmla="val 20002"/>
            </a:avLst>
          </a:prstGeom>
          <a:solidFill>
            <a:srgbClr val="547808"/>
          </a:solidFill>
          <a:ln w="7620">
            <a:solidFill>
              <a:srgbClr val="6D9121"/>
            </a:solidFill>
            <a:prstDash val="solid"/>
          </a:ln>
        </p:spPr>
      </p:sp>
      <p:sp>
        <p:nvSpPr>
          <p:cNvPr id="19" name="Text 15"/>
          <p:cNvSpPr/>
          <p:nvPr/>
        </p:nvSpPr>
        <p:spPr>
          <a:xfrm>
            <a:off x="982504" y="6213396"/>
            <a:ext cx="348615" cy="413147"/>
          </a:xfrm>
          <a:prstGeom prst="rect">
            <a:avLst/>
          </a:prstGeom>
          <a:noFill/>
          <a:ln/>
        </p:spPr>
        <p:txBody>
          <a:bodyPr wrap="none" rtlCol="0" anchor="t"/>
          <a:lstStyle/>
          <a:p>
            <a:pPr marL="0" indent="0" algn="ctr">
              <a:lnSpc>
                <a:spcPts val="3253"/>
              </a:lnSpc>
              <a:buNone/>
            </a:pPr>
            <a:r>
              <a:rPr lang="en-US" sz="2603" b="1" dirty="0">
                <a:solidFill>
                  <a:srgbClr val="D7E5D8"/>
                </a:solidFill>
                <a:latin typeface="Syne" pitchFamily="34" charset="0"/>
                <a:ea typeface="Syne" pitchFamily="34" charset="-122"/>
                <a:cs typeface="Syne" pitchFamily="34" charset="-120"/>
              </a:rPr>
              <a:t>3</a:t>
            </a:r>
            <a:endParaRPr lang="en-US" sz="2603" dirty="0"/>
          </a:p>
        </p:txBody>
      </p:sp>
      <p:sp>
        <p:nvSpPr>
          <p:cNvPr id="20" name="Text 16"/>
          <p:cNvSpPr/>
          <p:nvPr/>
        </p:nvSpPr>
        <p:spPr>
          <a:xfrm>
            <a:off x="2368748" y="6220182"/>
            <a:ext cx="2991445" cy="344329"/>
          </a:xfrm>
          <a:prstGeom prst="rect">
            <a:avLst/>
          </a:prstGeom>
          <a:noFill/>
          <a:ln/>
        </p:spPr>
        <p:txBody>
          <a:bodyPr wrap="none" rtlCol="0" anchor="t"/>
          <a:lstStyle/>
          <a:p>
            <a:pPr marL="0" indent="0" algn="l">
              <a:lnSpc>
                <a:spcPts val="2711"/>
              </a:lnSpc>
              <a:buNone/>
            </a:pPr>
            <a:r>
              <a:rPr lang="en-US" sz="2169" b="1" dirty="0">
                <a:solidFill>
                  <a:srgbClr val="D7E5D8"/>
                </a:solidFill>
                <a:latin typeface="Syne" pitchFamily="34" charset="0"/>
                <a:ea typeface="Syne" pitchFamily="34" charset="-122"/>
                <a:cs typeface="Syne" pitchFamily="34" charset="-120"/>
              </a:rPr>
              <a:t>Post-curation</a:t>
            </a:r>
            <a:endParaRPr lang="en-US" sz="2169" dirty="0"/>
          </a:p>
        </p:txBody>
      </p:sp>
      <p:sp>
        <p:nvSpPr>
          <p:cNvPr id="21" name="Text 17"/>
          <p:cNvSpPr/>
          <p:nvPr/>
        </p:nvSpPr>
        <p:spPr>
          <a:xfrm>
            <a:off x="2368748" y="6696670"/>
            <a:ext cx="7777758" cy="705088"/>
          </a:xfrm>
          <a:prstGeom prst="rect">
            <a:avLst/>
          </a:prstGeom>
          <a:noFill/>
          <a:ln/>
        </p:spPr>
        <p:txBody>
          <a:bodyPr wrap="square" rtlCol="0" anchor="t"/>
          <a:lstStyle/>
          <a:p>
            <a:pPr marL="0" indent="0" algn="l">
              <a:lnSpc>
                <a:spcPts val="2776"/>
              </a:lnSpc>
              <a:buNone/>
            </a:pPr>
            <a:r>
              <a:rPr lang="en-US" sz="1735" dirty="0">
                <a:solidFill>
                  <a:srgbClr val="D7E5D8"/>
                </a:solidFill>
                <a:latin typeface="Syne" pitchFamily="34" charset="0"/>
                <a:ea typeface="Syne" pitchFamily="34" charset="-122"/>
                <a:cs typeface="Syne" pitchFamily="34" charset="-120"/>
              </a:rPr>
              <a:t>L'artiste passe au crible de nombreuses images de sortie pour constituer une collection finale.</a:t>
            </a:r>
            <a:endParaRPr lang="en-US" sz="1735" dirty="0"/>
          </a:p>
        </p:txBody>
      </p:sp>
    </p:spTree>
    <p:extLst>
      <p:ext uri="{BB962C8B-B14F-4D97-AF65-F5344CB8AC3E}">
        <p14:creationId xmlns:p14="http://schemas.microsoft.com/office/powerpoint/2010/main" val="27180900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52025">
              <a:alpha val="75000"/>
            </a:srgbClr>
          </a:solidFill>
          <a:ln/>
        </p:spPr>
      </p:sp>
      <p:pic>
        <p:nvPicPr>
          <p:cNvPr id="4" name="Image 1" descr="preencoded.png"/>
          <p:cNvPicPr>
            <a:picLocks noChangeAspect="1"/>
          </p:cNvPicPr>
          <p:nvPr/>
        </p:nvPicPr>
        <p:blipFill>
          <a:blip r:embed="rId4"/>
          <a:stretch>
            <a:fillRect/>
          </a:stretch>
        </p:blipFill>
        <p:spPr>
          <a:xfrm>
            <a:off x="10980420" y="0"/>
            <a:ext cx="3657600" cy="8229600"/>
          </a:xfrm>
          <a:prstGeom prst="rect">
            <a:avLst/>
          </a:prstGeom>
        </p:spPr>
      </p:pic>
      <p:sp>
        <p:nvSpPr>
          <p:cNvPr id="5" name="Text 1"/>
          <p:cNvSpPr/>
          <p:nvPr/>
        </p:nvSpPr>
        <p:spPr>
          <a:xfrm>
            <a:off x="833199" y="990719"/>
            <a:ext cx="9306401" cy="1388745"/>
          </a:xfrm>
          <a:prstGeom prst="rect">
            <a:avLst/>
          </a:prstGeom>
          <a:noFill/>
          <a:ln/>
        </p:spPr>
        <p:txBody>
          <a:bodyPr wrap="square" rtlCol="0" anchor="t"/>
          <a:lstStyle/>
          <a:p>
            <a:pPr marL="0" indent="0">
              <a:lnSpc>
                <a:spcPts val="5468"/>
              </a:lnSpc>
              <a:buNone/>
            </a:pPr>
            <a:r>
              <a:rPr lang="en-US" sz="4374" b="1" dirty="0" smtClean="0">
                <a:solidFill>
                  <a:srgbClr val="F0F4F1"/>
                </a:solidFill>
                <a:latin typeface="Syne" pitchFamily="34" charset="0"/>
                <a:ea typeface="Syne" pitchFamily="34" charset="-122"/>
              </a:rPr>
              <a:t>Les </a:t>
            </a:r>
            <a:r>
              <a:rPr lang="en-US" sz="4374" b="1" dirty="0" err="1" smtClean="0">
                <a:solidFill>
                  <a:srgbClr val="F0F4F1"/>
                </a:solidFill>
                <a:latin typeface="Syne" pitchFamily="34" charset="0"/>
                <a:ea typeface="Syne" pitchFamily="34" charset="-122"/>
              </a:rPr>
              <a:t>surprenantes</a:t>
            </a:r>
            <a:r>
              <a:rPr lang="en-US" sz="4374" b="1" dirty="0" smtClean="0">
                <a:solidFill>
                  <a:srgbClr val="F0F4F1"/>
                </a:solidFill>
                <a:latin typeface="Syne" pitchFamily="34" charset="0"/>
                <a:ea typeface="Syne" pitchFamily="34" charset="-122"/>
              </a:rPr>
              <a:t> productions de GAN</a:t>
            </a:r>
            <a:endParaRPr lang="en-US" sz="4374" dirty="0"/>
          </a:p>
        </p:txBody>
      </p:sp>
      <p:sp>
        <p:nvSpPr>
          <p:cNvPr id="6" name="Shape 2"/>
          <p:cNvSpPr/>
          <p:nvPr/>
        </p:nvSpPr>
        <p:spPr>
          <a:xfrm>
            <a:off x="833199" y="2886313"/>
            <a:ext cx="499943" cy="499943"/>
          </a:xfrm>
          <a:prstGeom prst="roundRect">
            <a:avLst>
              <a:gd name="adj" fmla="val 20000"/>
            </a:avLst>
          </a:prstGeom>
          <a:solidFill>
            <a:srgbClr val="547808"/>
          </a:solidFill>
          <a:ln w="7620">
            <a:solidFill>
              <a:srgbClr val="6D9121"/>
            </a:solidFill>
            <a:prstDash val="solid"/>
          </a:ln>
        </p:spPr>
      </p:sp>
      <p:sp>
        <p:nvSpPr>
          <p:cNvPr id="7" name="Text 3"/>
          <p:cNvSpPr/>
          <p:nvPr/>
        </p:nvSpPr>
        <p:spPr>
          <a:xfrm>
            <a:off x="995005" y="2927985"/>
            <a:ext cx="176332" cy="416481"/>
          </a:xfrm>
          <a:prstGeom prst="rect">
            <a:avLst/>
          </a:prstGeom>
          <a:noFill/>
          <a:ln/>
        </p:spPr>
        <p:txBody>
          <a:bodyPr wrap="none" rtlCol="0" anchor="t"/>
          <a:lstStyle/>
          <a:p>
            <a:pPr marL="0" indent="0" algn="ctr">
              <a:lnSpc>
                <a:spcPts val="3281"/>
              </a:lnSpc>
              <a:buNone/>
            </a:pPr>
            <a:r>
              <a:rPr lang="en-US" sz="2624" b="1" dirty="0">
                <a:solidFill>
                  <a:srgbClr val="D7E5D8"/>
                </a:solidFill>
                <a:latin typeface="Syne" pitchFamily="34" charset="0"/>
                <a:ea typeface="Syne" pitchFamily="34" charset="-122"/>
                <a:cs typeface="Syne" pitchFamily="34" charset="-120"/>
              </a:rPr>
              <a:t>1</a:t>
            </a:r>
            <a:endParaRPr lang="en-US" sz="2624" dirty="0"/>
          </a:p>
        </p:txBody>
      </p:sp>
      <p:sp>
        <p:nvSpPr>
          <p:cNvPr id="8" name="Text 4"/>
          <p:cNvSpPr/>
          <p:nvPr/>
        </p:nvSpPr>
        <p:spPr>
          <a:xfrm>
            <a:off x="1555313" y="2962632"/>
            <a:ext cx="2777490" cy="347186"/>
          </a:xfrm>
          <a:prstGeom prst="rect">
            <a:avLst/>
          </a:prstGeom>
          <a:noFill/>
          <a:ln/>
        </p:spPr>
        <p:txBody>
          <a:bodyPr wrap="none" rtlCol="0" anchor="t"/>
          <a:lstStyle/>
          <a:p>
            <a:pPr marL="0" indent="0">
              <a:lnSpc>
                <a:spcPts val="2734"/>
              </a:lnSpc>
              <a:buNone/>
            </a:pPr>
            <a:r>
              <a:rPr lang="en-US" sz="2187" b="1" dirty="0">
                <a:solidFill>
                  <a:srgbClr val="D7E5D8"/>
                </a:solidFill>
                <a:latin typeface="Syne" pitchFamily="34" charset="0"/>
                <a:ea typeface="Syne" pitchFamily="34" charset="-122"/>
                <a:cs typeface="Syne" pitchFamily="34" charset="-120"/>
              </a:rPr>
              <a:t>Nouveauté</a:t>
            </a:r>
            <a:endParaRPr lang="en-US" sz="2187" dirty="0"/>
          </a:p>
        </p:txBody>
      </p:sp>
      <p:sp>
        <p:nvSpPr>
          <p:cNvPr id="9" name="Text 5"/>
          <p:cNvSpPr/>
          <p:nvPr/>
        </p:nvSpPr>
        <p:spPr>
          <a:xfrm>
            <a:off x="1555313" y="3443049"/>
            <a:ext cx="3820001" cy="1777008"/>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Les images générées par l'IA présentent une nouveauté et une surprise qui suscitent une réaction esthétique selon la théorie de Daniel E. Berlyne.</a:t>
            </a:r>
            <a:endParaRPr lang="en-US" sz="1750" dirty="0"/>
          </a:p>
        </p:txBody>
      </p:sp>
      <p:sp>
        <p:nvSpPr>
          <p:cNvPr id="10" name="Shape 6"/>
          <p:cNvSpPr/>
          <p:nvPr/>
        </p:nvSpPr>
        <p:spPr>
          <a:xfrm>
            <a:off x="5597485" y="2886313"/>
            <a:ext cx="499943" cy="499943"/>
          </a:xfrm>
          <a:prstGeom prst="roundRect">
            <a:avLst>
              <a:gd name="adj" fmla="val 20000"/>
            </a:avLst>
          </a:prstGeom>
          <a:solidFill>
            <a:srgbClr val="547808"/>
          </a:solidFill>
          <a:ln w="7620">
            <a:solidFill>
              <a:srgbClr val="6D9121"/>
            </a:solidFill>
            <a:prstDash val="solid"/>
          </a:ln>
        </p:spPr>
      </p:sp>
      <p:sp>
        <p:nvSpPr>
          <p:cNvPr id="11" name="Text 7"/>
          <p:cNvSpPr/>
          <p:nvPr/>
        </p:nvSpPr>
        <p:spPr>
          <a:xfrm>
            <a:off x="5680234" y="2927985"/>
            <a:ext cx="334328" cy="416481"/>
          </a:xfrm>
          <a:prstGeom prst="rect">
            <a:avLst/>
          </a:prstGeom>
          <a:noFill/>
          <a:ln/>
        </p:spPr>
        <p:txBody>
          <a:bodyPr wrap="none" rtlCol="0" anchor="t"/>
          <a:lstStyle/>
          <a:p>
            <a:pPr marL="0" indent="0" algn="ctr">
              <a:lnSpc>
                <a:spcPts val="3281"/>
              </a:lnSpc>
              <a:buNone/>
            </a:pPr>
            <a:r>
              <a:rPr lang="en-US" sz="2624" b="1" dirty="0">
                <a:solidFill>
                  <a:srgbClr val="D7E5D8"/>
                </a:solidFill>
                <a:latin typeface="Syne" pitchFamily="34" charset="0"/>
                <a:ea typeface="Syne" pitchFamily="34" charset="-122"/>
                <a:cs typeface="Syne" pitchFamily="34" charset="-120"/>
              </a:rPr>
              <a:t>2</a:t>
            </a:r>
            <a:endParaRPr lang="en-US" sz="2624" dirty="0"/>
          </a:p>
        </p:txBody>
      </p:sp>
      <p:sp>
        <p:nvSpPr>
          <p:cNvPr id="12" name="Text 8"/>
          <p:cNvSpPr/>
          <p:nvPr/>
        </p:nvSpPr>
        <p:spPr>
          <a:xfrm>
            <a:off x="6319599" y="2962632"/>
            <a:ext cx="2777490" cy="347186"/>
          </a:xfrm>
          <a:prstGeom prst="rect">
            <a:avLst/>
          </a:prstGeom>
          <a:noFill/>
          <a:ln/>
        </p:spPr>
        <p:txBody>
          <a:bodyPr wrap="none" rtlCol="0" anchor="t"/>
          <a:lstStyle/>
          <a:p>
            <a:pPr marL="0" indent="0">
              <a:lnSpc>
                <a:spcPts val="2734"/>
              </a:lnSpc>
              <a:buNone/>
            </a:pPr>
            <a:r>
              <a:rPr lang="en-US" sz="2187" b="1" dirty="0">
                <a:solidFill>
                  <a:srgbClr val="D7E5D8"/>
                </a:solidFill>
                <a:latin typeface="Syne" pitchFamily="34" charset="0"/>
                <a:ea typeface="Syne" pitchFamily="34" charset="-122"/>
                <a:cs typeface="Syne" pitchFamily="34" charset="-120"/>
              </a:rPr>
              <a:t>Ambiguïté</a:t>
            </a:r>
            <a:endParaRPr lang="en-US" sz="2187" dirty="0"/>
          </a:p>
        </p:txBody>
      </p:sp>
      <p:sp>
        <p:nvSpPr>
          <p:cNvPr id="13" name="Text 9"/>
          <p:cNvSpPr/>
          <p:nvPr/>
        </p:nvSpPr>
        <p:spPr>
          <a:xfrm>
            <a:off x="6319599" y="3443049"/>
            <a:ext cx="3820001" cy="1421606"/>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Les déformations des visages dans l'art de l'IA sont déroutantes et ambiguës, rappelant les portraits déformés de Francis Bacon.</a:t>
            </a:r>
            <a:endParaRPr lang="en-US" sz="1750" dirty="0"/>
          </a:p>
        </p:txBody>
      </p:sp>
      <p:sp>
        <p:nvSpPr>
          <p:cNvPr id="14" name="Shape 10"/>
          <p:cNvSpPr/>
          <p:nvPr/>
        </p:nvSpPr>
        <p:spPr>
          <a:xfrm>
            <a:off x="833199" y="5615821"/>
            <a:ext cx="499943" cy="499943"/>
          </a:xfrm>
          <a:prstGeom prst="roundRect">
            <a:avLst>
              <a:gd name="adj" fmla="val 20000"/>
            </a:avLst>
          </a:prstGeom>
          <a:solidFill>
            <a:srgbClr val="547808"/>
          </a:solidFill>
          <a:ln w="7620">
            <a:solidFill>
              <a:srgbClr val="6D9121"/>
            </a:solidFill>
            <a:prstDash val="solid"/>
          </a:ln>
        </p:spPr>
      </p:sp>
      <p:sp>
        <p:nvSpPr>
          <p:cNvPr id="15" name="Text 11"/>
          <p:cNvSpPr/>
          <p:nvPr/>
        </p:nvSpPr>
        <p:spPr>
          <a:xfrm>
            <a:off x="907375" y="5657493"/>
            <a:ext cx="351592" cy="416481"/>
          </a:xfrm>
          <a:prstGeom prst="rect">
            <a:avLst/>
          </a:prstGeom>
          <a:noFill/>
          <a:ln/>
        </p:spPr>
        <p:txBody>
          <a:bodyPr wrap="none" rtlCol="0" anchor="t"/>
          <a:lstStyle/>
          <a:p>
            <a:pPr marL="0" indent="0" algn="ctr">
              <a:lnSpc>
                <a:spcPts val="3281"/>
              </a:lnSpc>
              <a:buNone/>
            </a:pPr>
            <a:r>
              <a:rPr lang="en-US" sz="2624" b="1" dirty="0">
                <a:solidFill>
                  <a:srgbClr val="D7E5D8"/>
                </a:solidFill>
                <a:latin typeface="Syne" pitchFamily="34" charset="0"/>
                <a:ea typeface="Syne" pitchFamily="34" charset="-122"/>
                <a:cs typeface="Syne" pitchFamily="34" charset="-120"/>
              </a:rPr>
              <a:t>3</a:t>
            </a:r>
            <a:endParaRPr lang="en-US" sz="2624" dirty="0"/>
          </a:p>
        </p:txBody>
      </p:sp>
      <p:sp>
        <p:nvSpPr>
          <p:cNvPr id="16" name="Text 12"/>
          <p:cNvSpPr/>
          <p:nvPr/>
        </p:nvSpPr>
        <p:spPr>
          <a:xfrm>
            <a:off x="1555313" y="5692140"/>
            <a:ext cx="2777490" cy="347186"/>
          </a:xfrm>
          <a:prstGeom prst="rect">
            <a:avLst/>
          </a:prstGeom>
          <a:noFill/>
          <a:ln/>
        </p:spPr>
        <p:txBody>
          <a:bodyPr wrap="none" rtlCol="0" anchor="t"/>
          <a:lstStyle/>
          <a:p>
            <a:pPr marL="0" indent="0">
              <a:lnSpc>
                <a:spcPts val="2734"/>
              </a:lnSpc>
              <a:buNone/>
            </a:pPr>
            <a:r>
              <a:rPr lang="en-US" sz="2187" b="1" dirty="0">
                <a:solidFill>
                  <a:srgbClr val="D7E5D8"/>
                </a:solidFill>
                <a:latin typeface="Syne" pitchFamily="34" charset="0"/>
                <a:ea typeface="Syne" pitchFamily="34" charset="-122"/>
                <a:cs typeface="Syne" pitchFamily="34" charset="-120"/>
              </a:rPr>
              <a:t>Intention</a:t>
            </a:r>
            <a:endParaRPr lang="en-US" sz="2187" dirty="0"/>
          </a:p>
        </p:txBody>
      </p:sp>
      <p:sp>
        <p:nvSpPr>
          <p:cNvPr id="17" name="Text 13"/>
          <p:cNvSpPr/>
          <p:nvPr/>
        </p:nvSpPr>
        <p:spPr>
          <a:xfrm>
            <a:off x="1555313" y="6172557"/>
            <a:ext cx="8584287" cy="1066205"/>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Cependant, contrairement à Bacon, la déformation dans l'art de l'IA n'est pas intentionnelle mais résulte de l'incapacité de la machine à imiter parfaitement le visage humain.</a:t>
            </a:r>
            <a:endParaRPr lang="en-US" sz="1750" dirty="0"/>
          </a:p>
        </p:txBody>
      </p:sp>
    </p:spTree>
    <p:extLst>
      <p:ext uri="{BB962C8B-B14F-4D97-AF65-F5344CB8AC3E}">
        <p14:creationId xmlns:p14="http://schemas.microsoft.com/office/powerpoint/2010/main" val="19350849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81328" y="749808"/>
            <a:ext cx="11301984" cy="6510528"/>
          </a:xfrm>
          <a:prstGeom prst="rect">
            <a:avLst/>
          </a:prstGeom>
        </p:spPr>
      </p:pic>
    </p:spTree>
    <p:extLst>
      <p:ext uri="{BB962C8B-B14F-4D97-AF65-F5344CB8AC3E}">
        <p14:creationId xmlns:p14="http://schemas.microsoft.com/office/powerpoint/2010/main" val="3282931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52025">
              <a:alpha val="75000"/>
            </a:srgbClr>
          </a:solidFill>
          <a:ln/>
        </p:spPr>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4445556" y="678061"/>
            <a:ext cx="9396889" cy="1313259"/>
          </a:xfrm>
          <a:prstGeom prst="rect">
            <a:avLst/>
          </a:prstGeom>
          <a:noFill/>
          <a:ln/>
        </p:spPr>
        <p:txBody>
          <a:bodyPr wrap="square" rtlCol="0" anchor="t"/>
          <a:lstStyle/>
          <a:p>
            <a:pPr marL="0" indent="0">
              <a:lnSpc>
                <a:spcPts val="5171"/>
              </a:lnSpc>
              <a:buNone/>
            </a:pPr>
            <a:r>
              <a:rPr lang="en-US" sz="4137" b="1" dirty="0">
                <a:solidFill>
                  <a:srgbClr val="F0F4F1"/>
                </a:solidFill>
                <a:latin typeface="Syne" pitchFamily="34" charset="0"/>
                <a:ea typeface="Syne" pitchFamily="34" charset="-122"/>
                <a:cs typeface="Syne" pitchFamily="34" charset="-120"/>
              </a:rPr>
              <a:t>AICAN : Un artiste presque autonome</a:t>
            </a:r>
            <a:endParaRPr lang="en-US" sz="4137" dirty="0"/>
          </a:p>
        </p:txBody>
      </p:sp>
      <p:pic>
        <p:nvPicPr>
          <p:cNvPr id="6" name="Image 2" descr="preencoded.png"/>
          <p:cNvPicPr>
            <a:picLocks noChangeAspect="1"/>
          </p:cNvPicPr>
          <p:nvPr/>
        </p:nvPicPr>
        <p:blipFill>
          <a:blip r:embed="rId5"/>
          <a:stretch>
            <a:fillRect/>
          </a:stretch>
        </p:blipFill>
        <p:spPr>
          <a:xfrm>
            <a:off x="4445556" y="2306479"/>
            <a:ext cx="1050608" cy="1681043"/>
          </a:xfrm>
          <a:prstGeom prst="rect">
            <a:avLst/>
          </a:prstGeom>
        </p:spPr>
      </p:pic>
      <p:sp>
        <p:nvSpPr>
          <p:cNvPr id="7" name="Text 2"/>
          <p:cNvSpPr/>
          <p:nvPr/>
        </p:nvSpPr>
        <p:spPr>
          <a:xfrm>
            <a:off x="5811322" y="2516505"/>
            <a:ext cx="3431024" cy="328255"/>
          </a:xfrm>
          <a:prstGeom prst="rect">
            <a:avLst/>
          </a:prstGeom>
          <a:noFill/>
          <a:ln/>
        </p:spPr>
        <p:txBody>
          <a:bodyPr wrap="none" rtlCol="0" anchor="t"/>
          <a:lstStyle/>
          <a:p>
            <a:pPr marL="0" indent="0" algn="l">
              <a:lnSpc>
                <a:spcPts val="2585"/>
              </a:lnSpc>
              <a:buNone/>
            </a:pPr>
            <a:r>
              <a:rPr lang="en-US" sz="2068" b="1" dirty="0">
                <a:solidFill>
                  <a:srgbClr val="D7E5D8"/>
                </a:solidFill>
                <a:latin typeface="Syne" pitchFamily="34" charset="0"/>
                <a:ea typeface="Syne" pitchFamily="34" charset="-122"/>
                <a:cs typeface="Syne" pitchFamily="34" charset="-120"/>
              </a:rPr>
              <a:t>Digestion de l'art</a:t>
            </a:r>
            <a:endParaRPr lang="en-US" sz="2068" dirty="0"/>
          </a:p>
        </p:txBody>
      </p:sp>
      <p:sp>
        <p:nvSpPr>
          <p:cNvPr id="8" name="Text 3"/>
          <p:cNvSpPr/>
          <p:nvPr/>
        </p:nvSpPr>
        <p:spPr>
          <a:xfrm>
            <a:off x="5811322" y="2970728"/>
            <a:ext cx="8031123" cy="672465"/>
          </a:xfrm>
          <a:prstGeom prst="rect">
            <a:avLst/>
          </a:prstGeom>
          <a:noFill/>
          <a:ln/>
        </p:spPr>
        <p:txBody>
          <a:bodyPr wrap="square" rtlCol="0" anchor="t"/>
          <a:lstStyle/>
          <a:p>
            <a:pPr marL="0" indent="0" algn="l">
              <a:lnSpc>
                <a:spcPts val="2647"/>
              </a:lnSpc>
              <a:buNone/>
            </a:pPr>
            <a:r>
              <a:rPr lang="en-US" sz="1655" dirty="0">
                <a:solidFill>
                  <a:srgbClr val="D7E5D8"/>
                </a:solidFill>
                <a:latin typeface="Syne" pitchFamily="34" charset="0"/>
                <a:ea typeface="Syne" pitchFamily="34" charset="-122"/>
                <a:cs typeface="Syne" pitchFamily="34" charset="-120"/>
              </a:rPr>
              <a:t>AICAN a été entraîné avec 80 000 images représentant cinq siècles d'histoire de l'art occidental, simulant ainsi le processus de digestion de l'histoire de l'art par un artiste.</a:t>
            </a:r>
            <a:endParaRPr lang="en-US" sz="1655" dirty="0"/>
          </a:p>
        </p:txBody>
      </p:sp>
      <p:pic>
        <p:nvPicPr>
          <p:cNvPr id="9" name="Image 3" descr="preencoded.png"/>
          <p:cNvPicPr>
            <a:picLocks noChangeAspect="1"/>
          </p:cNvPicPr>
          <p:nvPr/>
        </p:nvPicPr>
        <p:blipFill>
          <a:blip r:embed="rId6"/>
          <a:stretch>
            <a:fillRect/>
          </a:stretch>
        </p:blipFill>
        <p:spPr>
          <a:xfrm>
            <a:off x="4445556" y="3987522"/>
            <a:ext cx="1050608" cy="1882973"/>
          </a:xfrm>
          <a:prstGeom prst="rect">
            <a:avLst/>
          </a:prstGeom>
        </p:spPr>
      </p:pic>
      <p:sp>
        <p:nvSpPr>
          <p:cNvPr id="10" name="Text 4"/>
          <p:cNvSpPr/>
          <p:nvPr/>
        </p:nvSpPr>
        <p:spPr>
          <a:xfrm>
            <a:off x="5811322" y="4197548"/>
            <a:ext cx="6118741" cy="328255"/>
          </a:xfrm>
          <a:prstGeom prst="rect">
            <a:avLst/>
          </a:prstGeom>
          <a:noFill/>
          <a:ln/>
        </p:spPr>
        <p:txBody>
          <a:bodyPr wrap="none" rtlCol="0" anchor="t"/>
          <a:lstStyle/>
          <a:p>
            <a:pPr marL="0" indent="0" algn="l">
              <a:lnSpc>
                <a:spcPts val="2585"/>
              </a:lnSpc>
              <a:buNone/>
            </a:pPr>
            <a:r>
              <a:rPr lang="en-US" sz="2068" b="1" dirty="0">
                <a:solidFill>
                  <a:srgbClr val="D7E5D8"/>
                </a:solidFill>
                <a:latin typeface="Syne" pitchFamily="34" charset="0"/>
                <a:ea typeface="Syne" pitchFamily="34" charset="-122"/>
                <a:cs typeface="Syne" pitchFamily="34" charset="-120"/>
              </a:rPr>
              <a:t>Réseau contradictoire créatif</a:t>
            </a:r>
            <a:endParaRPr lang="en-US" sz="2068" dirty="0"/>
          </a:p>
        </p:txBody>
      </p:sp>
      <p:sp>
        <p:nvSpPr>
          <p:cNvPr id="11" name="Text 5"/>
          <p:cNvSpPr/>
          <p:nvPr/>
        </p:nvSpPr>
        <p:spPr>
          <a:xfrm>
            <a:off x="5811322" y="4651772"/>
            <a:ext cx="8031123" cy="1008698"/>
          </a:xfrm>
          <a:prstGeom prst="rect">
            <a:avLst/>
          </a:prstGeom>
          <a:noFill/>
          <a:ln/>
        </p:spPr>
        <p:txBody>
          <a:bodyPr wrap="square" rtlCol="0" anchor="t"/>
          <a:lstStyle/>
          <a:p>
            <a:pPr marL="0" indent="0" algn="l">
              <a:lnSpc>
                <a:spcPts val="2647"/>
              </a:lnSpc>
              <a:buNone/>
            </a:pPr>
            <a:r>
              <a:rPr lang="en-US" sz="1655" dirty="0">
                <a:solidFill>
                  <a:srgbClr val="D7E5D8"/>
                </a:solidFill>
                <a:latin typeface="Syne" pitchFamily="34" charset="0"/>
                <a:ea typeface="Syne" pitchFamily="34" charset="-122"/>
                <a:cs typeface="Syne" pitchFamily="34" charset="-120"/>
              </a:rPr>
              <a:t>Le processus utilise un "réseau contradictoire créatif (CAN)", une variante du GAN qui pousse la machine à suivre l'esthétique tout en maximisant l'ambiguïté stylistique pour atteindre la nouveauté.</a:t>
            </a:r>
            <a:endParaRPr lang="en-US" sz="1655" dirty="0"/>
          </a:p>
        </p:txBody>
      </p:sp>
      <p:pic>
        <p:nvPicPr>
          <p:cNvPr id="12" name="Image 4" descr="preencoded.png"/>
          <p:cNvPicPr>
            <a:picLocks noChangeAspect="1"/>
          </p:cNvPicPr>
          <p:nvPr/>
        </p:nvPicPr>
        <p:blipFill>
          <a:blip r:embed="rId7"/>
          <a:stretch>
            <a:fillRect/>
          </a:stretch>
        </p:blipFill>
        <p:spPr>
          <a:xfrm>
            <a:off x="4445556" y="5870496"/>
            <a:ext cx="1050608" cy="1681043"/>
          </a:xfrm>
          <a:prstGeom prst="rect">
            <a:avLst/>
          </a:prstGeom>
        </p:spPr>
      </p:pic>
      <p:sp>
        <p:nvSpPr>
          <p:cNvPr id="13" name="Text 6"/>
          <p:cNvSpPr/>
          <p:nvPr/>
        </p:nvSpPr>
        <p:spPr>
          <a:xfrm>
            <a:off x="5811322" y="6080522"/>
            <a:ext cx="2626638" cy="328255"/>
          </a:xfrm>
          <a:prstGeom prst="rect">
            <a:avLst/>
          </a:prstGeom>
          <a:noFill/>
          <a:ln/>
        </p:spPr>
        <p:txBody>
          <a:bodyPr wrap="none" rtlCol="0" anchor="t"/>
          <a:lstStyle/>
          <a:p>
            <a:pPr marL="0" indent="0" algn="l">
              <a:lnSpc>
                <a:spcPts val="2585"/>
              </a:lnSpc>
              <a:buNone/>
            </a:pPr>
            <a:r>
              <a:rPr lang="en-US" sz="2068" b="1" dirty="0">
                <a:solidFill>
                  <a:srgbClr val="D7E5D8"/>
                </a:solidFill>
                <a:latin typeface="Syne" pitchFamily="34" charset="0"/>
                <a:ea typeface="Syne" pitchFamily="34" charset="-122"/>
                <a:cs typeface="Syne" pitchFamily="34" charset="-120"/>
              </a:rPr>
              <a:t>Art innovant</a:t>
            </a:r>
            <a:endParaRPr lang="en-US" sz="2068" dirty="0"/>
          </a:p>
        </p:txBody>
      </p:sp>
      <p:sp>
        <p:nvSpPr>
          <p:cNvPr id="14" name="Text 7"/>
          <p:cNvSpPr/>
          <p:nvPr/>
        </p:nvSpPr>
        <p:spPr>
          <a:xfrm>
            <a:off x="5811322" y="6534745"/>
            <a:ext cx="8031123" cy="672465"/>
          </a:xfrm>
          <a:prstGeom prst="rect">
            <a:avLst/>
          </a:prstGeom>
          <a:noFill/>
          <a:ln/>
        </p:spPr>
        <p:txBody>
          <a:bodyPr wrap="square" rtlCol="0" anchor="t"/>
          <a:lstStyle/>
          <a:p>
            <a:pPr marL="0" indent="0" algn="l">
              <a:lnSpc>
                <a:spcPts val="2647"/>
              </a:lnSpc>
              <a:buNone/>
            </a:pPr>
            <a:r>
              <a:rPr lang="en-US" sz="1655" dirty="0">
                <a:solidFill>
                  <a:srgbClr val="D7E5D8"/>
                </a:solidFill>
                <a:latin typeface="Syne" pitchFamily="34" charset="0"/>
                <a:ea typeface="Syne" pitchFamily="34" charset="-122"/>
                <a:cs typeface="Syne" pitchFamily="34" charset="-120"/>
              </a:rPr>
              <a:t>Le processus génératif utilisant le CAN est en quête d'innovation, produisant des résultats qui nous surprennent constamment par l'étendue de l'art généré.</a:t>
            </a:r>
            <a:endParaRPr lang="en-US" sz="1655" dirty="0"/>
          </a:p>
        </p:txBody>
      </p:sp>
    </p:spTree>
    <p:extLst>
      <p:ext uri="{BB962C8B-B14F-4D97-AF65-F5344CB8AC3E}">
        <p14:creationId xmlns:p14="http://schemas.microsoft.com/office/powerpoint/2010/main" val="27688439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95463" y="678437"/>
            <a:ext cx="12957113" cy="7310133"/>
          </a:xfrm>
          <a:prstGeom prst="rect">
            <a:avLst/>
          </a:prstGeom>
          <a:ln>
            <a:solidFill>
              <a:srgbClr val="FF0000"/>
            </a:solidFill>
          </a:ln>
        </p:spPr>
      </p:pic>
    </p:spTree>
    <p:extLst>
      <p:ext uri="{BB962C8B-B14F-4D97-AF65-F5344CB8AC3E}">
        <p14:creationId xmlns:p14="http://schemas.microsoft.com/office/powerpoint/2010/main" val="42801636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31520" y="633713"/>
            <a:ext cx="13149072" cy="6971869"/>
          </a:xfrm>
          <a:prstGeom prst="rect">
            <a:avLst/>
          </a:prstGeom>
        </p:spPr>
      </p:pic>
    </p:spTree>
    <p:extLst>
      <p:ext uri="{BB962C8B-B14F-4D97-AF65-F5344CB8AC3E}">
        <p14:creationId xmlns:p14="http://schemas.microsoft.com/office/powerpoint/2010/main" val="34085037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52025">
              <a:alpha val="75000"/>
            </a:srgbClr>
          </a:solidFill>
          <a:ln/>
        </p:spPr>
      </p:sp>
      <p:sp>
        <p:nvSpPr>
          <p:cNvPr id="4" name="Text 1"/>
          <p:cNvSpPr/>
          <p:nvPr/>
        </p:nvSpPr>
        <p:spPr>
          <a:xfrm>
            <a:off x="2037993" y="1162883"/>
            <a:ext cx="10554414" cy="1388745"/>
          </a:xfrm>
          <a:prstGeom prst="rect">
            <a:avLst/>
          </a:prstGeom>
          <a:noFill/>
          <a:ln/>
        </p:spPr>
        <p:txBody>
          <a:bodyPr wrap="square" rtlCol="0" anchor="t"/>
          <a:lstStyle/>
          <a:p>
            <a:pPr marL="0" indent="0">
              <a:lnSpc>
                <a:spcPts val="5468"/>
              </a:lnSpc>
              <a:buNone/>
            </a:pPr>
            <a:r>
              <a:rPr lang="en-US" sz="4374" b="1" dirty="0">
                <a:solidFill>
                  <a:srgbClr val="F0F4F1"/>
                </a:solidFill>
                <a:latin typeface="Syne" pitchFamily="34" charset="0"/>
                <a:ea typeface="Syne" pitchFamily="34" charset="-122"/>
                <a:cs typeface="Syne" pitchFamily="34" charset="-120"/>
              </a:rPr>
              <a:t>Test de Turing visuel pour AICAN</a:t>
            </a:r>
            <a:endParaRPr lang="en-US" sz="4374" dirty="0"/>
          </a:p>
        </p:txBody>
      </p:sp>
      <p:sp>
        <p:nvSpPr>
          <p:cNvPr id="5" name="Text 2"/>
          <p:cNvSpPr/>
          <p:nvPr/>
        </p:nvSpPr>
        <p:spPr>
          <a:xfrm>
            <a:off x="2037993" y="3107055"/>
            <a:ext cx="3156347" cy="694373"/>
          </a:xfrm>
          <a:prstGeom prst="rect">
            <a:avLst/>
          </a:prstGeom>
          <a:noFill/>
          <a:ln/>
        </p:spPr>
        <p:txBody>
          <a:bodyPr wrap="square" rtlCol="0" anchor="t"/>
          <a:lstStyle/>
          <a:p>
            <a:pPr marL="0" indent="0">
              <a:lnSpc>
                <a:spcPts val="2734"/>
              </a:lnSpc>
              <a:buNone/>
            </a:pPr>
            <a:r>
              <a:rPr lang="en-US" sz="2187" b="1" dirty="0">
                <a:solidFill>
                  <a:srgbClr val="F0F4F1"/>
                </a:solidFill>
                <a:latin typeface="Syne" pitchFamily="34" charset="0"/>
                <a:ea typeface="Syne" pitchFamily="34" charset="-122"/>
                <a:cs typeface="Syne" pitchFamily="34" charset="-120"/>
              </a:rPr>
              <a:t>Mélange d'images</a:t>
            </a:r>
            <a:endParaRPr lang="en-US" sz="2187" dirty="0"/>
          </a:p>
        </p:txBody>
      </p:sp>
      <p:sp>
        <p:nvSpPr>
          <p:cNvPr id="6" name="Text 3"/>
          <p:cNvSpPr/>
          <p:nvPr/>
        </p:nvSpPr>
        <p:spPr>
          <a:xfrm>
            <a:off x="2037993" y="4023598"/>
            <a:ext cx="3156347" cy="1777008"/>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Nous avons mélangé des images d'AICAN avec des œuvres d'Art Basel 2016 et de l'expressionnisme abstrait pour un test de Turing visuel.</a:t>
            </a:r>
            <a:endParaRPr lang="en-US" sz="1750" dirty="0"/>
          </a:p>
        </p:txBody>
      </p:sp>
      <p:sp>
        <p:nvSpPr>
          <p:cNvPr id="7" name="Text 4"/>
          <p:cNvSpPr/>
          <p:nvPr/>
        </p:nvSpPr>
        <p:spPr>
          <a:xfrm>
            <a:off x="5743932" y="3107055"/>
            <a:ext cx="3156347" cy="694373"/>
          </a:xfrm>
          <a:prstGeom prst="rect">
            <a:avLst/>
          </a:prstGeom>
          <a:noFill/>
          <a:ln/>
        </p:spPr>
        <p:txBody>
          <a:bodyPr wrap="square" rtlCol="0" anchor="t"/>
          <a:lstStyle/>
          <a:p>
            <a:pPr marL="0" indent="0">
              <a:lnSpc>
                <a:spcPts val="2734"/>
              </a:lnSpc>
              <a:buNone/>
            </a:pPr>
            <a:r>
              <a:rPr lang="en-US" sz="2187" b="1" dirty="0">
                <a:solidFill>
                  <a:srgbClr val="F0F4F1"/>
                </a:solidFill>
                <a:latin typeface="Syne" pitchFamily="34" charset="0"/>
                <a:ea typeface="Syne" pitchFamily="34" charset="-122"/>
                <a:cs typeface="Syne" pitchFamily="34" charset="-120"/>
              </a:rPr>
              <a:t>Résultats surprenants</a:t>
            </a:r>
            <a:endParaRPr lang="en-US" sz="2187" dirty="0"/>
          </a:p>
        </p:txBody>
      </p:sp>
      <p:sp>
        <p:nvSpPr>
          <p:cNvPr id="8" name="Text 5"/>
          <p:cNvSpPr/>
          <p:nvPr/>
        </p:nvSpPr>
        <p:spPr>
          <a:xfrm>
            <a:off x="5743932" y="4023598"/>
            <a:ext cx="3156347" cy="2487811"/>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Les sujets humains ne pouvaient pas dire si l'œuvre avait été réalisée par un artiste humain ou par la machine. Dans 75% des cas, ils pensaient que l'AICAN avait été créé par un artiste humain.</a:t>
            </a:r>
            <a:endParaRPr lang="en-US" sz="1750" dirty="0"/>
          </a:p>
        </p:txBody>
      </p:sp>
      <p:sp>
        <p:nvSpPr>
          <p:cNvPr id="9" name="Text 6"/>
          <p:cNvSpPr/>
          <p:nvPr/>
        </p:nvSpPr>
        <p:spPr>
          <a:xfrm>
            <a:off x="9449872" y="3107055"/>
            <a:ext cx="3156347" cy="694373"/>
          </a:xfrm>
          <a:prstGeom prst="rect">
            <a:avLst/>
          </a:prstGeom>
          <a:noFill/>
          <a:ln/>
        </p:spPr>
        <p:txBody>
          <a:bodyPr wrap="square" rtlCol="0" anchor="t"/>
          <a:lstStyle/>
          <a:p>
            <a:pPr marL="0" indent="0">
              <a:lnSpc>
                <a:spcPts val="2734"/>
              </a:lnSpc>
              <a:buNone/>
            </a:pPr>
            <a:r>
              <a:rPr lang="en-US" sz="2187" b="1" dirty="0">
                <a:solidFill>
                  <a:srgbClr val="F0F4F1"/>
                </a:solidFill>
                <a:latin typeface="Syne" pitchFamily="34" charset="0"/>
                <a:ea typeface="Syne" pitchFamily="34" charset="-122"/>
                <a:cs typeface="Syne" pitchFamily="34" charset="-120"/>
              </a:rPr>
              <a:t>Descriptions positives</a:t>
            </a:r>
            <a:endParaRPr lang="en-US" sz="2187" dirty="0"/>
          </a:p>
        </p:txBody>
      </p:sp>
      <p:sp>
        <p:nvSpPr>
          <p:cNvPr id="10" name="Text 7"/>
          <p:cNvSpPr/>
          <p:nvPr/>
        </p:nvSpPr>
        <p:spPr>
          <a:xfrm>
            <a:off x="9449872" y="4023598"/>
            <a:ext cx="3156347" cy="2843213"/>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Les sujets ont même décrit les images générées par AICAN en utilisant des mots tels que "intentionnel", "ayant une structure visuelle", "inspirant" et "communicatif" au même niveau que l'art créé par l'homme.</a:t>
            </a:r>
            <a:endParaRPr lang="en-US" sz="1750" dirty="0"/>
          </a:p>
        </p:txBody>
      </p:sp>
    </p:spTree>
    <p:extLst>
      <p:ext uri="{BB962C8B-B14F-4D97-AF65-F5344CB8AC3E}">
        <p14:creationId xmlns:p14="http://schemas.microsoft.com/office/powerpoint/2010/main" val="41865065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59152" y="301060"/>
            <a:ext cx="10369296" cy="7701613"/>
          </a:xfrm>
          <a:prstGeom prst="rect">
            <a:avLst/>
          </a:prstGeom>
        </p:spPr>
      </p:pic>
    </p:spTree>
    <p:extLst>
      <p:ext uri="{BB962C8B-B14F-4D97-AF65-F5344CB8AC3E}">
        <p14:creationId xmlns:p14="http://schemas.microsoft.com/office/powerpoint/2010/main" val="30020384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52025">
              <a:alpha val="75000"/>
            </a:srgbClr>
          </a:solidFill>
          <a:ln/>
        </p:spPr>
      </p:sp>
      <p:sp>
        <p:nvSpPr>
          <p:cNvPr id="4" name="Text 1"/>
          <p:cNvSpPr/>
          <p:nvPr/>
        </p:nvSpPr>
        <p:spPr>
          <a:xfrm>
            <a:off x="2037993" y="730448"/>
            <a:ext cx="9001839" cy="694373"/>
          </a:xfrm>
          <a:prstGeom prst="rect">
            <a:avLst/>
          </a:prstGeom>
          <a:noFill/>
          <a:ln/>
        </p:spPr>
        <p:txBody>
          <a:bodyPr wrap="none" rtlCol="0" anchor="t"/>
          <a:lstStyle/>
          <a:p>
            <a:pPr marL="0" indent="0">
              <a:lnSpc>
                <a:spcPts val="5468"/>
              </a:lnSpc>
              <a:buNone/>
            </a:pPr>
            <a:r>
              <a:rPr lang="en-US" sz="4374" b="1" dirty="0">
                <a:solidFill>
                  <a:srgbClr val="F0F4F1"/>
                </a:solidFill>
                <a:latin typeface="Syne" pitchFamily="34" charset="0"/>
                <a:ea typeface="Syne" pitchFamily="34" charset="-122"/>
                <a:cs typeface="Syne" pitchFamily="34" charset="-120"/>
              </a:rPr>
              <a:t>Expositions d'AICAN</a:t>
            </a:r>
            <a:endParaRPr lang="en-US" sz="4374" dirty="0"/>
          </a:p>
        </p:txBody>
      </p:sp>
      <p:pic>
        <p:nvPicPr>
          <p:cNvPr id="5" name="Image 1" descr="preencoded.png"/>
          <p:cNvPicPr>
            <a:picLocks noChangeAspect="1"/>
          </p:cNvPicPr>
          <p:nvPr/>
        </p:nvPicPr>
        <p:blipFill>
          <a:blip r:embed="rId4"/>
          <a:stretch>
            <a:fillRect/>
          </a:stretch>
        </p:blipFill>
        <p:spPr>
          <a:xfrm>
            <a:off x="2037993" y="1869162"/>
            <a:ext cx="3295888" cy="2036921"/>
          </a:xfrm>
          <a:prstGeom prst="rect">
            <a:avLst/>
          </a:prstGeom>
        </p:spPr>
      </p:pic>
      <p:sp>
        <p:nvSpPr>
          <p:cNvPr id="6" name="Text 2"/>
          <p:cNvSpPr/>
          <p:nvPr/>
        </p:nvSpPr>
        <p:spPr>
          <a:xfrm>
            <a:off x="2037993" y="4183737"/>
            <a:ext cx="3295888" cy="694373"/>
          </a:xfrm>
          <a:prstGeom prst="rect">
            <a:avLst/>
          </a:prstGeom>
          <a:noFill/>
          <a:ln/>
        </p:spPr>
        <p:txBody>
          <a:bodyPr wrap="square" rtlCol="0" anchor="t"/>
          <a:lstStyle/>
          <a:p>
            <a:pPr marL="0" indent="0" algn="l">
              <a:lnSpc>
                <a:spcPts val="2734"/>
              </a:lnSpc>
              <a:buNone/>
            </a:pPr>
            <a:r>
              <a:rPr lang="en-US" sz="2187" b="1" dirty="0">
                <a:solidFill>
                  <a:srgbClr val="D7E5D8"/>
                </a:solidFill>
                <a:latin typeface="Syne" pitchFamily="34" charset="0"/>
                <a:ea typeface="Syne" pitchFamily="34" charset="-122"/>
                <a:cs typeface="Syne" pitchFamily="34" charset="-120"/>
              </a:rPr>
              <a:t>Expositions publiques</a:t>
            </a:r>
            <a:endParaRPr lang="en-US" sz="2187" dirty="0"/>
          </a:p>
        </p:txBody>
      </p:sp>
      <p:sp>
        <p:nvSpPr>
          <p:cNvPr id="7" name="Text 3"/>
          <p:cNvSpPr/>
          <p:nvPr/>
        </p:nvSpPr>
        <p:spPr>
          <a:xfrm>
            <a:off x="2037993" y="5011341"/>
            <a:ext cx="3295888" cy="2487811"/>
          </a:xfrm>
          <a:prstGeom prst="rect">
            <a:avLst/>
          </a:prstGeom>
          <a:noFill/>
          <a:ln/>
        </p:spPr>
        <p:txBody>
          <a:bodyPr wrap="square" rtlCol="0" anchor="t"/>
          <a:lstStyle/>
          <a:p>
            <a:pPr marL="0" indent="0" algn="l">
              <a:lnSpc>
                <a:spcPts val="2799"/>
              </a:lnSpc>
              <a:buNone/>
            </a:pPr>
            <a:r>
              <a:rPr lang="en-US" sz="1750" dirty="0">
                <a:solidFill>
                  <a:srgbClr val="D7E5D8"/>
                </a:solidFill>
                <a:latin typeface="Syne" pitchFamily="34" charset="0"/>
                <a:ea typeface="Syne" pitchFamily="34" charset="-122"/>
                <a:cs typeface="Syne" pitchFamily="34" charset="-120"/>
              </a:rPr>
              <a:t>Depuis octobre 2017, nous avons commencé à exposer le travail d'AICAN à Francfort, Los Angeles, New York, San Francisco et Miami Beach, avec un ensemble d'images différent pour chaque exposition.</a:t>
            </a:r>
            <a:endParaRPr lang="en-US" sz="1750" dirty="0"/>
          </a:p>
        </p:txBody>
      </p:sp>
      <p:pic>
        <p:nvPicPr>
          <p:cNvPr id="8" name="Image 2" descr="preencoded.png"/>
          <p:cNvPicPr>
            <a:picLocks noChangeAspect="1"/>
          </p:cNvPicPr>
          <p:nvPr/>
        </p:nvPicPr>
        <p:blipFill>
          <a:blip r:embed="rId5"/>
          <a:stretch>
            <a:fillRect/>
          </a:stretch>
        </p:blipFill>
        <p:spPr>
          <a:xfrm>
            <a:off x="5667137" y="1869162"/>
            <a:ext cx="3296007" cy="2037040"/>
          </a:xfrm>
          <a:prstGeom prst="rect">
            <a:avLst/>
          </a:prstGeom>
        </p:spPr>
      </p:pic>
      <p:sp>
        <p:nvSpPr>
          <p:cNvPr id="9" name="Text 4"/>
          <p:cNvSpPr/>
          <p:nvPr/>
        </p:nvSpPr>
        <p:spPr>
          <a:xfrm>
            <a:off x="5667137" y="4183856"/>
            <a:ext cx="3083362" cy="347186"/>
          </a:xfrm>
          <a:prstGeom prst="rect">
            <a:avLst/>
          </a:prstGeom>
          <a:noFill/>
          <a:ln/>
        </p:spPr>
        <p:txBody>
          <a:bodyPr wrap="none" rtlCol="0" anchor="t"/>
          <a:lstStyle/>
          <a:p>
            <a:pPr marL="0" indent="0" algn="l">
              <a:lnSpc>
                <a:spcPts val="2734"/>
              </a:lnSpc>
              <a:buNone/>
            </a:pPr>
            <a:r>
              <a:rPr lang="en-US" sz="2187" b="1" dirty="0">
                <a:solidFill>
                  <a:srgbClr val="D7E5D8"/>
                </a:solidFill>
                <a:latin typeface="Syne" pitchFamily="34" charset="0"/>
                <a:ea typeface="Syne" pitchFamily="34" charset="-122"/>
                <a:cs typeface="Syne" pitchFamily="34" charset="-120"/>
              </a:rPr>
              <a:t>Accueil positif</a:t>
            </a:r>
            <a:endParaRPr lang="en-US" sz="2187" dirty="0"/>
          </a:p>
        </p:txBody>
      </p:sp>
      <p:sp>
        <p:nvSpPr>
          <p:cNvPr id="10" name="Text 5"/>
          <p:cNvSpPr/>
          <p:nvPr/>
        </p:nvSpPr>
        <p:spPr>
          <a:xfrm>
            <a:off x="5667137" y="4664273"/>
            <a:ext cx="3296007" cy="2132409"/>
          </a:xfrm>
          <a:prstGeom prst="rect">
            <a:avLst/>
          </a:prstGeom>
          <a:noFill/>
          <a:ln/>
        </p:spPr>
        <p:txBody>
          <a:bodyPr wrap="square" rtlCol="0" anchor="t"/>
          <a:lstStyle/>
          <a:p>
            <a:pPr marL="0" indent="0" algn="l">
              <a:lnSpc>
                <a:spcPts val="2799"/>
              </a:lnSpc>
              <a:buNone/>
            </a:pPr>
            <a:r>
              <a:rPr lang="en-US" sz="1750" dirty="0">
                <a:solidFill>
                  <a:srgbClr val="D7E5D8"/>
                </a:solidFill>
                <a:latin typeface="Syne" pitchFamily="34" charset="0"/>
                <a:ea typeface="Syne" pitchFamily="34" charset="-122"/>
                <a:cs typeface="Syne" pitchFamily="34" charset="-120"/>
              </a:rPr>
              <a:t>L'accueil des œuvres a été extrêmement positif de la part des spectateurs qui ne savaient pas au préalable que l'art présenté avait été généré à l'aide de l'IA.</a:t>
            </a:r>
            <a:endParaRPr lang="en-US" sz="1750" dirty="0"/>
          </a:p>
        </p:txBody>
      </p:sp>
      <p:pic>
        <p:nvPicPr>
          <p:cNvPr id="11" name="Image 3" descr="preencoded.png"/>
          <p:cNvPicPr>
            <a:picLocks noChangeAspect="1"/>
          </p:cNvPicPr>
          <p:nvPr/>
        </p:nvPicPr>
        <p:blipFill>
          <a:blip r:embed="rId6"/>
          <a:stretch>
            <a:fillRect/>
          </a:stretch>
        </p:blipFill>
        <p:spPr>
          <a:xfrm>
            <a:off x="9296400" y="1869162"/>
            <a:ext cx="3296007" cy="2037040"/>
          </a:xfrm>
          <a:prstGeom prst="rect">
            <a:avLst/>
          </a:prstGeom>
        </p:spPr>
      </p:pic>
      <p:sp>
        <p:nvSpPr>
          <p:cNvPr id="12" name="Text 6"/>
          <p:cNvSpPr/>
          <p:nvPr/>
        </p:nvSpPr>
        <p:spPr>
          <a:xfrm>
            <a:off x="9296400" y="4183856"/>
            <a:ext cx="3296007" cy="694373"/>
          </a:xfrm>
          <a:prstGeom prst="rect">
            <a:avLst/>
          </a:prstGeom>
          <a:noFill/>
          <a:ln/>
        </p:spPr>
        <p:txBody>
          <a:bodyPr wrap="square" rtlCol="0" anchor="t"/>
          <a:lstStyle/>
          <a:p>
            <a:pPr marL="0" indent="0" algn="l">
              <a:lnSpc>
                <a:spcPts val="2734"/>
              </a:lnSpc>
              <a:buNone/>
            </a:pPr>
            <a:r>
              <a:rPr lang="en-US" sz="2187" b="1" dirty="0">
                <a:solidFill>
                  <a:srgbClr val="D7E5D8"/>
                </a:solidFill>
                <a:latin typeface="Syne" pitchFamily="34" charset="0"/>
                <a:ea typeface="Syne" pitchFamily="34" charset="-122"/>
                <a:cs typeface="Syne" pitchFamily="34" charset="-120"/>
              </a:rPr>
              <a:t>Qui est l'artiste ?</a:t>
            </a:r>
            <a:endParaRPr lang="en-US" sz="2187" dirty="0"/>
          </a:p>
        </p:txBody>
      </p:sp>
      <p:sp>
        <p:nvSpPr>
          <p:cNvPr id="13" name="Text 7"/>
          <p:cNvSpPr/>
          <p:nvPr/>
        </p:nvSpPr>
        <p:spPr>
          <a:xfrm>
            <a:off x="9296400" y="5011460"/>
            <a:ext cx="3296007" cy="2132409"/>
          </a:xfrm>
          <a:prstGeom prst="rect">
            <a:avLst/>
          </a:prstGeom>
          <a:noFill/>
          <a:ln/>
        </p:spPr>
        <p:txBody>
          <a:bodyPr wrap="square" rtlCol="0" anchor="t"/>
          <a:lstStyle/>
          <a:p>
            <a:pPr marL="0" indent="0" algn="l">
              <a:lnSpc>
                <a:spcPts val="2799"/>
              </a:lnSpc>
              <a:buNone/>
            </a:pPr>
            <a:r>
              <a:rPr lang="en-US" sz="1750" dirty="0">
                <a:solidFill>
                  <a:srgbClr val="D7E5D8"/>
                </a:solidFill>
                <a:latin typeface="Syne" pitchFamily="34" charset="0"/>
                <a:ea typeface="Syne" pitchFamily="34" charset="-122"/>
                <a:cs typeface="Syne" pitchFamily="34" charset="-120"/>
              </a:rPr>
              <a:t>Une question revient sans cesse : "Qui est l'artiste ?" Nous considérons que l'algorithme est entièrement responsable de la création des éléments et des principes de l'art qu'il crée.</a:t>
            </a:r>
            <a:endParaRPr lang="en-US" sz="1750" dirty="0"/>
          </a:p>
        </p:txBody>
      </p:sp>
    </p:spTree>
    <p:extLst>
      <p:ext uri="{BB962C8B-B14F-4D97-AF65-F5344CB8AC3E}">
        <p14:creationId xmlns:p14="http://schemas.microsoft.com/office/powerpoint/2010/main" val="16394837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7620" y="0"/>
            <a:ext cx="5486400" cy="8229600"/>
          </a:xfrm>
          <a:prstGeom prst="rect">
            <a:avLst/>
          </a:prstGeom>
        </p:spPr>
      </p:pic>
      <p:sp>
        <p:nvSpPr>
          <p:cNvPr id="5" name="Text 1"/>
          <p:cNvSpPr/>
          <p:nvPr/>
        </p:nvSpPr>
        <p:spPr>
          <a:xfrm>
            <a:off x="6315789" y="819043"/>
            <a:ext cx="7477601" cy="1916430"/>
          </a:xfrm>
          <a:prstGeom prst="rect">
            <a:avLst/>
          </a:prstGeom>
          <a:noFill/>
          <a:ln/>
        </p:spPr>
        <p:txBody>
          <a:bodyPr wrap="square" rtlCol="0" anchor="t"/>
          <a:lstStyle/>
          <a:p>
            <a:pPr marL="0" indent="0">
              <a:lnSpc>
                <a:spcPts val="7545"/>
              </a:lnSpc>
              <a:buNone/>
            </a:pPr>
            <a:r>
              <a:rPr lang="en-US" sz="6036" b="1" kern="0" spc="-35" dirty="0">
                <a:solidFill>
                  <a:srgbClr val="000000"/>
                </a:solidFill>
                <a:latin typeface="adonis-web" pitchFamily="34" charset="0"/>
                <a:ea typeface="adonis-web" pitchFamily="34" charset="-122"/>
                <a:cs typeface="adonis-web" pitchFamily="34" charset="-120"/>
              </a:rPr>
              <a:t>L'IA Expressive : Un Nouveau Paradigme</a:t>
            </a:r>
            <a:endParaRPr lang="en-US" sz="6036" dirty="0"/>
          </a:p>
        </p:txBody>
      </p:sp>
      <p:sp>
        <p:nvSpPr>
          <p:cNvPr id="6" name="Text 2"/>
          <p:cNvSpPr/>
          <p:nvPr/>
        </p:nvSpPr>
        <p:spPr>
          <a:xfrm>
            <a:off x="6319599" y="3854053"/>
            <a:ext cx="7477601" cy="2132409"/>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L'IA expressive, introduite par Michael Mateas, marque un changement profond dans la façon de concevoir et d'utiliser l'intelligence artificielle. Au lieu de se concentrer uniquement sur la résolution de problèmes ou la démonstration de l'intelligence, l'IA expressive considère l'IA comme un médium artistique et un véhicule pour l'expression créative. Son objectif est de créer une expérience, de communiquer des idées et d'engager le public dans une négociation de sens autour de l'œuvre.</a:t>
            </a:r>
            <a:endParaRPr lang="en-US" sz="1750" dirty="0"/>
          </a:p>
        </p:txBody>
      </p:sp>
      <p:sp>
        <p:nvSpPr>
          <p:cNvPr id="7" name="Shape 3"/>
          <p:cNvSpPr/>
          <p:nvPr/>
        </p:nvSpPr>
        <p:spPr>
          <a:xfrm>
            <a:off x="6371332" y="6447532"/>
            <a:ext cx="355402" cy="355402"/>
          </a:xfrm>
          <a:prstGeom prst="roundRect">
            <a:avLst>
              <a:gd name="adj" fmla="val 25726039"/>
            </a:avLst>
          </a:prstGeom>
          <a:noFill/>
          <a:ln w="7620">
            <a:solidFill>
              <a:srgbClr val="FFFFFF"/>
            </a:solidFill>
            <a:prstDash val="solid"/>
          </a:ln>
        </p:spPr>
      </p:sp>
      <p:pic>
        <p:nvPicPr>
          <p:cNvPr id="8" name="Image 2" descr="preencoded.png"/>
          <p:cNvPicPr>
            <a:picLocks noChangeAspect="1"/>
          </p:cNvPicPr>
          <p:nvPr/>
        </p:nvPicPr>
        <p:blipFill>
          <a:blip r:embed="rId5"/>
          <a:stretch>
            <a:fillRect/>
          </a:stretch>
        </p:blipFill>
        <p:spPr>
          <a:xfrm>
            <a:off x="6329148" y="6430744"/>
            <a:ext cx="340162" cy="340162"/>
          </a:xfrm>
          <a:prstGeom prst="rect">
            <a:avLst/>
          </a:prstGeom>
        </p:spPr>
      </p:pic>
      <p:sp>
        <p:nvSpPr>
          <p:cNvPr id="9" name="Text 4"/>
          <p:cNvSpPr/>
          <p:nvPr/>
        </p:nvSpPr>
        <p:spPr>
          <a:xfrm>
            <a:off x="6786086" y="6382048"/>
            <a:ext cx="2992279" cy="388858"/>
          </a:xfrm>
          <a:prstGeom prst="rect">
            <a:avLst/>
          </a:prstGeom>
          <a:noFill/>
          <a:ln/>
        </p:spPr>
        <p:txBody>
          <a:bodyPr wrap="none" rtlCol="0" anchor="t"/>
          <a:lstStyle/>
          <a:p>
            <a:pPr marL="0" indent="0" algn="l">
              <a:lnSpc>
                <a:spcPts val="3062"/>
              </a:lnSpc>
              <a:buNone/>
            </a:pPr>
            <a:r>
              <a:rPr lang="en-US" sz="2187" b="1" kern="0" spc="-35" dirty="0">
                <a:solidFill>
                  <a:srgbClr val="272525"/>
                </a:solidFill>
                <a:latin typeface="Source Sans Pro" pitchFamily="34" charset="0"/>
                <a:ea typeface="Source Sans Pro" pitchFamily="34" charset="-122"/>
                <a:cs typeface="Source Sans Pro" pitchFamily="34" charset="-120"/>
              </a:rPr>
              <a:t>by </a:t>
            </a:r>
            <a:r>
              <a:rPr lang="en-US" sz="2187" b="1" kern="0" spc="-35" dirty="0" err="1" smtClean="0">
                <a:solidFill>
                  <a:srgbClr val="272525"/>
                </a:solidFill>
                <a:latin typeface="Source Sans Pro" pitchFamily="34" charset="0"/>
                <a:ea typeface="Source Sans Pro" pitchFamily="34" charset="-122"/>
                <a:cs typeface="Source Sans Pro" pitchFamily="34" charset="-120"/>
              </a:rPr>
              <a:t>Mateas</a:t>
            </a:r>
            <a:r>
              <a:rPr lang="en-US" sz="2187" b="1" kern="0" spc="-35" dirty="0" smtClean="0">
                <a:solidFill>
                  <a:srgbClr val="272525"/>
                </a:solidFill>
                <a:latin typeface="Source Sans Pro" pitchFamily="34" charset="0"/>
                <a:ea typeface="Source Sans Pro" pitchFamily="34" charset="-122"/>
                <a:cs typeface="Source Sans Pro" pitchFamily="34" charset="-120"/>
              </a:rPr>
              <a:t> (2001)</a:t>
            </a:r>
            <a:endParaRPr lang="en-US" sz="2187" dirty="0"/>
          </a:p>
        </p:txBody>
      </p:sp>
    </p:spTree>
    <p:extLst>
      <p:ext uri="{BB962C8B-B14F-4D97-AF65-F5344CB8AC3E}">
        <p14:creationId xmlns:p14="http://schemas.microsoft.com/office/powerpoint/2010/main" val="33465462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968228" y="536496"/>
            <a:ext cx="4861679" cy="607576"/>
          </a:xfrm>
          <a:prstGeom prst="rect">
            <a:avLst/>
          </a:prstGeom>
          <a:noFill/>
          <a:ln/>
        </p:spPr>
        <p:txBody>
          <a:bodyPr wrap="none" rtlCol="0" anchor="t"/>
          <a:lstStyle/>
          <a:p>
            <a:pPr marL="0" indent="0">
              <a:lnSpc>
                <a:spcPts val="4785"/>
              </a:lnSpc>
              <a:buNone/>
            </a:pPr>
            <a:r>
              <a:rPr lang="en-US" sz="3828" b="1" kern="0" spc="-31" dirty="0">
                <a:solidFill>
                  <a:srgbClr val="000000"/>
                </a:solidFill>
                <a:latin typeface="adonis-web" pitchFamily="34" charset="0"/>
                <a:ea typeface="adonis-web" pitchFamily="34" charset="-122"/>
                <a:cs typeface="adonis-web" pitchFamily="34" charset="-120"/>
              </a:rPr>
              <a:t>L'IA Interactionniste</a:t>
            </a:r>
            <a:endParaRPr lang="en-US" sz="3828" dirty="0"/>
          </a:p>
        </p:txBody>
      </p:sp>
      <p:sp>
        <p:nvSpPr>
          <p:cNvPr id="5" name="Shape 2"/>
          <p:cNvSpPr/>
          <p:nvPr/>
        </p:nvSpPr>
        <p:spPr>
          <a:xfrm>
            <a:off x="7295674" y="1532930"/>
            <a:ext cx="38814" cy="6160056"/>
          </a:xfrm>
          <a:prstGeom prst="roundRect">
            <a:avLst>
              <a:gd name="adj" fmla="val 225463"/>
            </a:avLst>
          </a:prstGeom>
          <a:solidFill>
            <a:srgbClr val="D6BADD"/>
          </a:solidFill>
          <a:ln/>
        </p:spPr>
      </p:sp>
      <p:sp>
        <p:nvSpPr>
          <p:cNvPr id="6" name="Shape 3"/>
          <p:cNvSpPr/>
          <p:nvPr/>
        </p:nvSpPr>
        <p:spPr>
          <a:xfrm>
            <a:off x="6415742" y="1884164"/>
            <a:ext cx="680561" cy="38814"/>
          </a:xfrm>
          <a:prstGeom prst="roundRect">
            <a:avLst>
              <a:gd name="adj" fmla="val 225463"/>
            </a:avLst>
          </a:prstGeom>
          <a:solidFill>
            <a:srgbClr val="D6BADD"/>
          </a:solidFill>
          <a:ln/>
        </p:spPr>
      </p:sp>
      <p:sp>
        <p:nvSpPr>
          <p:cNvPr id="7" name="Shape 4"/>
          <p:cNvSpPr/>
          <p:nvPr/>
        </p:nvSpPr>
        <p:spPr>
          <a:xfrm>
            <a:off x="7096304" y="1684853"/>
            <a:ext cx="437555" cy="437555"/>
          </a:xfrm>
          <a:prstGeom prst="roundRect">
            <a:avLst>
              <a:gd name="adj" fmla="val 20000"/>
            </a:avLst>
          </a:prstGeom>
          <a:solidFill>
            <a:srgbClr val="F0D4F7"/>
          </a:solidFill>
          <a:ln w="7620">
            <a:solidFill>
              <a:srgbClr val="D6BADD"/>
            </a:solidFill>
            <a:prstDash val="solid"/>
          </a:ln>
        </p:spPr>
      </p:sp>
      <p:sp>
        <p:nvSpPr>
          <p:cNvPr id="8" name="Text 5"/>
          <p:cNvSpPr/>
          <p:nvPr/>
        </p:nvSpPr>
        <p:spPr>
          <a:xfrm>
            <a:off x="7234059" y="1721287"/>
            <a:ext cx="162044" cy="364569"/>
          </a:xfrm>
          <a:prstGeom prst="rect">
            <a:avLst/>
          </a:prstGeom>
          <a:noFill/>
          <a:ln/>
        </p:spPr>
        <p:txBody>
          <a:bodyPr wrap="none" rtlCol="0" anchor="t"/>
          <a:lstStyle/>
          <a:p>
            <a:pPr marL="0" indent="0" algn="ctr">
              <a:lnSpc>
                <a:spcPts val="2871"/>
              </a:lnSpc>
              <a:buNone/>
            </a:pPr>
            <a:r>
              <a:rPr lang="en-US" sz="2297" b="1" kern="0" spc="-31" dirty="0">
                <a:solidFill>
                  <a:srgbClr val="272525"/>
                </a:solidFill>
                <a:latin typeface="adonis-web" pitchFamily="34" charset="0"/>
                <a:ea typeface="adonis-web" pitchFamily="34" charset="-122"/>
                <a:cs typeface="adonis-web" pitchFamily="34" charset="-120"/>
              </a:rPr>
              <a:t>1</a:t>
            </a:r>
            <a:endParaRPr lang="en-US" sz="2297" dirty="0"/>
          </a:p>
        </p:txBody>
      </p:sp>
      <p:sp>
        <p:nvSpPr>
          <p:cNvPr id="9" name="Text 6"/>
          <p:cNvSpPr/>
          <p:nvPr/>
        </p:nvSpPr>
        <p:spPr>
          <a:xfrm>
            <a:off x="2968228" y="1727359"/>
            <a:ext cx="3277314" cy="607695"/>
          </a:xfrm>
          <a:prstGeom prst="rect">
            <a:avLst/>
          </a:prstGeom>
          <a:noFill/>
          <a:ln/>
        </p:spPr>
        <p:txBody>
          <a:bodyPr wrap="square" rtlCol="0" anchor="t"/>
          <a:lstStyle/>
          <a:p>
            <a:pPr marL="0" indent="0" algn="r">
              <a:lnSpc>
                <a:spcPts val="2393"/>
              </a:lnSpc>
              <a:buNone/>
            </a:pPr>
            <a:r>
              <a:rPr lang="en-US" sz="1914" b="1" kern="0" spc="-31" dirty="0">
                <a:solidFill>
                  <a:srgbClr val="272525"/>
                </a:solidFill>
                <a:latin typeface="adonis-web" pitchFamily="34" charset="0"/>
                <a:ea typeface="adonis-web" pitchFamily="34" charset="-122"/>
                <a:cs typeface="adonis-web" pitchFamily="34" charset="-120"/>
              </a:rPr>
              <a:t>Interaction avec l'Environnement</a:t>
            </a:r>
            <a:endParaRPr lang="en-US" sz="1914" dirty="0"/>
          </a:p>
        </p:txBody>
      </p:sp>
      <p:sp>
        <p:nvSpPr>
          <p:cNvPr id="10" name="Text 7"/>
          <p:cNvSpPr/>
          <p:nvPr/>
        </p:nvSpPr>
        <p:spPr>
          <a:xfrm>
            <a:off x="2968228" y="2451735"/>
            <a:ext cx="3277314" cy="2176939"/>
          </a:xfrm>
          <a:prstGeom prst="rect">
            <a:avLst/>
          </a:prstGeom>
          <a:noFill/>
          <a:ln/>
        </p:spPr>
        <p:txBody>
          <a:bodyPr wrap="square" rtlCol="0" anchor="t"/>
          <a:lstStyle/>
          <a:p>
            <a:pPr marL="0" indent="0" algn="r">
              <a:lnSpc>
                <a:spcPts val="2450"/>
              </a:lnSpc>
              <a:buNone/>
            </a:pPr>
            <a:r>
              <a:rPr lang="en-US" sz="1531" kern="0" spc="-31" dirty="0">
                <a:solidFill>
                  <a:srgbClr val="272525"/>
                </a:solidFill>
                <a:latin typeface="Source Sans Pro" pitchFamily="34" charset="0"/>
                <a:ea typeface="Source Sans Pro" pitchFamily="34" charset="-122"/>
                <a:cs typeface="Source Sans Pro" pitchFamily="34" charset="-120"/>
              </a:rPr>
              <a:t>L'IA interactionniste s'intéresse aux systèmes d'IA comme des entités dynamiques qui interagissent constamment avec leur environnement. Cette approche valorise l'incarnation des agents dans des scénarios réels ou virtuels.</a:t>
            </a:r>
            <a:endParaRPr lang="en-US" sz="1531" dirty="0"/>
          </a:p>
        </p:txBody>
      </p:sp>
      <p:sp>
        <p:nvSpPr>
          <p:cNvPr id="11" name="Shape 8"/>
          <p:cNvSpPr/>
          <p:nvPr/>
        </p:nvSpPr>
        <p:spPr>
          <a:xfrm>
            <a:off x="7533858" y="2856428"/>
            <a:ext cx="680561" cy="38814"/>
          </a:xfrm>
          <a:prstGeom prst="roundRect">
            <a:avLst>
              <a:gd name="adj" fmla="val 225463"/>
            </a:avLst>
          </a:prstGeom>
          <a:solidFill>
            <a:srgbClr val="D6BADD"/>
          </a:solidFill>
          <a:ln/>
        </p:spPr>
      </p:sp>
      <p:sp>
        <p:nvSpPr>
          <p:cNvPr id="12" name="Shape 9"/>
          <p:cNvSpPr/>
          <p:nvPr/>
        </p:nvSpPr>
        <p:spPr>
          <a:xfrm>
            <a:off x="7096304" y="2657118"/>
            <a:ext cx="437555" cy="437555"/>
          </a:xfrm>
          <a:prstGeom prst="roundRect">
            <a:avLst>
              <a:gd name="adj" fmla="val 20000"/>
            </a:avLst>
          </a:prstGeom>
          <a:solidFill>
            <a:srgbClr val="F0D4F7"/>
          </a:solidFill>
          <a:ln w="7620">
            <a:solidFill>
              <a:srgbClr val="D6BADD"/>
            </a:solidFill>
            <a:prstDash val="solid"/>
          </a:ln>
        </p:spPr>
      </p:sp>
      <p:sp>
        <p:nvSpPr>
          <p:cNvPr id="13" name="Text 10"/>
          <p:cNvSpPr/>
          <p:nvPr/>
        </p:nvSpPr>
        <p:spPr>
          <a:xfrm>
            <a:off x="7234059" y="2693551"/>
            <a:ext cx="162044" cy="364569"/>
          </a:xfrm>
          <a:prstGeom prst="rect">
            <a:avLst/>
          </a:prstGeom>
          <a:noFill/>
          <a:ln/>
        </p:spPr>
        <p:txBody>
          <a:bodyPr wrap="none" rtlCol="0" anchor="t"/>
          <a:lstStyle/>
          <a:p>
            <a:pPr marL="0" indent="0" algn="ctr">
              <a:lnSpc>
                <a:spcPts val="2871"/>
              </a:lnSpc>
              <a:buNone/>
            </a:pPr>
            <a:r>
              <a:rPr lang="en-US" sz="2297" b="1" kern="0" spc="-31" dirty="0">
                <a:solidFill>
                  <a:srgbClr val="272525"/>
                </a:solidFill>
                <a:latin typeface="adonis-web" pitchFamily="34" charset="0"/>
                <a:ea typeface="adonis-web" pitchFamily="34" charset="-122"/>
                <a:cs typeface="adonis-web" pitchFamily="34" charset="-120"/>
              </a:rPr>
              <a:t>2</a:t>
            </a:r>
            <a:endParaRPr lang="en-US" sz="2297" dirty="0"/>
          </a:p>
        </p:txBody>
      </p:sp>
      <p:sp>
        <p:nvSpPr>
          <p:cNvPr id="14" name="Text 11"/>
          <p:cNvSpPr/>
          <p:nvPr/>
        </p:nvSpPr>
        <p:spPr>
          <a:xfrm>
            <a:off x="8384619" y="2699623"/>
            <a:ext cx="2430780" cy="303848"/>
          </a:xfrm>
          <a:prstGeom prst="rect">
            <a:avLst/>
          </a:prstGeom>
          <a:noFill/>
          <a:ln/>
        </p:spPr>
        <p:txBody>
          <a:bodyPr wrap="none" rtlCol="0" anchor="t"/>
          <a:lstStyle/>
          <a:p>
            <a:pPr marL="0" indent="0" algn="l">
              <a:lnSpc>
                <a:spcPts val="2393"/>
              </a:lnSpc>
              <a:buNone/>
            </a:pPr>
            <a:r>
              <a:rPr lang="en-US" sz="1914" b="1" kern="0" spc="-31" dirty="0">
                <a:solidFill>
                  <a:srgbClr val="272525"/>
                </a:solidFill>
                <a:latin typeface="adonis-web" pitchFamily="34" charset="0"/>
                <a:ea typeface="adonis-web" pitchFamily="34" charset="-122"/>
                <a:cs typeface="adonis-web" pitchFamily="34" charset="-120"/>
              </a:rPr>
              <a:t>Intelligence Émergente</a:t>
            </a:r>
            <a:endParaRPr lang="en-US" sz="1914" dirty="0"/>
          </a:p>
        </p:txBody>
      </p:sp>
      <p:sp>
        <p:nvSpPr>
          <p:cNvPr id="15" name="Text 12"/>
          <p:cNvSpPr/>
          <p:nvPr/>
        </p:nvSpPr>
        <p:spPr>
          <a:xfrm>
            <a:off x="8384619" y="3120152"/>
            <a:ext cx="3277433" cy="1865948"/>
          </a:xfrm>
          <a:prstGeom prst="rect">
            <a:avLst/>
          </a:prstGeom>
          <a:noFill/>
          <a:ln/>
        </p:spPr>
        <p:txBody>
          <a:bodyPr wrap="square" rtlCol="0" anchor="t"/>
          <a:lstStyle/>
          <a:p>
            <a:pPr marL="0" indent="0" algn="l">
              <a:lnSpc>
                <a:spcPts val="2450"/>
              </a:lnSpc>
              <a:buNone/>
            </a:pPr>
            <a:r>
              <a:rPr lang="en-US" sz="1531" kern="0" spc="-31" dirty="0">
                <a:solidFill>
                  <a:srgbClr val="272525"/>
                </a:solidFill>
                <a:latin typeface="Source Sans Pro" pitchFamily="34" charset="0"/>
                <a:ea typeface="Source Sans Pro" pitchFamily="34" charset="-122"/>
                <a:cs typeface="Source Sans Pro" pitchFamily="34" charset="-120"/>
              </a:rPr>
              <a:t>L'objectif est d'explorer l'intelligence comme un phénomène émergeant de l'interaction continue avec l'environnement, souvent sans recourir à des représentations symboliques complexes.</a:t>
            </a:r>
            <a:endParaRPr lang="en-US" sz="1531" dirty="0"/>
          </a:p>
        </p:txBody>
      </p:sp>
      <p:sp>
        <p:nvSpPr>
          <p:cNvPr id="16" name="Shape 13"/>
          <p:cNvSpPr/>
          <p:nvPr/>
        </p:nvSpPr>
        <p:spPr>
          <a:xfrm>
            <a:off x="6415742" y="5368766"/>
            <a:ext cx="680561" cy="38814"/>
          </a:xfrm>
          <a:prstGeom prst="roundRect">
            <a:avLst>
              <a:gd name="adj" fmla="val 225463"/>
            </a:avLst>
          </a:prstGeom>
          <a:solidFill>
            <a:srgbClr val="D6BADD"/>
          </a:solidFill>
          <a:ln/>
        </p:spPr>
      </p:sp>
      <p:sp>
        <p:nvSpPr>
          <p:cNvPr id="17" name="Shape 14"/>
          <p:cNvSpPr/>
          <p:nvPr/>
        </p:nvSpPr>
        <p:spPr>
          <a:xfrm>
            <a:off x="7096304" y="5169456"/>
            <a:ext cx="437555" cy="437555"/>
          </a:xfrm>
          <a:prstGeom prst="roundRect">
            <a:avLst>
              <a:gd name="adj" fmla="val 20000"/>
            </a:avLst>
          </a:prstGeom>
          <a:solidFill>
            <a:srgbClr val="F0D4F7"/>
          </a:solidFill>
          <a:ln w="7620">
            <a:solidFill>
              <a:srgbClr val="D6BADD"/>
            </a:solidFill>
            <a:prstDash val="solid"/>
          </a:ln>
        </p:spPr>
      </p:sp>
      <p:sp>
        <p:nvSpPr>
          <p:cNvPr id="18" name="Text 15"/>
          <p:cNvSpPr/>
          <p:nvPr/>
        </p:nvSpPr>
        <p:spPr>
          <a:xfrm>
            <a:off x="7234059" y="5205889"/>
            <a:ext cx="162044" cy="364569"/>
          </a:xfrm>
          <a:prstGeom prst="rect">
            <a:avLst/>
          </a:prstGeom>
          <a:noFill/>
          <a:ln/>
        </p:spPr>
        <p:txBody>
          <a:bodyPr wrap="none" rtlCol="0" anchor="t"/>
          <a:lstStyle/>
          <a:p>
            <a:pPr marL="0" indent="0" algn="ctr">
              <a:lnSpc>
                <a:spcPts val="2871"/>
              </a:lnSpc>
              <a:buNone/>
            </a:pPr>
            <a:r>
              <a:rPr lang="en-US" sz="2297" b="1" kern="0" spc="-31" dirty="0">
                <a:solidFill>
                  <a:srgbClr val="272525"/>
                </a:solidFill>
                <a:latin typeface="adonis-web" pitchFamily="34" charset="0"/>
                <a:ea typeface="adonis-web" pitchFamily="34" charset="-122"/>
                <a:cs typeface="adonis-web" pitchFamily="34" charset="-120"/>
              </a:rPr>
              <a:t>3</a:t>
            </a:r>
            <a:endParaRPr lang="en-US" sz="2297" dirty="0"/>
          </a:p>
        </p:txBody>
      </p:sp>
      <p:sp>
        <p:nvSpPr>
          <p:cNvPr id="19" name="Text 16"/>
          <p:cNvSpPr/>
          <p:nvPr/>
        </p:nvSpPr>
        <p:spPr>
          <a:xfrm>
            <a:off x="3656767" y="5211961"/>
            <a:ext cx="2588776" cy="303848"/>
          </a:xfrm>
          <a:prstGeom prst="rect">
            <a:avLst/>
          </a:prstGeom>
          <a:noFill/>
          <a:ln/>
        </p:spPr>
        <p:txBody>
          <a:bodyPr wrap="none" rtlCol="0" anchor="t"/>
          <a:lstStyle/>
          <a:p>
            <a:pPr marL="0" indent="0" algn="r">
              <a:lnSpc>
                <a:spcPts val="2393"/>
              </a:lnSpc>
              <a:buNone/>
            </a:pPr>
            <a:r>
              <a:rPr lang="en-US" sz="1914" b="1" kern="0" spc="-31" dirty="0">
                <a:solidFill>
                  <a:srgbClr val="272525"/>
                </a:solidFill>
                <a:latin typeface="adonis-web" pitchFamily="34" charset="0"/>
                <a:ea typeface="adonis-web" pitchFamily="34" charset="-122"/>
                <a:cs typeface="adonis-web" pitchFamily="34" charset="-120"/>
              </a:rPr>
              <a:t>Applications Dynamiques</a:t>
            </a:r>
            <a:endParaRPr lang="en-US" sz="1914" dirty="0"/>
          </a:p>
        </p:txBody>
      </p:sp>
      <p:sp>
        <p:nvSpPr>
          <p:cNvPr id="20" name="Text 17"/>
          <p:cNvSpPr/>
          <p:nvPr/>
        </p:nvSpPr>
        <p:spPr>
          <a:xfrm>
            <a:off x="2968228" y="5632490"/>
            <a:ext cx="3277314" cy="1865948"/>
          </a:xfrm>
          <a:prstGeom prst="rect">
            <a:avLst/>
          </a:prstGeom>
          <a:noFill/>
          <a:ln/>
        </p:spPr>
        <p:txBody>
          <a:bodyPr wrap="square" rtlCol="0" anchor="t"/>
          <a:lstStyle/>
          <a:p>
            <a:pPr marL="0" indent="0" algn="r">
              <a:lnSpc>
                <a:spcPts val="2450"/>
              </a:lnSpc>
              <a:buNone/>
            </a:pPr>
            <a:r>
              <a:rPr lang="en-US" sz="1531" kern="0" spc="-31" dirty="0">
                <a:solidFill>
                  <a:srgbClr val="272525"/>
                </a:solidFill>
                <a:latin typeface="Source Sans Pro" pitchFamily="34" charset="0"/>
                <a:ea typeface="Source Sans Pro" pitchFamily="34" charset="-122"/>
                <a:cs typeface="Source Sans Pro" pitchFamily="34" charset="-120"/>
              </a:rPr>
              <a:t>L'IA interactionniste s'applique souvent dans des contextes où la réponse en temps réel et l'adaptabilité à des situations imprévues sont critiques, comme dans la robotique mobile ou les systèmes de navigation.</a:t>
            </a:r>
            <a:endParaRPr lang="en-US" sz="1531" dirty="0"/>
          </a:p>
        </p:txBody>
      </p:sp>
    </p:spTree>
    <p:extLst>
      <p:ext uri="{BB962C8B-B14F-4D97-AF65-F5344CB8AC3E}">
        <p14:creationId xmlns:p14="http://schemas.microsoft.com/office/powerpoint/2010/main" val="14959380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803315"/>
            <a:ext cx="9933503" cy="1388745"/>
          </a:xfrm>
          <a:prstGeom prst="rect">
            <a:avLst/>
          </a:prstGeom>
          <a:noFill/>
          <a:ln/>
        </p:spPr>
        <p:txBody>
          <a:bodyPr wrap="square" rtlCol="0" anchor="t"/>
          <a:lstStyle/>
          <a:p>
            <a:pPr marL="0" indent="0">
              <a:lnSpc>
                <a:spcPts val="5468"/>
              </a:lnSpc>
              <a:buNone/>
            </a:pPr>
            <a:r>
              <a:rPr lang="en-US" sz="4374" b="1" kern="0" spc="-35" dirty="0">
                <a:solidFill>
                  <a:srgbClr val="000000"/>
                </a:solidFill>
                <a:latin typeface="adonis-web" pitchFamily="34" charset="0"/>
                <a:ea typeface="adonis-web" pitchFamily="34" charset="-122"/>
                <a:cs typeface="adonis-web" pitchFamily="34" charset="-120"/>
              </a:rPr>
              <a:t>Terminal Time : Une Œuvre d'IA Expressive</a:t>
            </a:r>
            <a:endParaRPr lang="en-US" sz="4374" dirty="0"/>
          </a:p>
        </p:txBody>
      </p:sp>
      <p:sp>
        <p:nvSpPr>
          <p:cNvPr id="5" name="Text 2"/>
          <p:cNvSpPr/>
          <p:nvPr/>
        </p:nvSpPr>
        <p:spPr>
          <a:xfrm>
            <a:off x="2348389" y="2747486"/>
            <a:ext cx="2777490" cy="347186"/>
          </a:xfrm>
          <a:prstGeom prst="rect">
            <a:avLst/>
          </a:prstGeom>
          <a:noFill/>
          <a:ln/>
        </p:spPr>
        <p:txBody>
          <a:bodyPr wrap="none" rtlCol="0" anchor="t"/>
          <a:lstStyle/>
          <a:p>
            <a:pPr marL="0" indent="0">
              <a:lnSpc>
                <a:spcPts val="2734"/>
              </a:lnSpc>
              <a:buNone/>
            </a:pPr>
            <a:r>
              <a:rPr lang="en-US" sz="2187" b="1" kern="0" spc="-35" dirty="0">
                <a:solidFill>
                  <a:srgbClr val="000000"/>
                </a:solidFill>
                <a:latin typeface="adonis-web" pitchFamily="34" charset="0"/>
                <a:ea typeface="adonis-web" pitchFamily="34" charset="-122"/>
                <a:cs typeface="adonis-web" pitchFamily="34" charset="-120"/>
              </a:rPr>
              <a:t>Concept</a:t>
            </a:r>
            <a:endParaRPr lang="en-US" sz="2187" dirty="0"/>
          </a:p>
        </p:txBody>
      </p:sp>
      <p:sp>
        <p:nvSpPr>
          <p:cNvPr id="6" name="Text 3"/>
          <p:cNvSpPr/>
          <p:nvPr/>
        </p:nvSpPr>
        <p:spPr>
          <a:xfrm>
            <a:off x="2348389" y="3316843"/>
            <a:ext cx="2949416" cy="3198614"/>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Terminal Time est une machine qui construit des histoires documentaires idéologiquement biaisées en réponse aux réactions du public. C'est une expérience cinématographique conçue pour être projetée sur un grand écran dans une salle de cinéma.</a:t>
            </a:r>
            <a:endParaRPr lang="en-US" sz="1750" dirty="0"/>
          </a:p>
        </p:txBody>
      </p:sp>
      <p:sp>
        <p:nvSpPr>
          <p:cNvPr id="7" name="Text 4"/>
          <p:cNvSpPr/>
          <p:nvPr/>
        </p:nvSpPr>
        <p:spPr>
          <a:xfrm>
            <a:off x="5847398" y="2747486"/>
            <a:ext cx="2922270" cy="347186"/>
          </a:xfrm>
          <a:prstGeom prst="rect">
            <a:avLst/>
          </a:prstGeom>
          <a:noFill/>
          <a:ln/>
        </p:spPr>
        <p:txBody>
          <a:bodyPr wrap="none" rtlCol="0" anchor="t"/>
          <a:lstStyle/>
          <a:p>
            <a:pPr marL="0" indent="0">
              <a:lnSpc>
                <a:spcPts val="2734"/>
              </a:lnSpc>
              <a:buNone/>
            </a:pPr>
            <a:r>
              <a:rPr lang="en-US" sz="2187" b="1" kern="0" spc="-35" dirty="0">
                <a:solidFill>
                  <a:srgbClr val="000000"/>
                </a:solidFill>
                <a:latin typeface="adonis-web" pitchFamily="34" charset="0"/>
                <a:ea typeface="adonis-web" pitchFamily="34" charset="-122"/>
                <a:cs typeface="adonis-web" pitchFamily="34" charset="-120"/>
              </a:rPr>
              <a:t>Interaction avec le Public</a:t>
            </a:r>
            <a:endParaRPr lang="en-US" sz="2187" dirty="0"/>
          </a:p>
        </p:txBody>
      </p:sp>
      <p:sp>
        <p:nvSpPr>
          <p:cNvPr id="8" name="Text 5"/>
          <p:cNvSpPr/>
          <p:nvPr/>
        </p:nvSpPr>
        <p:spPr>
          <a:xfrm>
            <a:off x="5847398" y="3316843"/>
            <a:ext cx="2949416" cy="3909417"/>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Au début du spectacle, et à plusieurs reprises au cours de celui-ci, le public répond à des questions à choix multiples à l'aide d'un applaudimètre. Les réponses permettent au programme informatique de créer des récits historiques qui tentent de refléter et souvent d'exagérer les préjugés et les désirs du public.</a:t>
            </a:r>
            <a:endParaRPr lang="en-US" sz="1750" dirty="0"/>
          </a:p>
        </p:txBody>
      </p:sp>
      <p:sp>
        <p:nvSpPr>
          <p:cNvPr id="9" name="Text 6"/>
          <p:cNvSpPr/>
          <p:nvPr/>
        </p:nvSpPr>
        <p:spPr>
          <a:xfrm>
            <a:off x="9346406" y="2747486"/>
            <a:ext cx="2777490" cy="347186"/>
          </a:xfrm>
          <a:prstGeom prst="rect">
            <a:avLst/>
          </a:prstGeom>
          <a:noFill/>
          <a:ln/>
        </p:spPr>
        <p:txBody>
          <a:bodyPr wrap="none" rtlCol="0" anchor="t"/>
          <a:lstStyle/>
          <a:p>
            <a:pPr marL="0" indent="0">
              <a:lnSpc>
                <a:spcPts val="2734"/>
              </a:lnSpc>
              <a:buNone/>
            </a:pPr>
            <a:r>
              <a:rPr lang="en-US" sz="2187" b="1" kern="0" spc="-35" dirty="0">
                <a:solidFill>
                  <a:srgbClr val="000000"/>
                </a:solidFill>
                <a:latin typeface="adonis-web" pitchFamily="34" charset="0"/>
                <a:ea typeface="adonis-web" pitchFamily="34" charset="-122"/>
                <a:cs typeface="adonis-web" pitchFamily="34" charset="-120"/>
              </a:rPr>
              <a:t>Objectif</a:t>
            </a:r>
            <a:endParaRPr lang="en-US" sz="2187" dirty="0"/>
          </a:p>
        </p:txBody>
      </p:sp>
      <p:sp>
        <p:nvSpPr>
          <p:cNvPr id="10" name="Text 7"/>
          <p:cNvSpPr/>
          <p:nvPr/>
        </p:nvSpPr>
        <p:spPr>
          <a:xfrm>
            <a:off x="9346406" y="3316843"/>
            <a:ext cx="2949416" cy="2487811"/>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En exagérant la position idéologique impliquée dans les réponses du public, Terminal Time encourage le public à poser des questions fondamentales sur la relation entre le point de vue et les constructions de l'histoire.</a:t>
            </a:r>
            <a:endParaRPr lang="en-US" sz="1750" dirty="0"/>
          </a:p>
        </p:txBody>
      </p:sp>
    </p:spTree>
    <p:extLst>
      <p:ext uri="{BB962C8B-B14F-4D97-AF65-F5344CB8AC3E}">
        <p14:creationId xmlns:p14="http://schemas.microsoft.com/office/powerpoint/2010/main" val="9868166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993392" y="768995"/>
            <a:ext cx="10149840" cy="7033793"/>
          </a:xfrm>
          <a:prstGeom prst="rect">
            <a:avLst/>
          </a:prstGeom>
        </p:spPr>
      </p:pic>
    </p:spTree>
    <p:extLst>
      <p:ext uri="{BB962C8B-B14F-4D97-AF65-F5344CB8AC3E}">
        <p14:creationId xmlns:p14="http://schemas.microsoft.com/office/powerpoint/2010/main" val="2478131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091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2105025"/>
          </a:xfrm>
          <a:prstGeom prst="rect">
            <a:avLst/>
          </a:prstGeom>
        </p:spPr>
      </p:pic>
      <p:sp>
        <p:nvSpPr>
          <p:cNvPr id="5" name="Text 1"/>
          <p:cNvSpPr/>
          <p:nvPr/>
        </p:nvSpPr>
        <p:spPr>
          <a:xfrm>
            <a:off x="3550920" y="2568059"/>
            <a:ext cx="6427946" cy="526256"/>
          </a:xfrm>
          <a:prstGeom prst="rect">
            <a:avLst/>
          </a:prstGeom>
          <a:noFill/>
          <a:ln/>
        </p:spPr>
        <p:txBody>
          <a:bodyPr wrap="none" rtlCol="0" anchor="t"/>
          <a:lstStyle/>
          <a:p>
            <a:pPr marL="0" indent="0">
              <a:lnSpc>
                <a:spcPts val="4144"/>
              </a:lnSpc>
              <a:buNone/>
            </a:pPr>
            <a:r>
              <a:rPr lang="en-US" sz="3315" b="1" kern="0" spc="-27" dirty="0">
                <a:solidFill>
                  <a:srgbClr val="000000"/>
                </a:solidFill>
                <a:latin typeface="adonis-web" pitchFamily="34" charset="0"/>
                <a:ea typeface="adonis-web" pitchFamily="34" charset="-122"/>
                <a:cs typeface="adonis-web" pitchFamily="34" charset="-120"/>
              </a:rPr>
              <a:t>Techniques d'IA dans Terminal Time</a:t>
            </a:r>
            <a:endParaRPr lang="en-US" sz="3315" dirty="0"/>
          </a:p>
        </p:txBody>
      </p:sp>
      <p:pic>
        <p:nvPicPr>
          <p:cNvPr id="6" name="Image 2" descr="preencoded.png"/>
          <p:cNvPicPr>
            <a:picLocks noChangeAspect="1"/>
          </p:cNvPicPr>
          <p:nvPr/>
        </p:nvPicPr>
        <p:blipFill>
          <a:blip r:embed="rId5"/>
          <a:stretch>
            <a:fillRect/>
          </a:stretch>
        </p:blipFill>
        <p:spPr>
          <a:xfrm>
            <a:off x="3550920" y="3346847"/>
            <a:ext cx="2509480" cy="673537"/>
          </a:xfrm>
          <a:prstGeom prst="rect">
            <a:avLst/>
          </a:prstGeom>
        </p:spPr>
      </p:pic>
      <p:sp>
        <p:nvSpPr>
          <p:cNvPr id="7" name="Text 2"/>
          <p:cNvSpPr/>
          <p:nvPr/>
        </p:nvSpPr>
        <p:spPr>
          <a:xfrm>
            <a:off x="3719274" y="4272915"/>
            <a:ext cx="2172772" cy="526256"/>
          </a:xfrm>
          <a:prstGeom prst="rect">
            <a:avLst/>
          </a:prstGeom>
          <a:noFill/>
          <a:ln/>
        </p:spPr>
        <p:txBody>
          <a:bodyPr wrap="square" rtlCol="0" anchor="t"/>
          <a:lstStyle/>
          <a:p>
            <a:pPr marL="0" indent="0" algn="l">
              <a:lnSpc>
                <a:spcPts val="2072"/>
              </a:lnSpc>
              <a:buNone/>
            </a:pPr>
            <a:r>
              <a:rPr lang="en-US" sz="1658" b="1" kern="0" spc="-27" dirty="0">
                <a:solidFill>
                  <a:srgbClr val="272525"/>
                </a:solidFill>
                <a:latin typeface="adonis-web" pitchFamily="34" charset="0"/>
                <a:ea typeface="adonis-web" pitchFamily="34" charset="-122"/>
                <a:cs typeface="adonis-web" pitchFamily="34" charset="-120"/>
              </a:rPr>
              <a:t>Représentation Symbolique</a:t>
            </a:r>
            <a:endParaRPr lang="en-US" sz="1658" dirty="0"/>
          </a:p>
        </p:txBody>
      </p:sp>
      <p:sp>
        <p:nvSpPr>
          <p:cNvPr id="8" name="Text 3"/>
          <p:cNvSpPr/>
          <p:nvPr/>
        </p:nvSpPr>
        <p:spPr>
          <a:xfrm>
            <a:off x="3719274" y="4900136"/>
            <a:ext cx="2172772" cy="2154555"/>
          </a:xfrm>
          <a:prstGeom prst="rect">
            <a:avLst/>
          </a:prstGeom>
          <a:noFill/>
          <a:ln/>
        </p:spPr>
        <p:txBody>
          <a:bodyPr wrap="square" rtlCol="0" anchor="t"/>
          <a:lstStyle/>
          <a:p>
            <a:pPr marL="0" indent="0" algn="l">
              <a:lnSpc>
                <a:spcPts val="2122"/>
              </a:lnSpc>
              <a:buNone/>
            </a:pPr>
            <a:r>
              <a:rPr lang="en-US" sz="1326" kern="0" spc="-27" dirty="0">
                <a:solidFill>
                  <a:srgbClr val="272525"/>
                </a:solidFill>
                <a:latin typeface="Source Sans Pro" pitchFamily="34" charset="0"/>
                <a:ea typeface="Source Sans Pro" pitchFamily="34" charset="-122"/>
                <a:cs typeface="Source Sans Pro" pitchFamily="34" charset="-120"/>
              </a:rPr>
              <a:t>Les événements historiques sont représentés dans la machine à l'aide d'un formalisme logique. Les préjugés idéologiques sont représentés à l'aide d'une formulation de l'idéologie sous forme d'arbre d'objectifs.</a:t>
            </a:r>
            <a:endParaRPr lang="en-US" sz="1326" dirty="0"/>
          </a:p>
        </p:txBody>
      </p:sp>
      <p:pic>
        <p:nvPicPr>
          <p:cNvPr id="9" name="Image 3" descr="preencoded.png"/>
          <p:cNvPicPr>
            <a:picLocks noChangeAspect="1"/>
          </p:cNvPicPr>
          <p:nvPr/>
        </p:nvPicPr>
        <p:blipFill>
          <a:blip r:embed="rId6"/>
          <a:stretch>
            <a:fillRect/>
          </a:stretch>
        </p:blipFill>
        <p:spPr>
          <a:xfrm>
            <a:off x="6060400" y="3346847"/>
            <a:ext cx="2509480" cy="673537"/>
          </a:xfrm>
          <a:prstGeom prst="rect">
            <a:avLst/>
          </a:prstGeom>
        </p:spPr>
      </p:pic>
      <p:sp>
        <p:nvSpPr>
          <p:cNvPr id="10" name="Text 4"/>
          <p:cNvSpPr/>
          <p:nvPr/>
        </p:nvSpPr>
        <p:spPr>
          <a:xfrm>
            <a:off x="6228755" y="4272915"/>
            <a:ext cx="2105025" cy="263128"/>
          </a:xfrm>
          <a:prstGeom prst="rect">
            <a:avLst/>
          </a:prstGeom>
          <a:noFill/>
          <a:ln/>
        </p:spPr>
        <p:txBody>
          <a:bodyPr wrap="none" rtlCol="0" anchor="t"/>
          <a:lstStyle/>
          <a:p>
            <a:pPr marL="0" indent="0" algn="l">
              <a:lnSpc>
                <a:spcPts val="2072"/>
              </a:lnSpc>
              <a:buNone/>
            </a:pPr>
            <a:r>
              <a:rPr lang="en-US" sz="1658" b="1" kern="0" spc="-27" dirty="0">
                <a:solidFill>
                  <a:srgbClr val="272525"/>
                </a:solidFill>
                <a:latin typeface="adonis-web" pitchFamily="34" charset="0"/>
                <a:ea typeface="adonis-web" pitchFamily="34" charset="-122"/>
                <a:cs typeface="adonis-web" pitchFamily="34" charset="-120"/>
              </a:rPr>
              <a:t>Adaptation Dynamique</a:t>
            </a:r>
            <a:endParaRPr lang="en-US" sz="1658" dirty="0"/>
          </a:p>
        </p:txBody>
      </p:sp>
      <p:sp>
        <p:nvSpPr>
          <p:cNvPr id="11" name="Text 5"/>
          <p:cNvSpPr/>
          <p:nvPr/>
        </p:nvSpPr>
        <p:spPr>
          <a:xfrm>
            <a:off x="6228755" y="4637008"/>
            <a:ext cx="2172772" cy="2962513"/>
          </a:xfrm>
          <a:prstGeom prst="rect">
            <a:avLst/>
          </a:prstGeom>
          <a:noFill/>
          <a:ln/>
        </p:spPr>
        <p:txBody>
          <a:bodyPr wrap="square" rtlCol="0" anchor="t"/>
          <a:lstStyle/>
          <a:p>
            <a:pPr marL="0" indent="0" algn="l">
              <a:lnSpc>
                <a:spcPts val="2122"/>
              </a:lnSpc>
              <a:buNone/>
            </a:pPr>
            <a:r>
              <a:rPr lang="en-US" sz="1326" kern="0" spc="-27" dirty="0">
                <a:solidFill>
                  <a:srgbClr val="272525"/>
                </a:solidFill>
                <a:latin typeface="Source Sans Pro" pitchFamily="34" charset="0"/>
                <a:ea typeface="Source Sans Pro" pitchFamily="34" charset="-122"/>
                <a:cs typeface="Source Sans Pro" pitchFamily="34" charset="-120"/>
              </a:rPr>
              <a:t>L'arbre des objectifs est modifié au fur et à mesure que le public répond aux questions du sondage. La poursuite d'objectifs dans l'arbre des objectifs amène le système à rechercher dans sa base de connaissances des épisodes historiques susceptibles d'être inclinés pour soutenir le parti pris idéologique actuel.</a:t>
            </a:r>
            <a:endParaRPr lang="en-US" sz="1326" dirty="0"/>
          </a:p>
        </p:txBody>
      </p:sp>
      <p:pic>
        <p:nvPicPr>
          <p:cNvPr id="12" name="Image 4" descr="preencoded.png"/>
          <p:cNvPicPr>
            <a:picLocks noChangeAspect="1"/>
          </p:cNvPicPr>
          <p:nvPr/>
        </p:nvPicPr>
        <p:blipFill>
          <a:blip r:embed="rId7"/>
          <a:stretch>
            <a:fillRect/>
          </a:stretch>
        </p:blipFill>
        <p:spPr>
          <a:xfrm>
            <a:off x="8569881" y="3346847"/>
            <a:ext cx="2509599" cy="673537"/>
          </a:xfrm>
          <a:prstGeom prst="rect">
            <a:avLst/>
          </a:prstGeom>
        </p:spPr>
      </p:pic>
      <p:sp>
        <p:nvSpPr>
          <p:cNvPr id="13" name="Text 6"/>
          <p:cNvSpPr/>
          <p:nvPr/>
        </p:nvSpPr>
        <p:spPr>
          <a:xfrm>
            <a:off x="8738235" y="4272915"/>
            <a:ext cx="2105025" cy="263128"/>
          </a:xfrm>
          <a:prstGeom prst="rect">
            <a:avLst/>
          </a:prstGeom>
          <a:noFill/>
          <a:ln/>
        </p:spPr>
        <p:txBody>
          <a:bodyPr wrap="none" rtlCol="0" anchor="t"/>
          <a:lstStyle/>
          <a:p>
            <a:pPr marL="0" indent="0" algn="l">
              <a:lnSpc>
                <a:spcPts val="2072"/>
              </a:lnSpc>
              <a:buNone/>
            </a:pPr>
            <a:r>
              <a:rPr lang="en-US" sz="1658" b="1" kern="0" spc="-27" dirty="0">
                <a:solidFill>
                  <a:srgbClr val="272525"/>
                </a:solidFill>
                <a:latin typeface="adonis-web" pitchFamily="34" charset="0"/>
                <a:ea typeface="adonis-web" pitchFamily="34" charset="-122"/>
                <a:cs typeface="adonis-web" pitchFamily="34" charset="-120"/>
              </a:rPr>
              <a:t>Génération de Contenu</a:t>
            </a:r>
            <a:endParaRPr lang="en-US" sz="1658" dirty="0"/>
          </a:p>
        </p:txBody>
      </p:sp>
      <p:sp>
        <p:nvSpPr>
          <p:cNvPr id="14" name="Text 7"/>
          <p:cNvSpPr/>
          <p:nvPr/>
        </p:nvSpPr>
        <p:spPr>
          <a:xfrm>
            <a:off x="8738235" y="4637008"/>
            <a:ext cx="2172891" cy="1885236"/>
          </a:xfrm>
          <a:prstGeom prst="rect">
            <a:avLst/>
          </a:prstGeom>
          <a:noFill/>
          <a:ln/>
        </p:spPr>
        <p:txBody>
          <a:bodyPr wrap="square" rtlCol="0" anchor="t"/>
          <a:lstStyle/>
          <a:p>
            <a:pPr marL="0" indent="0" algn="l">
              <a:lnSpc>
                <a:spcPts val="2122"/>
              </a:lnSpc>
              <a:buNone/>
            </a:pPr>
            <a:r>
              <a:rPr lang="en-US" sz="1326" kern="0" spc="-27" dirty="0">
                <a:solidFill>
                  <a:srgbClr val="272525"/>
                </a:solidFill>
                <a:latin typeface="Source Sans Pro" pitchFamily="34" charset="0"/>
                <a:ea typeface="Source Sans Pro" pitchFamily="34" charset="-122"/>
                <a:cs typeface="Source Sans Pro" pitchFamily="34" charset="-120"/>
              </a:rPr>
              <a:t>Des processus symboliques sont utilisés pour construire un récit qui est finalement transformé en texte anglais (lu par un synthétiseur vocal) et illustré par des clips vidéo choisis dans une base de données multimédia.</a:t>
            </a:r>
            <a:endParaRPr lang="en-US" sz="1326" dirty="0"/>
          </a:p>
        </p:txBody>
      </p:sp>
    </p:spTree>
    <p:extLst>
      <p:ext uri="{BB962C8B-B14F-4D97-AF65-F5344CB8AC3E}">
        <p14:creationId xmlns:p14="http://schemas.microsoft.com/office/powerpoint/2010/main" val="30678498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1197412"/>
            <a:ext cx="6724055" cy="694373"/>
          </a:xfrm>
          <a:prstGeom prst="rect">
            <a:avLst/>
          </a:prstGeom>
          <a:noFill/>
          <a:ln/>
        </p:spPr>
        <p:txBody>
          <a:bodyPr wrap="none" rtlCol="0" anchor="t"/>
          <a:lstStyle/>
          <a:p>
            <a:pPr marL="0" indent="0">
              <a:lnSpc>
                <a:spcPts val="5468"/>
              </a:lnSpc>
              <a:buNone/>
            </a:pPr>
            <a:r>
              <a:rPr lang="en-US" sz="4374" b="1" kern="0" spc="-35" dirty="0">
                <a:solidFill>
                  <a:srgbClr val="000000"/>
                </a:solidFill>
                <a:latin typeface="adonis-web" pitchFamily="34" charset="0"/>
                <a:ea typeface="adonis-web" pitchFamily="34" charset="-122"/>
                <a:cs typeface="adonis-web" pitchFamily="34" charset="-120"/>
              </a:rPr>
              <a:t>Comparaison des Approches</a:t>
            </a:r>
            <a:endParaRPr lang="en-US" sz="4374" dirty="0"/>
          </a:p>
        </p:txBody>
      </p:sp>
      <p:sp>
        <p:nvSpPr>
          <p:cNvPr id="5" name="Shape 2"/>
          <p:cNvSpPr/>
          <p:nvPr/>
        </p:nvSpPr>
        <p:spPr>
          <a:xfrm>
            <a:off x="2348389" y="2336125"/>
            <a:ext cx="9933503" cy="4696063"/>
          </a:xfrm>
          <a:prstGeom prst="roundRect">
            <a:avLst>
              <a:gd name="adj" fmla="val 2129"/>
            </a:avLst>
          </a:prstGeom>
          <a:noFill/>
          <a:ln w="7620">
            <a:solidFill>
              <a:srgbClr val="000000">
                <a:alpha val="8000"/>
              </a:srgbClr>
            </a:solidFill>
            <a:prstDash val="solid"/>
          </a:ln>
        </p:spPr>
      </p:sp>
      <p:sp>
        <p:nvSpPr>
          <p:cNvPr id="6" name="Shape 3"/>
          <p:cNvSpPr/>
          <p:nvPr/>
        </p:nvSpPr>
        <p:spPr>
          <a:xfrm>
            <a:off x="2356009" y="2343745"/>
            <a:ext cx="9917192" cy="637103"/>
          </a:xfrm>
          <a:prstGeom prst="rect">
            <a:avLst/>
          </a:prstGeom>
          <a:solidFill>
            <a:srgbClr val="FFFFFF">
              <a:alpha val="4000"/>
            </a:srgbClr>
          </a:solidFill>
          <a:ln/>
        </p:spPr>
      </p:sp>
      <p:sp>
        <p:nvSpPr>
          <p:cNvPr id="7" name="Text 4"/>
          <p:cNvSpPr/>
          <p:nvPr/>
        </p:nvSpPr>
        <p:spPr>
          <a:xfrm>
            <a:off x="2579489" y="2484596"/>
            <a:ext cx="2857143" cy="355402"/>
          </a:xfrm>
          <a:prstGeom prst="rect">
            <a:avLst/>
          </a:prstGeom>
          <a:noFill/>
          <a:ln/>
        </p:spPr>
        <p:txBody>
          <a:bodyPr wrap="non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Approche</a:t>
            </a:r>
            <a:endParaRPr lang="en-US" sz="1750" dirty="0"/>
          </a:p>
        </p:txBody>
      </p:sp>
      <p:sp>
        <p:nvSpPr>
          <p:cNvPr id="8" name="Text 5"/>
          <p:cNvSpPr/>
          <p:nvPr/>
        </p:nvSpPr>
        <p:spPr>
          <a:xfrm>
            <a:off x="5888593" y="2484596"/>
            <a:ext cx="2853333" cy="355402"/>
          </a:xfrm>
          <a:prstGeom prst="rect">
            <a:avLst/>
          </a:prstGeom>
          <a:noFill/>
          <a:ln/>
        </p:spPr>
        <p:txBody>
          <a:bodyPr wrap="non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Objectif</a:t>
            </a:r>
            <a:endParaRPr lang="en-US" sz="1750" dirty="0"/>
          </a:p>
        </p:txBody>
      </p:sp>
      <p:sp>
        <p:nvSpPr>
          <p:cNvPr id="9" name="Text 6"/>
          <p:cNvSpPr/>
          <p:nvPr/>
        </p:nvSpPr>
        <p:spPr>
          <a:xfrm>
            <a:off x="9193887" y="2484596"/>
            <a:ext cx="2857143" cy="355402"/>
          </a:xfrm>
          <a:prstGeom prst="rect">
            <a:avLst/>
          </a:prstGeom>
          <a:noFill/>
          <a:ln/>
        </p:spPr>
        <p:txBody>
          <a:bodyPr wrap="non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Utilisation</a:t>
            </a:r>
            <a:endParaRPr lang="en-US" sz="1750" dirty="0"/>
          </a:p>
        </p:txBody>
      </p:sp>
      <p:sp>
        <p:nvSpPr>
          <p:cNvPr id="10" name="Shape 7"/>
          <p:cNvSpPr/>
          <p:nvPr/>
        </p:nvSpPr>
        <p:spPr>
          <a:xfrm>
            <a:off x="2356008" y="2980849"/>
            <a:ext cx="10482167" cy="1347907"/>
          </a:xfrm>
          <a:prstGeom prst="rect">
            <a:avLst/>
          </a:prstGeom>
          <a:solidFill>
            <a:srgbClr val="000000">
              <a:alpha val="4000"/>
            </a:srgbClr>
          </a:solidFill>
          <a:ln/>
        </p:spPr>
      </p:sp>
      <p:sp>
        <p:nvSpPr>
          <p:cNvPr id="11" name="Text 8"/>
          <p:cNvSpPr/>
          <p:nvPr/>
        </p:nvSpPr>
        <p:spPr>
          <a:xfrm>
            <a:off x="2579489" y="3121700"/>
            <a:ext cx="2857143" cy="355402"/>
          </a:xfrm>
          <a:prstGeom prst="rect">
            <a:avLst/>
          </a:prstGeom>
          <a:noFill/>
          <a:ln/>
        </p:spPr>
        <p:txBody>
          <a:bodyPr wrap="non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GOFAI</a:t>
            </a:r>
            <a:endParaRPr lang="en-US" sz="1750" dirty="0"/>
          </a:p>
        </p:txBody>
      </p:sp>
      <p:sp>
        <p:nvSpPr>
          <p:cNvPr id="12" name="Text 9"/>
          <p:cNvSpPr/>
          <p:nvPr/>
        </p:nvSpPr>
        <p:spPr>
          <a:xfrm>
            <a:off x="5888593" y="3121700"/>
            <a:ext cx="2853333"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Développer des intelligences artificielles isolées utilisant des symboles</a:t>
            </a:r>
            <a:endParaRPr lang="en-US" sz="1750" dirty="0"/>
          </a:p>
        </p:txBody>
      </p:sp>
      <p:sp>
        <p:nvSpPr>
          <p:cNvPr id="13" name="Text 10"/>
          <p:cNvSpPr/>
          <p:nvPr/>
        </p:nvSpPr>
        <p:spPr>
          <a:xfrm>
            <a:off x="9193887" y="3121700"/>
            <a:ext cx="2857143" cy="1066205"/>
          </a:xfrm>
          <a:prstGeom prst="rect">
            <a:avLst/>
          </a:prstGeom>
          <a:noFill/>
          <a:ln/>
        </p:spPr>
        <p:txBody>
          <a:bodyPr wrap="square" rtlCol="0" anchor="t"/>
          <a:lstStyle/>
          <a:p>
            <a:pPr marL="0" indent="0">
              <a:lnSpc>
                <a:spcPts val="2799"/>
              </a:lnSpc>
              <a:buNone/>
            </a:pPr>
            <a:r>
              <a:rPr lang="en-US" sz="1600" kern="0" spc="-35" dirty="0">
                <a:solidFill>
                  <a:srgbClr val="272525"/>
                </a:solidFill>
                <a:latin typeface="Source Sans Pro" pitchFamily="34" charset="0"/>
                <a:ea typeface="Source Sans Pro" pitchFamily="34" charset="-122"/>
                <a:cs typeface="Source Sans Pro" pitchFamily="34" charset="-120"/>
              </a:rPr>
              <a:t>Tâches logiques et raisonnements complexes dans des environnements contrôlés</a:t>
            </a:r>
            <a:endParaRPr lang="en-US" sz="1600" dirty="0"/>
          </a:p>
        </p:txBody>
      </p:sp>
      <p:sp>
        <p:nvSpPr>
          <p:cNvPr id="14" name="Shape 11"/>
          <p:cNvSpPr/>
          <p:nvPr/>
        </p:nvSpPr>
        <p:spPr>
          <a:xfrm>
            <a:off x="2356009" y="4328755"/>
            <a:ext cx="9917192" cy="1347907"/>
          </a:xfrm>
          <a:prstGeom prst="rect">
            <a:avLst/>
          </a:prstGeom>
          <a:solidFill>
            <a:srgbClr val="FFFFFF">
              <a:alpha val="4000"/>
            </a:srgbClr>
          </a:solidFill>
          <a:ln/>
        </p:spPr>
      </p:sp>
      <p:sp>
        <p:nvSpPr>
          <p:cNvPr id="15" name="Text 12"/>
          <p:cNvSpPr/>
          <p:nvPr/>
        </p:nvSpPr>
        <p:spPr>
          <a:xfrm>
            <a:off x="2579489" y="4469606"/>
            <a:ext cx="2857143" cy="355402"/>
          </a:xfrm>
          <a:prstGeom prst="rect">
            <a:avLst/>
          </a:prstGeom>
          <a:noFill/>
          <a:ln/>
        </p:spPr>
        <p:txBody>
          <a:bodyPr wrap="non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IA Interactionniste</a:t>
            </a:r>
            <a:endParaRPr lang="en-US" sz="1750" dirty="0"/>
          </a:p>
        </p:txBody>
      </p:sp>
      <p:sp>
        <p:nvSpPr>
          <p:cNvPr id="16" name="Text 13"/>
          <p:cNvSpPr/>
          <p:nvPr/>
        </p:nvSpPr>
        <p:spPr>
          <a:xfrm>
            <a:off x="5888593" y="4469606"/>
            <a:ext cx="2853333"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Explorer l'intelligence émergente de l'interaction avec l'environnement</a:t>
            </a:r>
            <a:endParaRPr lang="en-US" sz="1750" dirty="0"/>
          </a:p>
        </p:txBody>
      </p:sp>
      <p:sp>
        <p:nvSpPr>
          <p:cNvPr id="17" name="Text 14"/>
          <p:cNvSpPr/>
          <p:nvPr/>
        </p:nvSpPr>
        <p:spPr>
          <a:xfrm>
            <a:off x="9193887" y="4469606"/>
            <a:ext cx="2857143"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Contextes dynamiques nécessitant une réponse en temps réel et une adaptabilité</a:t>
            </a:r>
            <a:endParaRPr lang="en-US" sz="1750" dirty="0"/>
          </a:p>
        </p:txBody>
      </p:sp>
      <p:sp>
        <p:nvSpPr>
          <p:cNvPr id="18" name="Shape 15"/>
          <p:cNvSpPr/>
          <p:nvPr/>
        </p:nvSpPr>
        <p:spPr>
          <a:xfrm>
            <a:off x="2356009" y="5676662"/>
            <a:ext cx="9917192" cy="1347907"/>
          </a:xfrm>
          <a:prstGeom prst="rect">
            <a:avLst/>
          </a:prstGeom>
          <a:solidFill>
            <a:srgbClr val="000000">
              <a:alpha val="4000"/>
            </a:srgbClr>
          </a:solidFill>
          <a:ln/>
        </p:spPr>
      </p:sp>
      <p:sp>
        <p:nvSpPr>
          <p:cNvPr id="19" name="Text 16"/>
          <p:cNvSpPr/>
          <p:nvPr/>
        </p:nvSpPr>
        <p:spPr>
          <a:xfrm>
            <a:off x="2579489" y="5817513"/>
            <a:ext cx="2857143" cy="355402"/>
          </a:xfrm>
          <a:prstGeom prst="rect">
            <a:avLst/>
          </a:prstGeom>
          <a:noFill/>
          <a:ln/>
        </p:spPr>
        <p:txBody>
          <a:bodyPr wrap="non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IA Expressive</a:t>
            </a:r>
            <a:endParaRPr lang="en-US" sz="1750" dirty="0"/>
          </a:p>
        </p:txBody>
      </p:sp>
      <p:sp>
        <p:nvSpPr>
          <p:cNvPr id="20" name="Text 17"/>
          <p:cNvSpPr/>
          <p:nvPr/>
        </p:nvSpPr>
        <p:spPr>
          <a:xfrm>
            <a:off x="5888593" y="5817513"/>
            <a:ext cx="2853333"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Créer une expérience, communiquer des idées, engager le public</a:t>
            </a:r>
            <a:endParaRPr lang="en-US" sz="1750" dirty="0"/>
          </a:p>
        </p:txBody>
      </p:sp>
      <p:sp>
        <p:nvSpPr>
          <p:cNvPr id="21" name="Text 18"/>
          <p:cNvSpPr/>
          <p:nvPr/>
        </p:nvSpPr>
        <p:spPr>
          <a:xfrm>
            <a:off x="9193887" y="5817513"/>
            <a:ext cx="2857143"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Œuvres artistiques où l'IA contribue à l'expérience et ouvre un dialogue</a:t>
            </a:r>
            <a:endParaRPr lang="en-US" sz="1750" dirty="0"/>
          </a:p>
        </p:txBody>
      </p:sp>
    </p:spTree>
    <p:extLst>
      <p:ext uri="{BB962C8B-B14F-4D97-AF65-F5344CB8AC3E}">
        <p14:creationId xmlns:p14="http://schemas.microsoft.com/office/powerpoint/2010/main" val="5459326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2348389" y="794266"/>
            <a:ext cx="5993606" cy="694373"/>
          </a:xfrm>
          <a:prstGeom prst="rect">
            <a:avLst/>
          </a:prstGeom>
          <a:noFill/>
          <a:ln/>
        </p:spPr>
        <p:txBody>
          <a:bodyPr wrap="none" rtlCol="0" anchor="t"/>
          <a:lstStyle/>
          <a:p>
            <a:pPr marL="0" indent="0">
              <a:lnSpc>
                <a:spcPts val="5468"/>
              </a:lnSpc>
              <a:buNone/>
            </a:pPr>
            <a:r>
              <a:rPr lang="en-US" sz="4374" b="1" kern="0" spc="-35" dirty="0">
                <a:solidFill>
                  <a:srgbClr val="000000"/>
                </a:solidFill>
                <a:latin typeface="adonis-web" pitchFamily="34" charset="0"/>
                <a:ea typeface="adonis-web" pitchFamily="34" charset="-122"/>
                <a:cs typeface="adonis-web" pitchFamily="34" charset="-120"/>
              </a:rPr>
              <a:t>Exemples d'IA Expressive</a:t>
            </a:r>
            <a:endParaRPr lang="en-US" sz="4374" dirty="0"/>
          </a:p>
        </p:txBody>
      </p:sp>
      <p:pic>
        <p:nvPicPr>
          <p:cNvPr id="5" name="Image 1" descr="preencoded.png"/>
          <p:cNvPicPr>
            <a:picLocks noChangeAspect="1"/>
          </p:cNvPicPr>
          <p:nvPr/>
        </p:nvPicPr>
        <p:blipFill>
          <a:blip r:embed="rId4"/>
          <a:stretch>
            <a:fillRect/>
          </a:stretch>
        </p:blipFill>
        <p:spPr>
          <a:xfrm>
            <a:off x="2348389" y="1932980"/>
            <a:ext cx="3088958" cy="1909048"/>
          </a:xfrm>
          <a:prstGeom prst="rect">
            <a:avLst/>
          </a:prstGeom>
        </p:spPr>
      </p:pic>
      <p:sp>
        <p:nvSpPr>
          <p:cNvPr id="6" name="Text 2"/>
          <p:cNvSpPr/>
          <p:nvPr/>
        </p:nvSpPr>
        <p:spPr>
          <a:xfrm>
            <a:off x="2348389" y="4119682"/>
            <a:ext cx="2855357" cy="347186"/>
          </a:xfrm>
          <a:prstGeom prst="rect">
            <a:avLst/>
          </a:prstGeom>
          <a:noFill/>
          <a:ln/>
        </p:spPr>
        <p:txBody>
          <a:bodyPr wrap="none" rtlCol="0" anchor="t"/>
          <a:lstStyle/>
          <a:p>
            <a:pPr marL="0" indent="0" algn="l">
              <a:lnSpc>
                <a:spcPts val="2734"/>
              </a:lnSpc>
              <a:buNone/>
            </a:pPr>
            <a:r>
              <a:rPr lang="en-US" sz="2187" b="1" kern="0" spc="-35" dirty="0">
                <a:solidFill>
                  <a:srgbClr val="272525"/>
                </a:solidFill>
                <a:latin typeface="adonis-web" pitchFamily="34" charset="0"/>
                <a:ea typeface="adonis-web" pitchFamily="34" charset="-122"/>
                <a:cs typeface="adonis-web" pitchFamily="34" charset="-120"/>
              </a:rPr>
              <a:t>Installations Interactives</a:t>
            </a:r>
            <a:endParaRPr lang="en-US" sz="2187" dirty="0"/>
          </a:p>
        </p:txBody>
      </p:sp>
      <p:sp>
        <p:nvSpPr>
          <p:cNvPr id="7" name="Text 3"/>
          <p:cNvSpPr/>
          <p:nvPr/>
        </p:nvSpPr>
        <p:spPr>
          <a:xfrm>
            <a:off x="2348389" y="4600099"/>
            <a:ext cx="3088958" cy="2487811"/>
          </a:xfrm>
          <a:prstGeom prst="rect">
            <a:avLst/>
          </a:prstGeom>
          <a:noFill/>
          <a:ln/>
        </p:spPr>
        <p:txBody>
          <a:bodyPr wrap="square" rtlCol="0" anchor="t"/>
          <a:lstStyle/>
          <a:p>
            <a:pPr marL="0" indent="0" algn="l">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Les installations artistiques interactives utilisent l'IA pour générer des visuels et des sons en réponse aux mouvements et aux entrées du public, créant une expérience immersive et dynamique.</a:t>
            </a:r>
            <a:endParaRPr lang="en-US" sz="1750" dirty="0"/>
          </a:p>
        </p:txBody>
      </p:sp>
      <p:pic>
        <p:nvPicPr>
          <p:cNvPr id="8" name="Image 2" descr="preencoded.png"/>
          <p:cNvPicPr>
            <a:picLocks noChangeAspect="1"/>
          </p:cNvPicPr>
          <p:nvPr/>
        </p:nvPicPr>
        <p:blipFill>
          <a:blip r:embed="rId5"/>
          <a:stretch>
            <a:fillRect/>
          </a:stretch>
        </p:blipFill>
        <p:spPr>
          <a:xfrm>
            <a:off x="5770602" y="1932980"/>
            <a:ext cx="3088958" cy="1909048"/>
          </a:xfrm>
          <a:prstGeom prst="rect">
            <a:avLst/>
          </a:prstGeom>
        </p:spPr>
      </p:pic>
      <p:sp>
        <p:nvSpPr>
          <p:cNvPr id="9" name="Text 4"/>
          <p:cNvSpPr/>
          <p:nvPr/>
        </p:nvSpPr>
        <p:spPr>
          <a:xfrm>
            <a:off x="5770602" y="4119682"/>
            <a:ext cx="2777490" cy="347186"/>
          </a:xfrm>
          <a:prstGeom prst="rect">
            <a:avLst/>
          </a:prstGeom>
          <a:noFill/>
          <a:ln/>
        </p:spPr>
        <p:txBody>
          <a:bodyPr wrap="none" rtlCol="0" anchor="t"/>
          <a:lstStyle/>
          <a:p>
            <a:pPr marL="0" indent="0" algn="l">
              <a:lnSpc>
                <a:spcPts val="2734"/>
              </a:lnSpc>
              <a:buNone/>
            </a:pPr>
            <a:r>
              <a:rPr lang="en-US" sz="2187" b="1" kern="0" spc="-35" dirty="0">
                <a:solidFill>
                  <a:srgbClr val="272525"/>
                </a:solidFill>
                <a:latin typeface="adonis-web" pitchFamily="34" charset="0"/>
                <a:ea typeface="adonis-web" pitchFamily="34" charset="-122"/>
                <a:cs typeface="adonis-web" pitchFamily="34" charset="-120"/>
              </a:rPr>
              <a:t>Poésie Numérique</a:t>
            </a:r>
            <a:endParaRPr lang="en-US" sz="2187" dirty="0"/>
          </a:p>
        </p:txBody>
      </p:sp>
      <p:sp>
        <p:nvSpPr>
          <p:cNvPr id="10" name="Text 5"/>
          <p:cNvSpPr/>
          <p:nvPr/>
        </p:nvSpPr>
        <p:spPr>
          <a:xfrm>
            <a:off x="5770602" y="4600099"/>
            <a:ext cx="3088958" cy="2132409"/>
          </a:xfrm>
          <a:prstGeom prst="rect">
            <a:avLst/>
          </a:prstGeom>
          <a:noFill/>
          <a:ln/>
        </p:spPr>
        <p:txBody>
          <a:bodyPr wrap="square" rtlCol="0" anchor="t"/>
          <a:lstStyle/>
          <a:p>
            <a:pPr marL="0" indent="0" algn="l">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La poésie numérique générée par l'IA combine des visuels abstraits et du texte de manière créative et réflexive, remettant en question les notions traditionnelles de la littérature.</a:t>
            </a:r>
            <a:endParaRPr lang="en-US" sz="1750" dirty="0"/>
          </a:p>
        </p:txBody>
      </p:sp>
      <p:pic>
        <p:nvPicPr>
          <p:cNvPr id="11" name="Image 3" descr="preencoded.png"/>
          <p:cNvPicPr>
            <a:picLocks noChangeAspect="1"/>
          </p:cNvPicPr>
          <p:nvPr/>
        </p:nvPicPr>
        <p:blipFill>
          <a:blip r:embed="rId6"/>
          <a:stretch>
            <a:fillRect/>
          </a:stretch>
        </p:blipFill>
        <p:spPr>
          <a:xfrm>
            <a:off x="9192816" y="1932980"/>
            <a:ext cx="3089077" cy="1909167"/>
          </a:xfrm>
          <a:prstGeom prst="rect">
            <a:avLst/>
          </a:prstGeom>
        </p:spPr>
      </p:pic>
      <p:sp>
        <p:nvSpPr>
          <p:cNvPr id="12" name="Text 6"/>
          <p:cNvSpPr/>
          <p:nvPr/>
        </p:nvSpPr>
        <p:spPr>
          <a:xfrm>
            <a:off x="9192816" y="4119801"/>
            <a:ext cx="3089077" cy="694373"/>
          </a:xfrm>
          <a:prstGeom prst="rect">
            <a:avLst/>
          </a:prstGeom>
          <a:noFill/>
          <a:ln/>
        </p:spPr>
        <p:txBody>
          <a:bodyPr wrap="square" rtlCol="0" anchor="t"/>
          <a:lstStyle/>
          <a:p>
            <a:pPr marL="0" indent="0" algn="l">
              <a:lnSpc>
                <a:spcPts val="2734"/>
              </a:lnSpc>
              <a:buNone/>
            </a:pPr>
            <a:r>
              <a:rPr lang="en-US" sz="2187" b="1" kern="0" spc="-35" dirty="0">
                <a:solidFill>
                  <a:srgbClr val="272525"/>
                </a:solidFill>
                <a:latin typeface="adonis-web" pitchFamily="34" charset="0"/>
                <a:ea typeface="adonis-web" pitchFamily="34" charset="-122"/>
                <a:cs typeface="adonis-web" pitchFamily="34" charset="-120"/>
              </a:rPr>
              <a:t>Chorégraphie Assistée par l'IA</a:t>
            </a:r>
            <a:endParaRPr lang="en-US" sz="2187" dirty="0"/>
          </a:p>
        </p:txBody>
      </p:sp>
      <p:sp>
        <p:nvSpPr>
          <p:cNvPr id="13" name="Text 7"/>
          <p:cNvSpPr/>
          <p:nvPr/>
        </p:nvSpPr>
        <p:spPr>
          <a:xfrm>
            <a:off x="9192816" y="4947404"/>
            <a:ext cx="3089077" cy="2487811"/>
          </a:xfrm>
          <a:prstGeom prst="rect">
            <a:avLst/>
          </a:prstGeom>
          <a:noFill/>
          <a:ln/>
        </p:spPr>
        <p:txBody>
          <a:bodyPr wrap="square" rtlCol="0" anchor="t"/>
          <a:lstStyle/>
          <a:p>
            <a:pPr marL="0" indent="0" algn="l">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La chorégraphie assistée par l'IA permet aux danseurs d'interagir avec des visuels et des sons projetés, générés en temps réel par des systèmes d'IA, créant des performances uniques et évolutives.</a:t>
            </a:r>
            <a:endParaRPr lang="en-US" sz="1750" dirty="0"/>
          </a:p>
        </p:txBody>
      </p:sp>
    </p:spTree>
    <p:extLst>
      <p:ext uri="{BB962C8B-B14F-4D97-AF65-F5344CB8AC3E}">
        <p14:creationId xmlns:p14="http://schemas.microsoft.com/office/powerpoint/2010/main" val="2013948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18288"/>
            <a:ext cx="14630400" cy="8229600"/>
          </a:xfrm>
          <a:prstGeom prst="rect">
            <a:avLst/>
          </a:prstGeom>
          <a:solidFill>
            <a:srgbClr val="1B1C1D"/>
          </a:solidFill>
          <a:ln/>
        </p:spPr>
      </p:sp>
      <p:pic>
        <p:nvPicPr>
          <p:cNvPr id="4" name="Image 1" descr="preencoded.png"/>
          <p:cNvPicPr>
            <a:picLocks noChangeAspect="1"/>
          </p:cNvPicPr>
          <p:nvPr/>
        </p:nvPicPr>
        <p:blipFill>
          <a:blip r:embed="rId4"/>
          <a:stretch>
            <a:fillRect/>
          </a:stretch>
        </p:blipFill>
        <p:spPr>
          <a:xfrm>
            <a:off x="9151620" y="0"/>
            <a:ext cx="5486400" cy="8229600"/>
          </a:xfrm>
          <a:prstGeom prst="rect">
            <a:avLst/>
          </a:prstGeom>
        </p:spPr>
      </p:pic>
      <p:sp>
        <p:nvSpPr>
          <p:cNvPr id="5" name="Text 1"/>
          <p:cNvSpPr/>
          <p:nvPr/>
        </p:nvSpPr>
        <p:spPr>
          <a:xfrm>
            <a:off x="833199" y="1165622"/>
            <a:ext cx="7477601" cy="2083118"/>
          </a:xfrm>
          <a:prstGeom prst="rect">
            <a:avLst/>
          </a:prstGeom>
          <a:noFill/>
          <a:ln/>
        </p:spPr>
        <p:txBody>
          <a:bodyPr wrap="square" rtlCol="0" anchor="t"/>
          <a:lstStyle/>
          <a:p>
            <a:pPr marL="0" indent="0">
              <a:lnSpc>
                <a:spcPts val="5468"/>
              </a:lnSpc>
              <a:buNone/>
            </a:pPr>
            <a:r>
              <a:rPr lang="en-US" sz="4374" dirty="0" smtClean="0">
                <a:solidFill>
                  <a:srgbClr val="AE8625"/>
                </a:solidFill>
                <a:latin typeface="Prata" pitchFamily="34" charset="0"/>
                <a:ea typeface="Prata" pitchFamily="34" charset="-122"/>
                <a:cs typeface="Prata" pitchFamily="34" charset="-120"/>
              </a:rPr>
              <a:t>Heroic versus collaborative AI</a:t>
            </a:r>
            <a:endParaRPr lang="en-US" sz="4374" dirty="0"/>
          </a:p>
        </p:txBody>
      </p:sp>
      <p:sp>
        <p:nvSpPr>
          <p:cNvPr id="6" name="Text 2"/>
          <p:cNvSpPr/>
          <p:nvPr/>
        </p:nvSpPr>
        <p:spPr>
          <a:xfrm>
            <a:off x="833199" y="3581995"/>
            <a:ext cx="7477601" cy="2843213"/>
          </a:xfrm>
          <a:prstGeom prst="rect">
            <a:avLst/>
          </a:prstGeom>
          <a:noFill/>
          <a:ln/>
        </p:spPr>
        <p:txBody>
          <a:bodyPr wrap="square" rtlCol="0" anchor="t"/>
          <a:lstStyle/>
          <a:p>
            <a:pPr marL="0" indent="0">
              <a:lnSpc>
                <a:spcPts val="2799"/>
              </a:lnSpc>
              <a:buNone/>
            </a:pPr>
            <a:r>
              <a:rPr lang="en-US" sz="1750" dirty="0">
                <a:solidFill>
                  <a:srgbClr val="CFCBBF"/>
                </a:solidFill>
                <a:latin typeface="Raleway" pitchFamily="34" charset="0"/>
                <a:ea typeface="Raleway" pitchFamily="34" charset="-122"/>
                <a:cs typeface="Raleway" pitchFamily="34" charset="-120"/>
              </a:rPr>
              <a:t>L'émergence de l'intelligence artificielle (IA) a suscité un vif débat sur sa place dans le monde de l'art. Pouvons-nous considérer les œuvres créées par des systèmes d'IA comme de véritables créations artistiques ? Cette question fondamentale remet en cause nos conceptions traditionnelles de l'art et de la créativité. </a:t>
            </a:r>
            <a:r>
              <a:rPr lang="en-US" sz="1750" dirty="0" smtClean="0">
                <a:solidFill>
                  <a:srgbClr val="CFCBBF"/>
                </a:solidFill>
                <a:latin typeface="Raleway" pitchFamily="34" charset="0"/>
                <a:ea typeface="Raleway" pitchFamily="34" charset="-122"/>
                <a:cs typeface="Raleway" pitchFamily="34" charset="-120"/>
              </a:rPr>
              <a:t>3 concepts, </a:t>
            </a:r>
            <a:r>
              <a:rPr lang="en-US" sz="1750" dirty="0" err="1" smtClean="0">
                <a:solidFill>
                  <a:srgbClr val="CFCBBF"/>
                </a:solidFill>
                <a:latin typeface="Raleway" pitchFamily="34" charset="0"/>
                <a:ea typeface="Raleway" pitchFamily="34" charset="-122"/>
                <a:cs typeface="Raleway" pitchFamily="34" charset="-120"/>
              </a:rPr>
              <a:t>l'intentionnalité</a:t>
            </a:r>
            <a:r>
              <a:rPr lang="en-US" sz="1750" dirty="0">
                <a:solidFill>
                  <a:srgbClr val="CFCBBF"/>
                </a:solidFill>
                <a:latin typeface="Raleway" pitchFamily="34" charset="0"/>
                <a:ea typeface="Raleway" pitchFamily="34" charset="-122"/>
                <a:cs typeface="Raleway" pitchFamily="34" charset="-120"/>
              </a:rPr>
              <a:t>, </a:t>
            </a:r>
            <a:r>
              <a:rPr lang="en-US" sz="1750" dirty="0" err="1" smtClean="0">
                <a:solidFill>
                  <a:srgbClr val="CFCBBF"/>
                </a:solidFill>
                <a:latin typeface="Raleway" pitchFamily="34" charset="0"/>
                <a:ea typeface="Raleway" pitchFamily="34" charset="-122"/>
                <a:cs typeface="Raleway" pitchFamily="34" charset="-120"/>
              </a:rPr>
              <a:t>l'autonomie</a:t>
            </a:r>
            <a:r>
              <a:rPr lang="en-US" sz="1750" dirty="0" smtClean="0">
                <a:solidFill>
                  <a:srgbClr val="CFCBBF"/>
                </a:solidFill>
                <a:latin typeface="Raleway" pitchFamily="34" charset="0"/>
                <a:ea typeface="Raleway" pitchFamily="34" charset="-122"/>
                <a:cs typeface="Raleway" pitchFamily="34" charset="-120"/>
              </a:rPr>
              <a:t> </a:t>
            </a:r>
            <a:r>
              <a:rPr lang="en-US" sz="1750" dirty="0">
                <a:solidFill>
                  <a:srgbClr val="CFCBBF"/>
                </a:solidFill>
                <a:latin typeface="Raleway" pitchFamily="34" charset="0"/>
                <a:ea typeface="Raleway" pitchFamily="34" charset="-122"/>
                <a:cs typeface="Raleway" pitchFamily="34" charset="-120"/>
              </a:rPr>
              <a:t>et </a:t>
            </a:r>
            <a:r>
              <a:rPr lang="en-US" sz="1750" dirty="0" smtClean="0">
                <a:solidFill>
                  <a:srgbClr val="CFCBBF"/>
                </a:solidFill>
                <a:latin typeface="Raleway" pitchFamily="34" charset="0"/>
                <a:ea typeface="Raleway" pitchFamily="34" charset="-122"/>
                <a:cs typeface="Raleway" pitchFamily="34" charset="-120"/>
              </a:rPr>
              <a:t> </a:t>
            </a:r>
            <a:r>
              <a:rPr lang="en-US" sz="1750" dirty="0">
                <a:solidFill>
                  <a:srgbClr val="CFCBBF"/>
                </a:solidFill>
                <a:latin typeface="Raleway" pitchFamily="34" charset="0"/>
                <a:ea typeface="Raleway" pitchFamily="34" charset="-122"/>
                <a:cs typeface="Raleway" pitchFamily="34" charset="-120"/>
              </a:rPr>
              <a:t>l'anthropomorphisme dans l'art créé par l'IA.</a:t>
            </a:r>
            <a:endParaRPr lang="en-US" sz="1750" dirty="0"/>
          </a:p>
        </p:txBody>
      </p:sp>
      <p:sp>
        <p:nvSpPr>
          <p:cNvPr id="7" name="Shape 3"/>
          <p:cNvSpPr/>
          <p:nvPr/>
        </p:nvSpPr>
        <p:spPr>
          <a:xfrm>
            <a:off x="833199" y="6691789"/>
            <a:ext cx="355402" cy="355402"/>
          </a:xfrm>
          <a:prstGeom prst="roundRect">
            <a:avLst>
              <a:gd name="adj" fmla="val 25726039"/>
            </a:avLst>
          </a:prstGeom>
          <a:noFill/>
          <a:ln w="7620">
            <a:solidFill>
              <a:srgbClr val="FFFFFF"/>
            </a:solidFill>
            <a:prstDash val="solid"/>
          </a:ln>
        </p:spPr>
      </p:sp>
      <p:pic>
        <p:nvPicPr>
          <p:cNvPr id="8" name="Image 2" descr="preencoded.png"/>
          <p:cNvPicPr>
            <a:picLocks noChangeAspect="1"/>
          </p:cNvPicPr>
          <p:nvPr/>
        </p:nvPicPr>
        <p:blipFill>
          <a:blip r:embed="rId5"/>
          <a:stretch>
            <a:fillRect/>
          </a:stretch>
        </p:blipFill>
        <p:spPr>
          <a:xfrm>
            <a:off x="840819" y="6699409"/>
            <a:ext cx="340162" cy="340162"/>
          </a:xfrm>
          <a:prstGeom prst="rect">
            <a:avLst/>
          </a:prstGeom>
        </p:spPr>
      </p:pic>
      <p:sp>
        <p:nvSpPr>
          <p:cNvPr id="9" name="Text 4"/>
          <p:cNvSpPr/>
          <p:nvPr/>
        </p:nvSpPr>
        <p:spPr>
          <a:xfrm>
            <a:off x="1299686" y="6675120"/>
            <a:ext cx="3356610" cy="388858"/>
          </a:xfrm>
          <a:prstGeom prst="rect">
            <a:avLst/>
          </a:prstGeom>
          <a:noFill/>
          <a:ln/>
        </p:spPr>
        <p:txBody>
          <a:bodyPr wrap="none" rtlCol="0" anchor="t"/>
          <a:lstStyle/>
          <a:p>
            <a:pPr>
              <a:lnSpc>
                <a:spcPts val="3062"/>
              </a:lnSpc>
            </a:pPr>
            <a:r>
              <a:rPr lang="en-US" sz="2187" b="1" dirty="0" smtClean="0">
                <a:solidFill>
                  <a:srgbClr val="CFCBBF"/>
                </a:solidFill>
                <a:latin typeface="Raleway" pitchFamily="34" charset="0"/>
                <a:ea typeface="Raleway" pitchFamily="34" charset="-122"/>
                <a:cs typeface="Raleway" pitchFamily="34" charset="-120"/>
              </a:rPr>
              <a:t>By </a:t>
            </a:r>
            <a:r>
              <a:rPr lang="en-US" sz="2187" b="1" dirty="0" err="1" smtClean="0">
                <a:solidFill>
                  <a:srgbClr val="CFCBBF"/>
                </a:solidFill>
                <a:latin typeface="Raleway" pitchFamily="34" charset="0"/>
                <a:ea typeface="Raleway" pitchFamily="34" charset="-122"/>
                <a:cs typeface="Raleway" pitchFamily="34" charset="-120"/>
              </a:rPr>
              <a:t>Mikalonyt</a:t>
            </a:r>
            <a:r>
              <a:rPr lang="en-US" sz="2187" b="1" dirty="0" smtClean="0">
                <a:solidFill>
                  <a:srgbClr val="CFCBBF"/>
                </a:solidFill>
                <a:latin typeface="Raleway" pitchFamily="34" charset="0"/>
                <a:ea typeface="Raleway" pitchFamily="34" charset="-122"/>
                <a:cs typeface="Raleway" pitchFamily="34" charset="-120"/>
              </a:rPr>
              <a:t> </a:t>
            </a:r>
            <a:r>
              <a:rPr lang="en-US" sz="2187" b="1" dirty="0">
                <a:solidFill>
                  <a:srgbClr val="CFCBBF"/>
                </a:solidFill>
                <a:latin typeface="Raleway" pitchFamily="34" charset="0"/>
                <a:ea typeface="Raleway" pitchFamily="34" charset="-122"/>
                <a:cs typeface="Raleway" pitchFamily="34" charset="-120"/>
              </a:rPr>
              <a:t>&amp; </a:t>
            </a:r>
            <a:r>
              <a:rPr lang="en-US" sz="2187" b="1" dirty="0" err="1" smtClean="0">
                <a:solidFill>
                  <a:srgbClr val="CFCBBF"/>
                </a:solidFill>
                <a:latin typeface="Raleway" pitchFamily="34" charset="0"/>
                <a:ea typeface="Raleway" pitchFamily="34" charset="-122"/>
                <a:cs typeface="Raleway" pitchFamily="34" charset="-120"/>
              </a:rPr>
              <a:t>Kneer</a:t>
            </a:r>
            <a:r>
              <a:rPr lang="en-US" sz="2187" b="1" dirty="0" smtClean="0">
                <a:solidFill>
                  <a:srgbClr val="CFCBBF"/>
                </a:solidFill>
                <a:latin typeface="Raleway" pitchFamily="34" charset="0"/>
                <a:ea typeface="Raleway" pitchFamily="34" charset="-122"/>
                <a:cs typeface="Raleway" pitchFamily="34" charset="-120"/>
              </a:rPr>
              <a:t>, 2022</a:t>
            </a:r>
            <a:endParaRPr lang="en-US" sz="2187" b="1" dirty="0">
              <a:solidFill>
                <a:srgbClr val="CFCBBF"/>
              </a:solidFill>
              <a:latin typeface="Raleway" pitchFamily="34" charset="0"/>
              <a:ea typeface="Raleway" pitchFamily="34" charset="-122"/>
              <a:cs typeface="Raleway" pitchFamily="34" charset="-120"/>
            </a:endParaRPr>
          </a:p>
          <a:p>
            <a:pPr marL="0" indent="0" algn="l">
              <a:lnSpc>
                <a:spcPts val="3062"/>
              </a:lnSpc>
              <a:buNone/>
            </a:pPr>
            <a:endParaRPr lang="en-US" sz="2187" dirty="0"/>
          </a:p>
        </p:txBody>
      </p:sp>
    </p:spTree>
    <p:extLst>
      <p:ext uri="{BB962C8B-B14F-4D97-AF65-F5344CB8AC3E}">
        <p14:creationId xmlns:p14="http://schemas.microsoft.com/office/powerpoint/2010/main" val="8111349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18288"/>
            <a:ext cx="14630400" cy="8229600"/>
          </a:xfrm>
          <a:prstGeom prst="rect">
            <a:avLst/>
          </a:prstGeom>
          <a:solidFill>
            <a:srgbClr val="1B1C1D"/>
          </a:solidFill>
          <a:ln/>
        </p:spPr>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4456986" y="700802"/>
            <a:ext cx="7422833" cy="616744"/>
          </a:xfrm>
          <a:prstGeom prst="rect">
            <a:avLst/>
          </a:prstGeom>
          <a:noFill/>
          <a:ln/>
        </p:spPr>
        <p:txBody>
          <a:bodyPr wrap="none" rtlCol="0" anchor="t"/>
          <a:lstStyle/>
          <a:p>
            <a:pPr marL="0" indent="0">
              <a:lnSpc>
                <a:spcPts val="4856"/>
              </a:lnSpc>
              <a:buNone/>
            </a:pPr>
            <a:r>
              <a:rPr lang="en-US" sz="3885" dirty="0">
                <a:solidFill>
                  <a:srgbClr val="AE8625"/>
                </a:solidFill>
                <a:latin typeface="Prata" pitchFamily="34" charset="0"/>
                <a:ea typeface="Prata" pitchFamily="34" charset="-122"/>
                <a:cs typeface="Prata" pitchFamily="34" charset="-120"/>
              </a:rPr>
              <a:t>L'Art Héroïque et l'IA Autonome</a:t>
            </a:r>
            <a:endParaRPr lang="en-US" sz="3885" dirty="0"/>
          </a:p>
        </p:txBody>
      </p:sp>
      <p:sp>
        <p:nvSpPr>
          <p:cNvPr id="6" name="Shape 2"/>
          <p:cNvSpPr/>
          <p:nvPr/>
        </p:nvSpPr>
        <p:spPr>
          <a:xfrm>
            <a:off x="4456986" y="1767602"/>
            <a:ext cx="443984" cy="443984"/>
          </a:xfrm>
          <a:prstGeom prst="roundRect">
            <a:avLst>
              <a:gd name="adj" fmla="val 13335"/>
            </a:avLst>
          </a:prstGeom>
          <a:solidFill>
            <a:srgbClr val="2D3033"/>
          </a:solidFill>
          <a:ln/>
        </p:spPr>
      </p:sp>
      <p:sp>
        <p:nvSpPr>
          <p:cNvPr id="7" name="Text 3"/>
          <p:cNvSpPr/>
          <p:nvPr/>
        </p:nvSpPr>
        <p:spPr>
          <a:xfrm>
            <a:off x="4627840" y="1804630"/>
            <a:ext cx="102156" cy="369927"/>
          </a:xfrm>
          <a:prstGeom prst="rect">
            <a:avLst/>
          </a:prstGeom>
          <a:noFill/>
          <a:ln/>
        </p:spPr>
        <p:txBody>
          <a:bodyPr wrap="none" rtlCol="0" anchor="t"/>
          <a:lstStyle/>
          <a:p>
            <a:pPr marL="0" indent="0" algn="ctr">
              <a:lnSpc>
                <a:spcPts val="2914"/>
              </a:lnSpc>
              <a:buNone/>
            </a:pPr>
            <a:r>
              <a:rPr lang="en-US" sz="2331" dirty="0">
                <a:solidFill>
                  <a:srgbClr val="AE8625"/>
                </a:solidFill>
                <a:latin typeface="Prata" pitchFamily="34" charset="0"/>
                <a:ea typeface="Prata" pitchFamily="34" charset="-122"/>
                <a:cs typeface="Prata" pitchFamily="34" charset="-120"/>
              </a:rPr>
              <a:t>1</a:t>
            </a:r>
            <a:endParaRPr lang="en-US" sz="2331" dirty="0"/>
          </a:p>
        </p:txBody>
      </p:sp>
      <p:sp>
        <p:nvSpPr>
          <p:cNvPr id="8" name="Text 4"/>
          <p:cNvSpPr/>
          <p:nvPr/>
        </p:nvSpPr>
        <p:spPr>
          <a:xfrm>
            <a:off x="5098256" y="1835468"/>
            <a:ext cx="3325178" cy="308372"/>
          </a:xfrm>
          <a:prstGeom prst="rect">
            <a:avLst/>
          </a:prstGeom>
          <a:noFill/>
          <a:ln/>
        </p:spPr>
        <p:txBody>
          <a:bodyPr wrap="none" rtlCol="0" anchor="t"/>
          <a:lstStyle/>
          <a:p>
            <a:pPr marL="0" indent="0">
              <a:lnSpc>
                <a:spcPts val="2428"/>
              </a:lnSpc>
              <a:buNone/>
            </a:pPr>
            <a:r>
              <a:rPr lang="en-US" sz="1942" dirty="0">
                <a:solidFill>
                  <a:srgbClr val="AE8625"/>
                </a:solidFill>
                <a:latin typeface="Prata" pitchFamily="34" charset="0"/>
                <a:ea typeface="Prata" pitchFamily="34" charset="-122"/>
                <a:cs typeface="Prata" pitchFamily="34" charset="-120"/>
              </a:rPr>
              <a:t>L'IA Comme Artiste Solitaire</a:t>
            </a:r>
            <a:endParaRPr lang="en-US" sz="1942" dirty="0"/>
          </a:p>
        </p:txBody>
      </p:sp>
      <p:sp>
        <p:nvSpPr>
          <p:cNvPr id="9" name="Text 5"/>
          <p:cNvSpPr/>
          <p:nvPr/>
        </p:nvSpPr>
        <p:spPr>
          <a:xfrm>
            <a:off x="5098256" y="2262188"/>
            <a:ext cx="3947160" cy="3157538"/>
          </a:xfrm>
          <a:prstGeom prst="rect">
            <a:avLst/>
          </a:prstGeom>
          <a:noFill/>
          <a:ln/>
        </p:spPr>
        <p:txBody>
          <a:bodyPr wrap="square" rtlCol="0" anchor="t"/>
          <a:lstStyle/>
          <a:p>
            <a:pPr marL="0" indent="0">
              <a:lnSpc>
                <a:spcPts val="2486"/>
              </a:lnSpc>
              <a:buNone/>
            </a:pPr>
            <a:r>
              <a:rPr lang="en-US" sz="1554" dirty="0">
                <a:solidFill>
                  <a:srgbClr val="CFCBBF"/>
                </a:solidFill>
                <a:latin typeface="Raleway" pitchFamily="34" charset="0"/>
                <a:ea typeface="Raleway" pitchFamily="34" charset="-122"/>
                <a:cs typeface="Raleway" pitchFamily="34" charset="-120"/>
              </a:rPr>
              <a:t>Le concept d'"IA héroïque" soulève des questions </a:t>
            </a:r>
            <a:r>
              <a:rPr lang="en-US" sz="1554" dirty="0" smtClean="0">
                <a:solidFill>
                  <a:srgbClr val="CFCBBF"/>
                </a:solidFill>
                <a:latin typeface="Raleway" pitchFamily="34" charset="0"/>
                <a:ea typeface="Raleway" pitchFamily="34" charset="-122"/>
                <a:cs typeface="Raleway" pitchFamily="34" charset="-120"/>
              </a:rPr>
              <a:t>sur </a:t>
            </a:r>
            <a:r>
              <a:rPr lang="en-US" sz="1554" dirty="0">
                <a:solidFill>
                  <a:srgbClr val="CFCBBF"/>
                </a:solidFill>
                <a:latin typeface="Raleway" pitchFamily="34" charset="0"/>
                <a:ea typeface="Raleway" pitchFamily="34" charset="-122"/>
                <a:cs typeface="Raleway" pitchFamily="34" charset="-120"/>
              </a:rPr>
              <a:t>l'autonomie de l'IA en tant qu'artiste indépendant. Peut-on considérer une œuvre créée entièrement par un système d'IA, sans intervention humaine, comme une véritable expression artistique ? Cette idée remet en cause notre conception traditionnelle de l'art comme étant intrinsèquement lié à l'esprit humain.</a:t>
            </a:r>
            <a:endParaRPr lang="en-US" sz="1554" dirty="0"/>
          </a:p>
        </p:txBody>
      </p:sp>
      <p:sp>
        <p:nvSpPr>
          <p:cNvPr id="10" name="Shape 6"/>
          <p:cNvSpPr/>
          <p:nvPr/>
        </p:nvSpPr>
        <p:spPr>
          <a:xfrm>
            <a:off x="9242703" y="1767602"/>
            <a:ext cx="443984" cy="443984"/>
          </a:xfrm>
          <a:prstGeom prst="roundRect">
            <a:avLst>
              <a:gd name="adj" fmla="val 13335"/>
            </a:avLst>
          </a:prstGeom>
          <a:solidFill>
            <a:srgbClr val="2D3033"/>
          </a:solidFill>
          <a:ln/>
        </p:spPr>
      </p:sp>
      <p:sp>
        <p:nvSpPr>
          <p:cNvPr id="11" name="Text 7"/>
          <p:cNvSpPr/>
          <p:nvPr/>
        </p:nvSpPr>
        <p:spPr>
          <a:xfrm>
            <a:off x="9373910" y="1804630"/>
            <a:ext cx="181451" cy="369927"/>
          </a:xfrm>
          <a:prstGeom prst="rect">
            <a:avLst/>
          </a:prstGeom>
          <a:noFill/>
          <a:ln/>
        </p:spPr>
        <p:txBody>
          <a:bodyPr wrap="none" rtlCol="0" anchor="t"/>
          <a:lstStyle/>
          <a:p>
            <a:pPr marL="0" indent="0" algn="ctr">
              <a:lnSpc>
                <a:spcPts val="2914"/>
              </a:lnSpc>
              <a:buNone/>
            </a:pPr>
            <a:r>
              <a:rPr lang="en-US" sz="2331" dirty="0">
                <a:solidFill>
                  <a:srgbClr val="AE8625"/>
                </a:solidFill>
                <a:latin typeface="Prata" pitchFamily="34" charset="0"/>
                <a:ea typeface="Prata" pitchFamily="34" charset="-122"/>
                <a:cs typeface="Prata" pitchFamily="34" charset="-120"/>
              </a:rPr>
              <a:t>2</a:t>
            </a:r>
            <a:endParaRPr lang="en-US" sz="2331" dirty="0"/>
          </a:p>
        </p:txBody>
      </p:sp>
      <p:sp>
        <p:nvSpPr>
          <p:cNvPr id="12" name="Text 8"/>
          <p:cNvSpPr/>
          <p:nvPr/>
        </p:nvSpPr>
        <p:spPr>
          <a:xfrm>
            <a:off x="9883973" y="1835468"/>
            <a:ext cx="3200400" cy="308372"/>
          </a:xfrm>
          <a:prstGeom prst="rect">
            <a:avLst/>
          </a:prstGeom>
          <a:noFill/>
          <a:ln/>
        </p:spPr>
        <p:txBody>
          <a:bodyPr wrap="none" rtlCol="0" anchor="t"/>
          <a:lstStyle/>
          <a:p>
            <a:pPr marL="0" indent="0">
              <a:lnSpc>
                <a:spcPts val="2428"/>
              </a:lnSpc>
              <a:buNone/>
            </a:pPr>
            <a:r>
              <a:rPr lang="en-US" sz="1942" dirty="0">
                <a:solidFill>
                  <a:srgbClr val="AE8625"/>
                </a:solidFill>
                <a:latin typeface="Prata" pitchFamily="34" charset="0"/>
                <a:ea typeface="Prata" pitchFamily="34" charset="-122"/>
                <a:cs typeface="Prata" pitchFamily="34" charset="-120"/>
              </a:rPr>
              <a:t>Questions d'Intentionnalité</a:t>
            </a:r>
            <a:endParaRPr lang="en-US" sz="1942" dirty="0"/>
          </a:p>
        </p:txBody>
      </p:sp>
      <p:sp>
        <p:nvSpPr>
          <p:cNvPr id="13" name="Text 9"/>
          <p:cNvSpPr/>
          <p:nvPr/>
        </p:nvSpPr>
        <p:spPr>
          <a:xfrm>
            <a:off x="9883973" y="2262188"/>
            <a:ext cx="3947160" cy="2841784"/>
          </a:xfrm>
          <a:prstGeom prst="rect">
            <a:avLst/>
          </a:prstGeom>
          <a:noFill/>
          <a:ln/>
        </p:spPr>
        <p:txBody>
          <a:bodyPr wrap="square" rtlCol="0" anchor="t"/>
          <a:lstStyle/>
          <a:p>
            <a:pPr marL="0" indent="0">
              <a:lnSpc>
                <a:spcPts val="2486"/>
              </a:lnSpc>
              <a:buNone/>
            </a:pPr>
            <a:r>
              <a:rPr lang="en-US" sz="1554" dirty="0">
                <a:solidFill>
                  <a:srgbClr val="CFCBBF"/>
                </a:solidFill>
                <a:latin typeface="Raleway" pitchFamily="34" charset="0"/>
                <a:ea typeface="Raleway" pitchFamily="34" charset="-122"/>
                <a:cs typeface="Raleway" pitchFamily="34" charset="-120"/>
              </a:rPr>
              <a:t>Un point central de ce débat concerne l'intentionnalité de l'IA. Peut-on réellement attribuer des intentions artistiques à un système qui ne possède pas de véritable conscience ou d'états mentaux complexes ? Certains philosophes soutiennent que l'intentionnalité est essentielle à la définition de l'art, tandis que d'autres adoptent une approche plus ouverte.</a:t>
            </a:r>
            <a:endParaRPr lang="en-US" sz="1554" dirty="0"/>
          </a:p>
        </p:txBody>
      </p:sp>
      <p:sp>
        <p:nvSpPr>
          <p:cNvPr id="14" name="Shape 10"/>
          <p:cNvSpPr/>
          <p:nvPr/>
        </p:nvSpPr>
        <p:spPr>
          <a:xfrm>
            <a:off x="4456986" y="5771078"/>
            <a:ext cx="443984" cy="443984"/>
          </a:xfrm>
          <a:prstGeom prst="roundRect">
            <a:avLst>
              <a:gd name="adj" fmla="val 13335"/>
            </a:avLst>
          </a:prstGeom>
          <a:solidFill>
            <a:srgbClr val="2D3033"/>
          </a:solidFill>
          <a:ln/>
        </p:spPr>
      </p:sp>
      <p:sp>
        <p:nvSpPr>
          <p:cNvPr id="15" name="Text 11"/>
          <p:cNvSpPr/>
          <p:nvPr/>
        </p:nvSpPr>
        <p:spPr>
          <a:xfrm>
            <a:off x="4587240" y="5808107"/>
            <a:ext cx="183475" cy="369927"/>
          </a:xfrm>
          <a:prstGeom prst="rect">
            <a:avLst/>
          </a:prstGeom>
          <a:noFill/>
          <a:ln/>
        </p:spPr>
        <p:txBody>
          <a:bodyPr wrap="none" rtlCol="0" anchor="t"/>
          <a:lstStyle/>
          <a:p>
            <a:pPr marL="0" indent="0" algn="ctr">
              <a:lnSpc>
                <a:spcPts val="2914"/>
              </a:lnSpc>
              <a:buNone/>
            </a:pPr>
            <a:r>
              <a:rPr lang="en-US" sz="2331" dirty="0">
                <a:solidFill>
                  <a:srgbClr val="AE8625"/>
                </a:solidFill>
                <a:latin typeface="Prata" pitchFamily="34" charset="0"/>
                <a:ea typeface="Prata" pitchFamily="34" charset="-122"/>
                <a:cs typeface="Prata" pitchFamily="34" charset="-120"/>
              </a:rPr>
              <a:t>3</a:t>
            </a:r>
            <a:endParaRPr lang="en-US" sz="2331" dirty="0"/>
          </a:p>
        </p:txBody>
      </p:sp>
      <p:sp>
        <p:nvSpPr>
          <p:cNvPr id="16" name="Text 12"/>
          <p:cNvSpPr/>
          <p:nvPr/>
        </p:nvSpPr>
        <p:spPr>
          <a:xfrm>
            <a:off x="5098256" y="5838944"/>
            <a:ext cx="3781544" cy="308372"/>
          </a:xfrm>
          <a:prstGeom prst="rect">
            <a:avLst/>
          </a:prstGeom>
          <a:noFill/>
          <a:ln/>
        </p:spPr>
        <p:txBody>
          <a:bodyPr wrap="none" rtlCol="0" anchor="t"/>
          <a:lstStyle/>
          <a:p>
            <a:pPr marL="0" indent="0">
              <a:lnSpc>
                <a:spcPts val="2428"/>
              </a:lnSpc>
              <a:buNone/>
            </a:pPr>
            <a:r>
              <a:rPr lang="en-US" sz="1942" dirty="0">
                <a:solidFill>
                  <a:srgbClr val="AE8625"/>
                </a:solidFill>
                <a:latin typeface="Prata" pitchFamily="34" charset="0"/>
                <a:ea typeface="Prata" pitchFamily="34" charset="-122"/>
                <a:cs typeface="Prata" pitchFamily="34" charset="-120"/>
              </a:rPr>
              <a:t>L'Anthropomorphisme dans l'Art</a:t>
            </a:r>
            <a:endParaRPr lang="en-US" sz="1942" dirty="0"/>
          </a:p>
        </p:txBody>
      </p:sp>
      <p:sp>
        <p:nvSpPr>
          <p:cNvPr id="17" name="Text 13"/>
          <p:cNvSpPr/>
          <p:nvPr/>
        </p:nvSpPr>
        <p:spPr>
          <a:xfrm>
            <a:off x="5098256" y="6265664"/>
            <a:ext cx="8732758" cy="1263015"/>
          </a:xfrm>
          <a:prstGeom prst="rect">
            <a:avLst/>
          </a:prstGeom>
          <a:noFill/>
          <a:ln/>
        </p:spPr>
        <p:txBody>
          <a:bodyPr wrap="square" rtlCol="0" anchor="t"/>
          <a:lstStyle/>
          <a:p>
            <a:pPr marL="0" indent="0">
              <a:lnSpc>
                <a:spcPts val="2486"/>
              </a:lnSpc>
              <a:buNone/>
            </a:pPr>
            <a:r>
              <a:rPr lang="en-US" sz="1554" dirty="0">
                <a:solidFill>
                  <a:srgbClr val="CFCBBF"/>
                </a:solidFill>
                <a:latin typeface="Raleway" pitchFamily="34" charset="0"/>
                <a:ea typeface="Raleway" pitchFamily="34" charset="-122"/>
                <a:cs typeface="Raleway" pitchFamily="34" charset="-120"/>
              </a:rPr>
              <a:t>Malgré les défis conceptuels, de nombreux humains ont tendance à anthropomorphiser les créations d'IA, leur attribuant des qualités humaines telles que l'émotion et l'expression. Cette tendance soulève des questions sur la manière dont nous percevons et interprétons l'art créé par des agents non humains.</a:t>
            </a:r>
            <a:endParaRPr lang="en-US" sz="1554" dirty="0"/>
          </a:p>
        </p:txBody>
      </p:sp>
    </p:spTree>
    <p:extLst>
      <p:ext uri="{BB962C8B-B14F-4D97-AF65-F5344CB8AC3E}">
        <p14:creationId xmlns:p14="http://schemas.microsoft.com/office/powerpoint/2010/main" val="41141213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361045"/>
          </a:xfrm>
          <a:prstGeom prst="rect">
            <a:avLst/>
          </a:prstGeom>
          <a:solidFill>
            <a:srgbClr val="1B1C1D"/>
          </a:solidFill>
          <a:ln/>
        </p:spPr>
      </p:sp>
      <p:pic>
        <p:nvPicPr>
          <p:cNvPr id="4" name="Image 1" descr="preencoded.png"/>
          <p:cNvPicPr>
            <a:picLocks noChangeAspect="1"/>
          </p:cNvPicPr>
          <p:nvPr/>
        </p:nvPicPr>
        <p:blipFill>
          <a:blip r:embed="rId4"/>
          <a:stretch>
            <a:fillRect/>
          </a:stretch>
        </p:blipFill>
        <p:spPr>
          <a:xfrm>
            <a:off x="0" y="0"/>
            <a:ext cx="14630400" cy="8361045"/>
          </a:xfrm>
          <a:prstGeom prst="rect">
            <a:avLst/>
          </a:prstGeom>
        </p:spPr>
      </p:pic>
      <p:sp>
        <p:nvSpPr>
          <p:cNvPr id="5" name="Shape 1"/>
          <p:cNvSpPr/>
          <p:nvPr/>
        </p:nvSpPr>
        <p:spPr>
          <a:xfrm>
            <a:off x="0" y="0"/>
            <a:ext cx="14630400" cy="8361045"/>
          </a:xfrm>
          <a:prstGeom prst="rect">
            <a:avLst/>
          </a:prstGeom>
          <a:solidFill>
            <a:srgbClr val="1B1C1D">
              <a:alpha val="80000"/>
            </a:srgbClr>
          </a:solidFill>
          <a:ln/>
        </p:spPr>
      </p:sp>
      <p:sp>
        <p:nvSpPr>
          <p:cNvPr id="6" name="Text 2"/>
          <p:cNvSpPr/>
          <p:nvPr/>
        </p:nvSpPr>
        <p:spPr>
          <a:xfrm>
            <a:off x="3621167" y="427673"/>
            <a:ext cx="7388066" cy="972026"/>
          </a:xfrm>
          <a:prstGeom prst="rect">
            <a:avLst/>
          </a:prstGeom>
          <a:noFill/>
          <a:ln/>
        </p:spPr>
        <p:txBody>
          <a:bodyPr wrap="square" rtlCol="0" anchor="t"/>
          <a:lstStyle/>
          <a:p>
            <a:pPr marL="0" indent="0">
              <a:lnSpc>
                <a:spcPts val="3827"/>
              </a:lnSpc>
              <a:buNone/>
            </a:pPr>
            <a:r>
              <a:rPr lang="en-US" sz="3062" dirty="0">
                <a:solidFill>
                  <a:srgbClr val="AE8625"/>
                </a:solidFill>
                <a:latin typeface="Prata" pitchFamily="34" charset="0"/>
                <a:ea typeface="Prata" pitchFamily="34" charset="-122"/>
                <a:cs typeface="Prata" pitchFamily="34" charset="-120"/>
              </a:rPr>
              <a:t>L'Attribution d'États Mentaux aux Agents Non Humains</a:t>
            </a:r>
            <a:endParaRPr lang="en-US" sz="3062" dirty="0"/>
          </a:p>
        </p:txBody>
      </p:sp>
      <p:sp>
        <p:nvSpPr>
          <p:cNvPr id="7" name="Shape 3"/>
          <p:cNvSpPr/>
          <p:nvPr/>
        </p:nvSpPr>
        <p:spPr>
          <a:xfrm>
            <a:off x="3621167" y="4658797"/>
            <a:ext cx="7388066" cy="19407"/>
          </a:xfrm>
          <a:prstGeom prst="rect">
            <a:avLst/>
          </a:prstGeom>
          <a:solidFill>
            <a:srgbClr val="D2AC47"/>
          </a:solidFill>
          <a:ln/>
        </p:spPr>
      </p:sp>
      <p:sp>
        <p:nvSpPr>
          <p:cNvPr id="8" name="Shape 4"/>
          <p:cNvSpPr/>
          <p:nvPr/>
        </p:nvSpPr>
        <p:spPr>
          <a:xfrm>
            <a:off x="5419546" y="4114502"/>
            <a:ext cx="19407" cy="544354"/>
          </a:xfrm>
          <a:prstGeom prst="rect">
            <a:avLst/>
          </a:prstGeom>
          <a:solidFill>
            <a:srgbClr val="D2AC47"/>
          </a:solidFill>
          <a:ln/>
        </p:spPr>
      </p:sp>
      <p:sp>
        <p:nvSpPr>
          <p:cNvPr id="9" name="Shape 5"/>
          <p:cNvSpPr/>
          <p:nvPr/>
        </p:nvSpPr>
        <p:spPr>
          <a:xfrm>
            <a:off x="5254347" y="4483834"/>
            <a:ext cx="349925" cy="349925"/>
          </a:xfrm>
          <a:prstGeom prst="roundRect">
            <a:avLst>
              <a:gd name="adj" fmla="val 13335"/>
            </a:avLst>
          </a:prstGeom>
          <a:solidFill>
            <a:srgbClr val="2D3033"/>
          </a:solidFill>
          <a:ln/>
        </p:spPr>
      </p:sp>
      <p:sp>
        <p:nvSpPr>
          <p:cNvPr id="10" name="Text 6"/>
          <p:cNvSpPr/>
          <p:nvPr/>
        </p:nvSpPr>
        <p:spPr>
          <a:xfrm>
            <a:off x="5389007" y="4512885"/>
            <a:ext cx="80486" cy="291703"/>
          </a:xfrm>
          <a:prstGeom prst="rect">
            <a:avLst/>
          </a:prstGeom>
          <a:noFill/>
          <a:ln/>
        </p:spPr>
        <p:txBody>
          <a:bodyPr wrap="none" rtlCol="0" anchor="t"/>
          <a:lstStyle/>
          <a:p>
            <a:pPr marL="0" indent="0" algn="ctr">
              <a:lnSpc>
                <a:spcPts val="2296"/>
              </a:lnSpc>
              <a:buNone/>
            </a:pPr>
            <a:r>
              <a:rPr lang="en-US" sz="1837" dirty="0">
                <a:solidFill>
                  <a:srgbClr val="AE8625"/>
                </a:solidFill>
                <a:latin typeface="Prata" pitchFamily="34" charset="0"/>
                <a:ea typeface="Prata" pitchFamily="34" charset="-122"/>
                <a:cs typeface="Prata" pitchFamily="34" charset="-120"/>
              </a:rPr>
              <a:t>1</a:t>
            </a:r>
            <a:endParaRPr lang="en-US" sz="1837" dirty="0"/>
          </a:p>
        </p:txBody>
      </p:sp>
      <p:sp>
        <p:nvSpPr>
          <p:cNvPr id="11" name="Text 7"/>
          <p:cNvSpPr/>
          <p:nvPr/>
        </p:nvSpPr>
        <p:spPr>
          <a:xfrm>
            <a:off x="4225052" y="1632942"/>
            <a:ext cx="2408396" cy="243007"/>
          </a:xfrm>
          <a:prstGeom prst="rect">
            <a:avLst/>
          </a:prstGeom>
          <a:noFill/>
          <a:ln/>
        </p:spPr>
        <p:txBody>
          <a:bodyPr wrap="none" rtlCol="0" anchor="t"/>
          <a:lstStyle/>
          <a:p>
            <a:pPr marL="0" indent="0" algn="ctr">
              <a:lnSpc>
                <a:spcPts val="1914"/>
              </a:lnSpc>
              <a:buNone/>
            </a:pPr>
            <a:r>
              <a:rPr lang="en-US" sz="1531" dirty="0">
                <a:solidFill>
                  <a:srgbClr val="AE8625"/>
                </a:solidFill>
                <a:latin typeface="Prata" pitchFamily="34" charset="0"/>
                <a:ea typeface="Prata" pitchFamily="34" charset="-122"/>
                <a:cs typeface="Prata" pitchFamily="34" charset="-120"/>
              </a:rPr>
              <a:t>Anthropomorphisme Naïf</a:t>
            </a:r>
            <a:endParaRPr lang="en-US" sz="1531" dirty="0"/>
          </a:p>
        </p:txBody>
      </p:sp>
      <p:sp>
        <p:nvSpPr>
          <p:cNvPr id="12" name="Text 8"/>
          <p:cNvSpPr/>
          <p:nvPr/>
        </p:nvSpPr>
        <p:spPr>
          <a:xfrm>
            <a:off x="3776662" y="1969175"/>
            <a:ext cx="3305294" cy="1989773"/>
          </a:xfrm>
          <a:prstGeom prst="rect">
            <a:avLst/>
          </a:prstGeom>
          <a:noFill/>
          <a:ln/>
        </p:spPr>
        <p:txBody>
          <a:bodyPr wrap="square" rtlCol="0" anchor="t"/>
          <a:lstStyle/>
          <a:p>
            <a:pPr marL="0" indent="0" algn="ctr">
              <a:lnSpc>
                <a:spcPts val="1960"/>
              </a:lnSpc>
              <a:buNone/>
            </a:pPr>
            <a:r>
              <a:rPr lang="en-US" sz="1225" dirty="0">
                <a:solidFill>
                  <a:srgbClr val="CFCBBF"/>
                </a:solidFill>
                <a:latin typeface="Raleway" pitchFamily="34" charset="0"/>
                <a:ea typeface="Raleway" pitchFamily="34" charset="-122"/>
                <a:cs typeface="Raleway" pitchFamily="34" charset="-120"/>
              </a:rPr>
              <a:t>De manière intuitive, les humains ont tendance à anthropomorphiser les agents non humains, leur attribuant des états mentaux tels que des croyances, des désirs et des intentions. Cette tendance est particulièrement évidente lorsqu'il s'agit d'agents dotés de capacités cognitives avancées, comme les systèmes d'IA.</a:t>
            </a:r>
            <a:endParaRPr lang="en-US" sz="1225" dirty="0"/>
          </a:p>
        </p:txBody>
      </p:sp>
      <p:sp>
        <p:nvSpPr>
          <p:cNvPr id="13" name="Shape 9"/>
          <p:cNvSpPr/>
          <p:nvPr/>
        </p:nvSpPr>
        <p:spPr>
          <a:xfrm>
            <a:off x="7305377" y="4658737"/>
            <a:ext cx="19407" cy="544354"/>
          </a:xfrm>
          <a:prstGeom prst="rect">
            <a:avLst/>
          </a:prstGeom>
          <a:solidFill>
            <a:srgbClr val="D2AC47"/>
          </a:solidFill>
          <a:ln/>
        </p:spPr>
      </p:sp>
      <p:sp>
        <p:nvSpPr>
          <p:cNvPr id="14" name="Shape 10"/>
          <p:cNvSpPr/>
          <p:nvPr/>
        </p:nvSpPr>
        <p:spPr>
          <a:xfrm>
            <a:off x="7140178" y="4483834"/>
            <a:ext cx="349925" cy="349925"/>
          </a:xfrm>
          <a:prstGeom prst="roundRect">
            <a:avLst>
              <a:gd name="adj" fmla="val 13335"/>
            </a:avLst>
          </a:prstGeom>
          <a:solidFill>
            <a:srgbClr val="2D3033"/>
          </a:solidFill>
          <a:ln/>
        </p:spPr>
      </p:sp>
      <p:sp>
        <p:nvSpPr>
          <p:cNvPr id="15" name="Text 11"/>
          <p:cNvSpPr/>
          <p:nvPr/>
        </p:nvSpPr>
        <p:spPr>
          <a:xfrm>
            <a:off x="7243643" y="4512885"/>
            <a:ext cx="142994" cy="291703"/>
          </a:xfrm>
          <a:prstGeom prst="rect">
            <a:avLst/>
          </a:prstGeom>
          <a:noFill/>
          <a:ln/>
        </p:spPr>
        <p:txBody>
          <a:bodyPr wrap="none" rtlCol="0" anchor="t"/>
          <a:lstStyle/>
          <a:p>
            <a:pPr marL="0" indent="0" algn="ctr">
              <a:lnSpc>
                <a:spcPts val="2296"/>
              </a:lnSpc>
              <a:buNone/>
            </a:pPr>
            <a:r>
              <a:rPr lang="en-US" sz="1837" dirty="0">
                <a:solidFill>
                  <a:srgbClr val="AE8625"/>
                </a:solidFill>
                <a:latin typeface="Prata" pitchFamily="34" charset="0"/>
                <a:ea typeface="Prata" pitchFamily="34" charset="-122"/>
                <a:cs typeface="Prata" pitchFamily="34" charset="-120"/>
              </a:rPr>
              <a:t>2</a:t>
            </a:r>
            <a:endParaRPr lang="en-US" sz="1837" dirty="0"/>
          </a:p>
        </p:txBody>
      </p:sp>
      <p:sp>
        <p:nvSpPr>
          <p:cNvPr id="16" name="Text 12"/>
          <p:cNvSpPr/>
          <p:nvPr/>
        </p:nvSpPr>
        <p:spPr>
          <a:xfrm>
            <a:off x="6313051" y="5358646"/>
            <a:ext cx="2004179" cy="243007"/>
          </a:xfrm>
          <a:prstGeom prst="rect">
            <a:avLst/>
          </a:prstGeom>
          <a:noFill/>
          <a:ln/>
        </p:spPr>
        <p:txBody>
          <a:bodyPr wrap="none" rtlCol="0" anchor="t"/>
          <a:lstStyle/>
          <a:p>
            <a:pPr marL="0" indent="0" algn="ctr">
              <a:lnSpc>
                <a:spcPts val="1914"/>
              </a:lnSpc>
              <a:buNone/>
            </a:pPr>
            <a:r>
              <a:rPr lang="en-US" sz="1531" dirty="0">
                <a:solidFill>
                  <a:srgbClr val="AE8625"/>
                </a:solidFill>
                <a:latin typeface="Prata" pitchFamily="34" charset="0"/>
                <a:ea typeface="Prata" pitchFamily="34" charset="-122"/>
                <a:cs typeface="Prata" pitchFamily="34" charset="-120"/>
              </a:rPr>
              <a:t>Attribution Projective</a:t>
            </a:r>
            <a:endParaRPr lang="en-US" sz="1531" dirty="0"/>
          </a:p>
        </p:txBody>
      </p:sp>
      <p:sp>
        <p:nvSpPr>
          <p:cNvPr id="17" name="Text 13"/>
          <p:cNvSpPr/>
          <p:nvPr/>
        </p:nvSpPr>
        <p:spPr>
          <a:xfrm>
            <a:off x="5662493" y="5694878"/>
            <a:ext cx="3305294" cy="2238494"/>
          </a:xfrm>
          <a:prstGeom prst="rect">
            <a:avLst/>
          </a:prstGeom>
          <a:noFill/>
          <a:ln/>
        </p:spPr>
        <p:txBody>
          <a:bodyPr wrap="square" rtlCol="0" anchor="t"/>
          <a:lstStyle/>
          <a:p>
            <a:pPr marL="0" indent="0" algn="ctr">
              <a:lnSpc>
                <a:spcPts val="1960"/>
              </a:lnSpc>
              <a:buNone/>
            </a:pPr>
            <a:r>
              <a:rPr lang="en-US" sz="1225" dirty="0">
                <a:solidFill>
                  <a:srgbClr val="CFCBBF"/>
                </a:solidFill>
                <a:latin typeface="Raleway" pitchFamily="34" charset="0"/>
                <a:ea typeface="Raleway" pitchFamily="34" charset="-122"/>
                <a:cs typeface="Raleway" pitchFamily="34" charset="-120"/>
              </a:rPr>
              <a:t>Selon certains philosophes, cette attribution d'états mentaux aux agents non humains n'est qu'une projection de notre propre expérience subjective. Nous projetons notre compréhension de la conscience humaine sur des entités qui ne possèdent pas réellement de véritables états mentaux, mais qui semblent se comporter de manière similaire.</a:t>
            </a:r>
            <a:endParaRPr lang="en-US" sz="1225" dirty="0"/>
          </a:p>
        </p:txBody>
      </p:sp>
      <p:sp>
        <p:nvSpPr>
          <p:cNvPr id="18" name="Shape 14"/>
          <p:cNvSpPr/>
          <p:nvPr/>
        </p:nvSpPr>
        <p:spPr>
          <a:xfrm>
            <a:off x="9191327" y="4114502"/>
            <a:ext cx="19407" cy="544354"/>
          </a:xfrm>
          <a:prstGeom prst="rect">
            <a:avLst/>
          </a:prstGeom>
          <a:solidFill>
            <a:srgbClr val="D2AC47"/>
          </a:solidFill>
          <a:ln/>
        </p:spPr>
      </p:sp>
      <p:sp>
        <p:nvSpPr>
          <p:cNvPr id="19" name="Shape 15"/>
          <p:cNvSpPr/>
          <p:nvPr/>
        </p:nvSpPr>
        <p:spPr>
          <a:xfrm>
            <a:off x="9026128" y="4483834"/>
            <a:ext cx="349925" cy="349925"/>
          </a:xfrm>
          <a:prstGeom prst="roundRect">
            <a:avLst>
              <a:gd name="adj" fmla="val 13335"/>
            </a:avLst>
          </a:prstGeom>
          <a:solidFill>
            <a:srgbClr val="2D3033"/>
          </a:solidFill>
          <a:ln/>
        </p:spPr>
      </p:sp>
      <p:sp>
        <p:nvSpPr>
          <p:cNvPr id="20" name="Text 16"/>
          <p:cNvSpPr/>
          <p:nvPr/>
        </p:nvSpPr>
        <p:spPr>
          <a:xfrm>
            <a:off x="9128760" y="4512885"/>
            <a:ext cx="144661" cy="291703"/>
          </a:xfrm>
          <a:prstGeom prst="rect">
            <a:avLst/>
          </a:prstGeom>
          <a:noFill/>
          <a:ln/>
        </p:spPr>
        <p:txBody>
          <a:bodyPr wrap="none" rtlCol="0" anchor="t"/>
          <a:lstStyle/>
          <a:p>
            <a:pPr marL="0" indent="0" algn="ctr">
              <a:lnSpc>
                <a:spcPts val="2296"/>
              </a:lnSpc>
              <a:buNone/>
            </a:pPr>
            <a:r>
              <a:rPr lang="en-US" sz="1837" dirty="0">
                <a:solidFill>
                  <a:srgbClr val="AE8625"/>
                </a:solidFill>
                <a:latin typeface="Prata" pitchFamily="34" charset="0"/>
                <a:ea typeface="Prata" pitchFamily="34" charset="-122"/>
                <a:cs typeface="Prata" pitchFamily="34" charset="-120"/>
              </a:rPr>
              <a:t>3</a:t>
            </a:r>
            <a:endParaRPr lang="en-US" sz="1837" dirty="0"/>
          </a:p>
        </p:txBody>
      </p:sp>
      <p:sp>
        <p:nvSpPr>
          <p:cNvPr id="21" name="Text 17"/>
          <p:cNvSpPr/>
          <p:nvPr/>
        </p:nvSpPr>
        <p:spPr>
          <a:xfrm>
            <a:off x="8169712" y="1632942"/>
            <a:ext cx="2062639" cy="243007"/>
          </a:xfrm>
          <a:prstGeom prst="rect">
            <a:avLst/>
          </a:prstGeom>
          <a:noFill/>
          <a:ln/>
        </p:spPr>
        <p:txBody>
          <a:bodyPr wrap="none" rtlCol="0" anchor="t"/>
          <a:lstStyle/>
          <a:p>
            <a:pPr marL="0" indent="0" algn="ctr">
              <a:lnSpc>
                <a:spcPts val="1914"/>
              </a:lnSpc>
              <a:buNone/>
            </a:pPr>
            <a:r>
              <a:rPr lang="en-US" sz="1531" dirty="0">
                <a:solidFill>
                  <a:srgbClr val="AE8625"/>
                </a:solidFill>
                <a:latin typeface="Prata" pitchFamily="34" charset="0"/>
                <a:ea typeface="Prata" pitchFamily="34" charset="-122"/>
                <a:cs typeface="Prata" pitchFamily="34" charset="-120"/>
              </a:rPr>
              <a:t>Implications pour l'Art</a:t>
            </a:r>
            <a:endParaRPr lang="en-US" sz="1531" dirty="0"/>
          </a:p>
        </p:txBody>
      </p:sp>
      <p:sp>
        <p:nvSpPr>
          <p:cNvPr id="22" name="Text 18"/>
          <p:cNvSpPr/>
          <p:nvPr/>
        </p:nvSpPr>
        <p:spPr>
          <a:xfrm>
            <a:off x="7548443" y="1969175"/>
            <a:ext cx="3305294" cy="1989773"/>
          </a:xfrm>
          <a:prstGeom prst="rect">
            <a:avLst/>
          </a:prstGeom>
          <a:noFill/>
          <a:ln/>
        </p:spPr>
        <p:txBody>
          <a:bodyPr wrap="square" rtlCol="0" anchor="t"/>
          <a:lstStyle/>
          <a:p>
            <a:pPr marL="0" indent="0" algn="ctr">
              <a:lnSpc>
                <a:spcPts val="1960"/>
              </a:lnSpc>
              <a:buNone/>
            </a:pPr>
            <a:r>
              <a:rPr lang="en-US" sz="1225" dirty="0">
                <a:solidFill>
                  <a:srgbClr val="CFCBBF"/>
                </a:solidFill>
                <a:latin typeface="Raleway" pitchFamily="34" charset="0"/>
                <a:ea typeface="Raleway" pitchFamily="34" charset="-122"/>
                <a:cs typeface="Raleway" pitchFamily="34" charset="-120"/>
              </a:rPr>
              <a:t>Cette tendance à l'anthropomorphisme peut influencer notre perception de l'art créé par l'IA. Si nous attribuons des intentions et des états mentaux complexes aux systèmes d'IA, nous serons plus enclins à considérer leurs créations comme de véritables œuvres d'art, même si cette attribution est potentiellement erronée.</a:t>
            </a:r>
            <a:endParaRPr lang="en-US" sz="1225" dirty="0"/>
          </a:p>
        </p:txBody>
      </p:sp>
    </p:spTree>
    <p:extLst>
      <p:ext uri="{BB962C8B-B14F-4D97-AF65-F5344CB8AC3E}">
        <p14:creationId xmlns:p14="http://schemas.microsoft.com/office/powerpoint/2010/main" val="9309100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46269"/>
          </a:xfrm>
          <a:prstGeom prst="rect">
            <a:avLst/>
          </a:prstGeom>
          <a:solidFill>
            <a:srgbClr val="1B1C1D"/>
          </a:solidFill>
          <a:ln/>
        </p:spPr>
      </p:sp>
      <p:sp>
        <p:nvSpPr>
          <p:cNvPr id="4" name="Text 1"/>
          <p:cNvSpPr/>
          <p:nvPr/>
        </p:nvSpPr>
        <p:spPr>
          <a:xfrm>
            <a:off x="3492698" y="442555"/>
            <a:ext cx="7645003" cy="1006078"/>
          </a:xfrm>
          <a:prstGeom prst="rect">
            <a:avLst/>
          </a:prstGeom>
          <a:noFill/>
          <a:ln/>
        </p:spPr>
        <p:txBody>
          <a:bodyPr wrap="square" rtlCol="0" anchor="t"/>
          <a:lstStyle/>
          <a:p>
            <a:pPr marL="0" indent="0">
              <a:lnSpc>
                <a:spcPts val="3960"/>
              </a:lnSpc>
              <a:buNone/>
            </a:pPr>
            <a:r>
              <a:rPr lang="en-US" sz="3168" dirty="0">
                <a:solidFill>
                  <a:srgbClr val="AE8625"/>
                </a:solidFill>
                <a:latin typeface="Prata" pitchFamily="34" charset="0"/>
                <a:ea typeface="Prata" pitchFamily="34" charset="-122"/>
                <a:cs typeface="Prata" pitchFamily="34" charset="-120"/>
              </a:rPr>
              <a:t>Les Expériences sur la Perception de l'Art Créé par l'IA</a:t>
            </a:r>
            <a:endParaRPr lang="en-US" sz="3168" dirty="0"/>
          </a:p>
        </p:txBody>
      </p:sp>
      <p:sp>
        <p:nvSpPr>
          <p:cNvPr id="5" name="Text 2"/>
          <p:cNvSpPr/>
          <p:nvPr/>
        </p:nvSpPr>
        <p:spPr>
          <a:xfrm>
            <a:off x="3654028" y="1874639"/>
            <a:ext cx="222218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Expérience</a:t>
            </a:r>
            <a:endParaRPr lang="en-US" sz="1267" dirty="0"/>
          </a:p>
        </p:txBody>
      </p:sp>
      <p:sp>
        <p:nvSpPr>
          <p:cNvPr id="6" name="Text 3"/>
          <p:cNvSpPr/>
          <p:nvPr/>
        </p:nvSpPr>
        <p:spPr>
          <a:xfrm>
            <a:off x="6205538" y="1874639"/>
            <a:ext cx="221837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Objet de l'Art</a:t>
            </a:r>
            <a:endParaRPr lang="en-US" sz="1267" dirty="0"/>
          </a:p>
        </p:txBody>
      </p:sp>
      <p:sp>
        <p:nvSpPr>
          <p:cNvPr id="7" name="Text 4"/>
          <p:cNvSpPr/>
          <p:nvPr/>
        </p:nvSpPr>
        <p:spPr>
          <a:xfrm>
            <a:off x="8753237" y="1874639"/>
            <a:ext cx="222218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Principales Conclusions</a:t>
            </a:r>
            <a:endParaRPr lang="en-US" sz="1267" dirty="0"/>
          </a:p>
        </p:txBody>
      </p:sp>
      <p:sp>
        <p:nvSpPr>
          <p:cNvPr id="8" name="Shape 5"/>
          <p:cNvSpPr/>
          <p:nvPr/>
        </p:nvSpPr>
        <p:spPr>
          <a:xfrm>
            <a:off x="1188720" y="2236351"/>
            <a:ext cx="9948148" cy="3041213"/>
          </a:xfrm>
          <a:prstGeom prst="rect">
            <a:avLst/>
          </a:prstGeom>
          <a:solidFill>
            <a:srgbClr val="2D3033"/>
          </a:solidFill>
          <a:ln/>
        </p:spPr>
      </p:sp>
      <p:sp>
        <p:nvSpPr>
          <p:cNvPr id="9" name="Text 6"/>
          <p:cNvSpPr/>
          <p:nvPr/>
        </p:nvSpPr>
        <p:spPr>
          <a:xfrm>
            <a:off x="3654028" y="2340531"/>
            <a:ext cx="222218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Expérience 1</a:t>
            </a:r>
            <a:endParaRPr lang="en-US" sz="1267" dirty="0"/>
          </a:p>
        </p:txBody>
      </p:sp>
      <p:sp>
        <p:nvSpPr>
          <p:cNvPr id="10" name="Text 7"/>
          <p:cNvSpPr/>
          <p:nvPr/>
        </p:nvSpPr>
        <p:spPr>
          <a:xfrm>
            <a:off x="6205538" y="2340531"/>
            <a:ext cx="221837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Art Abstrait</a:t>
            </a:r>
            <a:endParaRPr lang="en-US" sz="1267" dirty="0"/>
          </a:p>
        </p:txBody>
      </p:sp>
      <p:sp>
        <p:nvSpPr>
          <p:cNvPr id="11" name="Text 8"/>
          <p:cNvSpPr/>
          <p:nvPr/>
        </p:nvSpPr>
        <p:spPr>
          <a:xfrm>
            <a:off x="7607809" y="2340531"/>
            <a:ext cx="3367612" cy="2832854"/>
          </a:xfrm>
          <a:prstGeom prst="rect">
            <a:avLst/>
          </a:prstGeom>
          <a:noFill/>
          <a:ln/>
        </p:spPr>
        <p:txBody>
          <a:bodyPr wrap="squar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Les participants sont généralement plus enclins à reconnaître les œuvres créées par des humains comme de l'art, mais les différences avec les créations d'IA sont relativement faibles. Cependant, les humains sont beaucoup plus susceptibles d'être considérés comme des artistes que les robots.</a:t>
            </a:r>
            <a:endParaRPr lang="en-US" sz="1267" dirty="0"/>
          </a:p>
        </p:txBody>
      </p:sp>
      <p:sp>
        <p:nvSpPr>
          <p:cNvPr id="12" name="Text 9"/>
          <p:cNvSpPr/>
          <p:nvPr/>
        </p:nvSpPr>
        <p:spPr>
          <a:xfrm>
            <a:off x="3654028" y="5381744"/>
            <a:ext cx="222218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Expérience 2</a:t>
            </a:r>
            <a:endParaRPr lang="en-US" sz="1267" dirty="0"/>
          </a:p>
        </p:txBody>
      </p:sp>
      <p:sp>
        <p:nvSpPr>
          <p:cNvPr id="13" name="Text 10"/>
          <p:cNvSpPr/>
          <p:nvPr/>
        </p:nvSpPr>
        <p:spPr>
          <a:xfrm>
            <a:off x="6205538" y="5381744"/>
            <a:ext cx="2218373" cy="257532"/>
          </a:xfrm>
          <a:prstGeom prst="rect">
            <a:avLst/>
          </a:prstGeom>
          <a:noFill/>
          <a:ln/>
        </p:spPr>
        <p:txBody>
          <a:bodyPr wrap="non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Art Représentatif</a:t>
            </a:r>
            <a:endParaRPr lang="en-US" sz="1267" dirty="0"/>
          </a:p>
        </p:txBody>
      </p:sp>
      <p:sp>
        <p:nvSpPr>
          <p:cNvPr id="14" name="Text 11"/>
          <p:cNvSpPr/>
          <p:nvPr/>
        </p:nvSpPr>
        <p:spPr>
          <a:xfrm>
            <a:off x="7607809" y="5381744"/>
            <a:ext cx="3367611" cy="2317790"/>
          </a:xfrm>
          <a:prstGeom prst="rect">
            <a:avLst/>
          </a:prstGeom>
          <a:noFill/>
          <a:ln/>
        </p:spPr>
        <p:txBody>
          <a:bodyPr wrap="square" rtlCol="0" anchor="t"/>
          <a:lstStyle/>
          <a:p>
            <a:pPr marL="0" indent="0">
              <a:lnSpc>
                <a:spcPts val="2028"/>
              </a:lnSpc>
              <a:buNone/>
            </a:pPr>
            <a:r>
              <a:rPr lang="en-US" sz="1267" dirty="0">
                <a:solidFill>
                  <a:srgbClr val="CFCBBF"/>
                </a:solidFill>
                <a:latin typeface="Raleway" pitchFamily="34" charset="0"/>
                <a:ea typeface="Raleway" pitchFamily="34" charset="-122"/>
                <a:cs typeface="Raleway" pitchFamily="34" charset="-120"/>
              </a:rPr>
              <a:t>Dans le cas de l'art représentatif, les différences dans la reconnaissance de l'art entre les humains et les robots diminuent, suggérant que le type d'œuvre influence la perception de l'intentionnalité et de la créativité.</a:t>
            </a:r>
            <a:endParaRPr lang="en-US" sz="1267" dirty="0"/>
          </a:p>
        </p:txBody>
      </p:sp>
      <p:pic>
        <p:nvPicPr>
          <p:cNvPr id="15" name="Image 14"/>
          <p:cNvPicPr>
            <a:picLocks noChangeAspect="1"/>
          </p:cNvPicPr>
          <p:nvPr/>
        </p:nvPicPr>
        <p:blipFill>
          <a:blip r:embed="rId4"/>
          <a:stretch>
            <a:fillRect/>
          </a:stretch>
        </p:blipFill>
        <p:spPr>
          <a:xfrm>
            <a:off x="11516321" y="-16669"/>
            <a:ext cx="3194803" cy="8230313"/>
          </a:xfrm>
          <a:prstGeom prst="rect">
            <a:avLst/>
          </a:prstGeom>
        </p:spPr>
      </p:pic>
    </p:spTree>
    <p:extLst>
      <p:ext uri="{BB962C8B-B14F-4D97-AF65-F5344CB8AC3E}">
        <p14:creationId xmlns:p14="http://schemas.microsoft.com/office/powerpoint/2010/main" val="41707246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7620" y="0"/>
            <a:ext cx="5486400" cy="8229600"/>
          </a:xfrm>
          <a:prstGeom prst="rect">
            <a:avLst/>
          </a:prstGeom>
        </p:spPr>
      </p:pic>
      <p:sp>
        <p:nvSpPr>
          <p:cNvPr id="5" name="Text 1"/>
          <p:cNvSpPr/>
          <p:nvPr/>
        </p:nvSpPr>
        <p:spPr>
          <a:xfrm>
            <a:off x="6319599" y="1658303"/>
            <a:ext cx="7477601" cy="2874645"/>
          </a:xfrm>
          <a:prstGeom prst="rect">
            <a:avLst/>
          </a:prstGeom>
          <a:noFill/>
          <a:ln/>
        </p:spPr>
        <p:txBody>
          <a:bodyPr wrap="square" rtlCol="0" anchor="t"/>
          <a:lstStyle/>
          <a:p>
            <a:pPr marL="0" indent="0">
              <a:lnSpc>
                <a:spcPts val="7545"/>
              </a:lnSpc>
              <a:buNone/>
            </a:pPr>
            <a:r>
              <a:rPr lang="en-US" sz="6036" b="1" kern="0" spc="-35" dirty="0">
                <a:solidFill>
                  <a:srgbClr val="000000"/>
                </a:solidFill>
                <a:latin typeface="adonis-web" pitchFamily="34" charset="0"/>
                <a:ea typeface="adonis-web" pitchFamily="34" charset="-122"/>
                <a:cs typeface="adonis-web" pitchFamily="34" charset="-120"/>
              </a:rPr>
              <a:t>L'IA vole-t-elle la créativité des artistes ?</a:t>
            </a:r>
            <a:endParaRPr lang="en-US" sz="6036" dirty="0"/>
          </a:p>
        </p:txBody>
      </p:sp>
      <p:sp>
        <p:nvSpPr>
          <p:cNvPr id="6" name="Text 2"/>
          <p:cNvSpPr/>
          <p:nvPr/>
        </p:nvSpPr>
        <p:spPr>
          <a:xfrm>
            <a:off x="6319599" y="4866203"/>
            <a:ext cx="7477601" cy="1066205"/>
          </a:xfrm>
          <a:prstGeom prst="rect">
            <a:avLst/>
          </a:prstGeom>
          <a:noFill/>
          <a:ln/>
        </p:spPr>
        <p:txBody>
          <a:bodyPr wrap="square" rtlCol="0" anchor="t"/>
          <a:lstStyle/>
          <a:p>
            <a:pPr marL="0" indent="0">
              <a:lnSpc>
                <a:spcPts val="2799"/>
              </a:lnSpc>
              <a:buNone/>
            </a:pPr>
            <a:r>
              <a:rPr lang="en-US" sz="1750" kern="0" spc="-35" dirty="0">
                <a:solidFill>
                  <a:srgbClr val="272525"/>
                </a:solidFill>
                <a:latin typeface="Source Sans Pro" pitchFamily="34" charset="0"/>
                <a:ea typeface="Source Sans Pro" pitchFamily="34" charset="-122"/>
                <a:cs typeface="Source Sans Pro" pitchFamily="34" charset="-120"/>
              </a:rPr>
              <a:t>Des artistes poursuivent Meta et OpenAI pour violation des droits d'auteur par leurs modèles d'IA. Un juge a rejeté la majeure partie de l'action en justice, affirmant que les modèles d'IA ne constituent pas une violation des droits d'auteur.</a:t>
            </a:r>
            <a:endParaRPr lang="en-US" sz="1750" dirty="0"/>
          </a:p>
        </p:txBody>
      </p:sp>
    </p:spTree>
    <p:extLst>
      <p:ext uri="{BB962C8B-B14F-4D97-AF65-F5344CB8AC3E}">
        <p14:creationId xmlns:p14="http://schemas.microsoft.com/office/powerpoint/2010/main" val="3179852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EEEFF5"/>
          </a:solidFill>
          <a:ln/>
        </p:spPr>
      </p:sp>
      <p:sp>
        <p:nvSpPr>
          <p:cNvPr id="5" name="Text 1"/>
          <p:cNvSpPr/>
          <p:nvPr/>
        </p:nvSpPr>
        <p:spPr>
          <a:xfrm>
            <a:off x="833199" y="994886"/>
            <a:ext cx="9306401" cy="1388745"/>
          </a:xfrm>
          <a:prstGeom prst="rect">
            <a:avLst/>
          </a:prstGeom>
          <a:noFill/>
          <a:ln/>
        </p:spPr>
        <p:txBody>
          <a:bodyPr wrap="square" rtlCol="0" anchor="t"/>
          <a:lstStyle/>
          <a:p>
            <a:pPr marL="0" indent="0">
              <a:lnSpc>
                <a:spcPts val="5468"/>
              </a:lnSpc>
              <a:buNone/>
            </a:pPr>
            <a:r>
              <a:rPr lang="en-US" sz="4374" b="1" dirty="0">
                <a:solidFill>
                  <a:srgbClr val="396AF1"/>
                </a:solidFill>
                <a:latin typeface="Barlow" pitchFamily="34" charset="0"/>
                <a:ea typeface="Barlow" pitchFamily="34" charset="-122"/>
                <a:cs typeface="Barlow" pitchFamily="34" charset="-120"/>
              </a:rPr>
              <a:t>Cas récents d'artistes accusant l'IA de plagiat</a:t>
            </a:r>
            <a:endParaRPr lang="en-US" sz="4374" dirty="0"/>
          </a:p>
        </p:txBody>
      </p:sp>
      <p:sp>
        <p:nvSpPr>
          <p:cNvPr id="6" name="Shape 2"/>
          <p:cNvSpPr/>
          <p:nvPr/>
        </p:nvSpPr>
        <p:spPr>
          <a:xfrm>
            <a:off x="833199" y="2890480"/>
            <a:ext cx="499943" cy="499943"/>
          </a:xfrm>
          <a:prstGeom prst="roundRect">
            <a:avLst>
              <a:gd name="adj" fmla="val 26667"/>
            </a:avLst>
          </a:prstGeom>
          <a:solidFill>
            <a:srgbClr val="EEEFF5"/>
          </a:solidFill>
          <a:ln/>
        </p:spPr>
      </p:sp>
      <p:sp>
        <p:nvSpPr>
          <p:cNvPr id="7" name="Text 3"/>
          <p:cNvSpPr/>
          <p:nvPr/>
        </p:nvSpPr>
        <p:spPr>
          <a:xfrm>
            <a:off x="1024176" y="2932152"/>
            <a:ext cx="117991" cy="416481"/>
          </a:xfrm>
          <a:prstGeom prst="rect">
            <a:avLst/>
          </a:prstGeom>
          <a:noFill/>
          <a:ln/>
        </p:spPr>
        <p:txBody>
          <a:bodyPr wrap="none" rtlCol="0" anchor="t"/>
          <a:lstStyle/>
          <a:p>
            <a:pPr marL="0" indent="0" algn="ctr">
              <a:lnSpc>
                <a:spcPts val="3281"/>
              </a:lnSpc>
              <a:buNone/>
            </a:pPr>
            <a:r>
              <a:rPr lang="en-US" sz="2624" b="1" dirty="0">
                <a:solidFill>
                  <a:srgbClr val="396AF1"/>
                </a:solidFill>
                <a:latin typeface="Barlow" pitchFamily="34" charset="0"/>
                <a:ea typeface="Barlow" pitchFamily="34" charset="-122"/>
                <a:cs typeface="Barlow" pitchFamily="34" charset="-120"/>
              </a:rPr>
              <a:t>1</a:t>
            </a:r>
            <a:endParaRPr lang="en-US" sz="2624" dirty="0"/>
          </a:p>
        </p:txBody>
      </p:sp>
      <p:sp>
        <p:nvSpPr>
          <p:cNvPr id="8" name="Text 4"/>
          <p:cNvSpPr/>
          <p:nvPr/>
        </p:nvSpPr>
        <p:spPr>
          <a:xfrm>
            <a:off x="1555313" y="2966799"/>
            <a:ext cx="3820001" cy="694373"/>
          </a:xfrm>
          <a:prstGeom prst="rect">
            <a:avLst/>
          </a:prstGeom>
          <a:noFill/>
          <a:ln/>
        </p:spPr>
        <p:txBody>
          <a:bodyPr wrap="square" rtlCol="0" anchor="t"/>
          <a:lstStyle/>
          <a:p>
            <a:pPr marL="0" indent="0">
              <a:lnSpc>
                <a:spcPts val="2734"/>
              </a:lnSpc>
              <a:buNone/>
            </a:pPr>
            <a:r>
              <a:rPr lang="en-US" sz="2187" b="1" dirty="0">
                <a:solidFill>
                  <a:srgbClr val="396AF1"/>
                </a:solidFill>
                <a:latin typeface="Barlow" pitchFamily="34" charset="0"/>
                <a:ea typeface="Barlow" pitchFamily="34" charset="-122"/>
                <a:cs typeface="Barlow" pitchFamily="34" charset="-120"/>
              </a:rPr>
              <a:t>Artiste digital accusé de vol d'œuvres</a:t>
            </a:r>
            <a:endParaRPr lang="en-US" sz="2187" dirty="0"/>
          </a:p>
        </p:txBody>
      </p:sp>
      <p:sp>
        <p:nvSpPr>
          <p:cNvPr id="9" name="Text 5"/>
          <p:cNvSpPr/>
          <p:nvPr/>
        </p:nvSpPr>
        <p:spPr>
          <a:xfrm>
            <a:off x="1555313" y="3794403"/>
            <a:ext cx="3820001" cy="1777008"/>
          </a:xfrm>
          <a:prstGeom prst="rect">
            <a:avLst/>
          </a:prstGeom>
          <a:noFill/>
          <a:ln/>
        </p:spPr>
        <p:txBody>
          <a:bodyPr wrap="square" rtlCol="0" anchor="t"/>
          <a:lstStyle/>
          <a:p>
            <a:pPr marL="0" indent="0">
              <a:lnSpc>
                <a:spcPts val="2799"/>
              </a:lnSpc>
              <a:buNone/>
            </a:pPr>
            <a:r>
              <a:rPr lang="en-US" sz="1750" dirty="0">
                <a:solidFill>
                  <a:srgbClr val="272525"/>
                </a:solidFill>
                <a:latin typeface="Montserrat" pitchFamily="34" charset="0"/>
                <a:ea typeface="Montserrat" pitchFamily="34" charset="-122"/>
                <a:cs typeface="Montserrat" pitchFamily="34" charset="-120"/>
              </a:rPr>
              <a:t>L'artiste numérique Jason Allen a remporté un prix avec une œuvre générée par une IA, suscitant la colère de la communauté artistique qui y voit du plagiat.</a:t>
            </a:r>
            <a:endParaRPr lang="en-US" sz="1750" dirty="0"/>
          </a:p>
        </p:txBody>
      </p:sp>
      <p:sp>
        <p:nvSpPr>
          <p:cNvPr id="10" name="Shape 6"/>
          <p:cNvSpPr/>
          <p:nvPr/>
        </p:nvSpPr>
        <p:spPr>
          <a:xfrm>
            <a:off x="5597485" y="2890480"/>
            <a:ext cx="499943" cy="499943"/>
          </a:xfrm>
          <a:prstGeom prst="roundRect">
            <a:avLst>
              <a:gd name="adj" fmla="val 26667"/>
            </a:avLst>
          </a:prstGeom>
          <a:solidFill>
            <a:srgbClr val="EEEFF5"/>
          </a:solidFill>
          <a:ln/>
        </p:spPr>
      </p:sp>
      <p:sp>
        <p:nvSpPr>
          <p:cNvPr id="11" name="Text 7"/>
          <p:cNvSpPr/>
          <p:nvPr/>
        </p:nvSpPr>
        <p:spPr>
          <a:xfrm>
            <a:off x="5754053" y="2932152"/>
            <a:ext cx="186690" cy="416481"/>
          </a:xfrm>
          <a:prstGeom prst="rect">
            <a:avLst/>
          </a:prstGeom>
          <a:noFill/>
          <a:ln/>
        </p:spPr>
        <p:txBody>
          <a:bodyPr wrap="none" rtlCol="0" anchor="t"/>
          <a:lstStyle/>
          <a:p>
            <a:pPr marL="0" indent="0" algn="ctr">
              <a:lnSpc>
                <a:spcPts val="3281"/>
              </a:lnSpc>
              <a:buNone/>
            </a:pPr>
            <a:r>
              <a:rPr lang="en-US" sz="2624" b="1" dirty="0">
                <a:solidFill>
                  <a:srgbClr val="396AF1"/>
                </a:solidFill>
                <a:latin typeface="Barlow" pitchFamily="34" charset="0"/>
                <a:ea typeface="Barlow" pitchFamily="34" charset="-122"/>
                <a:cs typeface="Barlow" pitchFamily="34" charset="-120"/>
              </a:rPr>
              <a:t>2</a:t>
            </a:r>
            <a:endParaRPr lang="en-US" sz="2624" dirty="0"/>
          </a:p>
        </p:txBody>
      </p:sp>
      <p:sp>
        <p:nvSpPr>
          <p:cNvPr id="12" name="Text 8"/>
          <p:cNvSpPr/>
          <p:nvPr/>
        </p:nvSpPr>
        <p:spPr>
          <a:xfrm>
            <a:off x="6319599" y="2966799"/>
            <a:ext cx="3820001" cy="694373"/>
          </a:xfrm>
          <a:prstGeom prst="rect">
            <a:avLst/>
          </a:prstGeom>
          <a:noFill/>
          <a:ln/>
        </p:spPr>
        <p:txBody>
          <a:bodyPr wrap="square" rtlCol="0" anchor="t"/>
          <a:lstStyle/>
          <a:p>
            <a:pPr marL="0" indent="0">
              <a:lnSpc>
                <a:spcPts val="2734"/>
              </a:lnSpc>
              <a:buNone/>
            </a:pPr>
            <a:r>
              <a:rPr lang="en-US" sz="2187" b="1" dirty="0">
                <a:solidFill>
                  <a:srgbClr val="396AF1"/>
                </a:solidFill>
                <a:latin typeface="Barlow" pitchFamily="34" charset="0"/>
                <a:ea typeface="Barlow" pitchFamily="34" charset="-122"/>
                <a:cs typeface="Barlow" pitchFamily="34" charset="-120"/>
              </a:rPr>
              <a:t>Illustrateurs dénonçant le vol de leurs styles</a:t>
            </a:r>
            <a:endParaRPr lang="en-US" sz="2187" dirty="0"/>
          </a:p>
        </p:txBody>
      </p:sp>
      <p:sp>
        <p:nvSpPr>
          <p:cNvPr id="13" name="Text 9"/>
          <p:cNvSpPr/>
          <p:nvPr/>
        </p:nvSpPr>
        <p:spPr>
          <a:xfrm>
            <a:off x="6319599" y="3794403"/>
            <a:ext cx="3820001" cy="1777008"/>
          </a:xfrm>
          <a:prstGeom prst="rect">
            <a:avLst/>
          </a:prstGeom>
          <a:noFill/>
          <a:ln/>
        </p:spPr>
        <p:txBody>
          <a:bodyPr wrap="square" rtlCol="0" anchor="t"/>
          <a:lstStyle/>
          <a:p>
            <a:pPr marL="0" indent="0">
              <a:lnSpc>
                <a:spcPts val="2799"/>
              </a:lnSpc>
              <a:buNone/>
            </a:pPr>
            <a:r>
              <a:rPr lang="en-US" sz="1750" dirty="0">
                <a:solidFill>
                  <a:srgbClr val="272525"/>
                </a:solidFill>
                <a:latin typeface="Montserrat" pitchFamily="34" charset="0"/>
                <a:ea typeface="Montserrat" pitchFamily="34" charset="-122"/>
                <a:cs typeface="Montserrat" pitchFamily="34" charset="-120"/>
              </a:rPr>
              <a:t>Des illustrateurs comme Karla Ortiz ont critiqué l'utilisation abusive de leurs styles artistiques par les modèles d'IA sans leur autorisation.</a:t>
            </a:r>
            <a:endParaRPr lang="en-US" sz="1750" dirty="0"/>
          </a:p>
        </p:txBody>
      </p:sp>
      <p:sp>
        <p:nvSpPr>
          <p:cNvPr id="14" name="Shape 10"/>
          <p:cNvSpPr/>
          <p:nvPr/>
        </p:nvSpPr>
        <p:spPr>
          <a:xfrm>
            <a:off x="833199" y="5967174"/>
            <a:ext cx="499943" cy="499943"/>
          </a:xfrm>
          <a:prstGeom prst="roundRect">
            <a:avLst>
              <a:gd name="adj" fmla="val 26667"/>
            </a:avLst>
          </a:prstGeom>
          <a:solidFill>
            <a:srgbClr val="EEEFF5"/>
          </a:solidFill>
          <a:ln/>
        </p:spPr>
      </p:sp>
      <p:sp>
        <p:nvSpPr>
          <p:cNvPr id="15" name="Text 11"/>
          <p:cNvSpPr/>
          <p:nvPr/>
        </p:nvSpPr>
        <p:spPr>
          <a:xfrm>
            <a:off x="993100" y="6008846"/>
            <a:ext cx="180023" cy="416481"/>
          </a:xfrm>
          <a:prstGeom prst="rect">
            <a:avLst/>
          </a:prstGeom>
          <a:noFill/>
          <a:ln/>
        </p:spPr>
        <p:txBody>
          <a:bodyPr wrap="none" rtlCol="0" anchor="t"/>
          <a:lstStyle/>
          <a:p>
            <a:pPr marL="0" indent="0" algn="ctr">
              <a:lnSpc>
                <a:spcPts val="3281"/>
              </a:lnSpc>
              <a:buNone/>
            </a:pPr>
            <a:r>
              <a:rPr lang="en-US" sz="2624" b="1" dirty="0">
                <a:solidFill>
                  <a:srgbClr val="396AF1"/>
                </a:solidFill>
                <a:latin typeface="Barlow" pitchFamily="34" charset="0"/>
                <a:ea typeface="Barlow" pitchFamily="34" charset="-122"/>
                <a:cs typeface="Barlow" pitchFamily="34" charset="-120"/>
              </a:rPr>
              <a:t>3</a:t>
            </a:r>
            <a:endParaRPr lang="en-US" sz="2624" dirty="0"/>
          </a:p>
        </p:txBody>
      </p:sp>
      <p:sp>
        <p:nvSpPr>
          <p:cNvPr id="16" name="Text 12"/>
          <p:cNvSpPr/>
          <p:nvPr/>
        </p:nvSpPr>
        <p:spPr>
          <a:xfrm>
            <a:off x="1555313" y="6043493"/>
            <a:ext cx="4530209" cy="347186"/>
          </a:xfrm>
          <a:prstGeom prst="rect">
            <a:avLst/>
          </a:prstGeom>
          <a:noFill/>
          <a:ln/>
        </p:spPr>
        <p:txBody>
          <a:bodyPr wrap="none" rtlCol="0" anchor="t"/>
          <a:lstStyle/>
          <a:p>
            <a:pPr marL="0" indent="0">
              <a:lnSpc>
                <a:spcPts val="2734"/>
              </a:lnSpc>
              <a:buNone/>
            </a:pPr>
            <a:r>
              <a:rPr lang="en-US" sz="2187" b="1" dirty="0">
                <a:solidFill>
                  <a:srgbClr val="396AF1"/>
                </a:solidFill>
                <a:latin typeface="Barlow" pitchFamily="34" charset="0"/>
                <a:ea typeface="Barlow" pitchFamily="34" charset="-122"/>
                <a:cs typeface="Barlow" pitchFamily="34" charset="-120"/>
              </a:rPr>
              <a:t>Photographes inquiets du "deepfake"</a:t>
            </a:r>
            <a:endParaRPr lang="en-US" sz="2187" dirty="0"/>
          </a:p>
        </p:txBody>
      </p:sp>
      <p:sp>
        <p:nvSpPr>
          <p:cNvPr id="17" name="Text 13"/>
          <p:cNvSpPr/>
          <p:nvPr/>
        </p:nvSpPr>
        <p:spPr>
          <a:xfrm>
            <a:off x="1555313" y="6523911"/>
            <a:ext cx="8584287" cy="710803"/>
          </a:xfrm>
          <a:prstGeom prst="rect">
            <a:avLst/>
          </a:prstGeom>
          <a:noFill/>
          <a:ln/>
        </p:spPr>
        <p:txBody>
          <a:bodyPr wrap="square" rtlCol="0" anchor="t"/>
          <a:lstStyle/>
          <a:p>
            <a:pPr marL="0" indent="0">
              <a:lnSpc>
                <a:spcPts val="2799"/>
              </a:lnSpc>
              <a:buNone/>
            </a:pPr>
            <a:r>
              <a:rPr lang="en-US" sz="1750" dirty="0">
                <a:solidFill>
                  <a:srgbClr val="272525"/>
                </a:solidFill>
                <a:latin typeface="Montserrat" pitchFamily="34" charset="0"/>
                <a:ea typeface="Montserrat" pitchFamily="34" charset="-122"/>
                <a:cs typeface="Montserrat" pitchFamily="34" charset="-120"/>
              </a:rPr>
              <a:t>Des photographes s'alarment de la capacité des IA à reproduire leurs styles et compositions, menaçant leur propriété intellectuelle.</a:t>
            </a:r>
            <a:endParaRPr lang="en-US" sz="1750" dirty="0"/>
          </a:p>
        </p:txBody>
      </p:sp>
      <p:pic>
        <p:nvPicPr>
          <p:cNvPr id="18" name="Image 17"/>
          <p:cNvPicPr>
            <a:picLocks noChangeAspect="1"/>
          </p:cNvPicPr>
          <p:nvPr/>
        </p:nvPicPr>
        <p:blipFill>
          <a:blip r:embed="rId4"/>
          <a:stretch>
            <a:fillRect/>
          </a:stretch>
        </p:blipFill>
        <p:spPr>
          <a:xfrm>
            <a:off x="10570465" y="7501"/>
            <a:ext cx="4059936" cy="8222099"/>
          </a:xfrm>
          <a:prstGeom prst="rect">
            <a:avLst/>
          </a:prstGeom>
        </p:spPr>
      </p:pic>
    </p:spTree>
    <p:extLst>
      <p:ext uri="{BB962C8B-B14F-4D97-AF65-F5344CB8AC3E}">
        <p14:creationId xmlns:p14="http://schemas.microsoft.com/office/powerpoint/2010/main" val="40487508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21212"/>
          </a:solidFill>
          <a:ln/>
        </p:spPr>
      </p:sp>
      <p:sp>
        <p:nvSpPr>
          <p:cNvPr id="3" name="Shape 1"/>
          <p:cNvSpPr/>
          <p:nvPr/>
        </p:nvSpPr>
        <p:spPr>
          <a:xfrm>
            <a:off x="0" y="-18288"/>
            <a:ext cx="14630400" cy="8229600"/>
          </a:xfrm>
          <a:prstGeom prst="rect">
            <a:avLst/>
          </a:prstGeom>
          <a:solidFill>
            <a:srgbClr val="1F1F1F"/>
          </a:solidFill>
          <a:ln/>
        </p:spPr>
      </p:sp>
      <p:sp>
        <p:nvSpPr>
          <p:cNvPr id="5" name="Text 2"/>
          <p:cNvSpPr/>
          <p:nvPr/>
        </p:nvSpPr>
        <p:spPr>
          <a:xfrm>
            <a:off x="4490799" y="1254562"/>
            <a:ext cx="5554980" cy="694373"/>
          </a:xfrm>
          <a:prstGeom prst="rect">
            <a:avLst/>
          </a:prstGeom>
          <a:noFill/>
          <a:ln/>
        </p:spPr>
        <p:txBody>
          <a:bodyPr wrap="none" rtlCol="0" anchor="t"/>
          <a:lstStyle/>
          <a:p>
            <a:pPr marL="0" indent="0">
              <a:lnSpc>
                <a:spcPts val="5468"/>
              </a:lnSpc>
              <a:buNone/>
            </a:pPr>
            <a:r>
              <a:rPr lang="en-US" sz="4374" kern="0" spc="-131" dirty="0" err="1" smtClean="0">
                <a:solidFill>
                  <a:srgbClr val="FA95AF"/>
                </a:solidFill>
                <a:latin typeface="Anton" pitchFamily="34" charset="0"/>
                <a:ea typeface="Anton" pitchFamily="34" charset="-122"/>
                <a:cs typeface="Anton" pitchFamily="34" charset="-120"/>
              </a:rPr>
              <a:t>Autres</a:t>
            </a:r>
            <a:r>
              <a:rPr lang="en-US" sz="4374" kern="0" spc="-131" dirty="0" smtClean="0">
                <a:solidFill>
                  <a:srgbClr val="FA95AF"/>
                </a:solidFill>
                <a:latin typeface="Anton" pitchFamily="34" charset="0"/>
                <a:ea typeface="Anton" pitchFamily="34" charset="-122"/>
                <a:cs typeface="Anton" pitchFamily="34" charset="-120"/>
              </a:rPr>
              <a:t>…</a:t>
            </a:r>
            <a:endParaRPr lang="en-US" sz="4374" dirty="0"/>
          </a:p>
        </p:txBody>
      </p:sp>
      <p:pic>
        <p:nvPicPr>
          <p:cNvPr id="6" name="Image 1" descr="preencoded.png"/>
          <p:cNvPicPr>
            <a:picLocks noChangeAspect="1"/>
          </p:cNvPicPr>
          <p:nvPr/>
        </p:nvPicPr>
        <p:blipFill>
          <a:blip r:embed="rId3"/>
          <a:stretch>
            <a:fillRect/>
          </a:stretch>
        </p:blipFill>
        <p:spPr>
          <a:xfrm>
            <a:off x="4490799" y="2282190"/>
            <a:ext cx="1110972" cy="2346365"/>
          </a:xfrm>
          <a:prstGeom prst="rect">
            <a:avLst/>
          </a:prstGeom>
        </p:spPr>
      </p:pic>
      <p:sp>
        <p:nvSpPr>
          <p:cNvPr id="7" name="Text 3"/>
          <p:cNvSpPr/>
          <p:nvPr/>
        </p:nvSpPr>
        <p:spPr>
          <a:xfrm>
            <a:off x="5935028" y="2504361"/>
            <a:ext cx="5971699" cy="347186"/>
          </a:xfrm>
          <a:prstGeom prst="rect">
            <a:avLst/>
          </a:prstGeom>
          <a:noFill/>
          <a:ln/>
        </p:spPr>
        <p:txBody>
          <a:bodyPr wrap="none" rtlCol="0" anchor="t"/>
          <a:lstStyle/>
          <a:p>
            <a:pPr marL="0" indent="0" algn="l">
              <a:lnSpc>
                <a:spcPts val="2734"/>
              </a:lnSpc>
              <a:buNone/>
            </a:pPr>
            <a:r>
              <a:rPr lang="en-US" sz="2187" kern="0" spc="-66" dirty="0">
                <a:solidFill>
                  <a:srgbClr val="FA95AF"/>
                </a:solidFill>
                <a:latin typeface="Anton" pitchFamily="34" charset="0"/>
                <a:ea typeface="Anton" pitchFamily="34" charset="-122"/>
                <a:cs typeface="Anton" pitchFamily="34" charset="-120"/>
              </a:rPr>
              <a:t>Sarah Andersen et autres contre Midjourney et Stability AI</a:t>
            </a:r>
            <a:endParaRPr lang="en-US" sz="2187" dirty="0"/>
          </a:p>
        </p:txBody>
      </p:sp>
      <p:sp>
        <p:nvSpPr>
          <p:cNvPr id="8" name="Text 4"/>
          <p:cNvSpPr/>
          <p:nvPr/>
        </p:nvSpPr>
        <p:spPr>
          <a:xfrm>
            <a:off x="5935028" y="2984778"/>
            <a:ext cx="7862173" cy="1421606"/>
          </a:xfrm>
          <a:prstGeom prst="rect">
            <a:avLst/>
          </a:prstGeom>
          <a:noFill/>
          <a:ln/>
        </p:spPr>
        <p:txBody>
          <a:bodyPr wrap="square" rtlCol="0" anchor="t"/>
          <a:lstStyle/>
          <a:p>
            <a:pPr marL="0" indent="0" algn="l">
              <a:lnSpc>
                <a:spcPts val="2799"/>
              </a:lnSpc>
              <a:buNone/>
            </a:pPr>
            <a:r>
              <a:rPr lang="en-US" sz="1750" kern="0" spc="-35" dirty="0">
                <a:solidFill>
                  <a:srgbClr val="E0D6DE"/>
                </a:solidFill>
                <a:latin typeface="Fira Sans" pitchFamily="34" charset="0"/>
                <a:ea typeface="Fira Sans" pitchFamily="34" charset="-122"/>
                <a:cs typeface="Fira Sans" pitchFamily="34" charset="-120"/>
              </a:rPr>
              <a:t>Les artistes ont mis en avant la copie systématique de leurs styles et œuvres, tandis que les défendeurs pourraient potentiellement plaider pour une transformation créative ou un nouveau genre d'œuvre qui diffère suffisamment de l'original.</a:t>
            </a:r>
            <a:endParaRPr lang="en-US" sz="1750" dirty="0"/>
          </a:p>
        </p:txBody>
      </p:sp>
      <p:pic>
        <p:nvPicPr>
          <p:cNvPr id="9" name="Image 2" descr="preencoded.png"/>
          <p:cNvPicPr>
            <a:picLocks noChangeAspect="1"/>
          </p:cNvPicPr>
          <p:nvPr/>
        </p:nvPicPr>
        <p:blipFill>
          <a:blip r:embed="rId4"/>
          <a:stretch>
            <a:fillRect/>
          </a:stretch>
        </p:blipFill>
        <p:spPr>
          <a:xfrm>
            <a:off x="4490799" y="4628555"/>
            <a:ext cx="1110972" cy="2346365"/>
          </a:xfrm>
          <a:prstGeom prst="rect">
            <a:avLst/>
          </a:prstGeom>
        </p:spPr>
      </p:pic>
      <p:sp>
        <p:nvSpPr>
          <p:cNvPr id="10" name="Text 5"/>
          <p:cNvSpPr/>
          <p:nvPr/>
        </p:nvSpPr>
        <p:spPr>
          <a:xfrm>
            <a:off x="5935028" y="4850725"/>
            <a:ext cx="5440799" cy="347186"/>
          </a:xfrm>
          <a:prstGeom prst="rect">
            <a:avLst/>
          </a:prstGeom>
          <a:noFill/>
          <a:ln/>
        </p:spPr>
        <p:txBody>
          <a:bodyPr wrap="none" rtlCol="0" anchor="t"/>
          <a:lstStyle/>
          <a:p>
            <a:pPr marL="0" indent="0" algn="l">
              <a:lnSpc>
                <a:spcPts val="2734"/>
              </a:lnSpc>
              <a:buNone/>
            </a:pPr>
            <a:r>
              <a:rPr lang="en-US" sz="2187" kern="0" spc="-66" dirty="0">
                <a:solidFill>
                  <a:srgbClr val="FA95AF"/>
                </a:solidFill>
                <a:latin typeface="Anton" pitchFamily="34" charset="0"/>
                <a:ea typeface="Anton" pitchFamily="34" charset="-122"/>
                <a:cs typeface="Anton" pitchFamily="34" charset="-120"/>
              </a:rPr>
              <a:t>Google et l'utilisation de bases de données d'images</a:t>
            </a:r>
            <a:endParaRPr lang="en-US" sz="2187" dirty="0"/>
          </a:p>
        </p:txBody>
      </p:sp>
      <p:sp>
        <p:nvSpPr>
          <p:cNvPr id="11" name="Text 6"/>
          <p:cNvSpPr/>
          <p:nvPr/>
        </p:nvSpPr>
        <p:spPr>
          <a:xfrm>
            <a:off x="5935028" y="5331143"/>
            <a:ext cx="7862173" cy="1421606"/>
          </a:xfrm>
          <a:prstGeom prst="rect">
            <a:avLst/>
          </a:prstGeom>
          <a:noFill/>
          <a:ln/>
        </p:spPr>
        <p:txBody>
          <a:bodyPr wrap="square" rtlCol="0" anchor="t"/>
          <a:lstStyle/>
          <a:p>
            <a:pPr marL="0" indent="0" algn="l">
              <a:lnSpc>
                <a:spcPts val="2799"/>
              </a:lnSpc>
              <a:buNone/>
            </a:pPr>
            <a:r>
              <a:rPr lang="en-US" sz="1750" kern="0" spc="-35" dirty="0">
                <a:solidFill>
                  <a:srgbClr val="E0D6DE"/>
                </a:solidFill>
                <a:latin typeface="Fira Sans" pitchFamily="34" charset="0"/>
                <a:ea typeface="Fira Sans" pitchFamily="34" charset="-122"/>
                <a:cs typeface="Fira Sans" pitchFamily="34" charset="-120"/>
              </a:rPr>
              <a:t>L'utilisation de vastes bases de données d'images pourrait être justifiée par les bénéfices apportés en matière de développement technologique et d'accès public à des outils de création avancés, bien que cela soit confronté aux droits individuels des artistes sur leurs œuvres spécifiques.</a:t>
            </a:r>
            <a:endParaRPr lang="en-US" sz="1750" dirty="0"/>
          </a:p>
        </p:txBody>
      </p:sp>
      <p:pic>
        <p:nvPicPr>
          <p:cNvPr id="12" name="Image 11"/>
          <p:cNvPicPr>
            <a:picLocks noChangeAspect="1"/>
          </p:cNvPicPr>
          <p:nvPr/>
        </p:nvPicPr>
        <p:blipFill>
          <a:blip r:embed="rId5"/>
          <a:stretch>
            <a:fillRect/>
          </a:stretch>
        </p:blipFill>
        <p:spPr>
          <a:xfrm>
            <a:off x="300308" y="1948935"/>
            <a:ext cx="3357292" cy="3555753"/>
          </a:xfrm>
          <a:prstGeom prst="rect">
            <a:avLst/>
          </a:prstGeom>
        </p:spPr>
      </p:pic>
    </p:spTree>
    <p:extLst>
      <p:ext uri="{BB962C8B-B14F-4D97-AF65-F5344CB8AC3E}">
        <p14:creationId xmlns:p14="http://schemas.microsoft.com/office/powerpoint/2010/main" val="40321379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CFBB"/>
          </a:solidFill>
          <a:ln/>
        </p:spPr>
      </p:sp>
      <p:sp>
        <p:nvSpPr>
          <p:cNvPr id="3" name="Shape 1"/>
          <p:cNvSpPr/>
          <p:nvPr/>
        </p:nvSpPr>
        <p:spPr>
          <a:xfrm>
            <a:off x="0" y="0"/>
            <a:ext cx="14630400" cy="8229600"/>
          </a:xfrm>
          <a:prstGeom prst="rect">
            <a:avLst/>
          </a:prstGeom>
          <a:solidFill>
            <a:srgbClr val="F9F6F0"/>
          </a:solidFill>
          <a:ln/>
        </p:spPr>
      </p:sp>
      <p:sp>
        <p:nvSpPr>
          <p:cNvPr id="4" name="Text 2"/>
          <p:cNvSpPr/>
          <p:nvPr/>
        </p:nvSpPr>
        <p:spPr>
          <a:xfrm>
            <a:off x="2037993" y="1472327"/>
            <a:ext cx="7314128" cy="694373"/>
          </a:xfrm>
          <a:prstGeom prst="rect">
            <a:avLst/>
          </a:prstGeom>
          <a:noFill/>
          <a:ln/>
        </p:spPr>
        <p:txBody>
          <a:bodyPr wrap="none" rtlCol="0" anchor="t"/>
          <a:lstStyle/>
          <a:p>
            <a:pPr marL="0" indent="0">
              <a:lnSpc>
                <a:spcPts val="5468"/>
              </a:lnSpc>
              <a:buNone/>
            </a:pPr>
            <a:r>
              <a:rPr lang="en-US" sz="4374" b="1" dirty="0">
                <a:solidFill>
                  <a:srgbClr val="484237"/>
                </a:solidFill>
                <a:latin typeface="Gelasio" pitchFamily="34" charset="0"/>
                <a:ea typeface="Gelasio" pitchFamily="34" charset="-122"/>
                <a:cs typeface="Gelasio" pitchFamily="34" charset="-120"/>
              </a:rPr>
              <a:t>Débats juridiques en cours</a:t>
            </a:r>
            <a:endParaRPr lang="en-US" sz="4374" dirty="0"/>
          </a:p>
        </p:txBody>
      </p:sp>
      <p:sp>
        <p:nvSpPr>
          <p:cNvPr id="5" name="Shape 3"/>
          <p:cNvSpPr/>
          <p:nvPr/>
        </p:nvSpPr>
        <p:spPr>
          <a:xfrm>
            <a:off x="2037993" y="2611041"/>
            <a:ext cx="10554414" cy="637103"/>
          </a:xfrm>
          <a:prstGeom prst="rect">
            <a:avLst/>
          </a:prstGeom>
          <a:solidFill>
            <a:srgbClr val="EFE7D6"/>
          </a:solidFill>
          <a:ln/>
        </p:spPr>
      </p:sp>
      <p:sp>
        <p:nvSpPr>
          <p:cNvPr id="6" name="Text 4"/>
          <p:cNvSpPr/>
          <p:nvPr/>
        </p:nvSpPr>
        <p:spPr>
          <a:xfrm>
            <a:off x="2260163" y="2751892"/>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Arguments des artistes</a:t>
            </a:r>
            <a:endParaRPr lang="en-US" sz="1750" dirty="0"/>
          </a:p>
        </p:txBody>
      </p:sp>
      <p:sp>
        <p:nvSpPr>
          <p:cNvPr id="7" name="Text 5"/>
          <p:cNvSpPr/>
          <p:nvPr/>
        </p:nvSpPr>
        <p:spPr>
          <a:xfrm>
            <a:off x="7541181" y="2751892"/>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Arguments des entreprises d'IA</a:t>
            </a:r>
            <a:endParaRPr lang="en-US" sz="1750" dirty="0"/>
          </a:p>
        </p:txBody>
      </p:sp>
      <p:sp>
        <p:nvSpPr>
          <p:cNvPr id="8" name="Text 6"/>
          <p:cNvSpPr/>
          <p:nvPr/>
        </p:nvSpPr>
        <p:spPr>
          <a:xfrm>
            <a:off x="2260163" y="3388995"/>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Violation des droits d'auteur</a:t>
            </a:r>
            <a:endParaRPr lang="en-US" sz="1750" dirty="0"/>
          </a:p>
        </p:txBody>
      </p:sp>
      <p:sp>
        <p:nvSpPr>
          <p:cNvPr id="9" name="Text 7"/>
          <p:cNvSpPr/>
          <p:nvPr/>
        </p:nvSpPr>
        <p:spPr>
          <a:xfrm>
            <a:off x="7541181" y="3388995"/>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"Fair use" (usage équitable)</a:t>
            </a:r>
            <a:endParaRPr lang="en-US" sz="1750" dirty="0"/>
          </a:p>
        </p:txBody>
      </p:sp>
      <p:sp>
        <p:nvSpPr>
          <p:cNvPr id="10" name="Shape 8"/>
          <p:cNvSpPr/>
          <p:nvPr/>
        </p:nvSpPr>
        <p:spPr>
          <a:xfrm>
            <a:off x="2037993" y="3885247"/>
            <a:ext cx="10554414" cy="637103"/>
          </a:xfrm>
          <a:prstGeom prst="rect">
            <a:avLst/>
          </a:prstGeom>
          <a:solidFill>
            <a:srgbClr val="EFE7D6"/>
          </a:solidFill>
          <a:ln/>
        </p:spPr>
      </p:sp>
      <p:sp>
        <p:nvSpPr>
          <p:cNvPr id="11" name="Text 9"/>
          <p:cNvSpPr/>
          <p:nvPr/>
        </p:nvSpPr>
        <p:spPr>
          <a:xfrm>
            <a:off x="2260163" y="4026098"/>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Atteinte au droit moral</a:t>
            </a:r>
            <a:endParaRPr lang="en-US" sz="1750" dirty="0"/>
          </a:p>
        </p:txBody>
      </p:sp>
      <p:sp>
        <p:nvSpPr>
          <p:cNvPr id="12" name="Text 10"/>
          <p:cNvSpPr/>
          <p:nvPr/>
        </p:nvSpPr>
        <p:spPr>
          <a:xfrm>
            <a:off x="7541181" y="4026098"/>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Données d'entraînement indissociables</a:t>
            </a:r>
            <a:endParaRPr lang="en-US" sz="1750" dirty="0"/>
          </a:p>
        </p:txBody>
      </p:sp>
      <p:sp>
        <p:nvSpPr>
          <p:cNvPr id="13" name="Text 11"/>
          <p:cNvSpPr/>
          <p:nvPr/>
        </p:nvSpPr>
        <p:spPr>
          <a:xfrm>
            <a:off x="2260163" y="4663202"/>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Concurrence déloyale</a:t>
            </a:r>
            <a:endParaRPr lang="en-US" sz="1750" dirty="0"/>
          </a:p>
        </p:txBody>
      </p:sp>
      <p:sp>
        <p:nvSpPr>
          <p:cNvPr id="14" name="Text 12"/>
          <p:cNvSpPr/>
          <p:nvPr/>
        </p:nvSpPr>
        <p:spPr>
          <a:xfrm>
            <a:off x="7541181" y="4663202"/>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Pas de copie littérale</a:t>
            </a:r>
            <a:endParaRPr lang="en-US" sz="1750" dirty="0"/>
          </a:p>
        </p:txBody>
      </p:sp>
      <p:sp>
        <p:nvSpPr>
          <p:cNvPr id="15" name="Shape 13"/>
          <p:cNvSpPr/>
          <p:nvPr/>
        </p:nvSpPr>
        <p:spPr>
          <a:xfrm>
            <a:off x="2037993" y="5159454"/>
            <a:ext cx="10554414" cy="637103"/>
          </a:xfrm>
          <a:prstGeom prst="rect">
            <a:avLst/>
          </a:prstGeom>
          <a:solidFill>
            <a:srgbClr val="EFE7D6"/>
          </a:solidFill>
          <a:ln/>
        </p:spPr>
      </p:sp>
      <p:sp>
        <p:nvSpPr>
          <p:cNvPr id="16" name="Text 14"/>
          <p:cNvSpPr/>
          <p:nvPr/>
        </p:nvSpPr>
        <p:spPr>
          <a:xfrm>
            <a:off x="2260163" y="5300305"/>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Demande de réparations financières</a:t>
            </a:r>
            <a:endParaRPr lang="en-US" sz="1750" dirty="0"/>
          </a:p>
        </p:txBody>
      </p:sp>
      <p:sp>
        <p:nvSpPr>
          <p:cNvPr id="17" name="Text 15"/>
          <p:cNvSpPr/>
          <p:nvPr/>
        </p:nvSpPr>
        <p:spPr>
          <a:xfrm>
            <a:off x="7541181" y="5300305"/>
            <a:ext cx="4829056" cy="355402"/>
          </a:xfrm>
          <a:prstGeom prst="rect">
            <a:avLst/>
          </a:prstGeom>
          <a:noFill/>
          <a:ln/>
        </p:spPr>
        <p:txBody>
          <a:bodyPr wrap="non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Gain pour les artistes</a:t>
            </a:r>
            <a:endParaRPr lang="en-US" sz="1750" dirty="0"/>
          </a:p>
        </p:txBody>
      </p:sp>
      <p:sp>
        <p:nvSpPr>
          <p:cNvPr id="18" name="Text 16"/>
          <p:cNvSpPr/>
          <p:nvPr/>
        </p:nvSpPr>
        <p:spPr>
          <a:xfrm>
            <a:off x="2037993" y="6046470"/>
            <a:ext cx="10554414" cy="710803"/>
          </a:xfrm>
          <a:prstGeom prst="rect">
            <a:avLst/>
          </a:prstGeom>
          <a:noFill/>
          <a:ln/>
        </p:spPr>
        <p:txBody>
          <a:bodyPr wrap="square" rtlCol="0" anchor="t"/>
          <a:lstStyle/>
          <a:p>
            <a:pPr marL="0" indent="0">
              <a:lnSpc>
                <a:spcPts val="2799"/>
              </a:lnSpc>
              <a:buNone/>
            </a:pPr>
            <a:r>
              <a:rPr lang="en-US" sz="1750" dirty="0">
                <a:solidFill>
                  <a:srgbClr val="746558"/>
                </a:solidFill>
                <a:latin typeface="Gelasio" pitchFamily="34" charset="0"/>
                <a:ea typeface="Gelasio" pitchFamily="34" charset="-122"/>
                <a:cs typeface="Gelasio" pitchFamily="34" charset="-120"/>
              </a:rPr>
              <a:t>Des décisions clés des tribunaux sont attendues pour définir un cadre juridique clair sur cette question complexe, en pesant les droits des artistes et l'intérêt public pour l'innovation.</a:t>
            </a:r>
            <a:endParaRPr lang="en-US" sz="175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D0D0C"/>
          </a:solidFill>
          <a:ln/>
        </p:spPr>
      </p:sp>
      <p:sp>
        <p:nvSpPr>
          <p:cNvPr id="3" name="Shape 1"/>
          <p:cNvSpPr/>
          <p:nvPr/>
        </p:nvSpPr>
        <p:spPr>
          <a:xfrm>
            <a:off x="0" y="0"/>
            <a:ext cx="14630400" cy="8229600"/>
          </a:xfrm>
          <a:prstGeom prst="rect">
            <a:avLst/>
          </a:prstGeom>
          <a:solidFill>
            <a:srgbClr val="1D1D1B"/>
          </a:solidFill>
          <a:ln/>
        </p:spPr>
      </p:sp>
      <p:pic>
        <p:nvPicPr>
          <p:cNvPr id="4" name="Image 0" descr="preencoded.png"/>
          <p:cNvPicPr>
            <a:picLocks noChangeAspect="1"/>
          </p:cNvPicPr>
          <p:nvPr/>
        </p:nvPicPr>
        <p:blipFill>
          <a:blip r:embed="rId3"/>
          <a:stretch>
            <a:fillRect/>
          </a:stretch>
        </p:blipFill>
        <p:spPr>
          <a:xfrm>
            <a:off x="-7620" y="0"/>
            <a:ext cx="3657600" cy="8229600"/>
          </a:xfrm>
          <a:prstGeom prst="rect">
            <a:avLst/>
          </a:prstGeom>
        </p:spPr>
      </p:pic>
      <p:sp>
        <p:nvSpPr>
          <p:cNvPr id="5" name="Text 2"/>
          <p:cNvSpPr/>
          <p:nvPr/>
        </p:nvSpPr>
        <p:spPr>
          <a:xfrm>
            <a:off x="4490799" y="990719"/>
            <a:ext cx="9306401" cy="1388745"/>
          </a:xfrm>
          <a:prstGeom prst="rect">
            <a:avLst/>
          </a:prstGeom>
          <a:noFill/>
          <a:ln/>
        </p:spPr>
        <p:txBody>
          <a:bodyPr wrap="square" rtlCol="0" anchor="t"/>
          <a:lstStyle/>
          <a:p>
            <a:pPr marL="0" indent="0">
              <a:lnSpc>
                <a:spcPts val="5468"/>
              </a:lnSpc>
              <a:buNone/>
            </a:pPr>
            <a:r>
              <a:rPr lang="en-US" sz="4374" b="1" dirty="0">
                <a:solidFill>
                  <a:srgbClr val="EDEDE8"/>
                </a:solidFill>
                <a:latin typeface="Tomorrow" pitchFamily="34" charset="0"/>
                <a:ea typeface="Tomorrow" pitchFamily="34" charset="-122"/>
                <a:cs typeface="Tomorrow" pitchFamily="34" charset="-120"/>
              </a:rPr>
              <a:t>Problèmes juridiques liés aux données d'entrée</a:t>
            </a:r>
            <a:endParaRPr lang="en-US" sz="4374" dirty="0"/>
          </a:p>
        </p:txBody>
      </p:sp>
      <p:sp>
        <p:nvSpPr>
          <p:cNvPr id="6" name="Shape 3"/>
          <p:cNvSpPr/>
          <p:nvPr/>
        </p:nvSpPr>
        <p:spPr>
          <a:xfrm>
            <a:off x="4490799" y="2886313"/>
            <a:ext cx="499943" cy="499943"/>
          </a:xfrm>
          <a:prstGeom prst="roundRect">
            <a:avLst>
              <a:gd name="adj" fmla="val 26667"/>
            </a:avLst>
          </a:prstGeom>
          <a:solidFill>
            <a:srgbClr val="0B0B0A"/>
          </a:solidFill>
          <a:ln/>
        </p:spPr>
      </p:sp>
      <p:sp>
        <p:nvSpPr>
          <p:cNvPr id="7" name="Text 4"/>
          <p:cNvSpPr/>
          <p:nvPr/>
        </p:nvSpPr>
        <p:spPr>
          <a:xfrm>
            <a:off x="4664869" y="2927985"/>
            <a:ext cx="151686" cy="416481"/>
          </a:xfrm>
          <a:prstGeom prst="rect">
            <a:avLst/>
          </a:prstGeom>
          <a:noFill/>
          <a:ln/>
        </p:spPr>
        <p:txBody>
          <a:bodyPr wrap="none" rtlCol="0" anchor="t"/>
          <a:lstStyle/>
          <a:p>
            <a:pPr marL="0" indent="0" algn="ctr">
              <a:lnSpc>
                <a:spcPts val="3281"/>
              </a:lnSpc>
              <a:buNone/>
            </a:pPr>
            <a:r>
              <a:rPr lang="en-US" sz="2624" b="1" dirty="0">
                <a:solidFill>
                  <a:srgbClr val="EDEDE8"/>
                </a:solidFill>
                <a:latin typeface="Tomorrow" pitchFamily="34" charset="0"/>
                <a:ea typeface="Tomorrow" pitchFamily="34" charset="-122"/>
                <a:cs typeface="Tomorrow" pitchFamily="34" charset="-120"/>
              </a:rPr>
              <a:t>1</a:t>
            </a:r>
            <a:endParaRPr lang="en-US" sz="2624" dirty="0"/>
          </a:p>
        </p:txBody>
      </p:sp>
      <p:sp>
        <p:nvSpPr>
          <p:cNvPr id="8" name="Text 5"/>
          <p:cNvSpPr/>
          <p:nvPr/>
        </p:nvSpPr>
        <p:spPr>
          <a:xfrm>
            <a:off x="5212913" y="2962632"/>
            <a:ext cx="3820001" cy="694373"/>
          </a:xfrm>
          <a:prstGeom prst="rect">
            <a:avLst/>
          </a:prstGeom>
          <a:noFill/>
          <a:ln/>
        </p:spPr>
        <p:txBody>
          <a:bodyPr wrap="square" rtlCol="0" anchor="t"/>
          <a:lstStyle/>
          <a:p>
            <a:pPr marL="0" indent="0">
              <a:lnSpc>
                <a:spcPts val="2734"/>
              </a:lnSpc>
              <a:buNone/>
            </a:pPr>
            <a:r>
              <a:rPr lang="en-US" sz="2187" b="1" dirty="0">
                <a:solidFill>
                  <a:srgbClr val="EDEDE8"/>
                </a:solidFill>
                <a:latin typeface="Tomorrow" pitchFamily="34" charset="0"/>
                <a:ea typeface="Tomorrow" pitchFamily="34" charset="-122"/>
                <a:cs typeface="Tomorrow" pitchFamily="34" charset="-120"/>
              </a:rPr>
              <a:t>Violation des droits d'auteur</a:t>
            </a:r>
            <a:endParaRPr lang="en-US" sz="2187" dirty="0"/>
          </a:p>
        </p:txBody>
      </p:sp>
      <p:sp>
        <p:nvSpPr>
          <p:cNvPr id="9" name="Text 6"/>
          <p:cNvSpPr/>
          <p:nvPr/>
        </p:nvSpPr>
        <p:spPr>
          <a:xfrm>
            <a:off x="5212913" y="3790236"/>
            <a:ext cx="3820001" cy="1777008"/>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Si les données d'entraînement contiennent du contenu protégé par le droit d'auteur sans autorisation, cela pourrait constituer une violation.</a:t>
            </a:r>
            <a:endParaRPr lang="en-US" sz="1750" dirty="0"/>
          </a:p>
        </p:txBody>
      </p:sp>
      <p:sp>
        <p:nvSpPr>
          <p:cNvPr id="10" name="Shape 7"/>
          <p:cNvSpPr/>
          <p:nvPr/>
        </p:nvSpPr>
        <p:spPr>
          <a:xfrm>
            <a:off x="9255085" y="2886313"/>
            <a:ext cx="499943" cy="499943"/>
          </a:xfrm>
          <a:prstGeom prst="roundRect">
            <a:avLst>
              <a:gd name="adj" fmla="val 26667"/>
            </a:avLst>
          </a:prstGeom>
          <a:solidFill>
            <a:srgbClr val="0B0B0A"/>
          </a:solidFill>
          <a:ln/>
        </p:spPr>
      </p:sp>
      <p:sp>
        <p:nvSpPr>
          <p:cNvPr id="11" name="Text 8"/>
          <p:cNvSpPr/>
          <p:nvPr/>
        </p:nvSpPr>
        <p:spPr>
          <a:xfrm>
            <a:off x="9393079" y="2927985"/>
            <a:ext cx="223957" cy="416481"/>
          </a:xfrm>
          <a:prstGeom prst="rect">
            <a:avLst/>
          </a:prstGeom>
          <a:noFill/>
          <a:ln/>
        </p:spPr>
        <p:txBody>
          <a:bodyPr wrap="none" rtlCol="0" anchor="t"/>
          <a:lstStyle/>
          <a:p>
            <a:pPr marL="0" indent="0" algn="ctr">
              <a:lnSpc>
                <a:spcPts val="3281"/>
              </a:lnSpc>
              <a:buNone/>
            </a:pPr>
            <a:r>
              <a:rPr lang="en-US" sz="2624" b="1" dirty="0">
                <a:solidFill>
                  <a:srgbClr val="EDEDE8"/>
                </a:solidFill>
                <a:latin typeface="Tomorrow" pitchFamily="34" charset="0"/>
                <a:ea typeface="Tomorrow" pitchFamily="34" charset="-122"/>
                <a:cs typeface="Tomorrow" pitchFamily="34" charset="-120"/>
              </a:rPr>
              <a:t>2</a:t>
            </a:r>
            <a:endParaRPr lang="en-US" sz="2624" dirty="0"/>
          </a:p>
        </p:txBody>
      </p:sp>
      <p:sp>
        <p:nvSpPr>
          <p:cNvPr id="12" name="Text 9"/>
          <p:cNvSpPr/>
          <p:nvPr/>
        </p:nvSpPr>
        <p:spPr>
          <a:xfrm>
            <a:off x="9977199" y="2962632"/>
            <a:ext cx="3104555" cy="347186"/>
          </a:xfrm>
          <a:prstGeom prst="rect">
            <a:avLst/>
          </a:prstGeom>
          <a:noFill/>
          <a:ln/>
        </p:spPr>
        <p:txBody>
          <a:bodyPr wrap="none" rtlCol="0" anchor="t"/>
          <a:lstStyle/>
          <a:p>
            <a:pPr marL="0" indent="0">
              <a:lnSpc>
                <a:spcPts val="2734"/>
              </a:lnSpc>
              <a:buNone/>
            </a:pPr>
            <a:r>
              <a:rPr lang="en-US" sz="2187" b="1" dirty="0">
                <a:solidFill>
                  <a:srgbClr val="EDEDE8"/>
                </a:solidFill>
                <a:latin typeface="Tomorrow" pitchFamily="34" charset="0"/>
                <a:ea typeface="Tomorrow" pitchFamily="34" charset="-122"/>
                <a:cs typeface="Tomorrow" pitchFamily="34" charset="-120"/>
              </a:rPr>
              <a:t>Atteinte à la vie privée</a:t>
            </a:r>
            <a:endParaRPr lang="en-US" sz="2187" dirty="0"/>
          </a:p>
        </p:txBody>
      </p:sp>
      <p:sp>
        <p:nvSpPr>
          <p:cNvPr id="13" name="Text 10"/>
          <p:cNvSpPr/>
          <p:nvPr/>
        </p:nvSpPr>
        <p:spPr>
          <a:xfrm>
            <a:off x="9977199" y="3443049"/>
            <a:ext cx="3820001" cy="2132409"/>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L'utilisation de données personnelles sans consentement dans les ensembles de données d'entraînement pourrait enfreindre les lois sur la protection de la vie privée.</a:t>
            </a:r>
            <a:endParaRPr lang="en-US" sz="1750" dirty="0"/>
          </a:p>
        </p:txBody>
      </p:sp>
      <p:sp>
        <p:nvSpPr>
          <p:cNvPr id="14" name="Shape 11"/>
          <p:cNvSpPr/>
          <p:nvPr/>
        </p:nvSpPr>
        <p:spPr>
          <a:xfrm>
            <a:off x="4490799" y="5971223"/>
            <a:ext cx="499943" cy="499943"/>
          </a:xfrm>
          <a:prstGeom prst="roundRect">
            <a:avLst>
              <a:gd name="adj" fmla="val 26667"/>
            </a:avLst>
          </a:prstGeom>
          <a:solidFill>
            <a:srgbClr val="0B0B0A"/>
          </a:solidFill>
          <a:ln/>
        </p:spPr>
      </p:sp>
      <p:sp>
        <p:nvSpPr>
          <p:cNvPr id="15" name="Text 12"/>
          <p:cNvSpPr/>
          <p:nvPr/>
        </p:nvSpPr>
        <p:spPr>
          <a:xfrm>
            <a:off x="4629388" y="6012894"/>
            <a:ext cx="222647" cy="416481"/>
          </a:xfrm>
          <a:prstGeom prst="rect">
            <a:avLst/>
          </a:prstGeom>
          <a:noFill/>
          <a:ln/>
        </p:spPr>
        <p:txBody>
          <a:bodyPr wrap="none" rtlCol="0" anchor="t"/>
          <a:lstStyle/>
          <a:p>
            <a:pPr marL="0" indent="0" algn="ctr">
              <a:lnSpc>
                <a:spcPts val="3281"/>
              </a:lnSpc>
              <a:buNone/>
            </a:pPr>
            <a:r>
              <a:rPr lang="en-US" sz="2624" b="1" dirty="0">
                <a:solidFill>
                  <a:srgbClr val="EDEDE8"/>
                </a:solidFill>
                <a:latin typeface="Tomorrow" pitchFamily="34" charset="0"/>
                <a:ea typeface="Tomorrow" pitchFamily="34" charset="-122"/>
                <a:cs typeface="Tomorrow" pitchFamily="34" charset="-120"/>
              </a:rPr>
              <a:t>3</a:t>
            </a:r>
            <a:endParaRPr lang="en-US" sz="2624" dirty="0"/>
          </a:p>
        </p:txBody>
      </p:sp>
      <p:sp>
        <p:nvSpPr>
          <p:cNvPr id="16" name="Text 13"/>
          <p:cNvSpPr/>
          <p:nvPr/>
        </p:nvSpPr>
        <p:spPr>
          <a:xfrm>
            <a:off x="5212913" y="6047542"/>
            <a:ext cx="2777490" cy="347186"/>
          </a:xfrm>
          <a:prstGeom prst="rect">
            <a:avLst/>
          </a:prstGeom>
          <a:noFill/>
          <a:ln/>
        </p:spPr>
        <p:txBody>
          <a:bodyPr wrap="none" rtlCol="0" anchor="t"/>
          <a:lstStyle/>
          <a:p>
            <a:pPr marL="0" indent="0">
              <a:lnSpc>
                <a:spcPts val="2734"/>
              </a:lnSpc>
              <a:buNone/>
            </a:pPr>
            <a:r>
              <a:rPr lang="en-US" sz="2187" b="1" dirty="0">
                <a:solidFill>
                  <a:srgbClr val="EDEDE8"/>
                </a:solidFill>
                <a:latin typeface="Tomorrow" pitchFamily="34" charset="0"/>
                <a:ea typeface="Tomorrow" pitchFamily="34" charset="-122"/>
                <a:cs typeface="Tomorrow" pitchFamily="34" charset="-120"/>
              </a:rPr>
              <a:t>Biais des données</a:t>
            </a:r>
            <a:endParaRPr lang="en-US" sz="2187" dirty="0"/>
          </a:p>
        </p:txBody>
      </p:sp>
      <p:sp>
        <p:nvSpPr>
          <p:cNvPr id="17" name="Text 14"/>
          <p:cNvSpPr/>
          <p:nvPr/>
        </p:nvSpPr>
        <p:spPr>
          <a:xfrm>
            <a:off x="5212913" y="6527959"/>
            <a:ext cx="8584287" cy="710803"/>
          </a:xfrm>
          <a:prstGeom prst="rect">
            <a:avLst/>
          </a:prstGeom>
          <a:noFill/>
          <a:ln/>
        </p:spPr>
        <p:txBody>
          <a:bodyPr wrap="square" rtlCol="0" anchor="t"/>
          <a:lstStyle/>
          <a:p>
            <a:pPr marL="0" indent="0">
              <a:lnSpc>
                <a:spcPts val="2799"/>
              </a:lnSpc>
              <a:buNone/>
            </a:pPr>
            <a:r>
              <a:rPr lang="en-US" sz="1750" dirty="0">
                <a:solidFill>
                  <a:srgbClr val="C9C9C0"/>
                </a:solidFill>
                <a:latin typeface="Tomorrow" pitchFamily="34" charset="0"/>
                <a:ea typeface="Tomorrow" pitchFamily="34" charset="-122"/>
                <a:cs typeface="Tomorrow" pitchFamily="34" charset="-120"/>
              </a:rPr>
              <a:t>Si les données d'entraînement sont biaisées ou incomplètes, la GenAI pourrait reproduire ces biais de manière préjudiciable.</a:t>
            </a:r>
            <a:endParaRPr lang="en-US" sz="1750" dirty="0"/>
          </a:p>
        </p:txBody>
      </p:sp>
    </p:spTree>
    <p:extLst>
      <p:ext uri="{BB962C8B-B14F-4D97-AF65-F5344CB8AC3E}">
        <p14:creationId xmlns:p14="http://schemas.microsoft.com/office/powerpoint/2010/main" val="19341598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21212"/>
          </a:solidFill>
          <a:ln/>
        </p:spPr>
      </p:sp>
      <p:sp>
        <p:nvSpPr>
          <p:cNvPr id="3" name="Shape 1"/>
          <p:cNvSpPr/>
          <p:nvPr/>
        </p:nvSpPr>
        <p:spPr>
          <a:xfrm>
            <a:off x="0" y="0"/>
            <a:ext cx="14630400" cy="8229600"/>
          </a:xfrm>
          <a:prstGeom prst="rect">
            <a:avLst/>
          </a:prstGeom>
          <a:solidFill>
            <a:srgbClr val="1F1F1F"/>
          </a:solidFill>
          <a:ln/>
        </p:spPr>
      </p:sp>
      <p:pic>
        <p:nvPicPr>
          <p:cNvPr id="4"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1F1F1F">
              <a:alpha val="80000"/>
            </a:srgbClr>
          </a:solidFill>
          <a:ln/>
        </p:spPr>
      </p:sp>
      <p:sp>
        <p:nvSpPr>
          <p:cNvPr id="6" name="Text 3"/>
          <p:cNvSpPr/>
          <p:nvPr/>
        </p:nvSpPr>
        <p:spPr>
          <a:xfrm>
            <a:off x="2235518" y="590312"/>
            <a:ext cx="5346978" cy="668298"/>
          </a:xfrm>
          <a:prstGeom prst="rect">
            <a:avLst/>
          </a:prstGeom>
          <a:noFill/>
          <a:ln/>
        </p:spPr>
        <p:txBody>
          <a:bodyPr wrap="none" rtlCol="0" anchor="t"/>
          <a:lstStyle/>
          <a:p>
            <a:pPr marL="0" indent="0">
              <a:lnSpc>
                <a:spcPts val="5263"/>
              </a:lnSpc>
              <a:buNone/>
            </a:pPr>
            <a:r>
              <a:rPr lang="en-US" sz="4210" kern="0" spc="-126" dirty="0">
                <a:solidFill>
                  <a:srgbClr val="FA95AF"/>
                </a:solidFill>
                <a:latin typeface="Anton" pitchFamily="34" charset="0"/>
                <a:ea typeface="Anton" pitchFamily="34" charset="-122"/>
                <a:cs typeface="Anton" pitchFamily="34" charset="-120"/>
              </a:rPr>
              <a:t>Cadre Juridique Européen</a:t>
            </a:r>
            <a:endParaRPr lang="en-US" sz="4210" dirty="0"/>
          </a:p>
        </p:txBody>
      </p:sp>
      <p:sp>
        <p:nvSpPr>
          <p:cNvPr id="7" name="Shape 4"/>
          <p:cNvSpPr/>
          <p:nvPr/>
        </p:nvSpPr>
        <p:spPr>
          <a:xfrm>
            <a:off x="7293888" y="1579364"/>
            <a:ext cx="42743" cy="6059805"/>
          </a:xfrm>
          <a:prstGeom prst="rect">
            <a:avLst/>
          </a:prstGeom>
          <a:solidFill>
            <a:srgbClr val="931F3B"/>
          </a:solidFill>
          <a:ln/>
        </p:spPr>
      </p:sp>
      <p:sp>
        <p:nvSpPr>
          <p:cNvPr id="8" name="Shape 5"/>
          <p:cNvSpPr/>
          <p:nvPr/>
        </p:nvSpPr>
        <p:spPr>
          <a:xfrm>
            <a:off x="6326088" y="1965543"/>
            <a:ext cx="748546" cy="42743"/>
          </a:xfrm>
          <a:prstGeom prst="rect">
            <a:avLst/>
          </a:prstGeom>
          <a:solidFill>
            <a:srgbClr val="931F3B"/>
          </a:solidFill>
          <a:ln/>
        </p:spPr>
      </p:sp>
      <p:sp>
        <p:nvSpPr>
          <p:cNvPr id="9" name="Shape 6"/>
          <p:cNvSpPr/>
          <p:nvPr/>
        </p:nvSpPr>
        <p:spPr>
          <a:xfrm>
            <a:off x="7074634" y="1746409"/>
            <a:ext cx="481132" cy="481132"/>
          </a:xfrm>
          <a:prstGeom prst="roundRect">
            <a:avLst>
              <a:gd name="adj" fmla="val 26672"/>
            </a:avLst>
          </a:prstGeom>
          <a:solidFill>
            <a:srgbClr val="0D0D0D"/>
          </a:solidFill>
          <a:ln/>
        </p:spPr>
      </p:sp>
      <p:sp>
        <p:nvSpPr>
          <p:cNvPr id="10" name="Text 7"/>
          <p:cNvSpPr/>
          <p:nvPr/>
        </p:nvSpPr>
        <p:spPr>
          <a:xfrm>
            <a:off x="7266920" y="1786414"/>
            <a:ext cx="96441" cy="401003"/>
          </a:xfrm>
          <a:prstGeom prst="rect">
            <a:avLst/>
          </a:prstGeom>
          <a:noFill/>
          <a:ln/>
        </p:spPr>
        <p:txBody>
          <a:bodyPr wrap="none" rtlCol="0" anchor="t"/>
          <a:lstStyle/>
          <a:p>
            <a:pPr marL="0" indent="0" algn="ctr">
              <a:lnSpc>
                <a:spcPts val="3158"/>
              </a:lnSpc>
              <a:buNone/>
            </a:pPr>
            <a:r>
              <a:rPr lang="en-US" sz="2526" kern="0" spc="-76" dirty="0">
                <a:solidFill>
                  <a:srgbClr val="FA95AF"/>
                </a:solidFill>
                <a:latin typeface="Anton" pitchFamily="34" charset="0"/>
                <a:ea typeface="Anton" pitchFamily="34" charset="-122"/>
                <a:cs typeface="Anton" pitchFamily="34" charset="-120"/>
              </a:rPr>
              <a:t>1</a:t>
            </a:r>
            <a:endParaRPr lang="en-US" sz="2526" dirty="0"/>
          </a:p>
        </p:txBody>
      </p:sp>
      <p:sp>
        <p:nvSpPr>
          <p:cNvPr id="11" name="Text 8"/>
          <p:cNvSpPr/>
          <p:nvPr/>
        </p:nvSpPr>
        <p:spPr>
          <a:xfrm>
            <a:off x="3239453" y="1793200"/>
            <a:ext cx="2899410" cy="334089"/>
          </a:xfrm>
          <a:prstGeom prst="rect">
            <a:avLst/>
          </a:prstGeom>
          <a:noFill/>
          <a:ln/>
        </p:spPr>
        <p:txBody>
          <a:bodyPr wrap="none" rtlCol="0" anchor="t"/>
          <a:lstStyle/>
          <a:p>
            <a:pPr marL="0" indent="0" algn="r">
              <a:lnSpc>
                <a:spcPts val="2631"/>
              </a:lnSpc>
              <a:buNone/>
            </a:pPr>
            <a:r>
              <a:rPr lang="en-US" sz="2105" kern="0" spc="-63" dirty="0">
                <a:solidFill>
                  <a:srgbClr val="FA95AF"/>
                </a:solidFill>
                <a:latin typeface="Anton" pitchFamily="34" charset="0"/>
                <a:ea typeface="Anton" pitchFamily="34" charset="-122"/>
                <a:cs typeface="Anton" pitchFamily="34" charset="-120"/>
              </a:rPr>
              <a:t>Directive sur le droit d'auteur</a:t>
            </a:r>
            <a:endParaRPr lang="en-US" sz="2105" dirty="0"/>
          </a:p>
        </p:txBody>
      </p:sp>
      <p:sp>
        <p:nvSpPr>
          <p:cNvPr id="12" name="Text 9"/>
          <p:cNvSpPr/>
          <p:nvPr/>
        </p:nvSpPr>
        <p:spPr>
          <a:xfrm>
            <a:off x="2235518" y="2255520"/>
            <a:ext cx="3903345" cy="3078599"/>
          </a:xfrm>
          <a:prstGeom prst="rect">
            <a:avLst/>
          </a:prstGeom>
          <a:noFill/>
          <a:ln/>
        </p:spPr>
        <p:txBody>
          <a:bodyPr wrap="square" rtlCol="0" anchor="t"/>
          <a:lstStyle/>
          <a:p>
            <a:pPr marL="0" indent="0" algn="r">
              <a:lnSpc>
                <a:spcPts val="2695"/>
              </a:lnSpc>
              <a:buNone/>
            </a:pPr>
            <a:r>
              <a:rPr lang="en-US" sz="1684" kern="0" spc="-34" dirty="0">
                <a:solidFill>
                  <a:srgbClr val="E0D6DE"/>
                </a:solidFill>
                <a:latin typeface="Fira Sans" pitchFamily="34" charset="0"/>
                <a:ea typeface="Fira Sans" pitchFamily="34" charset="-122"/>
                <a:cs typeface="Fira Sans" pitchFamily="34" charset="-120"/>
              </a:rPr>
              <a:t>La directive européenne sur le droit d'auteur et les droits voisins dans le marché unique numérique (2019) n'aborde pas directement la question des œuvres générées par IA, mais protège les œuvres créées par des humains. Les œuvres doivent être originales et exprimer la personnalité de l'auteur pour être protégées.</a:t>
            </a:r>
            <a:endParaRPr lang="en-US" sz="1684" dirty="0"/>
          </a:p>
        </p:txBody>
      </p:sp>
      <p:sp>
        <p:nvSpPr>
          <p:cNvPr id="13" name="Shape 10"/>
          <p:cNvSpPr/>
          <p:nvPr/>
        </p:nvSpPr>
        <p:spPr>
          <a:xfrm>
            <a:off x="7555766" y="3034844"/>
            <a:ext cx="748546" cy="42743"/>
          </a:xfrm>
          <a:prstGeom prst="rect">
            <a:avLst/>
          </a:prstGeom>
          <a:solidFill>
            <a:srgbClr val="931F3B"/>
          </a:solidFill>
          <a:ln/>
        </p:spPr>
      </p:sp>
      <p:sp>
        <p:nvSpPr>
          <p:cNvPr id="14" name="Shape 11"/>
          <p:cNvSpPr/>
          <p:nvPr/>
        </p:nvSpPr>
        <p:spPr>
          <a:xfrm>
            <a:off x="7074634" y="2815709"/>
            <a:ext cx="481132" cy="481132"/>
          </a:xfrm>
          <a:prstGeom prst="roundRect">
            <a:avLst>
              <a:gd name="adj" fmla="val 26672"/>
            </a:avLst>
          </a:prstGeom>
          <a:solidFill>
            <a:srgbClr val="0D0D0D"/>
          </a:solidFill>
          <a:ln/>
        </p:spPr>
      </p:sp>
      <p:sp>
        <p:nvSpPr>
          <p:cNvPr id="15" name="Text 12"/>
          <p:cNvSpPr/>
          <p:nvPr/>
        </p:nvSpPr>
        <p:spPr>
          <a:xfrm>
            <a:off x="7240726" y="2855714"/>
            <a:ext cx="148947" cy="401003"/>
          </a:xfrm>
          <a:prstGeom prst="rect">
            <a:avLst/>
          </a:prstGeom>
          <a:noFill/>
          <a:ln/>
        </p:spPr>
        <p:txBody>
          <a:bodyPr wrap="none" rtlCol="0" anchor="t"/>
          <a:lstStyle/>
          <a:p>
            <a:pPr marL="0" indent="0" algn="ctr">
              <a:lnSpc>
                <a:spcPts val="3158"/>
              </a:lnSpc>
              <a:buNone/>
            </a:pPr>
            <a:r>
              <a:rPr lang="en-US" sz="2526" kern="0" spc="-76" dirty="0">
                <a:solidFill>
                  <a:srgbClr val="FA95AF"/>
                </a:solidFill>
                <a:latin typeface="Anton" pitchFamily="34" charset="0"/>
                <a:ea typeface="Anton" pitchFamily="34" charset="-122"/>
                <a:cs typeface="Anton" pitchFamily="34" charset="-120"/>
              </a:rPr>
              <a:t>2</a:t>
            </a:r>
            <a:endParaRPr lang="en-US" sz="2526" dirty="0"/>
          </a:p>
        </p:txBody>
      </p:sp>
      <p:sp>
        <p:nvSpPr>
          <p:cNvPr id="16" name="Text 13"/>
          <p:cNvSpPr/>
          <p:nvPr/>
        </p:nvSpPr>
        <p:spPr>
          <a:xfrm>
            <a:off x="8491538" y="2862501"/>
            <a:ext cx="2673429" cy="334089"/>
          </a:xfrm>
          <a:prstGeom prst="rect">
            <a:avLst/>
          </a:prstGeom>
          <a:noFill/>
          <a:ln/>
        </p:spPr>
        <p:txBody>
          <a:bodyPr wrap="none" rtlCol="0" anchor="t"/>
          <a:lstStyle/>
          <a:p>
            <a:pPr marL="0" indent="0" algn="l">
              <a:lnSpc>
                <a:spcPts val="2631"/>
              </a:lnSpc>
              <a:buNone/>
            </a:pPr>
            <a:r>
              <a:rPr lang="en-US" sz="2105" kern="0" spc="-63" dirty="0">
                <a:solidFill>
                  <a:srgbClr val="FA95AF"/>
                </a:solidFill>
                <a:latin typeface="Anton" pitchFamily="34" charset="0"/>
                <a:ea typeface="Anton" pitchFamily="34" charset="-122"/>
                <a:cs typeface="Anton" pitchFamily="34" charset="-120"/>
              </a:rPr>
              <a:t>Débat en cours</a:t>
            </a:r>
            <a:endParaRPr lang="en-US" sz="2105" dirty="0"/>
          </a:p>
        </p:txBody>
      </p:sp>
      <p:sp>
        <p:nvSpPr>
          <p:cNvPr id="17" name="Text 14"/>
          <p:cNvSpPr/>
          <p:nvPr/>
        </p:nvSpPr>
        <p:spPr>
          <a:xfrm>
            <a:off x="8491538" y="3324820"/>
            <a:ext cx="3903345" cy="3078599"/>
          </a:xfrm>
          <a:prstGeom prst="rect">
            <a:avLst/>
          </a:prstGeom>
          <a:noFill/>
          <a:ln/>
        </p:spPr>
        <p:txBody>
          <a:bodyPr wrap="square" rtlCol="0" anchor="t"/>
          <a:lstStyle/>
          <a:p>
            <a:pPr marL="0" indent="0" algn="l">
              <a:lnSpc>
                <a:spcPts val="2695"/>
              </a:lnSpc>
              <a:buNone/>
            </a:pPr>
            <a:r>
              <a:rPr lang="en-US" sz="1684" kern="0" spc="-34" dirty="0">
                <a:solidFill>
                  <a:srgbClr val="E0D6DE"/>
                </a:solidFill>
                <a:latin typeface="Fira Sans" pitchFamily="34" charset="0"/>
                <a:ea typeface="Fira Sans" pitchFamily="34" charset="-122"/>
                <a:cs typeface="Fira Sans" pitchFamily="34" charset="-120"/>
              </a:rPr>
              <a:t>Il existe un débat actif en Europe concernant la nécessité d'adapter le cadre de droit d'auteur pour mieux traiter les œuvres créées par IA. Des discussions portent sur la possibilité d'accorder une forme de droits d'auteur aux œuvres générées par des non-humains ou de créer un régime de droits voisins spécifiques pour les développeurs d'IA.</a:t>
            </a:r>
            <a:endParaRPr lang="en-US" sz="1684" dirty="0"/>
          </a:p>
        </p:txBody>
      </p:sp>
    </p:spTree>
    <p:extLst>
      <p:ext uri="{BB962C8B-B14F-4D97-AF65-F5344CB8AC3E}">
        <p14:creationId xmlns:p14="http://schemas.microsoft.com/office/powerpoint/2010/main" val="1246224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21212"/>
          </a:solidFill>
          <a:ln/>
        </p:spPr>
      </p:sp>
      <p:sp>
        <p:nvSpPr>
          <p:cNvPr id="3" name="Shape 1"/>
          <p:cNvSpPr/>
          <p:nvPr/>
        </p:nvSpPr>
        <p:spPr>
          <a:xfrm>
            <a:off x="0" y="0"/>
            <a:ext cx="14630400" cy="8229600"/>
          </a:xfrm>
          <a:prstGeom prst="rect">
            <a:avLst/>
          </a:prstGeom>
          <a:solidFill>
            <a:srgbClr val="1F1F1F"/>
          </a:solidFill>
          <a:ln/>
        </p:spPr>
      </p:sp>
      <p:sp>
        <p:nvSpPr>
          <p:cNvPr id="4" name="Text 2"/>
          <p:cNvSpPr/>
          <p:nvPr/>
        </p:nvSpPr>
        <p:spPr>
          <a:xfrm>
            <a:off x="2037993" y="2027872"/>
            <a:ext cx="5554980" cy="694373"/>
          </a:xfrm>
          <a:prstGeom prst="rect">
            <a:avLst/>
          </a:prstGeom>
          <a:noFill/>
          <a:ln/>
        </p:spPr>
        <p:txBody>
          <a:bodyPr wrap="none" rtlCol="0" anchor="t"/>
          <a:lstStyle/>
          <a:p>
            <a:pPr marL="0" indent="0">
              <a:lnSpc>
                <a:spcPts val="5468"/>
              </a:lnSpc>
              <a:buNone/>
            </a:pPr>
            <a:r>
              <a:rPr lang="en-US" sz="4374" kern="0" spc="-131" dirty="0">
                <a:solidFill>
                  <a:srgbClr val="FA95AF"/>
                </a:solidFill>
                <a:latin typeface="Anton" pitchFamily="34" charset="0"/>
                <a:ea typeface="Anton" pitchFamily="34" charset="-122"/>
                <a:cs typeface="Anton" pitchFamily="34" charset="-120"/>
              </a:rPr>
              <a:t>Cadre Juridique Américain</a:t>
            </a:r>
            <a:endParaRPr lang="en-US" sz="4374" dirty="0"/>
          </a:p>
        </p:txBody>
      </p:sp>
      <p:pic>
        <p:nvPicPr>
          <p:cNvPr id="5" name="Image 0" descr="preencoded.png"/>
          <p:cNvPicPr>
            <a:picLocks noChangeAspect="1"/>
          </p:cNvPicPr>
          <p:nvPr/>
        </p:nvPicPr>
        <p:blipFill>
          <a:blip r:embed="rId3"/>
          <a:stretch>
            <a:fillRect/>
          </a:stretch>
        </p:blipFill>
        <p:spPr>
          <a:xfrm>
            <a:off x="2037993" y="3166586"/>
            <a:ext cx="555427" cy="555427"/>
          </a:xfrm>
          <a:prstGeom prst="rect">
            <a:avLst/>
          </a:prstGeom>
        </p:spPr>
      </p:pic>
      <p:sp>
        <p:nvSpPr>
          <p:cNvPr id="6" name="Text 3"/>
          <p:cNvSpPr/>
          <p:nvPr/>
        </p:nvSpPr>
        <p:spPr>
          <a:xfrm>
            <a:off x="2037993" y="3944183"/>
            <a:ext cx="2777490" cy="347186"/>
          </a:xfrm>
          <a:prstGeom prst="rect">
            <a:avLst/>
          </a:prstGeom>
          <a:noFill/>
          <a:ln/>
        </p:spPr>
        <p:txBody>
          <a:bodyPr wrap="none" rtlCol="0" anchor="t"/>
          <a:lstStyle/>
          <a:p>
            <a:pPr marL="0" indent="0" algn="l">
              <a:lnSpc>
                <a:spcPts val="2734"/>
              </a:lnSpc>
              <a:buNone/>
            </a:pPr>
            <a:r>
              <a:rPr lang="en-US" sz="2187" kern="0" spc="-66" dirty="0">
                <a:solidFill>
                  <a:srgbClr val="FA95AF"/>
                </a:solidFill>
                <a:latin typeface="Anton" pitchFamily="34" charset="0"/>
                <a:ea typeface="Anton" pitchFamily="34" charset="-122"/>
                <a:cs typeface="Anton" pitchFamily="34" charset="-120"/>
              </a:rPr>
              <a:t>Exigence de l'auteur</a:t>
            </a:r>
            <a:endParaRPr lang="en-US" sz="2187" dirty="0"/>
          </a:p>
        </p:txBody>
      </p:sp>
      <p:sp>
        <p:nvSpPr>
          <p:cNvPr id="7" name="Text 4"/>
          <p:cNvSpPr/>
          <p:nvPr/>
        </p:nvSpPr>
        <p:spPr>
          <a:xfrm>
            <a:off x="2037993" y="4424601"/>
            <a:ext cx="5110520" cy="1777008"/>
          </a:xfrm>
          <a:prstGeom prst="rect">
            <a:avLst/>
          </a:prstGeom>
          <a:noFill/>
          <a:ln/>
        </p:spPr>
        <p:txBody>
          <a:bodyPr wrap="square" rtlCol="0" anchor="t"/>
          <a:lstStyle/>
          <a:p>
            <a:pPr marL="0" indent="0" algn="l">
              <a:lnSpc>
                <a:spcPts val="2799"/>
              </a:lnSpc>
              <a:buNone/>
            </a:pPr>
            <a:r>
              <a:rPr lang="en-US" sz="1750" kern="0" spc="-35" dirty="0">
                <a:solidFill>
                  <a:srgbClr val="E0D6DE"/>
                </a:solidFill>
                <a:latin typeface="Fira Sans" pitchFamily="34" charset="0"/>
                <a:ea typeface="Fira Sans" pitchFamily="34" charset="-122"/>
                <a:cs typeface="Fira Sans" pitchFamily="34" charset="-120"/>
              </a:rPr>
              <a:t>Selon le Copyright Office des États-Unis, seules les œuvres créées par des humains peuvent être protégées par le droit d'auteur. Les œuvres générées par IA sans intervention humaine significative ne sont généralement pas éligibles à la protection.</a:t>
            </a:r>
            <a:endParaRPr lang="en-US" sz="1750" dirty="0"/>
          </a:p>
        </p:txBody>
      </p:sp>
      <p:pic>
        <p:nvPicPr>
          <p:cNvPr id="8" name="Image 1" descr="preencoded.png"/>
          <p:cNvPicPr>
            <a:picLocks noChangeAspect="1"/>
          </p:cNvPicPr>
          <p:nvPr/>
        </p:nvPicPr>
        <p:blipFill>
          <a:blip r:embed="rId4"/>
          <a:stretch>
            <a:fillRect/>
          </a:stretch>
        </p:blipFill>
        <p:spPr>
          <a:xfrm>
            <a:off x="7481768" y="3166586"/>
            <a:ext cx="555427" cy="555427"/>
          </a:xfrm>
          <a:prstGeom prst="rect">
            <a:avLst/>
          </a:prstGeom>
        </p:spPr>
      </p:pic>
      <p:sp>
        <p:nvSpPr>
          <p:cNvPr id="9" name="Text 5"/>
          <p:cNvSpPr/>
          <p:nvPr/>
        </p:nvSpPr>
        <p:spPr>
          <a:xfrm>
            <a:off x="7481768" y="3944183"/>
            <a:ext cx="2777490" cy="347186"/>
          </a:xfrm>
          <a:prstGeom prst="rect">
            <a:avLst/>
          </a:prstGeom>
          <a:noFill/>
          <a:ln/>
        </p:spPr>
        <p:txBody>
          <a:bodyPr wrap="none" rtlCol="0" anchor="t"/>
          <a:lstStyle/>
          <a:p>
            <a:pPr marL="0" indent="0" algn="l">
              <a:lnSpc>
                <a:spcPts val="2734"/>
              </a:lnSpc>
              <a:buNone/>
            </a:pPr>
            <a:r>
              <a:rPr lang="en-US" sz="2187" kern="0" spc="-66" dirty="0">
                <a:solidFill>
                  <a:srgbClr val="FA95AF"/>
                </a:solidFill>
                <a:latin typeface="Anton" pitchFamily="34" charset="0"/>
                <a:ea typeface="Anton" pitchFamily="34" charset="-122"/>
                <a:cs typeface="Anton" pitchFamily="34" charset="-120"/>
              </a:rPr>
              <a:t>Jurisprudence</a:t>
            </a:r>
            <a:endParaRPr lang="en-US" sz="2187" dirty="0"/>
          </a:p>
        </p:txBody>
      </p:sp>
      <p:sp>
        <p:nvSpPr>
          <p:cNvPr id="10" name="Text 6"/>
          <p:cNvSpPr/>
          <p:nvPr/>
        </p:nvSpPr>
        <p:spPr>
          <a:xfrm>
            <a:off x="7481768" y="4424601"/>
            <a:ext cx="5110639" cy="1421606"/>
          </a:xfrm>
          <a:prstGeom prst="rect">
            <a:avLst/>
          </a:prstGeom>
          <a:noFill/>
          <a:ln/>
        </p:spPr>
        <p:txBody>
          <a:bodyPr wrap="square" rtlCol="0" anchor="t"/>
          <a:lstStyle/>
          <a:p>
            <a:pPr marL="0" indent="0" algn="l">
              <a:lnSpc>
                <a:spcPts val="2799"/>
              </a:lnSpc>
              <a:buNone/>
            </a:pPr>
            <a:r>
              <a:rPr lang="en-US" sz="1750" kern="0" spc="-35" dirty="0">
                <a:solidFill>
                  <a:srgbClr val="E0D6DE"/>
                </a:solidFill>
                <a:latin typeface="Fira Sans" pitchFamily="34" charset="0"/>
                <a:ea typeface="Fira Sans" pitchFamily="34" charset="-122"/>
                <a:cs typeface="Fira Sans" pitchFamily="34" charset="-120"/>
              </a:rPr>
              <a:t>Les tribunaux américains n'ont pas encore abordé de manière significative la question des droits d'auteur des œuvres créées par IA, ce qui laisse un certain flou </a:t>
            </a:r>
            <a:r>
              <a:rPr lang="en-US" sz="1750" kern="0" spc="-35" dirty="0" err="1">
                <a:solidFill>
                  <a:srgbClr val="E0D6DE"/>
                </a:solidFill>
                <a:latin typeface="Fira Sans" pitchFamily="34" charset="0"/>
                <a:ea typeface="Fira Sans" pitchFamily="34" charset="-122"/>
                <a:cs typeface="Fira Sans" pitchFamily="34" charset="-120"/>
              </a:rPr>
              <a:t>juridique</a:t>
            </a:r>
            <a:r>
              <a:rPr lang="en-US" sz="1750" kern="0" spc="-35" dirty="0" smtClean="0">
                <a:solidFill>
                  <a:srgbClr val="E0D6DE"/>
                </a:solidFill>
                <a:latin typeface="Fira Sans" pitchFamily="34" charset="0"/>
                <a:ea typeface="Fira Sans" pitchFamily="34" charset="-122"/>
                <a:cs typeface="Fira Sans" pitchFamily="34" charset="-120"/>
              </a:rPr>
              <a:t>.</a:t>
            </a:r>
          </a:p>
          <a:p>
            <a:pPr marL="0" indent="0" algn="l">
              <a:lnSpc>
                <a:spcPts val="2799"/>
              </a:lnSpc>
              <a:buNone/>
            </a:pPr>
            <a:r>
              <a:rPr lang="en-US" sz="1750" kern="0" spc="-35" dirty="0" smtClean="0">
                <a:solidFill>
                  <a:srgbClr val="E0D6DE"/>
                </a:solidFill>
                <a:latin typeface="Fira Sans" pitchFamily="34" charset="0"/>
                <a:ea typeface="Fira Sans" pitchFamily="34" charset="-122"/>
              </a:rPr>
              <a:t>Fair Use, recherché, </a:t>
            </a:r>
            <a:r>
              <a:rPr lang="en-US" sz="1750" kern="0" spc="-35" dirty="0" err="1" smtClean="0">
                <a:solidFill>
                  <a:srgbClr val="E0D6DE"/>
                </a:solidFill>
                <a:latin typeface="Fira Sans" pitchFamily="34" charset="0"/>
                <a:ea typeface="Fira Sans" pitchFamily="34" charset="-122"/>
              </a:rPr>
              <a:t>enseignement</a:t>
            </a:r>
            <a:r>
              <a:rPr lang="en-US" sz="1750" kern="0" spc="-35" dirty="0" smtClean="0">
                <a:solidFill>
                  <a:srgbClr val="E0D6DE"/>
                </a:solidFill>
                <a:latin typeface="Fira Sans" pitchFamily="34" charset="0"/>
                <a:ea typeface="Fira Sans" pitchFamily="34" charset="-122"/>
              </a:rPr>
              <a:t>, petites parties de </a:t>
            </a:r>
            <a:r>
              <a:rPr lang="en-US" sz="1750" kern="0" spc="-35" dirty="0" err="1" smtClean="0">
                <a:solidFill>
                  <a:srgbClr val="E0D6DE"/>
                </a:solidFill>
                <a:latin typeface="Fira Sans" pitchFamily="34" charset="0"/>
                <a:ea typeface="Fira Sans" pitchFamily="34" charset="-122"/>
              </a:rPr>
              <a:t>l’oeuvre</a:t>
            </a:r>
            <a:r>
              <a:rPr lang="en-US" sz="1750" kern="0" spc="-35" dirty="0" smtClean="0">
                <a:solidFill>
                  <a:srgbClr val="E0D6DE"/>
                </a:solidFill>
                <a:latin typeface="Fira Sans" pitchFamily="34" charset="0"/>
                <a:ea typeface="Fira Sans" pitchFamily="34" charset="-122"/>
              </a:rPr>
              <a:t>, representation </a:t>
            </a:r>
            <a:r>
              <a:rPr lang="en-US" sz="1750" kern="0" spc="-35" dirty="0" err="1" smtClean="0">
                <a:solidFill>
                  <a:srgbClr val="E0D6DE"/>
                </a:solidFill>
                <a:latin typeface="Fira Sans" pitchFamily="34" charset="0"/>
                <a:ea typeface="Fira Sans" pitchFamily="34" charset="-122"/>
              </a:rPr>
              <a:t>dégradée</a:t>
            </a:r>
            <a:r>
              <a:rPr lang="en-US" sz="1750" kern="0" spc="-35" dirty="0" smtClean="0">
                <a:solidFill>
                  <a:srgbClr val="E0D6DE"/>
                </a:solidFill>
                <a:latin typeface="Fira Sans" pitchFamily="34" charset="0"/>
                <a:ea typeface="Fira Sans" pitchFamily="34" charset="-122"/>
              </a:rPr>
              <a:t>…</a:t>
            </a:r>
            <a:endParaRPr lang="en-US" sz="1750" dirty="0"/>
          </a:p>
        </p:txBody>
      </p:sp>
    </p:spTree>
    <p:extLst>
      <p:ext uri="{BB962C8B-B14F-4D97-AF65-F5344CB8AC3E}">
        <p14:creationId xmlns:p14="http://schemas.microsoft.com/office/powerpoint/2010/main" val="35064690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21212"/>
          </a:solidFill>
          <a:ln/>
        </p:spPr>
      </p:sp>
      <p:sp>
        <p:nvSpPr>
          <p:cNvPr id="3" name="Shape 1"/>
          <p:cNvSpPr/>
          <p:nvPr/>
        </p:nvSpPr>
        <p:spPr>
          <a:xfrm>
            <a:off x="0" y="0"/>
            <a:ext cx="14630400" cy="8229600"/>
          </a:xfrm>
          <a:prstGeom prst="rect">
            <a:avLst/>
          </a:prstGeom>
          <a:solidFill>
            <a:srgbClr val="1F1F1F"/>
          </a:solidFill>
          <a:ln/>
        </p:spPr>
      </p:sp>
      <p:sp>
        <p:nvSpPr>
          <p:cNvPr id="4" name="Text 2"/>
          <p:cNvSpPr/>
          <p:nvPr/>
        </p:nvSpPr>
        <p:spPr>
          <a:xfrm>
            <a:off x="2037993" y="1486733"/>
            <a:ext cx="5554980" cy="694373"/>
          </a:xfrm>
          <a:prstGeom prst="rect">
            <a:avLst/>
          </a:prstGeom>
          <a:noFill/>
          <a:ln/>
        </p:spPr>
        <p:txBody>
          <a:bodyPr wrap="none" rtlCol="0" anchor="t"/>
          <a:lstStyle/>
          <a:p>
            <a:pPr marL="0" indent="0">
              <a:lnSpc>
                <a:spcPts val="5468"/>
              </a:lnSpc>
              <a:buNone/>
            </a:pPr>
            <a:r>
              <a:rPr lang="en-US" sz="4374" kern="0" spc="-131" dirty="0">
                <a:solidFill>
                  <a:srgbClr val="FA95AF"/>
                </a:solidFill>
                <a:latin typeface="Anton" pitchFamily="34" charset="0"/>
                <a:ea typeface="Anton" pitchFamily="34" charset="-122"/>
                <a:cs typeface="Anton" pitchFamily="34" charset="-120"/>
              </a:rPr>
              <a:t>Cadre Juridique Chinois</a:t>
            </a:r>
            <a:endParaRPr lang="en-US" sz="4374" dirty="0"/>
          </a:p>
        </p:txBody>
      </p:sp>
      <p:sp>
        <p:nvSpPr>
          <p:cNvPr id="5" name="Shape 3"/>
          <p:cNvSpPr/>
          <p:nvPr/>
        </p:nvSpPr>
        <p:spPr>
          <a:xfrm>
            <a:off x="2037993" y="2625447"/>
            <a:ext cx="10554414" cy="2414111"/>
          </a:xfrm>
          <a:prstGeom prst="rect">
            <a:avLst/>
          </a:prstGeom>
          <a:solidFill>
            <a:srgbClr val="0D0D0D"/>
          </a:solidFill>
          <a:ln/>
        </p:spPr>
      </p:sp>
      <p:sp>
        <p:nvSpPr>
          <p:cNvPr id="6" name="Text 4"/>
          <p:cNvSpPr/>
          <p:nvPr/>
        </p:nvSpPr>
        <p:spPr>
          <a:xfrm>
            <a:off x="2260163" y="2766298"/>
            <a:ext cx="4829056" cy="355402"/>
          </a:xfrm>
          <a:prstGeom prst="rect">
            <a:avLst/>
          </a:prstGeom>
          <a:noFill/>
          <a:ln/>
        </p:spPr>
        <p:txBody>
          <a:bodyPr wrap="none" rtlCol="0" anchor="t"/>
          <a:lstStyle/>
          <a:p>
            <a:pPr marL="0" indent="0">
              <a:lnSpc>
                <a:spcPts val="2799"/>
              </a:lnSpc>
              <a:buNone/>
            </a:pPr>
            <a:r>
              <a:rPr lang="en-US" sz="1750" b="1" kern="0" spc="-35" dirty="0">
                <a:solidFill>
                  <a:srgbClr val="E0D6DE"/>
                </a:solidFill>
                <a:latin typeface="Fira Sans" pitchFamily="34" charset="0"/>
                <a:ea typeface="Fira Sans" pitchFamily="34" charset="-122"/>
                <a:cs typeface="Fira Sans" pitchFamily="34" charset="-120"/>
              </a:rPr>
              <a:t>Règles de 2022</a:t>
            </a:r>
            <a:endParaRPr lang="en-US" sz="1750" dirty="0"/>
          </a:p>
        </p:txBody>
      </p:sp>
      <p:sp>
        <p:nvSpPr>
          <p:cNvPr id="7" name="Text 5"/>
          <p:cNvSpPr/>
          <p:nvPr/>
        </p:nvSpPr>
        <p:spPr>
          <a:xfrm>
            <a:off x="7541181" y="2766298"/>
            <a:ext cx="4829056" cy="2132409"/>
          </a:xfrm>
          <a:prstGeom prst="rect">
            <a:avLst/>
          </a:prstGeom>
          <a:noFill/>
          <a:ln/>
        </p:spPr>
        <p:txBody>
          <a:bodyPr wrap="square" rtlCol="0" anchor="t"/>
          <a:lstStyle/>
          <a:p>
            <a:pPr marL="0" indent="0">
              <a:lnSpc>
                <a:spcPts val="2799"/>
              </a:lnSpc>
              <a:buNone/>
            </a:pPr>
            <a:r>
              <a:rPr lang="en-US" sz="1750" kern="0" spc="-35" dirty="0">
                <a:solidFill>
                  <a:srgbClr val="E0D6DE"/>
                </a:solidFill>
                <a:latin typeface="Fira Sans" pitchFamily="34" charset="0"/>
                <a:ea typeface="Fira Sans" pitchFamily="34" charset="-122"/>
                <a:cs typeface="Fira Sans" pitchFamily="34" charset="-120"/>
              </a:rPr>
              <a:t>En 2022, la Chine a émis des directives indiquant que les œuvres créées par IA peuvent être protégées par des droits d'auteur si des humains ont joué un rôle significatif dans le processus créatif. Toutefois, si l'IA opère de manière autonome, les œuvres ne sont pas protégeables.</a:t>
            </a:r>
            <a:endParaRPr lang="en-US" sz="1750" dirty="0"/>
          </a:p>
        </p:txBody>
      </p:sp>
      <p:sp>
        <p:nvSpPr>
          <p:cNvPr id="8" name="Text 6"/>
          <p:cNvSpPr/>
          <p:nvPr/>
        </p:nvSpPr>
        <p:spPr>
          <a:xfrm>
            <a:off x="2260163" y="5180409"/>
            <a:ext cx="4829056" cy="355402"/>
          </a:xfrm>
          <a:prstGeom prst="rect">
            <a:avLst/>
          </a:prstGeom>
          <a:noFill/>
          <a:ln/>
        </p:spPr>
        <p:txBody>
          <a:bodyPr wrap="none" rtlCol="0" anchor="t"/>
          <a:lstStyle/>
          <a:p>
            <a:pPr marL="0" indent="0">
              <a:lnSpc>
                <a:spcPts val="2799"/>
              </a:lnSpc>
              <a:buNone/>
            </a:pPr>
            <a:r>
              <a:rPr lang="en-US" sz="1750" b="1" kern="0" spc="-35" dirty="0">
                <a:solidFill>
                  <a:srgbClr val="E0D6DE"/>
                </a:solidFill>
                <a:latin typeface="Fira Sans" pitchFamily="34" charset="0"/>
                <a:ea typeface="Fira Sans" pitchFamily="34" charset="-122"/>
                <a:cs typeface="Fira Sans" pitchFamily="34" charset="-120"/>
              </a:rPr>
              <a:t>Attribution des droits</a:t>
            </a:r>
            <a:endParaRPr lang="en-US" sz="1750" dirty="0"/>
          </a:p>
        </p:txBody>
      </p:sp>
      <p:sp>
        <p:nvSpPr>
          <p:cNvPr id="9" name="Text 7"/>
          <p:cNvSpPr/>
          <p:nvPr/>
        </p:nvSpPr>
        <p:spPr>
          <a:xfrm>
            <a:off x="7541181" y="5180409"/>
            <a:ext cx="4829056" cy="1421606"/>
          </a:xfrm>
          <a:prstGeom prst="rect">
            <a:avLst/>
          </a:prstGeom>
          <a:noFill/>
          <a:ln/>
        </p:spPr>
        <p:txBody>
          <a:bodyPr wrap="square" rtlCol="0" anchor="t"/>
          <a:lstStyle/>
          <a:p>
            <a:pPr marL="0" indent="0">
              <a:lnSpc>
                <a:spcPts val="2799"/>
              </a:lnSpc>
              <a:buNone/>
            </a:pPr>
            <a:r>
              <a:rPr lang="en-US" sz="1750" kern="0" spc="-35" dirty="0">
                <a:solidFill>
                  <a:srgbClr val="E0D6DE"/>
                </a:solidFill>
                <a:latin typeface="Fira Sans" pitchFamily="34" charset="0"/>
                <a:ea typeface="Fira Sans" pitchFamily="34" charset="-122"/>
                <a:cs typeface="Fira Sans" pitchFamily="34" charset="-120"/>
              </a:rPr>
              <a:t>Les droits d'auteur sur les œuvres créées par IA en Chine sont généralement attribués aux développeurs ou aux utilisateurs de l'IA, selon la nature de l'intervention humaine.</a:t>
            </a:r>
            <a:endParaRPr lang="en-US" sz="1750" dirty="0"/>
          </a:p>
        </p:txBody>
      </p:sp>
    </p:spTree>
    <p:extLst>
      <p:ext uri="{BB962C8B-B14F-4D97-AF65-F5344CB8AC3E}">
        <p14:creationId xmlns:p14="http://schemas.microsoft.com/office/powerpoint/2010/main" val="774636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4490799" y="2016800"/>
            <a:ext cx="5554980" cy="694373"/>
          </a:xfrm>
          <a:prstGeom prst="rect">
            <a:avLst/>
          </a:prstGeom>
          <a:noFill/>
          <a:ln/>
        </p:spPr>
        <p:txBody>
          <a:bodyPr wrap="none" rtlCol="0" anchor="t"/>
          <a:lstStyle/>
          <a:p>
            <a:pPr marL="0" indent="0">
              <a:lnSpc>
                <a:spcPts val="5468"/>
              </a:lnSpc>
              <a:buNone/>
            </a:pPr>
            <a:r>
              <a:rPr lang="en-US" sz="4374" b="1" kern="0" spc="-35" dirty="0">
                <a:solidFill>
                  <a:srgbClr val="000000"/>
                </a:solidFill>
                <a:latin typeface="adonis-web" pitchFamily="34" charset="0"/>
                <a:ea typeface="adonis-web" pitchFamily="34" charset="-122"/>
                <a:cs typeface="adonis-web" pitchFamily="34" charset="-120"/>
              </a:rPr>
              <a:t>Conclusion</a:t>
            </a:r>
            <a:endParaRPr lang="en-US" sz="4374" dirty="0"/>
          </a:p>
        </p:txBody>
      </p:sp>
    </p:spTree>
    <p:extLst>
      <p:ext uri="{BB962C8B-B14F-4D97-AF65-F5344CB8AC3E}">
        <p14:creationId xmlns:p14="http://schemas.microsoft.com/office/powerpoint/2010/main" val="982938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1505"/>
          </a:xfrm>
          <a:prstGeom prst="rect">
            <a:avLst/>
          </a:prstGeom>
          <a:solidFill>
            <a:srgbClr val="1B1C1D"/>
          </a:solidFill>
          <a:ln/>
        </p:spPr>
      </p:sp>
      <p:sp>
        <p:nvSpPr>
          <p:cNvPr id="4" name="Text 1"/>
          <p:cNvSpPr/>
          <p:nvPr/>
        </p:nvSpPr>
        <p:spPr>
          <a:xfrm>
            <a:off x="2448044" y="563523"/>
            <a:ext cx="9734193" cy="1280636"/>
          </a:xfrm>
          <a:prstGeom prst="rect">
            <a:avLst/>
          </a:prstGeom>
          <a:noFill/>
          <a:ln/>
        </p:spPr>
        <p:txBody>
          <a:bodyPr wrap="square" rtlCol="0" anchor="t"/>
          <a:lstStyle/>
          <a:p>
            <a:pPr marL="0" indent="0">
              <a:lnSpc>
                <a:spcPts val="5043"/>
              </a:lnSpc>
              <a:buNone/>
            </a:pPr>
            <a:r>
              <a:rPr lang="en-US" sz="4034" dirty="0">
                <a:solidFill>
                  <a:srgbClr val="AE8625"/>
                </a:solidFill>
                <a:latin typeface="Prata" pitchFamily="34" charset="0"/>
                <a:ea typeface="Prata" pitchFamily="34" charset="-122"/>
                <a:cs typeface="Prata" pitchFamily="34" charset="-120"/>
              </a:rPr>
              <a:t>L'évolution des Attitudes envers l'Art Créé par l'IA</a:t>
            </a:r>
            <a:endParaRPr lang="en-US" sz="4034" dirty="0"/>
          </a:p>
        </p:txBody>
      </p:sp>
      <p:pic>
        <p:nvPicPr>
          <p:cNvPr id="5" name="Image 1" descr="preencoded.png"/>
          <p:cNvPicPr>
            <a:picLocks noChangeAspect="1"/>
          </p:cNvPicPr>
          <p:nvPr/>
        </p:nvPicPr>
        <p:blipFill>
          <a:blip r:embed="rId4"/>
          <a:stretch>
            <a:fillRect/>
          </a:stretch>
        </p:blipFill>
        <p:spPr>
          <a:xfrm>
            <a:off x="2448044" y="2253972"/>
            <a:ext cx="512326" cy="512326"/>
          </a:xfrm>
          <a:prstGeom prst="rect">
            <a:avLst/>
          </a:prstGeom>
        </p:spPr>
      </p:pic>
      <p:sp>
        <p:nvSpPr>
          <p:cNvPr id="6" name="Text 2"/>
          <p:cNvSpPr/>
          <p:nvPr/>
        </p:nvSpPr>
        <p:spPr>
          <a:xfrm>
            <a:off x="2448044" y="2971205"/>
            <a:ext cx="3039785" cy="960834"/>
          </a:xfrm>
          <a:prstGeom prst="rect">
            <a:avLst/>
          </a:prstGeom>
          <a:noFill/>
          <a:ln/>
        </p:spPr>
        <p:txBody>
          <a:bodyPr wrap="square" rtlCol="0" anchor="t"/>
          <a:lstStyle/>
          <a:p>
            <a:pPr marL="0" indent="0" algn="l">
              <a:lnSpc>
                <a:spcPts val="2521"/>
              </a:lnSpc>
              <a:buNone/>
            </a:pPr>
            <a:r>
              <a:rPr lang="en-US" sz="2017" dirty="0">
                <a:solidFill>
                  <a:srgbClr val="AE8625"/>
                </a:solidFill>
                <a:latin typeface="Prata" pitchFamily="34" charset="0"/>
                <a:ea typeface="Prata" pitchFamily="34" charset="-122"/>
                <a:cs typeface="Prata" pitchFamily="34" charset="-120"/>
              </a:rPr>
              <a:t>Remise en Question des Conceptions Traditionnelles</a:t>
            </a:r>
            <a:endParaRPr lang="en-US" sz="2017" dirty="0"/>
          </a:p>
        </p:txBody>
      </p:sp>
      <p:sp>
        <p:nvSpPr>
          <p:cNvPr id="7" name="Text 3"/>
          <p:cNvSpPr/>
          <p:nvPr/>
        </p:nvSpPr>
        <p:spPr>
          <a:xfrm>
            <a:off x="2448044" y="4054912"/>
            <a:ext cx="3039785" cy="2950012"/>
          </a:xfrm>
          <a:prstGeom prst="rect">
            <a:avLst/>
          </a:prstGeom>
          <a:noFill/>
          <a:ln/>
        </p:spPr>
        <p:txBody>
          <a:bodyPr wrap="square" rtlCol="0" anchor="t"/>
          <a:lstStyle/>
          <a:p>
            <a:pPr marL="0" indent="0" algn="l">
              <a:lnSpc>
                <a:spcPts val="2582"/>
              </a:lnSpc>
              <a:buNone/>
            </a:pPr>
            <a:r>
              <a:rPr lang="en-US" sz="1614" dirty="0">
                <a:solidFill>
                  <a:srgbClr val="CFCBBF"/>
                </a:solidFill>
                <a:latin typeface="Raleway" pitchFamily="34" charset="0"/>
                <a:ea typeface="Raleway" pitchFamily="34" charset="-122"/>
                <a:cs typeface="Raleway" pitchFamily="34" charset="-120"/>
              </a:rPr>
              <a:t>L'avènement de l'IA dans le domaine artistique nous pousse à remettre en question nos conceptions traditionnelles de l'art et de la créativité. Nous devons repenser les notions d'intentionnalité, d'expression et de processus créatif pour les adapter à cette nouvelle réalité.</a:t>
            </a:r>
            <a:endParaRPr lang="en-US" sz="1614" dirty="0"/>
          </a:p>
        </p:txBody>
      </p:sp>
      <p:pic>
        <p:nvPicPr>
          <p:cNvPr id="8" name="Image 2" descr="preencoded.png"/>
          <p:cNvPicPr>
            <a:picLocks noChangeAspect="1"/>
          </p:cNvPicPr>
          <p:nvPr/>
        </p:nvPicPr>
        <p:blipFill>
          <a:blip r:embed="rId5"/>
          <a:stretch>
            <a:fillRect/>
          </a:stretch>
        </p:blipFill>
        <p:spPr>
          <a:xfrm>
            <a:off x="5795129" y="2253972"/>
            <a:ext cx="512326" cy="512326"/>
          </a:xfrm>
          <a:prstGeom prst="rect">
            <a:avLst/>
          </a:prstGeom>
        </p:spPr>
      </p:pic>
      <p:sp>
        <p:nvSpPr>
          <p:cNvPr id="9" name="Text 4"/>
          <p:cNvSpPr/>
          <p:nvPr/>
        </p:nvSpPr>
        <p:spPr>
          <a:xfrm>
            <a:off x="5795129" y="2971205"/>
            <a:ext cx="3039904" cy="640556"/>
          </a:xfrm>
          <a:prstGeom prst="rect">
            <a:avLst/>
          </a:prstGeom>
          <a:noFill/>
          <a:ln/>
        </p:spPr>
        <p:txBody>
          <a:bodyPr wrap="square" rtlCol="0" anchor="t"/>
          <a:lstStyle/>
          <a:p>
            <a:pPr marL="0" indent="0" algn="l">
              <a:lnSpc>
                <a:spcPts val="2521"/>
              </a:lnSpc>
              <a:buNone/>
            </a:pPr>
            <a:r>
              <a:rPr lang="en-US" sz="2017" dirty="0">
                <a:solidFill>
                  <a:srgbClr val="AE8625"/>
                </a:solidFill>
                <a:latin typeface="Prata" pitchFamily="34" charset="0"/>
                <a:ea typeface="Prata" pitchFamily="34" charset="-122"/>
                <a:cs typeface="Prata" pitchFamily="34" charset="-120"/>
              </a:rPr>
              <a:t>Ouverture à de Nouvelles Formes d'Art</a:t>
            </a:r>
            <a:endParaRPr lang="en-US" sz="2017" dirty="0"/>
          </a:p>
        </p:txBody>
      </p:sp>
      <p:sp>
        <p:nvSpPr>
          <p:cNvPr id="10" name="Text 5"/>
          <p:cNvSpPr/>
          <p:nvPr/>
        </p:nvSpPr>
        <p:spPr>
          <a:xfrm>
            <a:off x="5795129" y="3734633"/>
            <a:ext cx="3039904" cy="3933349"/>
          </a:xfrm>
          <a:prstGeom prst="rect">
            <a:avLst/>
          </a:prstGeom>
          <a:noFill/>
          <a:ln/>
        </p:spPr>
        <p:txBody>
          <a:bodyPr wrap="square" rtlCol="0" anchor="t"/>
          <a:lstStyle/>
          <a:p>
            <a:pPr marL="0" indent="0" algn="l">
              <a:lnSpc>
                <a:spcPts val="2582"/>
              </a:lnSpc>
              <a:buNone/>
            </a:pPr>
            <a:r>
              <a:rPr lang="en-US" sz="1614" dirty="0">
                <a:solidFill>
                  <a:srgbClr val="CFCBBF"/>
                </a:solidFill>
                <a:latin typeface="Raleway" pitchFamily="34" charset="0"/>
                <a:ea typeface="Raleway" pitchFamily="34" charset="-122"/>
                <a:cs typeface="Raleway" pitchFamily="34" charset="-120"/>
              </a:rPr>
              <a:t>À mesure que l'IA évolue et que ses capacités créatives s'accroissent, nous devons être ouverts à l'idée d'embrasser de nouvelles formes d'art, potentiellement très différentes de ce que nous connaissons aujourd'hui. Une flexibilité d'esprit et une curiosité sont essentielles pour apprécier pleinement ces nouvelles expressions artistiques.</a:t>
            </a:r>
            <a:endParaRPr lang="en-US" sz="1614" dirty="0"/>
          </a:p>
        </p:txBody>
      </p:sp>
      <p:pic>
        <p:nvPicPr>
          <p:cNvPr id="11" name="Image 3" descr="preencoded.png"/>
          <p:cNvPicPr>
            <a:picLocks noChangeAspect="1"/>
          </p:cNvPicPr>
          <p:nvPr/>
        </p:nvPicPr>
        <p:blipFill>
          <a:blip r:embed="rId6"/>
          <a:stretch>
            <a:fillRect/>
          </a:stretch>
        </p:blipFill>
        <p:spPr>
          <a:xfrm>
            <a:off x="9142333" y="2253972"/>
            <a:ext cx="512326" cy="512326"/>
          </a:xfrm>
          <a:prstGeom prst="rect">
            <a:avLst/>
          </a:prstGeom>
        </p:spPr>
      </p:pic>
      <p:sp>
        <p:nvSpPr>
          <p:cNvPr id="12" name="Text 6"/>
          <p:cNvSpPr/>
          <p:nvPr/>
        </p:nvSpPr>
        <p:spPr>
          <a:xfrm>
            <a:off x="9142333" y="2971205"/>
            <a:ext cx="3039904" cy="640556"/>
          </a:xfrm>
          <a:prstGeom prst="rect">
            <a:avLst/>
          </a:prstGeom>
          <a:noFill/>
          <a:ln/>
        </p:spPr>
        <p:txBody>
          <a:bodyPr wrap="square" rtlCol="0" anchor="t"/>
          <a:lstStyle/>
          <a:p>
            <a:pPr marL="0" indent="0" algn="l">
              <a:lnSpc>
                <a:spcPts val="2521"/>
              </a:lnSpc>
              <a:buNone/>
            </a:pPr>
            <a:r>
              <a:rPr lang="en-US" sz="2017" dirty="0">
                <a:solidFill>
                  <a:srgbClr val="AE8625"/>
                </a:solidFill>
                <a:latin typeface="Prata" pitchFamily="34" charset="0"/>
                <a:ea typeface="Prata" pitchFamily="34" charset="-122"/>
                <a:cs typeface="Prata" pitchFamily="34" charset="-120"/>
              </a:rPr>
              <a:t>Collaboration Humain-Machine</a:t>
            </a:r>
            <a:endParaRPr lang="en-US" sz="2017" dirty="0"/>
          </a:p>
        </p:txBody>
      </p:sp>
      <p:sp>
        <p:nvSpPr>
          <p:cNvPr id="13" name="Text 7"/>
          <p:cNvSpPr/>
          <p:nvPr/>
        </p:nvSpPr>
        <p:spPr>
          <a:xfrm>
            <a:off x="9142333" y="3734633"/>
            <a:ext cx="3039904" cy="3605570"/>
          </a:xfrm>
          <a:prstGeom prst="rect">
            <a:avLst/>
          </a:prstGeom>
          <a:noFill/>
          <a:ln/>
        </p:spPr>
        <p:txBody>
          <a:bodyPr wrap="square" rtlCol="0" anchor="t"/>
          <a:lstStyle/>
          <a:p>
            <a:pPr marL="0" indent="0" algn="l">
              <a:lnSpc>
                <a:spcPts val="2582"/>
              </a:lnSpc>
              <a:buNone/>
            </a:pPr>
            <a:r>
              <a:rPr lang="en-US" sz="1614" dirty="0">
                <a:solidFill>
                  <a:srgbClr val="CFCBBF"/>
                </a:solidFill>
                <a:latin typeface="Raleway" pitchFamily="34" charset="0"/>
                <a:ea typeface="Raleway" pitchFamily="34" charset="-122"/>
                <a:cs typeface="Raleway" pitchFamily="34" charset="-120"/>
              </a:rPr>
              <a:t>Plutôt que de considérer l'IA comme un concurrent ou un remplaçant de l'artiste humain, nous devrions envisager une collaboration fructueuse entre les deux. En combinant les forces de l'IA et de l'humanité, nous pouvons ouvrir de nouvelles frontières créatives et repousser les limites de l'expression artistique.</a:t>
            </a:r>
            <a:endParaRPr lang="en-US" sz="1614" dirty="0"/>
          </a:p>
        </p:txBody>
      </p:sp>
    </p:spTree>
    <p:extLst>
      <p:ext uri="{BB962C8B-B14F-4D97-AF65-F5344CB8AC3E}">
        <p14:creationId xmlns:p14="http://schemas.microsoft.com/office/powerpoint/2010/main" val="21697625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18288"/>
            <a:ext cx="14630400" cy="8229600"/>
          </a:xfrm>
          <a:prstGeom prst="rect">
            <a:avLst/>
          </a:prstGeom>
          <a:solidFill>
            <a:srgbClr val="152025">
              <a:alpha val="75000"/>
            </a:srgbClr>
          </a:solidFill>
          <a:ln/>
        </p:spPr>
      </p:sp>
      <p:sp>
        <p:nvSpPr>
          <p:cNvPr id="4" name="Text 1"/>
          <p:cNvSpPr/>
          <p:nvPr/>
        </p:nvSpPr>
        <p:spPr>
          <a:xfrm>
            <a:off x="2037993" y="815697"/>
            <a:ext cx="10554414" cy="2083118"/>
          </a:xfrm>
          <a:prstGeom prst="rect">
            <a:avLst/>
          </a:prstGeom>
          <a:noFill/>
          <a:ln/>
        </p:spPr>
        <p:txBody>
          <a:bodyPr wrap="square" rtlCol="0" anchor="t"/>
          <a:lstStyle/>
          <a:p>
            <a:pPr marL="0" indent="0">
              <a:lnSpc>
                <a:spcPts val="5468"/>
              </a:lnSpc>
              <a:buNone/>
            </a:pPr>
            <a:r>
              <a:rPr lang="en-US" sz="4374" b="1" dirty="0">
                <a:solidFill>
                  <a:srgbClr val="F0F4F1"/>
                </a:solidFill>
                <a:latin typeface="Syne" pitchFamily="34" charset="0"/>
                <a:ea typeface="Syne" pitchFamily="34" charset="-122"/>
                <a:cs typeface="Syne" pitchFamily="34" charset="-120"/>
              </a:rPr>
              <a:t>La frontière entre l'artiste et l'outil s'estompe</a:t>
            </a:r>
            <a:endParaRPr lang="en-US" sz="4374" dirty="0"/>
          </a:p>
        </p:txBody>
      </p:sp>
      <p:sp>
        <p:nvSpPr>
          <p:cNvPr id="5" name="Text 2"/>
          <p:cNvSpPr/>
          <p:nvPr/>
        </p:nvSpPr>
        <p:spPr>
          <a:xfrm>
            <a:off x="2037993" y="3454241"/>
            <a:ext cx="3156347" cy="694373"/>
          </a:xfrm>
          <a:prstGeom prst="rect">
            <a:avLst/>
          </a:prstGeom>
          <a:noFill/>
          <a:ln/>
        </p:spPr>
        <p:txBody>
          <a:bodyPr wrap="square" rtlCol="0" anchor="t"/>
          <a:lstStyle/>
          <a:p>
            <a:pPr marL="0" indent="0">
              <a:lnSpc>
                <a:spcPts val="2734"/>
              </a:lnSpc>
              <a:buNone/>
            </a:pPr>
            <a:r>
              <a:rPr lang="en-US" sz="2187" b="1" dirty="0">
                <a:solidFill>
                  <a:srgbClr val="F0F4F1"/>
                </a:solidFill>
                <a:latin typeface="Syne" pitchFamily="34" charset="0"/>
                <a:ea typeface="Syne" pitchFamily="34" charset="-122"/>
                <a:cs typeface="Syne" pitchFamily="34" charset="-120"/>
              </a:rPr>
              <a:t>Définition de l'art</a:t>
            </a:r>
            <a:endParaRPr lang="en-US" sz="2187" dirty="0"/>
          </a:p>
        </p:txBody>
      </p:sp>
      <p:sp>
        <p:nvSpPr>
          <p:cNvPr id="6" name="Text 3"/>
          <p:cNvSpPr/>
          <p:nvPr/>
        </p:nvSpPr>
        <p:spPr>
          <a:xfrm>
            <a:off x="2037993" y="4370784"/>
            <a:ext cx="3156347" cy="2843213"/>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De nombreux artistes et historiens de l'art s'opposent à ce que les œuvres créées avec l'IA soient considérées comme de l'art, car leur définition repose sur la figure de </a:t>
            </a:r>
            <a:r>
              <a:rPr lang="en-US" sz="1750" dirty="0" err="1" smtClean="0">
                <a:solidFill>
                  <a:srgbClr val="D7E5D8"/>
                </a:solidFill>
                <a:latin typeface="Syne" pitchFamily="34" charset="0"/>
                <a:ea typeface="Syne" pitchFamily="34" charset="-122"/>
                <a:cs typeface="Syne" pitchFamily="34" charset="-120"/>
              </a:rPr>
              <a:t>l’artiste</a:t>
            </a:r>
            <a:r>
              <a:rPr lang="en-US" sz="1750" dirty="0" smtClean="0">
                <a:solidFill>
                  <a:srgbClr val="D7E5D8"/>
                </a:solidFill>
                <a:latin typeface="Syne" pitchFamily="34" charset="0"/>
                <a:ea typeface="Syne" pitchFamily="34" charset="-122"/>
                <a:cs typeface="Syne" pitchFamily="34" charset="-120"/>
              </a:rPr>
              <a:t>, </a:t>
            </a:r>
            <a:r>
              <a:rPr lang="en-US" sz="1750" dirty="0">
                <a:solidFill>
                  <a:srgbClr val="D7E5D8"/>
                </a:solidFill>
                <a:latin typeface="Syne" pitchFamily="34" charset="0"/>
                <a:ea typeface="Syne" pitchFamily="34" charset="-122"/>
                <a:cs typeface="Syne" pitchFamily="34" charset="-120"/>
              </a:rPr>
              <a:t>seul lieu de création et de créativité.</a:t>
            </a:r>
            <a:endParaRPr lang="en-US" sz="1750" dirty="0"/>
          </a:p>
        </p:txBody>
      </p:sp>
      <p:sp>
        <p:nvSpPr>
          <p:cNvPr id="7" name="Text 4"/>
          <p:cNvSpPr/>
          <p:nvPr/>
        </p:nvSpPr>
        <p:spPr>
          <a:xfrm>
            <a:off x="5743932" y="3454241"/>
            <a:ext cx="3156347" cy="694373"/>
          </a:xfrm>
          <a:prstGeom prst="rect">
            <a:avLst/>
          </a:prstGeom>
          <a:noFill/>
          <a:ln/>
        </p:spPr>
        <p:txBody>
          <a:bodyPr wrap="square" rtlCol="0" anchor="t"/>
          <a:lstStyle/>
          <a:p>
            <a:pPr marL="0" indent="0">
              <a:lnSpc>
                <a:spcPts val="2734"/>
              </a:lnSpc>
              <a:buNone/>
            </a:pPr>
            <a:r>
              <a:rPr lang="en-US" sz="2187" b="1" dirty="0">
                <a:solidFill>
                  <a:srgbClr val="F0F4F1"/>
                </a:solidFill>
                <a:latin typeface="Syne" pitchFamily="34" charset="0"/>
                <a:ea typeface="Syne" pitchFamily="34" charset="-122"/>
                <a:cs typeface="Syne" pitchFamily="34" charset="-120"/>
              </a:rPr>
              <a:t>Conception récente</a:t>
            </a:r>
            <a:endParaRPr lang="en-US" sz="2187" dirty="0"/>
          </a:p>
        </p:txBody>
      </p:sp>
      <p:sp>
        <p:nvSpPr>
          <p:cNvPr id="8" name="Text 5"/>
          <p:cNvSpPr/>
          <p:nvPr/>
        </p:nvSpPr>
        <p:spPr>
          <a:xfrm>
            <a:off x="5743932" y="4370784"/>
            <a:ext cx="3156347" cy="2487811"/>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Cependant, comprendre l'art comme un véhicule pour l'expression personnelle de l'artiste individuel est une conception relativement récente et culturellement spécifique.</a:t>
            </a:r>
            <a:endParaRPr lang="en-US" sz="1750" dirty="0"/>
          </a:p>
        </p:txBody>
      </p:sp>
      <p:sp>
        <p:nvSpPr>
          <p:cNvPr id="9" name="Text 6"/>
          <p:cNvSpPr/>
          <p:nvPr/>
        </p:nvSpPr>
        <p:spPr>
          <a:xfrm>
            <a:off x="9449872" y="3454241"/>
            <a:ext cx="2777490" cy="347186"/>
          </a:xfrm>
          <a:prstGeom prst="rect">
            <a:avLst/>
          </a:prstGeom>
          <a:noFill/>
          <a:ln/>
        </p:spPr>
        <p:txBody>
          <a:bodyPr wrap="none" rtlCol="0" anchor="t"/>
          <a:lstStyle/>
          <a:p>
            <a:pPr marL="0" indent="0">
              <a:lnSpc>
                <a:spcPts val="2734"/>
              </a:lnSpc>
              <a:buNone/>
            </a:pPr>
            <a:r>
              <a:rPr lang="en-US" sz="2187" b="1" dirty="0">
                <a:solidFill>
                  <a:srgbClr val="F0F4F1"/>
                </a:solidFill>
                <a:latin typeface="Syne" pitchFamily="34" charset="0"/>
                <a:ea typeface="Syne" pitchFamily="34" charset="-122"/>
                <a:cs typeface="Syne" pitchFamily="34" charset="-120"/>
              </a:rPr>
              <a:t>Rôle de l'IA</a:t>
            </a:r>
            <a:endParaRPr lang="en-US" sz="2187" dirty="0"/>
          </a:p>
        </p:txBody>
      </p:sp>
      <p:sp>
        <p:nvSpPr>
          <p:cNvPr id="10" name="Text 7"/>
          <p:cNvSpPr/>
          <p:nvPr/>
        </p:nvSpPr>
        <p:spPr>
          <a:xfrm>
            <a:off x="9449872" y="4023598"/>
            <a:ext cx="3156347" cy="2132409"/>
          </a:xfrm>
          <a:prstGeom prst="rect">
            <a:avLst/>
          </a:prstGeom>
          <a:noFill/>
          <a:ln/>
        </p:spPr>
        <p:txBody>
          <a:bodyPr wrap="square" rtlCol="0" anchor="t"/>
          <a:lstStyle/>
          <a:p>
            <a:pPr marL="0" indent="0">
              <a:lnSpc>
                <a:spcPts val="2799"/>
              </a:lnSpc>
              <a:buNone/>
            </a:pPr>
            <a:r>
              <a:rPr lang="en-US" sz="1750" dirty="0">
                <a:solidFill>
                  <a:srgbClr val="D7E5D8"/>
                </a:solidFill>
                <a:latin typeface="Syne" pitchFamily="34" charset="0"/>
                <a:ea typeface="Syne" pitchFamily="34" charset="-122"/>
                <a:cs typeface="Syne" pitchFamily="34" charset="-120"/>
              </a:rPr>
              <a:t>L'IA ne peut pas reproduire l'expérience vécue par un être humain, mais un processus de création différent ne disqualifie pas les résultats du processus en tant qu'œuvre d'art viable.</a:t>
            </a:r>
            <a:endParaRPr lang="en-US" sz="1750" dirty="0"/>
          </a:p>
        </p:txBody>
      </p:sp>
    </p:spTree>
    <p:extLst>
      <p:ext uri="{BB962C8B-B14F-4D97-AF65-F5344CB8AC3E}">
        <p14:creationId xmlns:p14="http://schemas.microsoft.com/office/powerpoint/2010/main" val="16772853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52025">
              <a:alpha val="75000"/>
            </a:srgbClr>
          </a:solidFill>
          <a:ln/>
        </p:spPr>
      </p:sp>
      <p:pic>
        <p:nvPicPr>
          <p:cNvPr id="4" name="Image 1" descr="preencoded.png"/>
          <p:cNvPicPr>
            <a:picLocks noChangeAspect="1"/>
          </p:cNvPicPr>
          <p:nvPr/>
        </p:nvPicPr>
        <p:blipFill>
          <a:blip r:embed="rId4"/>
          <a:stretch>
            <a:fillRect/>
          </a:stretch>
        </p:blipFill>
        <p:spPr>
          <a:xfrm>
            <a:off x="-7620" y="0"/>
            <a:ext cx="3657600" cy="8229600"/>
          </a:xfrm>
          <a:prstGeom prst="rect">
            <a:avLst/>
          </a:prstGeom>
        </p:spPr>
      </p:pic>
      <p:sp>
        <p:nvSpPr>
          <p:cNvPr id="5" name="Text 1"/>
          <p:cNvSpPr/>
          <p:nvPr/>
        </p:nvSpPr>
        <p:spPr>
          <a:xfrm>
            <a:off x="4430673" y="1054537"/>
            <a:ext cx="9426654" cy="1288494"/>
          </a:xfrm>
          <a:prstGeom prst="rect">
            <a:avLst/>
          </a:prstGeom>
          <a:noFill/>
          <a:ln/>
        </p:spPr>
        <p:txBody>
          <a:bodyPr wrap="square" rtlCol="0" anchor="t"/>
          <a:lstStyle/>
          <a:p>
            <a:pPr marL="0" indent="0">
              <a:lnSpc>
                <a:spcPts val="5073"/>
              </a:lnSpc>
              <a:buNone/>
            </a:pPr>
            <a:r>
              <a:rPr lang="en-US" sz="4058" b="1" dirty="0">
                <a:solidFill>
                  <a:srgbClr val="F0F4F1"/>
                </a:solidFill>
                <a:latin typeface="Syne" pitchFamily="34" charset="0"/>
                <a:ea typeface="Syne" pitchFamily="34" charset="-122"/>
                <a:cs typeface="Syne" pitchFamily="34" charset="-120"/>
              </a:rPr>
              <a:t>L'IA et la reproduction d'images</a:t>
            </a:r>
            <a:endParaRPr lang="en-US" sz="4058" dirty="0"/>
          </a:p>
        </p:txBody>
      </p:sp>
      <p:sp>
        <p:nvSpPr>
          <p:cNvPr id="6" name="Shape 2"/>
          <p:cNvSpPr/>
          <p:nvPr/>
        </p:nvSpPr>
        <p:spPr>
          <a:xfrm>
            <a:off x="4430673" y="2813328"/>
            <a:ext cx="463868" cy="463868"/>
          </a:xfrm>
          <a:prstGeom prst="roundRect">
            <a:avLst>
              <a:gd name="adj" fmla="val 20000"/>
            </a:avLst>
          </a:prstGeom>
          <a:solidFill>
            <a:srgbClr val="547808"/>
          </a:solidFill>
          <a:ln w="7620">
            <a:solidFill>
              <a:srgbClr val="6D9121"/>
            </a:solidFill>
            <a:prstDash val="solid"/>
          </a:ln>
        </p:spPr>
      </p:sp>
      <p:sp>
        <p:nvSpPr>
          <p:cNvPr id="7" name="Text 3"/>
          <p:cNvSpPr/>
          <p:nvPr/>
        </p:nvSpPr>
        <p:spPr>
          <a:xfrm>
            <a:off x="4580811" y="2852023"/>
            <a:ext cx="163592" cy="386477"/>
          </a:xfrm>
          <a:prstGeom prst="rect">
            <a:avLst/>
          </a:prstGeom>
          <a:noFill/>
          <a:ln/>
        </p:spPr>
        <p:txBody>
          <a:bodyPr wrap="none" rtlCol="0" anchor="t"/>
          <a:lstStyle/>
          <a:p>
            <a:pPr marL="0" indent="0" algn="ctr">
              <a:lnSpc>
                <a:spcPts val="3044"/>
              </a:lnSpc>
              <a:buNone/>
            </a:pPr>
            <a:r>
              <a:rPr lang="en-US" sz="2435" b="1" dirty="0">
                <a:solidFill>
                  <a:srgbClr val="D7E5D8"/>
                </a:solidFill>
                <a:latin typeface="Syne" pitchFamily="34" charset="0"/>
                <a:ea typeface="Syne" pitchFamily="34" charset="-122"/>
                <a:cs typeface="Syne" pitchFamily="34" charset="-120"/>
              </a:rPr>
              <a:t>1</a:t>
            </a:r>
            <a:endParaRPr lang="en-US" sz="2435" dirty="0"/>
          </a:p>
        </p:txBody>
      </p:sp>
      <p:sp>
        <p:nvSpPr>
          <p:cNvPr id="8" name="Text 4"/>
          <p:cNvSpPr/>
          <p:nvPr/>
        </p:nvSpPr>
        <p:spPr>
          <a:xfrm>
            <a:off x="5100638" y="2884170"/>
            <a:ext cx="3940373" cy="644128"/>
          </a:xfrm>
          <a:prstGeom prst="rect">
            <a:avLst/>
          </a:prstGeom>
          <a:noFill/>
          <a:ln/>
        </p:spPr>
        <p:txBody>
          <a:bodyPr wrap="square" rtlCol="0" anchor="t"/>
          <a:lstStyle/>
          <a:p>
            <a:pPr marL="0" indent="0">
              <a:lnSpc>
                <a:spcPts val="2536"/>
              </a:lnSpc>
              <a:buNone/>
            </a:pPr>
            <a:r>
              <a:rPr lang="en-US" sz="2029" b="1" dirty="0">
                <a:solidFill>
                  <a:srgbClr val="D7E5D8"/>
                </a:solidFill>
                <a:latin typeface="Syne" pitchFamily="34" charset="0"/>
                <a:ea typeface="Syne" pitchFamily="34" charset="-122"/>
                <a:cs typeface="Syne" pitchFamily="34" charset="-120"/>
              </a:rPr>
              <a:t>Production en masse</a:t>
            </a:r>
            <a:endParaRPr lang="en-US" sz="2029" dirty="0"/>
          </a:p>
        </p:txBody>
      </p:sp>
      <p:sp>
        <p:nvSpPr>
          <p:cNvPr id="9" name="Text 5"/>
          <p:cNvSpPr/>
          <p:nvPr/>
        </p:nvSpPr>
        <p:spPr>
          <a:xfrm>
            <a:off x="5100638" y="3651885"/>
            <a:ext cx="3940373" cy="1319689"/>
          </a:xfrm>
          <a:prstGeom prst="rect">
            <a:avLst/>
          </a:prstGeom>
          <a:noFill/>
          <a:ln/>
        </p:spPr>
        <p:txBody>
          <a:bodyPr wrap="square" rtlCol="0" anchor="t"/>
          <a:lstStyle/>
          <a:p>
            <a:pPr marL="0" indent="0">
              <a:lnSpc>
                <a:spcPts val="2597"/>
              </a:lnSpc>
              <a:buNone/>
            </a:pPr>
            <a:r>
              <a:rPr lang="en-US" sz="1623" dirty="0">
                <a:solidFill>
                  <a:srgbClr val="D7E5D8"/>
                </a:solidFill>
                <a:latin typeface="Syne" pitchFamily="34" charset="0"/>
                <a:ea typeface="Syne" pitchFamily="34" charset="-122"/>
                <a:cs typeface="Syne" pitchFamily="34" charset="-120"/>
              </a:rPr>
              <a:t>Comme l'appareil photo, l'ordinateur fournit à son utilisateur des moyens répétitifs et reproductifs pour générer des images multiples.</a:t>
            </a:r>
            <a:endParaRPr lang="en-US" sz="1623" dirty="0"/>
          </a:p>
        </p:txBody>
      </p:sp>
      <p:sp>
        <p:nvSpPr>
          <p:cNvPr id="10" name="Shape 6"/>
          <p:cNvSpPr/>
          <p:nvPr/>
        </p:nvSpPr>
        <p:spPr>
          <a:xfrm>
            <a:off x="9247108" y="2813328"/>
            <a:ext cx="463868" cy="463868"/>
          </a:xfrm>
          <a:prstGeom prst="roundRect">
            <a:avLst>
              <a:gd name="adj" fmla="val 20000"/>
            </a:avLst>
          </a:prstGeom>
          <a:solidFill>
            <a:srgbClr val="547808"/>
          </a:solidFill>
          <a:ln w="7620">
            <a:solidFill>
              <a:srgbClr val="6D9121"/>
            </a:solidFill>
            <a:prstDash val="solid"/>
          </a:ln>
        </p:spPr>
      </p:sp>
      <p:sp>
        <p:nvSpPr>
          <p:cNvPr id="11" name="Text 7"/>
          <p:cNvSpPr/>
          <p:nvPr/>
        </p:nvSpPr>
        <p:spPr>
          <a:xfrm>
            <a:off x="9323903" y="2852023"/>
            <a:ext cx="310158" cy="386477"/>
          </a:xfrm>
          <a:prstGeom prst="rect">
            <a:avLst/>
          </a:prstGeom>
          <a:noFill/>
          <a:ln/>
        </p:spPr>
        <p:txBody>
          <a:bodyPr wrap="none" rtlCol="0" anchor="t"/>
          <a:lstStyle/>
          <a:p>
            <a:pPr marL="0" indent="0" algn="ctr">
              <a:lnSpc>
                <a:spcPts val="3044"/>
              </a:lnSpc>
              <a:buNone/>
            </a:pPr>
            <a:r>
              <a:rPr lang="en-US" sz="2435" b="1" dirty="0">
                <a:solidFill>
                  <a:srgbClr val="D7E5D8"/>
                </a:solidFill>
                <a:latin typeface="Syne" pitchFamily="34" charset="0"/>
                <a:ea typeface="Syne" pitchFamily="34" charset="-122"/>
                <a:cs typeface="Syne" pitchFamily="34" charset="-120"/>
              </a:rPr>
              <a:t>2</a:t>
            </a:r>
            <a:endParaRPr lang="en-US" sz="2435" dirty="0"/>
          </a:p>
        </p:txBody>
      </p:sp>
      <p:sp>
        <p:nvSpPr>
          <p:cNvPr id="12" name="Text 8"/>
          <p:cNvSpPr/>
          <p:nvPr/>
        </p:nvSpPr>
        <p:spPr>
          <a:xfrm>
            <a:off x="9917073" y="2884170"/>
            <a:ext cx="3940373" cy="644128"/>
          </a:xfrm>
          <a:prstGeom prst="rect">
            <a:avLst/>
          </a:prstGeom>
          <a:noFill/>
          <a:ln/>
        </p:spPr>
        <p:txBody>
          <a:bodyPr wrap="square" rtlCol="0" anchor="t"/>
          <a:lstStyle/>
          <a:p>
            <a:pPr marL="0" indent="0">
              <a:lnSpc>
                <a:spcPts val="2536"/>
              </a:lnSpc>
              <a:buNone/>
            </a:pPr>
            <a:r>
              <a:rPr lang="en-US" sz="2029" b="1" dirty="0">
                <a:solidFill>
                  <a:srgbClr val="D7E5D8"/>
                </a:solidFill>
                <a:latin typeface="Syne" pitchFamily="34" charset="0"/>
                <a:ea typeface="Syne" pitchFamily="34" charset="-122"/>
                <a:cs typeface="Syne" pitchFamily="34" charset="-120"/>
              </a:rPr>
              <a:t>Originalité remise en question</a:t>
            </a:r>
            <a:endParaRPr lang="en-US" sz="2029" dirty="0"/>
          </a:p>
        </p:txBody>
      </p:sp>
      <p:sp>
        <p:nvSpPr>
          <p:cNvPr id="13" name="Text 9"/>
          <p:cNvSpPr/>
          <p:nvPr/>
        </p:nvSpPr>
        <p:spPr>
          <a:xfrm>
            <a:off x="9917073" y="3651885"/>
            <a:ext cx="3940373" cy="1649611"/>
          </a:xfrm>
          <a:prstGeom prst="rect">
            <a:avLst/>
          </a:prstGeom>
          <a:noFill/>
          <a:ln/>
        </p:spPr>
        <p:txBody>
          <a:bodyPr wrap="square" rtlCol="0" anchor="t"/>
          <a:lstStyle/>
          <a:p>
            <a:pPr marL="0" indent="0">
              <a:lnSpc>
                <a:spcPts val="2597"/>
              </a:lnSpc>
              <a:buNone/>
            </a:pPr>
            <a:r>
              <a:rPr lang="en-US" sz="1623" dirty="0" err="1" smtClean="0">
                <a:solidFill>
                  <a:srgbClr val="D7E5D8"/>
                </a:solidFill>
                <a:latin typeface="Syne" pitchFamily="34" charset="0"/>
                <a:ea typeface="Syne" pitchFamily="34" charset="-122"/>
                <a:cs typeface="Syne" pitchFamily="34" charset="-120"/>
              </a:rPr>
              <a:t>L'impact</a:t>
            </a:r>
            <a:r>
              <a:rPr lang="en-US" sz="1623" dirty="0" smtClean="0">
                <a:solidFill>
                  <a:srgbClr val="D7E5D8"/>
                </a:solidFill>
                <a:latin typeface="Syne" pitchFamily="34" charset="0"/>
                <a:ea typeface="Syne" pitchFamily="34" charset="-122"/>
                <a:cs typeface="Syne" pitchFamily="34" charset="-120"/>
              </a:rPr>
              <a:t> </a:t>
            </a:r>
            <a:r>
              <a:rPr lang="en-US" sz="1623" dirty="0">
                <a:solidFill>
                  <a:srgbClr val="D7E5D8"/>
                </a:solidFill>
                <a:latin typeface="Syne" pitchFamily="34" charset="0"/>
                <a:ea typeface="Syne" pitchFamily="34" charset="-122"/>
                <a:cs typeface="Syne" pitchFamily="34" charset="-120"/>
              </a:rPr>
              <a:t>de la production et de la reproduction en masse d'images a modifié notre façon de penser l'originalité et la légitimité des reproductions d'œuvres d'art.</a:t>
            </a:r>
            <a:endParaRPr lang="en-US" sz="1623" dirty="0"/>
          </a:p>
        </p:txBody>
      </p:sp>
      <p:sp>
        <p:nvSpPr>
          <p:cNvPr id="14" name="Shape 10"/>
          <p:cNvSpPr/>
          <p:nvPr/>
        </p:nvSpPr>
        <p:spPr>
          <a:xfrm>
            <a:off x="4430673" y="5668685"/>
            <a:ext cx="463868" cy="463868"/>
          </a:xfrm>
          <a:prstGeom prst="roundRect">
            <a:avLst>
              <a:gd name="adj" fmla="val 20000"/>
            </a:avLst>
          </a:prstGeom>
          <a:solidFill>
            <a:srgbClr val="547808"/>
          </a:solidFill>
          <a:ln w="7620">
            <a:solidFill>
              <a:srgbClr val="6D9121"/>
            </a:solidFill>
            <a:prstDash val="solid"/>
          </a:ln>
        </p:spPr>
      </p:sp>
      <p:sp>
        <p:nvSpPr>
          <p:cNvPr id="15" name="Text 11"/>
          <p:cNvSpPr/>
          <p:nvPr/>
        </p:nvSpPr>
        <p:spPr>
          <a:xfrm>
            <a:off x="4499491" y="5707380"/>
            <a:ext cx="326231" cy="386477"/>
          </a:xfrm>
          <a:prstGeom prst="rect">
            <a:avLst/>
          </a:prstGeom>
          <a:noFill/>
          <a:ln/>
        </p:spPr>
        <p:txBody>
          <a:bodyPr wrap="none" rtlCol="0" anchor="t"/>
          <a:lstStyle/>
          <a:p>
            <a:pPr marL="0" indent="0" algn="ctr">
              <a:lnSpc>
                <a:spcPts val="3044"/>
              </a:lnSpc>
              <a:buNone/>
            </a:pPr>
            <a:r>
              <a:rPr lang="en-US" sz="2435" b="1" dirty="0">
                <a:solidFill>
                  <a:srgbClr val="D7E5D8"/>
                </a:solidFill>
                <a:latin typeface="Syne" pitchFamily="34" charset="0"/>
                <a:ea typeface="Syne" pitchFamily="34" charset="-122"/>
                <a:cs typeface="Syne" pitchFamily="34" charset="-120"/>
              </a:rPr>
              <a:t>3</a:t>
            </a:r>
            <a:endParaRPr lang="en-US" sz="2435" dirty="0"/>
          </a:p>
        </p:txBody>
      </p:sp>
      <p:sp>
        <p:nvSpPr>
          <p:cNvPr id="16" name="Text 12"/>
          <p:cNvSpPr/>
          <p:nvPr/>
        </p:nvSpPr>
        <p:spPr>
          <a:xfrm>
            <a:off x="5100638" y="5739527"/>
            <a:ext cx="3772376" cy="322064"/>
          </a:xfrm>
          <a:prstGeom prst="rect">
            <a:avLst/>
          </a:prstGeom>
          <a:noFill/>
          <a:ln/>
        </p:spPr>
        <p:txBody>
          <a:bodyPr wrap="none" rtlCol="0" anchor="t"/>
          <a:lstStyle/>
          <a:p>
            <a:pPr marL="0" indent="0">
              <a:lnSpc>
                <a:spcPts val="2536"/>
              </a:lnSpc>
              <a:buNone/>
            </a:pPr>
            <a:r>
              <a:rPr lang="en-US" sz="2029" b="1" dirty="0">
                <a:solidFill>
                  <a:srgbClr val="D7E5D8"/>
                </a:solidFill>
                <a:latin typeface="Syne" pitchFamily="34" charset="0"/>
                <a:ea typeface="Syne" pitchFamily="34" charset="-122"/>
                <a:cs typeface="Syne" pitchFamily="34" charset="-120"/>
              </a:rPr>
              <a:t>Multiples légitimes</a:t>
            </a:r>
            <a:endParaRPr lang="en-US" sz="2029" dirty="0"/>
          </a:p>
        </p:txBody>
      </p:sp>
      <p:sp>
        <p:nvSpPr>
          <p:cNvPr id="17" name="Text 13"/>
          <p:cNvSpPr/>
          <p:nvPr/>
        </p:nvSpPr>
        <p:spPr>
          <a:xfrm>
            <a:off x="5100638" y="6185178"/>
            <a:ext cx="8756690" cy="989767"/>
          </a:xfrm>
          <a:prstGeom prst="rect">
            <a:avLst/>
          </a:prstGeom>
          <a:noFill/>
          <a:ln/>
        </p:spPr>
        <p:txBody>
          <a:bodyPr wrap="square" rtlCol="0" anchor="t"/>
          <a:lstStyle/>
          <a:p>
            <a:pPr marL="0" indent="0">
              <a:lnSpc>
                <a:spcPts val="2597"/>
              </a:lnSpc>
              <a:buNone/>
            </a:pPr>
            <a:r>
              <a:rPr lang="en-US" sz="1623" dirty="0">
                <a:solidFill>
                  <a:srgbClr val="D7E5D8"/>
                </a:solidFill>
                <a:latin typeface="Syne" pitchFamily="34" charset="0"/>
                <a:ea typeface="Syne" pitchFamily="34" charset="-122"/>
                <a:cs typeface="Syne" pitchFamily="34" charset="-120"/>
              </a:rPr>
              <a:t>Le monde de l'art contemporain est capable de théoriser et d'accepter les multiples ou les reproductions comme des œuvres d'art légitimes, même au rythme et au niveau de complexité produits par les systèmes informatiques génératifs.</a:t>
            </a:r>
            <a:endParaRPr lang="en-US" sz="1623" dirty="0"/>
          </a:p>
        </p:txBody>
      </p:sp>
    </p:spTree>
    <p:extLst>
      <p:ext uri="{BB962C8B-B14F-4D97-AF65-F5344CB8AC3E}">
        <p14:creationId xmlns:p14="http://schemas.microsoft.com/office/powerpoint/2010/main" val="27523550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39958"/>
          </a:xfrm>
          <a:prstGeom prst="rect">
            <a:avLst/>
          </a:prstGeom>
          <a:solidFill>
            <a:srgbClr val="0D0A2C">
              <a:alpha val="75000"/>
            </a:srgbClr>
          </a:solidFill>
          <a:ln/>
        </p:spPr>
      </p:sp>
      <p:sp>
        <p:nvSpPr>
          <p:cNvPr id="4" name="Text 1"/>
          <p:cNvSpPr/>
          <p:nvPr/>
        </p:nvSpPr>
        <p:spPr>
          <a:xfrm>
            <a:off x="3173135" y="479584"/>
            <a:ext cx="8284012" cy="1089898"/>
          </a:xfrm>
          <a:prstGeom prst="rect">
            <a:avLst/>
          </a:prstGeom>
          <a:noFill/>
          <a:ln/>
        </p:spPr>
        <p:txBody>
          <a:bodyPr wrap="square" rtlCol="0" anchor="t"/>
          <a:lstStyle/>
          <a:p>
            <a:pPr marL="0" indent="0">
              <a:lnSpc>
                <a:spcPts val="4291"/>
              </a:lnSpc>
              <a:buNone/>
            </a:pPr>
            <a:r>
              <a:rPr lang="en-US" sz="3433" dirty="0">
                <a:solidFill>
                  <a:srgbClr val="F2F0F4"/>
                </a:solidFill>
                <a:latin typeface="Montserrat" pitchFamily="34" charset="0"/>
                <a:ea typeface="Montserrat" pitchFamily="34" charset="-122"/>
                <a:cs typeface="Montserrat" pitchFamily="34" charset="-120"/>
              </a:rPr>
              <a:t>Autonomie des machines et rôle de l'artiste</a:t>
            </a:r>
            <a:endParaRPr lang="en-US" sz="3433" dirty="0"/>
          </a:p>
        </p:txBody>
      </p:sp>
      <p:sp>
        <p:nvSpPr>
          <p:cNvPr id="5" name="Shape 2"/>
          <p:cNvSpPr/>
          <p:nvPr/>
        </p:nvSpPr>
        <p:spPr>
          <a:xfrm>
            <a:off x="3173135" y="1918216"/>
            <a:ext cx="4054912" cy="2694384"/>
          </a:xfrm>
          <a:prstGeom prst="roundRect">
            <a:avLst>
              <a:gd name="adj" fmla="val 2913"/>
            </a:avLst>
          </a:prstGeom>
          <a:solidFill>
            <a:srgbClr val="3C136D"/>
          </a:solidFill>
          <a:ln w="7620">
            <a:solidFill>
              <a:srgbClr val="552C86"/>
            </a:solidFill>
            <a:prstDash val="solid"/>
          </a:ln>
        </p:spPr>
      </p:sp>
      <p:sp>
        <p:nvSpPr>
          <p:cNvPr id="6" name="Text 3"/>
          <p:cNvSpPr/>
          <p:nvPr/>
        </p:nvSpPr>
        <p:spPr>
          <a:xfrm>
            <a:off x="3355062" y="2100143"/>
            <a:ext cx="2433876" cy="272415"/>
          </a:xfrm>
          <a:prstGeom prst="rect">
            <a:avLst/>
          </a:prstGeom>
          <a:noFill/>
          <a:ln/>
        </p:spPr>
        <p:txBody>
          <a:bodyPr wrap="none" rtlCol="0" anchor="t"/>
          <a:lstStyle/>
          <a:p>
            <a:pPr marL="0" indent="0">
              <a:lnSpc>
                <a:spcPts val="2146"/>
              </a:lnSpc>
              <a:buNone/>
            </a:pPr>
            <a:r>
              <a:rPr lang="en-US" sz="1717" dirty="0">
                <a:solidFill>
                  <a:srgbClr val="DCD7E5"/>
                </a:solidFill>
                <a:latin typeface="Montserrat" pitchFamily="34" charset="0"/>
                <a:ea typeface="Montserrat" pitchFamily="34" charset="-122"/>
                <a:cs typeface="Montserrat" pitchFamily="34" charset="-120"/>
              </a:rPr>
              <a:t>Débat sur l'autonomie</a:t>
            </a:r>
            <a:endParaRPr lang="en-US" sz="1717" dirty="0"/>
          </a:p>
        </p:txBody>
      </p:sp>
      <p:sp>
        <p:nvSpPr>
          <p:cNvPr id="7" name="Text 4"/>
          <p:cNvSpPr/>
          <p:nvPr/>
        </p:nvSpPr>
        <p:spPr>
          <a:xfrm>
            <a:off x="3355062" y="2477095"/>
            <a:ext cx="3691057" cy="1953578"/>
          </a:xfrm>
          <a:prstGeom prst="rect">
            <a:avLst/>
          </a:prstGeom>
          <a:noFill/>
          <a:ln/>
        </p:spPr>
        <p:txBody>
          <a:bodyPr wrap="square" rtlCol="0" anchor="t"/>
          <a:lstStyle/>
          <a:p>
            <a:pPr marL="0" indent="0">
              <a:lnSpc>
                <a:spcPts val="2197"/>
              </a:lnSpc>
              <a:buNone/>
            </a:pPr>
            <a:r>
              <a:rPr lang="en-US" sz="1373" dirty="0" smtClean="0">
                <a:solidFill>
                  <a:srgbClr val="DCD7E5"/>
                </a:solidFill>
                <a:latin typeface="Heebo" pitchFamily="34" charset="0"/>
                <a:ea typeface="Heebo" pitchFamily="34" charset="-122"/>
                <a:cs typeface="Heebo" pitchFamily="34" charset="-120"/>
              </a:rPr>
              <a:t> </a:t>
            </a:r>
            <a:r>
              <a:rPr lang="en-US" sz="1373" dirty="0">
                <a:solidFill>
                  <a:srgbClr val="DCD7E5"/>
                </a:solidFill>
                <a:latin typeface="Heebo" pitchFamily="34" charset="0"/>
                <a:ea typeface="Heebo" pitchFamily="34" charset="-122"/>
                <a:cs typeface="Heebo" pitchFamily="34" charset="-120"/>
              </a:rPr>
              <a:t>L'une des questions fondamentales concerne le niveau d'autonomie dont dispose l'ordinateur pour prendre des décisions qui peuvent être considérées comme essentielles pour le processus créatif.</a:t>
            </a:r>
            <a:endParaRPr lang="en-US" sz="1373" dirty="0"/>
          </a:p>
        </p:txBody>
      </p:sp>
      <p:sp>
        <p:nvSpPr>
          <p:cNvPr id="8" name="Shape 5"/>
          <p:cNvSpPr/>
          <p:nvPr/>
        </p:nvSpPr>
        <p:spPr>
          <a:xfrm>
            <a:off x="7402354" y="1918216"/>
            <a:ext cx="4054912" cy="2694384"/>
          </a:xfrm>
          <a:prstGeom prst="roundRect">
            <a:avLst>
              <a:gd name="adj" fmla="val 2913"/>
            </a:avLst>
          </a:prstGeom>
          <a:solidFill>
            <a:srgbClr val="3C136D"/>
          </a:solidFill>
          <a:ln w="7620">
            <a:solidFill>
              <a:srgbClr val="552C86"/>
            </a:solidFill>
            <a:prstDash val="solid"/>
          </a:ln>
        </p:spPr>
      </p:sp>
      <p:sp>
        <p:nvSpPr>
          <p:cNvPr id="9" name="Text 6"/>
          <p:cNvSpPr/>
          <p:nvPr/>
        </p:nvSpPr>
        <p:spPr>
          <a:xfrm>
            <a:off x="7584281" y="2100143"/>
            <a:ext cx="2179915" cy="272415"/>
          </a:xfrm>
          <a:prstGeom prst="rect">
            <a:avLst/>
          </a:prstGeom>
          <a:noFill/>
          <a:ln/>
        </p:spPr>
        <p:txBody>
          <a:bodyPr wrap="none" rtlCol="0" anchor="t"/>
          <a:lstStyle/>
          <a:p>
            <a:pPr marL="0" indent="0">
              <a:lnSpc>
                <a:spcPts val="2146"/>
              </a:lnSpc>
              <a:buNone/>
            </a:pPr>
            <a:r>
              <a:rPr lang="en-US" sz="1717" dirty="0">
                <a:solidFill>
                  <a:srgbClr val="DCD7E5"/>
                </a:solidFill>
                <a:latin typeface="Montserrat" pitchFamily="34" charset="0"/>
                <a:ea typeface="Montserrat" pitchFamily="34" charset="-122"/>
                <a:cs typeface="Montserrat" pitchFamily="34" charset="-120"/>
              </a:rPr>
              <a:t>Rôle de l'artiste</a:t>
            </a:r>
            <a:endParaRPr lang="en-US" sz="1717" dirty="0"/>
          </a:p>
        </p:txBody>
      </p:sp>
      <p:sp>
        <p:nvSpPr>
          <p:cNvPr id="10" name="Text 7"/>
          <p:cNvSpPr/>
          <p:nvPr/>
        </p:nvSpPr>
        <p:spPr>
          <a:xfrm>
            <a:off x="7507248" y="2288619"/>
            <a:ext cx="3691057" cy="1953578"/>
          </a:xfrm>
          <a:prstGeom prst="rect">
            <a:avLst/>
          </a:prstGeom>
          <a:noFill/>
          <a:ln/>
        </p:spPr>
        <p:txBody>
          <a:bodyPr wrap="square" rtlCol="0" anchor="t"/>
          <a:lstStyle/>
          <a:p>
            <a:pPr marL="0" indent="0">
              <a:lnSpc>
                <a:spcPts val="2197"/>
              </a:lnSpc>
              <a:buNone/>
            </a:pPr>
            <a:r>
              <a:rPr lang="en-US" sz="1373" dirty="0">
                <a:solidFill>
                  <a:srgbClr val="DCD7E5"/>
                </a:solidFill>
                <a:latin typeface="Heebo" pitchFamily="34" charset="0"/>
                <a:ea typeface="Heebo" pitchFamily="34" charset="-122"/>
                <a:cs typeface="Heebo" pitchFamily="34" charset="-120"/>
              </a:rPr>
              <a:t>Certains affirment que bon nombre des oeuvres d'art récentes produites par le GAN utilisent l'IA comme un outil, tandis que le processus créatif dépend principalement des actions de l'artiste avant et après la conservation. D'autres décrivent certains systèmes comme des "artistes presque autonomes".</a:t>
            </a:r>
            <a:endParaRPr lang="en-US" sz="1373" dirty="0"/>
          </a:p>
        </p:txBody>
      </p:sp>
      <p:sp>
        <p:nvSpPr>
          <p:cNvPr id="11" name="Shape 8"/>
          <p:cNvSpPr/>
          <p:nvPr/>
        </p:nvSpPr>
        <p:spPr>
          <a:xfrm>
            <a:off x="3173135" y="4786908"/>
            <a:ext cx="4054912" cy="2973467"/>
          </a:xfrm>
          <a:prstGeom prst="roundRect">
            <a:avLst>
              <a:gd name="adj" fmla="val 2639"/>
            </a:avLst>
          </a:prstGeom>
          <a:solidFill>
            <a:srgbClr val="3C136D"/>
          </a:solidFill>
          <a:ln w="7620">
            <a:solidFill>
              <a:srgbClr val="552C86"/>
            </a:solidFill>
            <a:prstDash val="solid"/>
          </a:ln>
        </p:spPr>
      </p:sp>
      <p:sp>
        <p:nvSpPr>
          <p:cNvPr id="12" name="Text 9"/>
          <p:cNvSpPr/>
          <p:nvPr/>
        </p:nvSpPr>
        <p:spPr>
          <a:xfrm>
            <a:off x="3355062" y="4968835"/>
            <a:ext cx="3013829" cy="272415"/>
          </a:xfrm>
          <a:prstGeom prst="rect">
            <a:avLst/>
          </a:prstGeom>
          <a:noFill/>
          <a:ln/>
        </p:spPr>
        <p:txBody>
          <a:bodyPr wrap="none" rtlCol="0" anchor="t"/>
          <a:lstStyle/>
          <a:p>
            <a:pPr marL="0" indent="0">
              <a:lnSpc>
                <a:spcPts val="2146"/>
              </a:lnSpc>
              <a:buNone/>
            </a:pPr>
            <a:r>
              <a:rPr lang="en-US" sz="1717" dirty="0">
                <a:solidFill>
                  <a:srgbClr val="DCD7E5"/>
                </a:solidFill>
                <a:latin typeface="Montserrat" pitchFamily="34" charset="0"/>
                <a:ea typeface="Montserrat" pitchFamily="34" charset="-122"/>
                <a:cs typeface="Montserrat" pitchFamily="34" charset="-120"/>
              </a:rPr>
              <a:t>Évolution des systèmes d'IA</a:t>
            </a:r>
            <a:endParaRPr lang="en-US" sz="1717" dirty="0"/>
          </a:p>
        </p:txBody>
      </p:sp>
      <p:sp>
        <p:nvSpPr>
          <p:cNvPr id="13" name="Text 10"/>
          <p:cNvSpPr/>
          <p:nvPr/>
        </p:nvSpPr>
        <p:spPr>
          <a:xfrm>
            <a:off x="3355062" y="5345787"/>
            <a:ext cx="3691057" cy="1674495"/>
          </a:xfrm>
          <a:prstGeom prst="rect">
            <a:avLst/>
          </a:prstGeom>
          <a:noFill/>
          <a:ln/>
        </p:spPr>
        <p:txBody>
          <a:bodyPr wrap="square" rtlCol="0" anchor="t"/>
          <a:lstStyle/>
          <a:p>
            <a:pPr marL="0" indent="0">
              <a:lnSpc>
                <a:spcPts val="2197"/>
              </a:lnSpc>
              <a:buNone/>
            </a:pPr>
            <a:r>
              <a:rPr lang="en-US" sz="1373" dirty="0">
                <a:solidFill>
                  <a:srgbClr val="DCD7E5"/>
                </a:solidFill>
                <a:latin typeface="Heebo" pitchFamily="34" charset="0"/>
                <a:ea typeface="Heebo" pitchFamily="34" charset="-122"/>
                <a:cs typeface="Heebo" pitchFamily="34" charset="-120"/>
              </a:rPr>
              <a:t>Compte tenu que notre compréhension globale et l'interprétabilité des systèmes d'IA sont limitées, des initiatives telles que la créativité informatique explicable (XCC) deviennent très pertinentes en tant qu'orientations de recherche futures.</a:t>
            </a:r>
            <a:endParaRPr lang="en-US" sz="1373" dirty="0"/>
          </a:p>
        </p:txBody>
      </p:sp>
      <p:sp>
        <p:nvSpPr>
          <p:cNvPr id="14" name="Shape 11"/>
          <p:cNvSpPr/>
          <p:nvPr/>
        </p:nvSpPr>
        <p:spPr>
          <a:xfrm>
            <a:off x="7402354" y="4786908"/>
            <a:ext cx="4054912" cy="2973467"/>
          </a:xfrm>
          <a:prstGeom prst="roundRect">
            <a:avLst>
              <a:gd name="adj" fmla="val 2639"/>
            </a:avLst>
          </a:prstGeom>
          <a:solidFill>
            <a:srgbClr val="3C136D"/>
          </a:solidFill>
          <a:ln w="7620">
            <a:solidFill>
              <a:srgbClr val="552C86"/>
            </a:solidFill>
            <a:prstDash val="solid"/>
          </a:ln>
        </p:spPr>
      </p:sp>
      <p:sp>
        <p:nvSpPr>
          <p:cNvPr id="15" name="Text 12"/>
          <p:cNvSpPr/>
          <p:nvPr/>
        </p:nvSpPr>
        <p:spPr>
          <a:xfrm>
            <a:off x="7584281" y="4968835"/>
            <a:ext cx="2860834" cy="272415"/>
          </a:xfrm>
          <a:prstGeom prst="rect">
            <a:avLst/>
          </a:prstGeom>
          <a:noFill/>
          <a:ln/>
        </p:spPr>
        <p:txBody>
          <a:bodyPr wrap="none" rtlCol="0" anchor="t"/>
          <a:lstStyle/>
          <a:p>
            <a:pPr marL="0" indent="0">
              <a:lnSpc>
                <a:spcPts val="2146"/>
              </a:lnSpc>
              <a:buNone/>
            </a:pPr>
            <a:r>
              <a:rPr lang="en-US" sz="1717" dirty="0">
                <a:solidFill>
                  <a:srgbClr val="DCD7E5"/>
                </a:solidFill>
                <a:latin typeface="Montserrat" pitchFamily="34" charset="0"/>
                <a:ea typeface="Montserrat" pitchFamily="34" charset="-122"/>
                <a:cs typeface="Montserrat" pitchFamily="34" charset="-120"/>
              </a:rPr>
              <a:t>Dialogue interdisciplinaire</a:t>
            </a:r>
            <a:endParaRPr lang="en-US" sz="1717" dirty="0"/>
          </a:p>
        </p:txBody>
      </p:sp>
      <p:sp>
        <p:nvSpPr>
          <p:cNvPr id="16" name="Text 13"/>
          <p:cNvSpPr/>
          <p:nvPr/>
        </p:nvSpPr>
        <p:spPr>
          <a:xfrm>
            <a:off x="7584281" y="5345787"/>
            <a:ext cx="3691057" cy="2232660"/>
          </a:xfrm>
          <a:prstGeom prst="rect">
            <a:avLst/>
          </a:prstGeom>
          <a:noFill/>
          <a:ln/>
        </p:spPr>
        <p:txBody>
          <a:bodyPr wrap="square" rtlCol="0" anchor="t"/>
          <a:lstStyle/>
          <a:p>
            <a:pPr marL="0" indent="0">
              <a:lnSpc>
                <a:spcPts val="2197"/>
              </a:lnSpc>
              <a:buNone/>
            </a:pPr>
            <a:r>
              <a:rPr lang="en-US" sz="1373" dirty="0">
                <a:solidFill>
                  <a:srgbClr val="DCD7E5"/>
                </a:solidFill>
                <a:latin typeface="Heebo" pitchFamily="34" charset="0"/>
                <a:ea typeface="Heebo" pitchFamily="34" charset="-122"/>
                <a:cs typeface="Heebo" pitchFamily="34" charset="-120"/>
              </a:rPr>
              <a:t>La complexité de ce sujet dépasse les limites d'un domaine de recherche particulier et commence à attirer l'attention de chercheurs de diverses disciplines. Il est important de discuter des implications sociales et culturelles de l'interaction avec l'art généré de manière autonome par des systèmes créatifs non humains.</a:t>
            </a:r>
            <a:endParaRPr lang="en-US" sz="1373" dirty="0"/>
          </a:p>
        </p:txBody>
      </p:sp>
      <p:sp>
        <p:nvSpPr>
          <p:cNvPr id="17" name="Rectangle à coins arrondis 16"/>
          <p:cNvSpPr/>
          <p:nvPr/>
        </p:nvSpPr>
        <p:spPr>
          <a:xfrm>
            <a:off x="164592" y="1918215"/>
            <a:ext cx="2633472" cy="2323981"/>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intelligence artificielle explicative (XAI), qui visent à rendre les modèles de machine learning plus transparents et leurs outputs plus compréhensibles.</a:t>
            </a:r>
          </a:p>
        </p:txBody>
      </p:sp>
    </p:spTree>
    <p:extLst>
      <p:ext uri="{BB962C8B-B14F-4D97-AF65-F5344CB8AC3E}">
        <p14:creationId xmlns:p14="http://schemas.microsoft.com/office/powerpoint/2010/main" val="2374490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610</TotalTime>
  <Words>6068</Words>
  <Application>Microsoft Office PowerPoint</Application>
  <PresentationFormat>Personnalisé</PresentationFormat>
  <Paragraphs>502</Paragraphs>
  <Slides>73</Slides>
  <Notes>61</Notes>
  <HiddenSlides>0</HiddenSlides>
  <MMClips>5</MMClips>
  <ScaleCrop>false</ScaleCrop>
  <HeadingPairs>
    <vt:vector size="6" baseType="variant">
      <vt:variant>
        <vt:lpstr>Polices utilisées</vt:lpstr>
      </vt:variant>
      <vt:variant>
        <vt:i4>23</vt:i4>
      </vt:variant>
      <vt:variant>
        <vt:lpstr>Thème</vt:lpstr>
      </vt:variant>
      <vt:variant>
        <vt:i4>1</vt:i4>
      </vt:variant>
      <vt:variant>
        <vt:lpstr>Titres des diapositives</vt:lpstr>
      </vt:variant>
      <vt:variant>
        <vt:i4>73</vt:i4>
      </vt:variant>
    </vt:vector>
  </HeadingPairs>
  <TitlesOfParts>
    <vt:vector size="97" baseType="lpstr">
      <vt:lpstr>adonis-web</vt:lpstr>
      <vt:lpstr>Anton</vt:lpstr>
      <vt:lpstr>Arial</vt:lpstr>
      <vt:lpstr>Barlow</vt:lpstr>
      <vt:lpstr>Calibri</vt:lpstr>
      <vt:lpstr>Crimson Pro</vt:lpstr>
      <vt:lpstr>Eudoxus Sans</vt:lpstr>
      <vt:lpstr>Fira Sans</vt:lpstr>
      <vt:lpstr>Gelasio</vt:lpstr>
      <vt:lpstr>Heebo</vt:lpstr>
      <vt:lpstr>Kanit</vt:lpstr>
      <vt:lpstr>Martel Sans</vt:lpstr>
      <vt:lpstr>Montserrat</vt:lpstr>
      <vt:lpstr>Open Sans</vt:lpstr>
      <vt:lpstr>Overpass</vt:lpstr>
      <vt:lpstr>p22-mackinac-pro</vt:lpstr>
      <vt:lpstr>Prata</vt:lpstr>
      <vt:lpstr>Raleway</vt:lpstr>
      <vt:lpstr>Red Hat Text</vt:lpstr>
      <vt:lpstr>Roboto</vt:lpstr>
      <vt:lpstr>Source Sans Pro</vt:lpstr>
      <vt:lpstr>Syne</vt:lpstr>
      <vt:lpstr>Tomorrow</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GUERIN</cp:lastModifiedBy>
  <cp:revision>44</cp:revision>
  <dcterms:created xsi:type="dcterms:W3CDTF">2024-05-27T09:58:39Z</dcterms:created>
  <dcterms:modified xsi:type="dcterms:W3CDTF">2024-05-28T10:04:04Z</dcterms:modified>
</cp:coreProperties>
</file>