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72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8" r:id="rId6"/>
    <p:sldId id="270" r:id="rId7"/>
    <p:sldId id="271" r:id="rId8"/>
    <p:sldId id="272" r:id="rId9"/>
    <p:sldId id="273" r:id="rId10"/>
    <p:sldId id="260" r:id="rId11"/>
    <p:sldId id="263" r:id="rId12"/>
    <p:sldId id="264" r:id="rId13"/>
    <p:sldId id="265" r:id="rId14"/>
    <p:sldId id="266" r:id="rId15"/>
    <p:sldId id="267" r:id="rId16"/>
    <p:sldId id="269" r:id="rId17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8" autoAdjust="0"/>
  </p:normalViewPr>
  <p:slideViewPr>
    <p:cSldViewPr snapToGrid="0">
      <p:cViewPr varScale="1">
        <p:scale>
          <a:sx n="64" d="100"/>
          <a:sy n="64" d="100"/>
        </p:scale>
        <p:origin x="9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299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EA3F540-FE87-41E9-A235-D9041E0E0A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C17DD8-84AF-4EB9-9557-AB1C0330B3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658AD-667A-447C-9390-E71043034E97}" type="datetimeFigureOut">
              <a:rPr lang="fr-FR" smtClean="0"/>
              <a:t>11/08/2024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439DE42-9A3A-46E5-8973-C9B0B4C462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FFAC62-5CB8-4CC9-8DC9-D2E88251AB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B129A-2B19-4071-964D-74643083C4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192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E04F4-FA29-4B09-BCF4-65FEC86DEAEF}" type="datetimeFigureOut">
              <a:rPr lang="fr-FR" smtClean="0"/>
              <a:t>11/08/2024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dirty="0"/>
              <a:t>Modifiez les styles du texte du masque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C17D2-97F6-442D-8E69-9D298721DAF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3421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C17D2-97F6-442D-8E69-9D298721DAF2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1985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C17D2-97F6-442D-8E69-9D298721DAF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33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 noProof="0" smtClean="0"/>
              <a:t>Modifier le style des sous-titres du masque</a:t>
            </a:r>
            <a:endParaRPr lang="fr-FR" noProof="0"/>
          </a:p>
        </p:txBody>
      </p:sp>
      <p:sp>
        <p:nvSpPr>
          <p:cNvPr id="4" name="Espace réservé à la date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19D660A-ECF6-481C-9B60-C152AC7044BB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a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à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36F770-2C02-4913-A33E-F30119A8EF88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5" name="Espace réservé a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à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E4E4C2E9-EBCE-47E6-B14A-8CCFB5877A3A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5" name="Espace réservé a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à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6B395B-FC0A-4FB9-AB72-5EAD4FFFCBE3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6" name="Espace réservé a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re 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 4"/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à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201069-9664-47E2-8F0B-1AE85DF9CFA4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8" name="Espace réservé a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à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1FAC92-A9AF-4A07-9FBA-F647608AB07B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4" name="Espace réservé a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à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DB2C01-F30B-4179-BA04-A8ECE0ECC909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3" name="Espace réservé a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à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EA7744E9-9648-48DA-B33D-2DEAC9192E81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6" name="Espace réservé a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à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80482B-311F-48A8-9A95-A022EF9D97A5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6" name="Espace réservé a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a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à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44B737-BAAB-4FD6-992F-98A387278F79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5" name="Espace réservé a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a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à la date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5F38C2D-E1AD-4379-A5CC-F384D07BF2BA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a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au titre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à la date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4B992562-C466-488D-88D1-41F3F31AF337}" type="datetime1">
              <a:rPr lang="fr-FR" noProof="0" smtClean="0"/>
              <a:t>11/08/2024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a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rtner.com/en/articles/what-s-new-in-the-2023-gartner-hype-cycle-for-emerging-technologies" TargetMode="External"/><Relationship Id="rId2" Type="http://schemas.openxmlformats.org/officeDocument/2006/relationships/hyperlink" Target="https://bpifrance-creation.fr/moment-de-vie/business-model-canvas-outil-incontournable-createu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.semrush.com/projects/" TargetMode="External"/><Relationship Id="rId2" Type="http://schemas.openxmlformats.org/officeDocument/2006/relationships/hyperlink" Target="https://www.hootsuite.com/social-media-tools/employee-advocacy-calculato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hubspot.com/blog-topic-generator" TargetMode="External"/><Relationship Id="rId4" Type="http://schemas.openxmlformats.org/officeDocument/2006/relationships/hyperlink" Target="https://answerthepublic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app.leonardo.ai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7" name="Image 6" descr="Connexions numériques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Autofit/>
          </a:bodyPr>
          <a:lstStyle/>
          <a:p>
            <a:pPr rtl="0"/>
            <a:r>
              <a:rPr lang="fr-FR" sz="4200" dirty="0" smtClean="0">
                <a:solidFill>
                  <a:schemeClr val="bg1"/>
                </a:solidFill>
              </a:rPr>
              <a:t>PRESENTATION DES CAS</a:t>
            </a:r>
            <a:endParaRPr lang="fr-FR" sz="4200" dirty="0">
              <a:solidFill>
                <a:schemeClr val="bg1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/>
          </a:bodyPr>
          <a:lstStyle/>
          <a:p>
            <a:r>
              <a:rPr lang="fr-FR" dirty="0">
                <a:solidFill>
                  <a:srgbClr val="7CEBFF"/>
                </a:solidFill>
              </a:rPr>
              <a:t>https://www.impactfrance.eco/impact40</a:t>
            </a:r>
            <a:endParaRPr lang="fr-FR" dirty="0">
              <a:solidFill>
                <a:srgbClr val="7CEB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1" y="529878"/>
            <a:ext cx="11029616" cy="1013800"/>
          </a:xfrm>
        </p:spPr>
        <p:txBody>
          <a:bodyPr/>
          <a:lstStyle/>
          <a:p>
            <a:r>
              <a:rPr lang="fr-FR" dirty="0" smtClean="0"/>
              <a:t>Travail a faire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1" y="1881808"/>
            <a:ext cx="11029615" cy="4784035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fr-FR" sz="4300" b="1" i="1" dirty="0" smtClean="0"/>
              <a:t>Vous avez été nommé Directeur Marketing de </a:t>
            </a:r>
            <a:r>
              <a:rPr lang="fr-FR" sz="4300" b="1" i="1" dirty="0" smtClean="0"/>
              <a:t>l ’entreprise choisie </a:t>
            </a:r>
            <a:r>
              <a:rPr lang="fr-FR" sz="4300" b="1" i="1" dirty="0"/>
              <a:t>sur https://www.impactfrance.eco/impact40. </a:t>
            </a:r>
            <a:endParaRPr lang="fr-FR" sz="4300" b="1" i="1" dirty="0" smtClean="0"/>
          </a:p>
          <a:p>
            <a:pPr marL="0" indent="0">
              <a:buNone/>
            </a:pPr>
            <a:r>
              <a:rPr lang="fr-FR" sz="4300" b="1" i="1" dirty="0" smtClean="0"/>
              <a:t>Votre </a:t>
            </a:r>
            <a:r>
              <a:rPr lang="fr-FR" sz="4300" b="1" i="1" dirty="0" smtClean="0"/>
              <a:t>CEO vous demande de travailler sur les sujets suivants : </a:t>
            </a:r>
          </a:p>
          <a:p>
            <a:r>
              <a:rPr lang="fr-FR" sz="4300" b="1" u="sng" dirty="0" smtClean="0">
                <a:solidFill>
                  <a:srgbClr val="FF0000"/>
                </a:solidFill>
              </a:rPr>
              <a:t>SEANCE 1 et 2</a:t>
            </a:r>
          </a:p>
          <a:p>
            <a:pPr lvl="1"/>
            <a:r>
              <a:rPr lang="fr-FR" sz="4300" dirty="0" smtClean="0"/>
              <a:t>Résumez le métier de l’entreprise que vous avez choisie. </a:t>
            </a:r>
            <a:r>
              <a:rPr lang="fr-FR" sz="4300" dirty="0"/>
              <a:t> </a:t>
            </a:r>
            <a:r>
              <a:rPr lang="fr-FR" sz="4300" dirty="0" smtClean="0"/>
              <a:t>Vous présenterez son marché, ses produits, sa ou ses cibles, ses consommateurs, sa zone géographique. </a:t>
            </a:r>
            <a:r>
              <a:rPr lang="fr-FR" sz="4300" dirty="0"/>
              <a:t> </a:t>
            </a:r>
            <a:r>
              <a:rPr lang="fr-FR" sz="4300" dirty="0" smtClean="0"/>
              <a:t>Vous pourrez faire un </a:t>
            </a:r>
            <a:r>
              <a:rPr lang="fr-FR" sz="4300" dirty="0" err="1" smtClean="0"/>
              <a:t>canvas</a:t>
            </a:r>
            <a:r>
              <a:rPr lang="fr-FR" sz="4300" dirty="0"/>
              <a:t> </a:t>
            </a:r>
            <a:r>
              <a:rPr lang="fr-FR" sz="4300" dirty="0" smtClean="0"/>
              <a:t>via </a:t>
            </a:r>
            <a:r>
              <a:rPr lang="fr-FR" sz="4300" dirty="0" smtClean="0">
                <a:hlinkClick r:id="rId2"/>
              </a:rPr>
              <a:t>https</a:t>
            </a:r>
            <a:r>
              <a:rPr lang="fr-FR" sz="4300" dirty="0">
                <a:hlinkClick r:id="rId2"/>
              </a:rPr>
              <a:t>://</a:t>
            </a:r>
            <a:r>
              <a:rPr lang="fr-FR" sz="4300" dirty="0" smtClean="0">
                <a:hlinkClick r:id="rId2"/>
              </a:rPr>
              <a:t>bpifrance-creation.fr/moment-de-vie/business-model-canvas-outil-incontournable-createur</a:t>
            </a:r>
            <a:r>
              <a:rPr lang="fr-FR" sz="4300" dirty="0" smtClean="0"/>
              <a:t>.  Adoptez une posture prospective : </a:t>
            </a:r>
          </a:p>
          <a:p>
            <a:pPr lvl="2"/>
            <a:r>
              <a:rPr lang="fr-FR" sz="4300" dirty="0" smtClean="0"/>
              <a:t>Vous essayerez d’imaginer la croissance du marché, le profil de ses consommateurs dans les 5 ans qui viennent. Vous baserez votre réflexion sur des chiffres et la détection de tendances de consommation. Vous pourrez vous aider de Google Trends. </a:t>
            </a:r>
          </a:p>
          <a:p>
            <a:pPr lvl="1"/>
            <a:r>
              <a:rPr lang="fr-FR" sz="4300" dirty="0" smtClean="0"/>
              <a:t>Allez </a:t>
            </a:r>
            <a:r>
              <a:rPr lang="fr-FR" sz="4300" dirty="0"/>
              <a:t>sur </a:t>
            </a:r>
            <a:r>
              <a:rPr lang="fr-FR" sz="4300" dirty="0">
                <a:hlinkClick r:id="rId3"/>
              </a:rPr>
              <a:t>https://</a:t>
            </a:r>
            <a:r>
              <a:rPr lang="fr-FR" sz="4300" dirty="0" smtClean="0">
                <a:hlinkClick r:id="rId3"/>
              </a:rPr>
              <a:t>www.gartner.com/en/articles/what-s-new-in-the-2023-gartner-hype-cycle-for-emerging-technologies</a:t>
            </a:r>
            <a:endParaRPr lang="fr-FR" sz="4300" dirty="0"/>
          </a:p>
          <a:p>
            <a:pPr lvl="2"/>
            <a:r>
              <a:rPr lang="fr-FR" sz="4300" dirty="0" smtClean="0"/>
              <a:t>Où se situe sur l’</a:t>
            </a:r>
            <a:r>
              <a:rPr lang="fr-FR" sz="4300" dirty="0" err="1" smtClean="0"/>
              <a:t>Hype</a:t>
            </a:r>
            <a:r>
              <a:rPr lang="fr-FR" sz="4300" dirty="0" smtClean="0"/>
              <a:t> Cycle sa technologie ? Justifiez votre réponse. </a:t>
            </a:r>
          </a:p>
          <a:p>
            <a:pPr lvl="2"/>
            <a:r>
              <a:rPr lang="fr-FR" sz="4300" dirty="0" smtClean="0"/>
              <a:t>Concevez le Persona de </a:t>
            </a:r>
            <a:r>
              <a:rPr lang="fr-FR" sz="4300" dirty="0"/>
              <a:t>votre entreprise, </a:t>
            </a:r>
            <a:r>
              <a:rPr lang="fr-FR" sz="4300" dirty="0" smtClean="0"/>
              <a:t> allez </a:t>
            </a:r>
            <a:r>
              <a:rPr lang="fr-FR" sz="4300" dirty="0"/>
              <a:t>sur </a:t>
            </a:r>
            <a:r>
              <a:rPr lang="fr-FR" sz="4300" dirty="0" smtClean="0"/>
              <a:t>https</a:t>
            </a:r>
            <a:r>
              <a:rPr lang="fr-FR" sz="4300" dirty="0"/>
              <a:t>://www.hubspot.com/make-my-persona</a:t>
            </a:r>
          </a:p>
          <a:p>
            <a:pPr lvl="2"/>
            <a:endParaRPr lang="fr-FR" sz="4300" dirty="0" smtClean="0"/>
          </a:p>
          <a:p>
            <a:r>
              <a:rPr lang="fr-FR" sz="4300" b="1" u="sng" dirty="0" smtClean="0">
                <a:solidFill>
                  <a:srgbClr val="FF0000"/>
                </a:solidFill>
              </a:rPr>
              <a:t>SEANCE 3</a:t>
            </a:r>
          </a:p>
          <a:p>
            <a:pPr lvl="1"/>
            <a:r>
              <a:rPr lang="fr-FR" sz="4300" dirty="0" smtClean="0"/>
              <a:t>Remplissez les 5 forces de Porter pour cette entreprise (Figure 1)</a:t>
            </a:r>
          </a:p>
          <a:p>
            <a:pPr lvl="1"/>
            <a:r>
              <a:rPr lang="fr-FR" sz="4300" dirty="0" smtClean="0"/>
              <a:t>Identifiez les potentiels concurrents de l’entreprise. Dressez un </a:t>
            </a:r>
            <a:r>
              <a:rPr lang="fr-FR" sz="4300" dirty="0" err="1" smtClean="0"/>
              <a:t>mapping</a:t>
            </a:r>
            <a:r>
              <a:rPr lang="fr-FR" sz="4300" dirty="0" smtClean="0"/>
              <a:t> concurrentiel de l’entreprise et de ses concurrents (vous êtes libres de choisir les abscisses et les ordonnées). Justifiez vos choix. </a:t>
            </a:r>
          </a:p>
          <a:p>
            <a:pPr lvl="1"/>
            <a:r>
              <a:rPr lang="fr-FR" sz="4400" dirty="0" smtClean="0">
                <a:solidFill>
                  <a:srgbClr val="3D3D3D"/>
                </a:solidFill>
              </a:rPr>
              <a:t>Synthétisez </a:t>
            </a:r>
            <a:r>
              <a:rPr lang="fr-FR" sz="4400" dirty="0" smtClean="0">
                <a:solidFill>
                  <a:srgbClr val="3D3D3D"/>
                </a:solidFill>
              </a:rPr>
              <a:t>la stratégie marketing de l’entreprise. Vous vous aiderez du document « Construire une stratégie marketing efficace, le guide ultime ». </a:t>
            </a:r>
            <a:endParaRPr lang="fr-FR" dirty="0" smtClean="0"/>
          </a:p>
          <a:p>
            <a:pPr lvl="2"/>
            <a:endParaRPr lang="fr-FR" dirty="0"/>
          </a:p>
        </p:txBody>
      </p:sp>
      <p:pic>
        <p:nvPicPr>
          <p:cNvPr id="4" name="Image 3" descr="Image vectorielle gratuite: Stickman, Bonhomme Allumette - Image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764" y="503375"/>
            <a:ext cx="1205993" cy="161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7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Travail a faire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2" y="1961322"/>
            <a:ext cx="11029615" cy="4896678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4590B8"/>
              </a:buClr>
            </a:pPr>
            <a:endParaRPr lang="fr-FR" sz="1400" b="1" u="sng" dirty="0" smtClean="0">
              <a:solidFill>
                <a:srgbClr val="FF0000"/>
              </a:solidFill>
            </a:endParaRPr>
          </a:p>
          <a:p>
            <a:pPr lvl="0">
              <a:buClr>
                <a:srgbClr val="4590B8"/>
              </a:buClr>
            </a:pPr>
            <a:r>
              <a:rPr lang="fr-FR" sz="1500" b="1" u="sng" dirty="0" smtClean="0">
                <a:solidFill>
                  <a:srgbClr val="FF0000"/>
                </a:solidFill>
              </a:rPr>
              <a:t>SEANCE 4 et 5</a:t>
            </a:r>
            <a:endParaRPr lang="fr-FR" sz="1500" b="1" u="sng" dirty="0">
              <a:solidFill>
                <a:srgbClr val="FF0000"/>
              </a:solidFill>
            </a:endParaRPr>
          </a:p>
          <a:p>
            <a:pPr lvl="1">
              <a:buClr>
                <a:srgbClr val="4590B8"/>
              </a:buClr>
            </a:pPr>
            <a:r>
              <a:rPr lang="fr-FR" sz="1500" dirty="0" smtClean="0">
                <a:solidFill>
                  <a:srgbClr val="3D3D3D"/>
                </a:solidFill>
              </a:rPr>
              <a:t>Analysez la </a:t>
            </a:r>
            <a:r>
              <a:rPr lang="fr-FR" sz="1500" dirty="0">
                <a:solidFill>
                  <a:srgbClr val="3D3D3D"/>
                </a:solidFill>
              </a:rPr>
              <a:t>communication </a:t>
            </a:r>
            <a:r>
              <a:rPr lang="fr-FR" sz="1500" dirty="0" smtClean="0">
                <a:solidFill>
                  <a:srgbClr val="3D3D3D"/>
                </a:solidFill>
              </a:rPr>
              <a:t>de l’entreprise :</a:t>
            </a:r>
            <a:endParaRPr lang="fr-FR" sz="1500" dirty="0">
              <a:solidFill>
                <a:srgbClr val="3D3D3D"/>
              </a:solidFill>
            </a:endParaRPr>
          </a:p>
          <a:p>
            <a:pPr lvl="2">
              <a:buClr>
                <a:srgbClr val="4590B8"/>
              </a:buClr>
            </a:pPr>
            <a:r>
              <a:rPr lang="fr-FR" sz="1500" dirty="0">
                <a:solidFill>
                  <a:srgbClr val="3D3D3D"/>
                </a:solidFill>
              </a:rPr>
              <a:t>Positionnement</a:t>
            </a:r>
          </a:p>
          <a:p>
            <a:pPr lvl="2">
              <a:buClr>
                <a:srgbClr val="4590B8"/>
              </a:buClr>
            </a:pPr>
            <a:r>
              <a:rPr lang="fr-FR" sz="1500" dirty="0">
                <a:solidFill>
                  <a:srgbClr val="3D3D3D"/>
                </a:solidFill>
              </a:rPr>
              <a:t>Accroche</a:t>
            </a:r>
          </a:p>
          <a:p>
            <a:pPr lvl="2">
              <a:buClr>
                <a:srgbClr val="4590B8"/>
              </a:buClr>
            </a:pPr>
            <a:r>
              <a:rPr lang="fr-FR" sz="1500" dirty="0">
                <a:solidFill>
                  <a:srgbClr val="3D3D3D"/>
                </a:solidFill>
              </a:rPr>
              <a:t>Média</a:t>
            </a:r>
          </a:p>
          <a:p>
            <a:pPr lvl="2">
              <a:buClr>
                <a:srgbClr val="4590B8"/>
              </a:buClr>
            </a:pPr>
            <a:r>
              <a:rPr lang="fr-FR" sz="1500" dirty="0">
                <a:solidFill>
                  <a:srgbClr val="3D3D3D"/>
                </a:solidFill>
              </a:rPr>
              <a:t>Estimations budgétaires</a:t>
            </a:r>
          </a:p>
          <a:p>
            <a:pPr lvl="2">
              <a:buClr>
                <a:srgbClr val="4590B8"/>
              </a:buClr>
            </a:pPr>
            <a:r>
              <a:rPr lang="fr-FR" sz="1500" dirty="0" smtClean="0">
                <a:solidFill>
                  <a:srgbClr val="3D3D3D"/>
                </a:solidFill>
              </a:rPr>
              <a:t>KPI utiles en </a:t>
            </a:r>
            <a:r>
              <a:rPr lang="fr-FR" sz="1500" dirty="0">
                <a:solidFill>
                  <a:srgbClr val="3D3D3D"/>
                </a:solidFill>
              </a:rPr>
              <a:t>vous aidant de https://blog.hubspot.fr/marketing/kpis-marketing-15-indicateurs-cles-a-suivre-absolument</a:t>
            </a:r>
            <a:endParaRPr lang="fr-FR" sz="1500" dirty="0" smtClean="0">
              <a:solidFill>
                <a:srgbClr val="3D3D3D"/>
              </a:solidFill>
            </a:endParaRPr>
          </a:p>
          <a:p>
            <a:pPr lvl="1">
              <a:buClr>
                <a:srgbClr val="4590B8"/>
              </a:buClr>
            </a:pPr>
            <a:r>
              <a:rPr lang="fr-FR" sz="1500" dirty="0" smtClean="0">
                <a:solidFill>
                  <a:srgbClr val="3D3D3D"/>
                </a:solidFill>
              </a:rPr>
              <a:t>Vous décidez de monter un programme d’</a:t>
            </a:r>
            <a:r>
              <a:rPr lang="fr-FR" sz="1500" dirty="0" err="1" smtClean="0">
                <a:solidFill>
                  <a:srgbClr val="3D3D3D"/>
                </a:solidFill>
              </a:rPr>
              <a:t>employee-advocacy</a:t>
            </a:r>
            <a:r>
              <a:rPr lang="fr-FR" sz="1500" dirty="0" smtClean="0">
                <a:solidFill>
                  <a:srgbClr val="3D3D3D"/>
                </a:solidFill>
              </a:rPr>
              <a:t>. </a:t>
            </a:r>
            <a:r>
              <a:rPr lang="fr-FR" sz="1500" dirty="0">
                <a:solidFill>
                  <a:srgbClr val="3D3D3D"/>
                </a:solidFill>
              </a:rPr>
              <a:t> </a:t>
            </a:r>
            <a:r>
              <a:rPr lang="fr-FR" sz="1500" dirty="0" smtClean="0">
                <a:solidFill>
                  <a:srgbClr val="3D3D3D"/>
                </a:solidFill>
              </a:rPr>
              <a:t>Allez </a:t>
            </a:r>
            <a:r>
              <a:rPr lang="fr-FR" sz="1500" dirty="0">
                <a:solidFill>
                  <a:srgbClr val="3D3D3D"/>
                </a:solidFill>
              </a:rPr>
              <a:t>sur </a:t>
            </a:r>
            <a:r>
              <a:rPr lang="fr-FR" sz="1500" dirty="0">
                <a:solidFill>
                  <a:srgbClr val="3D3D3D"/>
                </a:solidFill>
                <a:hlinkClick r:id="rId2"/>
              </a:rPr>
              <a:t>https://</a:t>
            </a:r>
            <a:r>
              <a:rPr lang="fr-FR" sz="1500" dirty="0" smtClean="0">
                <a:solidFill>
                  <a:srgbClr val="3D3D3D"/>
                </a:solidFill>
                <a:hlinkClick r:id="rId2"/>
              </a:rPr>
              <a:t>www.hootsuite.com/social-media-tools/employee-advocacy-calculator</a:t>
            </a:r>
            <a:r>
              <a:rPr lang="fr-FR" sz="1500" dirty="0" smtClean="0">
                <a:solidFill>
                  <a:srgbClr val="3D3D3D"/>
                </a:solidFill>
              </a:rPr>
              <a:t>. Qu’en concluez-vous ?</a:t>
            </a:r>
          </a:p>
          <a:p>
            <a:pPr>
              <a:buClr>
                <a:srgbClr val="4590B8"/>
              </a:buClr>
            </a:pPr>
            <a:r>
              <a:rPr lang="fr-FR" sz="1500" b="1" u="sng" dirty="0" smtClean="0">
                <a:solidFill>
                  <a:srgbClr val="FF0000"/>
                </a:solidFill>
              </a:rPr>
              <a:t>SEANCE 6 et 7</a:t>
            </a:r>
            <a:endParaRPr lang="fr-FR" sz="1500" b="1" u="sng" dirty="0">
              <a:solidFill>
                <a:srgbClr val="FF0000"/>
              </a:solidFill>
            </a:endParaRPr>
          </a:p>
          <a:p>
            <a:pPr lvl="1">
              <a:buClr>
                <a:srgbClr val="4590B8"/>
              </a:buClr>
            </a:pPr>
            <a:r>
              <a:rPr lang="fr-FR" sz="1500" dirty="0" smtClean="0">
                <a:solidFill>
                  <a:srgbClr val="3D3D3D"/>
                </a:solidFill>
              </a:rPr>
              <a:t>Vous n’êtes pas satisfait du site Internet. Pratiquez un audit de site en </a:t>
            </a:r>
            <a:r>
              <a:rPr lang="fr-FR" sz="1500" dirty="0">
                <a:solidFill>
                  <a:srgbClr val="3D3D3D"/>
                </a:solidFill>
              </a:rPr>
              <a:t>utilisant </a:t>
            </a:r>
            <a:r>
              <a:rPr lang="fr-FR" sz="1500" dirty="0">
                <a:solidFill>
                  <a:srgbClr val="3D3D3D"/>
                </a:solidFill>
                <a:hlinkClick r:id="rId3"/>
              </a:rPr>
              <a:t>https://</a:t>
            </a:r>
            <a:r>
              <a:rPr lang="fr-FR" sz="1500" dirty="0" smtClean="0">
                <a:solidFill>
                  <a:srgbClr val="3D3D3D"/>
                </a:solidFill>
                <a:hlinkClick r:id="rId3"/>
              </a:rPr>
              <a:t>fr.semrush.com/projects/</a:t>
            </a:r>
            <a:r>
              <a:rPr lang="fr-FR" sz="1500" dirty="0">
                <a:solidFill>
                  <a:srgbClr val="3D3D3D"/>
                </a:solidFill>
              </a:rPr>
              <a:t> et </a:t>
            </a:r>
            <a:r>
              <a:rPr lang="fr-FR" sz="1500" dirty="0" smtClean="0">
                <a:solidFill>
                  <a:srgbClr val="3D3D3D"/>
                </a:solidFill>
                <a:hlinkClick r:id="rId4"/>
              </a:rPr>
              <a:t>https</a:t>
            </a:r>
            <a:r>
              <a:rPr lang="fr-FR" sz="1500" dirty="0">
                <a:solidFill>
                  <a:srgbClr val="3D3D3D"/>
                </a:solidFill>
                <a:hlinkClick r:id="rId4"/>
              </a:rPr>
              <a:t>://answerthepublic.com</a:t>
            </a:r>
            <a:r>
              <a:rPr lang="fr-FR" sz="1500" dirty="0" smtClean="0">
                <a:solidFill>
                  <a:srgbClr val="3D3D3D"/>
                </a:solidFill>
                <a:hlinkClick r:id="rId4"/>
              </a:rPr>
              <a:t>/</a:t>
            </a:r>
            <a:r>
              <a:rPr lang="fr-FR" sz="1500" dirty="0" smtClean="0">
                <a:solidFill>
                  <a:srgbClr val="3D3D3D"/>
                </a:solidFill>
              </a:rPr>
              <a:t> ( découvrez </a:t>
            </a:r>
            <a:r>
              <a:rPr lang="fr-FR" sz="1500" dirty="0">
                <a:solidFill>
                  <a:srgbClr val="3D3D3D"/>
                </a:solidFill>
              </a:rPr>
              <a:t>ce que les internautes tapent sur le secteur sur lequel vous vous lancez – sélectionnez des idées de mots clé pour votre </a:t>
            </a:r>
            <a:r>
              <a:rPr lang="fr-FR" sz="1500" dirty="0" smtClean="0">
                <a:solidFill>
                  <a:srgbClr val="3D3D3D"/>
                </a:solidFill>
              </a:rPr>
              <a:t>entreprise). Vous irez également sur SIMILARWEB. </a:t>
            </a:r>
            <a:endParaRPr lang="fr-FR" sz="1500" dirty="0">
              <a:solidFill>
                <a:srgbClr val="3D3D3D"/>
              </a:solidFill>
            </a:endParaRPr>
          </a:p>
          <a:p>
            <a:pPr lvl="1">
              <a:buClr>
                <a:srgbClr val="4590B8"/>
              </a:buClr>
            </a:pPr>
            <a:r>
              <a:rPr lang="fr-FR" sz="1500" dirty="0" smtClean="0">
                <a:solidFill>
                  <a:srgbClr val="3D3D3D"/>
                </a:solidFill>
              </a:rPr>
              <a:t>Vous ferez des recommandations à votre CEO sur votre SEO</a:t>
            </a:r>
          </a:p>
          <a:p>
            <a:pPr lvl="1">
              <a:buClr>
                <a:srgbClr val="4590B8"/>
              </a:buClr>
            </a:pPr>
            <a:r>
              <a:rPr lang="fr-FR" sz="1500" dirty="0" smtClean="0">
                <a:solidFill>
                  <a:srgbClr val="3D3D3D"/>
                </a:solidFill>
              </a:rPr>
              <a:t>Réalisez une maquette en prenant en compte votre bilan SEO.  Vous pourrez choisir le CMS </a:t>
            </a:r>
            <a:r>
              <a:rPr lang="fr-FR" sz="1500" dirty="0" err="1" smtClean="0">
                <a:solidFill>
                  <a:srgbClr val="3D3D3D"/>
                </a:solidFill>
              </a:rPr>
              <a:t>Wix</a:t>
            </a:r>
            <a:r>
              <a:rPr lang="fr-FR" sz="1500" dirty="0" smtClean="0">
                <a:solidFill>
                  <a:srgbClr val="3D3D3D"/>
                </a:solidFill>
              </a:rPr>
              <a:t>. </a:t>
            </a:r>
          </a:p>
          <a:p>
            <a:pPr lvl="1">
              <a:buClr>
                <a:srgbClr val="4590B8"/>
              </a:buClr>
            </a:pPr>
            <a:r>
              <a:rPr lang="fr-FR" sz="1500" dirty="0" smtClean="0">
                <a:solidFill>
                  <a:srgbClr val="3D3D3D"/>
                </a:solidFill>
              </a:rPr>
              <a:t>Vous décidez de trouver des idées plus percutantes pour votre blog.  Allez </a:t>
            </a:r>
            <a:r>
              <a:rPr lang="fr-FR" sz="1500" dirty="0">
                <a:solidFill>
                  <a:srgbClr val="3D3D3D"/>
                </a:solidFill>
              </a:rPr>
              <a:t>sur </a:t>
            </a:r>
            <a:r>
              <a:rPr lang="fr-FR" sz="1500" dirty="0">
                <a:solidFill>
                  <a:srgbClr val="3D3D3D"/>
                </a:solidFill>
                <a:hlinkClick r:id="rId5"/>
              </a:rPr>
              <a:t>https://</a:t>
            </a:r>
            <a:r>
              <a:rPr lang="fr-FR" sz="1500" dirty="0" smtClean="0">
                <a:solidFill>
                  <a:srgbClr val="3D3D3D"/>
                </a:solidFill>
                <a:hlinkClick r:id="rId5"/>
              </a:rPr>
              <a:t>www.hubspot.com/blog-topic-generator</a:t>
            </a:r>
            <a:r>
              <a:rPr lang="fr-FR" sz="1500" dirty="0" smtClean="0">
                <a:solidFill>
                  <a:srgbClr val="3D3D3D"/>
                </a:solidFill>
              </a:rPr>
              <a:t>, sélectionnez </a:t>
            </a:r>
            <a:r>
              <a:rPr lang="fr-FR" sz="1500" dirty="0">
                <a:solidFill>
                  <a:srgbClr val="3D3D3D"/>
                </a:solidFill>
              </a:rPr>
              <a:t>5 idées de blog en tapant les 5 mots clé qui correspondent à votre </a:t>
            </a:r>
            <a:r>
              <a:rPr lang="fr-FR" sz="1500" dirty="0" smtClean="0">
                <a:solidFill>
                  <a:srgbClr val="3D3D3D"/>
                </a:solidFill>
              </a:rPr>
              <a:t>activité.</a:t>
            </a:r>
            <a:endParaRPr lang="fr-FR" sz="1500" dirty="0">
              <a:solidFill>
                <a:srgbClr val="3D3D3D"/>
              </a:solidFill>
            </a:endParaRPr>
          </a:p>
          <a:p>
            <a:pPr lvl="1">
              <a:buClr>
                <a:srgbClr val="4590B8"/>
              </a:buClr>
            </a:pPr>
            <a:endParaRPr lang="fr-FR" sz="1200" dirty="0" smtClean="0">
              <a:solidFill>
                <a:srgbClr val="3D3D3D"/>
              </a:solidFill>
            </a:endParaRPr>
          </a:p>
          <a:p>
            <a:pPr lvl="1">
              <a:buClr>
                <a:srgbClr val="4590B8"/>
              </a:buClr>
            </a:pPr>
            <a:endParaRPr lang="fr-FR" sz="1200" dirty="0">
              <a:solidFill>
                <a:srgbClr val="3D3D3D"/>
              </a:solidFill>
            </a:endParaRPr>
          </a:p>
          <a:p>
            <a:pPr lvl="1">
              <a:buClr>
                <a:srgbClr val="4590B8"/>
              </a:buClr>
            </a:pPr>
            <a:endParaRPr lang="fr-FR" sz="1300" dirty="0">
              <a:solidFill>
                <a:srgbClr val="3D3D3D"/>
              </a:solidFill>
            </a:endParaRP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7121" y="1961322"/>
            <a:ext cx="1207113" cy="16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Travail a faire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2" y="1961322"/>
            <a:ext cx="11029615" cy="4426226"/>
          </a:xfrm>
        </p:spPr>
        <p:txBody>
          <a:bodyPr>
            <a:normAutofit/>
          </a:bodyPr>
          <a:lstStyle/>
          <a:p>
            <a:pPr lvl="0">
              <a:buClr>
                <a:srgbClr val="4590B8"/>
              </a:buClr>
            </a:pPr>
            <a:r>
              <a:rPr lang="fr-FR" sz="1500" b="1" u="sng" dirty="0" smtClean="0">
                <a:solidFill>
                  <a:srgbClr val="FF0000"/>
                </a:solidFill>
              </a:rPr>
              <a:t>SEANCE 8</a:t>
            </a:r>
          </a:p>
          <a:p>
            <a:pPr lvl="0">
              <a:buClr>
                <a:srgbClr val="4590B8"/>
              </a:buClr>
            </a:pPr>
            <a:r>
              <a:rPr lang="fr-FR" sz="1500" dirty="0">
                <a:solidFill>
                  <a:srgbClr val="3D3D3D"/>
                </a:solidFill>
              </a:rPr>
              <a:t>Vous décidez de recruter un influenceur </a:t>
            </a:r>
            <a:r>
              <a:rPr lang="fr-FR" sz="1500" dirty="0" err="1">
                <a:solidFill>
                  <a:srgbClr val="3D3D3D"/>
                </a:solidFill>
              </a:rPr>
              <a:t>BtoB</a:t>
            </a:r>
            <a:r>
              <a:rPr lang="fr-FR" sz="1500" dirty="0">
                <a:solidFill>
                  <a:srgbClr val="3D3D3D"/>
                </a:solidFill>
              </a:rPr>
              <a:t>. </a:t>
            </a:r>
            <a:r>
              <a:rPr lang="fr-FR" sz="1500" dirty="0" smtClean="0">
                <a:solidFill>
                  <a:srgbClr val="3D3D3D"/>
                </a:solidFill>
              </a:rPr>
              <a:t>Choisissez un influenceur existant. Justifiez votre choix (ligne éditoriale de l’influenceur, profil, réseau social utilisé…).  Allez </a:t>
            </a:r>
            <a:r>
              <a:rPr lang="fr-FR" sz="1500" dirty="0">
                <a:solidFill>
                  <a:srgbClr val="3D3D3D"/>
                </a:solidFill>
              </a:rPr>
              <a:t>sur </a:t>
            </a:r>
            <a:r>
              <a:rPr lang="fr-FR" sz="1500" dirty="0" err="1" smtClean="0">
                <a:solidFill>
                  <a:srgbClr val="3D3D3D"/>
                </a:solidFill>
              </a:rPr>
              <a:t>Talkwalker</a:t>
            </a:r>
            <a:r>
              <a:rPr lang="fr-FR" sz="1500" dirty="0" smtClean="0">
                <a:solidFill>
                  <a:srgbClr val="3D3D3D"/>
                </a:solidFill>
              </a:rPr>
              <a:t>,  ouvrez </a:t>
            </a:r>
            <a:r>
              <a:rPr lang="fr-FR" sz="1500" dirty="0">
                <a:solidFill>
                  <a:srgbClr val="3D3D3D"/>
                </a:solidFill>
              </a:rPr>
              <a:t>un compte en accès </a:t>
            </a:r>
            <a:r>
              <a:rPr lang="fr-FR" sz="1500" dirty="0" smtClean="0">
                <a:solidFill>
                  <a:srgbClr val="3D3D3D"/>
                </a:solidFill>
              </a:rPr>
              <a:t>libre. Cherchez un influenceur sur votre thématique. </a:t>
            </a:r>
          </a:p>
          <a:p>
            <a:pPr lvl="0">
              <a:buClr>
                <a:srgbClr val="4590B8"/>
              </a:buClr>
            </a:pPr>
            <a:r>
              <a:rPr lang="fr-FR" sz="1500" dirty="0" smtClean="0">
                <a:solidFill>
                  <a:srgbClr val="3D3D3D"/>
                </a:solidFill>
              </a:rPr>
              <a:t>Allez sur </a:t>
            </a:r>
            <a:r>
              <a:rPr lang="fr-FR" sz="1500" dirty="0" err="1" smtClean="0">
                <a:solidFill>
                  <a:srgbClr val="3D3D3D"/>
                </a:solidFill>
              </a:rPr>
              <a:t>ChatGPT</a:t>
            </a:r>
            <a:r>
              <a:rPr lang="fr-FR" sz="1500" dirty="0" smtClean="0">
                <a:solidFill>
                  <a:srgbClr val="3D3D3D"/>
                </a:solidFill>
              </a:rPr>
              <a:t>. </a:t>
            </a:r>
            <a:r>
              <a:rPr lang="fr-FR" sz="1500" dirty="0">
                <a:solidFill>
                  <a:srgbClr val="3D3D3D"/>
                </a:solidFill>
              </a:rPr>
              <a:t> </a:t>
            </a:r>
            <a:r>
              <a:rPr lang="fr-FR" sz="1500" dirty="0" smtClean="0">
                <a:solidFill>
                  <a:srgbClr val="3D3D3D"/>
                </a:solidFill>
              </a:rPr>
              <a:t>Demandez lui de vous aider à imaginer un produit pouvant compléter votre offre. Vous travaillerez sur un prompt spécifique. </a:t>
            </a:r>
          </a:p>
          <a:p>
            <a:pPr lvl="0">
              <a:buClr>
                <a:srgbClr val="4590B8"/>
              </a:buClr>
            </a:pPr>
            <a:r>
              <a:rPr lang="fr-FR" sz="1500" dirty="0" smtClean="0">
                <a:solidFill>
                  <a:srgbClr val="3D3D3D"/>
                </a:solidFill>
              </a:rPr>
              <a:t>Allez </a:t>
            </a:r>
            <a:r>
              <a:rPr lang="fr-FR" sz="1500" dirty="0">
                <a:solidFill>
                  <a:srgbClr val="3D3D3D"/>
                </a:solidFill>
              </a:rPr>
              <a:t>sur </a:t>
            </a:r>
            <a:r>
              <a:rPr lang="fr-FR" sz="1500" dirty="0">
                <a:solidFill>
                  <a:srgbClr val="3D3D3D"/>
                </a:solidFill>
                <a:hlinkClick r:id="rId2"/>
              </a:rPr>
              <a:t>https://app.leonardo.ai</a:t>
            </a:r>
            <a:r>
              <a:rPr lang="fr-FR" sz="1500" dirty="0" smtClean="0">
                <a:solidFill>
                  <a:srgbClr val="3D3D3D"/>
                </a:solidFill>
                <a:hlinkClick r:id="rId2"/>
              </a:rPr>
              <a:t>/</a:t>
            </a:r>
            <a:r>
              <a:rPr lang="fr-FR" sz="1500" dirty="0" smtClean="0">
                <a:solidFill>
                  <a:srgbClr val="3D3D3D"/>
                </a:solidFill>
              </a:rPr>
              <a:t> ou sur Dalle e et réalisez une campagne publicitaire sur ce nouveau produit (affiche)</a:t>
            </a:r>
            <a:endParaRPr lang="fr-FR" sz="1500" dirty="0">
              <a:solidFill>
                <a:srgbClr val="3D3D3D"/>
              </a:solidFill>
            </a:endParaRPr>
          </a:p>
          <a:p>
            <a:pPr lvl="0">
              <a:buClr>
                <a:srgbClr val="4590B8"/>
              </a:buClr>
            </a:pPr>
            <a:endParaRPr lang="fr-FR" sz="1500" dirty="0">
              <a:solidFill>
                <a:srgbClr val="3D3D3D"/>
              </a:solidFill>
            </a:endParaRPr>
          </a:p>
          <a:p>
            <a:pPr marL="324000" lvl="1" indent="0">
              <a:buClr>
                <a:srgbClr val="4590B8"/>
              </a:buClr>
              <a:buNone/>
            </a:pPr>
            <a:endParaRPr lang="fr-FR" sz="1300" dirty="0">
              <a:solidFill>
                <a:srgbClr val="3D3D3D"/>
              </a:solidFill>
            </a:endParaRP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3694" y="4502918"/>
            <a:ext cx="1207113" cy="16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5 FORCES DE PORTER (figure 1)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09" y="2019822"/>
            <a:ext cx="11717385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1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tableau des </a:t>
            </a:r>
            <a:r>
              <a:rPr lang="fr-FR" dirty="0" err="1" smtClean="0"/>
              <a:t>utilites</a:t>
            </a:r>
            <a:r>
              <a:rPr lang="fr-FR" dirty="0" smtClean="0"/>
              <a:t> (Kim et </a:t>
            </a:r>
            <a:r>
              <a:rPr lang="fr-FR" dirty="0" err="1" smtClean="0"/>
              <a:t>Mauborgne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94" y="2040835"/>
            <a:ext cx="10887236" cy="442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fr-FR" dirty="0" smtClean="0">
                <a:solidFill>
                  <a:srgbClr val="FFFFFF"/>
                </a:solidFill>
              </a:rPr>
              <a:t>ATLAS AI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 rtlCol="0">
            <a:norm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https://www.atlasai.co/</a:t>
            </a:r>
          </a:p>
          <a:p>
            <a:pPr rtl="0"/>
            <a:endParaRPr lang="fr-FR" dirty="0">
              <a:solidFill>
                <a:schemeClr val="bg2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91" y="1681226"/>
            <a:ext cx="7222435" cy="36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Dressx</a:t>
            </a:r>
            <a:r>
              <a:rPr lang="fr-FR" dirty="0"/>
              <a:t>, https://dressx.com/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792" y="595505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https://www.youtube.com/watch?v=L99HPna3zas&amp;ab_channel=DRESSX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069" y="1717990"/>
            <a:ext cx="7582958" cy="41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7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Firstplanit</a:t>
            </a:r>
            <a:r>
              <a:rPr lang="fr-FR" dirty="0"/>
              <a:t>, https://www.firstplanit.com/</a:t>
            </a:r>
          </a:p>
        </p:txBody>
      </p:sp>
      <p:sp>
        <p:nvSpPr>
          <p:cNvPr id="3" name="Rectangle 2"/>
          <p:cNvSpPr/>
          <p:nvPr/>
        </p:nvSpPr>
        <p:spPr>
          <a:xfrm>
            <a:off x="437321" y="58357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https://www.youtube.com/watch?v=FQHsq4DLWKo&amp;ab_channel=firstplanit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94" y="2283914"/>
            <a:ext cx="10383699" cy="319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66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Neoplant</a:t>
            </a:r>
            <a:r>
              <a:rPr lang="fr-FR" dirty="0"/>
              <a:t>, https://neoplants.com/</a:t>
            </a:r>
          </a:p>
        </p:txBody>
      </p:sp>
      <p:sp>
        <p:nvSpPr>
          <p:cNvPr id="3" name="Rectangle 2"/>
          <p:cNvSpPr/>
          <p:nvPr/>
        </p:nvSpPr>
        <p:spPr>
          <a:xfrm>
            <a:off x="575894" y="578277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https://www.youtube.com/watch?v=V-wD3UH-p1k&amp;ab_channel=Calipia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184" y="2054087"/>
            <a:ext cx="4772691" cy="425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75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Vigilent</a:t>
            </a:r>
            <a:r>
              <a:rPr lang="fr-FR" dirty="0"/>
              <a:t>, https://</a:t>
            </a:r>
            <a:r>
              <a:rPr lang="fr-FR" dirty="0" smtClean="0"/>
              <a:t>www.vigilent.com/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294198" y="6173064"/>
            <a:ext cx="4155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https://www.vigilent.com/vigilentexplained/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826" y="2140942"/>
            <a:ext cx="6410813" cy="440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5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TECOM, https</a:t>
            </a:r>
            <a:r>
              <a:rPr lang="fr-FR" dirty="0"/>
              <a:t>://www.te.com/fr/home.html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7376" y="2209354"/>
            <a:ext cx="4977533" cy="43372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4557" y="590024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https://www.youtube.com/watch?v=e_cIrtdNHdk&amp;ab_channel=TEConnectivity</a:t>
            </a:r>
          </a:p>
        </p:txBody>
      </p:sp>
    </p:spTree>
    <p:extLst>
      <p:ext uri="{BB962C8B-B14F-4D97-AF65-F5344CB8AC3E}">
        <p14:creationId xmlns:p14="http://schemas.microsoft.com/office/powerpoint/2010/main" val="34181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Carbonable</a:t>
            </a:r>
            <a:r>
              <a:rPr lang="fr-FR" dirty="0" smtClean="0"/>
              <a:t>, https</a:t>
            </a:r>
            <a:r>
              <a:rPr lang="fr-FR" dirty="0"/>
              <a:t>://www.carbonable.io/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94" y="2175079"/>
            <a:ext cx="8371715" cy="435135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11687" y="273477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https://www.youtube.com/watch?v=5dZrROBmfKU&amp;ab_channel=Carbonable</a:t>
            </a:r>
          </a:p>
        </p:txBody>
      </p:sp>
    </p:spTree>
    <p:extLst>
      <p:ext uri="{BB962C8B-B14F-4D97-AF65-F5344CB8AC3E}">
        <p14:creationId xmlns:p14="http://schemas.microsoft.com/office/powerpoint/2010/main" val="319147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BC12AA-1C15-4500-BC9C-8EE83A441DE9}">
  <ds:schemaRefs>
    <ds:schemaRef ds:uri="http://purl.org/dc/dcmitype/"/>
    <ds:schemaRef ds:uri="71af3243-3dd4-4a8d-8c0d-dd76da1f02a5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16c05727-aa75-4e4a-9b5f-8a80a1165891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F69AFF4-BB30-4BA0-AD22-82CC3C432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0CF3B2-1F0F-4FC5-8002-3E4869ABAD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Technologies - Conception Dividende</Template>
  <TotalTime>0</TotalTime>
  <Words>582</Words>
  <Application>Microsoft Office PowerPoint</Application>
  <PresentationFormat>Grand écran</PresentationFormat>
  <Paragraphs>57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Calibri</vt:lpstr>
      <vt:lpstr>Gill Sans MT</vt:lpstr>
      <vt:lpstr>Wingdings 2</vt:lpstr>
      <vt:lpstr>Dividende</vt:lpstr>
      <vt:lpstr>PRESENTATION DES CAS</vt:lpstr>
      <vt:lpstr>Travail a faire</vt:lpstr>
      <vt:lpstr>Travail a faire (Suite)</vt:lpstr>
      <vt:lpstr>Travail a faire (Suite)</vt:lpstr>
      <vt:lpstr>LES 5 FORCES DE PORTER (figure 1)</vt:lpstr>
      <vt:lpstr>Le tableau des utilites (Kim et Mauborgne)</vt:lpstr>
      <vt:lpstr>ATLAS AI</vt:lpstr>
      <vt:lpstr>Dressx, https://dressx.com/</vt:lpstr>
      <vt:lpstr>Firstplanit, https://www.firstplanit.com/</vt:lpstr>
      <vt:lpstr>Neoplant, https://neoplants.com/</vt:lpstr>
      <vt:lpstr>Vigilent, https://www.vigilent.com/</vt:lpstr>
      <vt:lpstr>TECOM, https://www.te.com/fr/home.html</vt:lpstr>
      <vt:lpstr>Carbonable, https://www.carbonable.io/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2023-09-08T14:17:41Z</dcterms:created>
  <dcterms:modified xsi:type="dcterms:W3CDTF">2024-08-11T12:00:09Z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