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80" r:id="rId4"/>
  </p:sldMasterIdLst>
  <p:notesMasterIdLst>
    <p:notesMasterId r:id="rId62"/>
  </p:notesMasterIdLst>
  <p:handoutMasterIdLst>
    <p:handoutMasterId r:id="rId63"/>
  </p:handoutMasterIdLst>
  <p:sldIdLst>
    <p:sldId id="256" r:id="rId5"/>
    <p:sldId id="257" r:id="rId6"/>
    <p:sldId id="258" r:id="rId7"/>
    <p:sldId id="259" r:id="rId8"/>
    <p:sldId id="260" r:id="rId9"/>
    <p:sldId id="266" r:id="rId10"/>
    <p:sldId id="269" r:id="rId11"/>
    <p:sldId id="261" r:id="rId12"/>
    <p:sldId id="262" r:id="rId13"/>
    <p:sldId id="268" r:id="rId14"/>
    <p:sldId id="263"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03" r:id="rId38"/>
    <p:sldId id="293" r:id="rId39"/>
    <p:sldId id="295" r:id="rId40"/>
    <p:sldId id="304" r:id="rId41"/>
    <p:sldId id="320" r:id="rId42"/>
    <p:sldId id="305" r:id="rId43"/>
    <p:sldId id="306" r:id="rId44"/>
    <p:sldId id="307" r:id="rId45"/>
    <p:sldId id="309" r:id="rId46"/>
    <p:sldId id="308" r:id="rId47"/>
    <p:sldId id="310" r:id="rId48"/>
    <p:sldId id="311" r:id="rId49"/>
    <p:sldId id="284" r:id="rId50"/>
    <p:sldId id="290" r:id="rId51"/>
    <p:sldId id="264" r:id="rId52"/>
    <p:sldId id="288" r:id="rId53"/>
    <p:sldId id="289" r:id="rId54"/>
    <p:sldId id="291" r:id="rId55"/>
    <p:sldId id="265" r:id="rId56"/>
    <p:sldId id="267" r:id="rId57"/>
    <p:sldId id="296" r:id="rId58"/>
    <p:sldId id="297" r:id="rId59"/>
    <p:sldId id="298" r:id="rId60"/>
    <p:sldId id="285" r:id="rId61"/>
  </p:sldIdLst>
  <p:sldSz cx="12192000" cy="6858000"/>
  <p:notesSz cx="9388475" cy="71024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 id="{BB928E10-A69C-42F6-8B07-A2FEAC067766}">
          <p14:sldIdLst>
            <p14:sldId id="256"/>
            <p14:sldId id="257"/>
            <p14:sldId id="258"/>
            <p14:sldId id="259"/>
            <p14:sldId id="260"/>
            <p14:sldId id="266"/>
            <p14:sldId id="269"/>
            <p14:sldId id="261"/>
            <p14:sldId id="262"/>
            <p14:sldId id="268"/>
            <p14:sldId id="263"/>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03"/>
            <p14:sldId id="293"/>
            <p14:sldId id="295"/>
            <p14:sldId id="304"/>
            <p14:sldId id="320"/>
            <p14:sldId id="305"/>
            <p14:sldId id="306"/>
            <p14:sldId id="307"/>
            <p14:sldId id="309"/>
            <p14:sldId id="308"/>
            <p14:sldId id="310"/>
            <p14:sldId id="311"/>
            <p14:sldId id="284"/>
            <p14:sldId id="290"/>
            <p14:sldId id="264"/>
            <p14:sldId id="288"/>
            <p14:sldId id="289"/>
            <p14:sldId id="291"/>
            <p14:sldId id="265"/>
            <p14:sldId id="267"/>
            <p14:sldId id="296"/>
            <p14:sldId id="297"/>
            <p14:sldId id="298"/>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DC5924"/>
    <a:srgbClr val="B7472A"/>
    <a:srgbClr val="000000"/>
    <a:srgbClr val="FFFFFF"/>
    <a:srgbClr val="75D1FF"/>
    <a:srgbClr val="11161C"/>
    <a:srgbClr val="7F7F7F"/>
    <a:srgbClr val="F2F2F2"/>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84972" autoAdjust="0"/>
  </p:normalViewPr>
  <p:slideViewPr>
    <p:cSldViewPr snapToGrid="0">
      <p:cViewPr varScale="1">
        <p:scale>
          <a:sx n="61" d="100"/>
          <a:sy n="61" d="100"/>
        </p:scale>
        <p:origin x="1068" y="72"/>
      </p:cViewPr>
      <p:guideLst/>
    </p:cSldViewPr>
  </p:slideViewPr>
  <p:outlineViewPr>
    <p:cViewPr>
      <p:scale>
        <a:sx n="33" d="100"/>
        <a:sy n="33" d="100"/>
      </p:scale>
      <p:origin x="0" y="-1164"/>
    </p:cViewPr>
  </p:outlineViewPr>
  <p:notesTextViewPr>
    <p:cViewPr>
      <p:scale>
        <a:sx n="1" d="1"/>
        <a:sy n="1" d="1"/>
      </p:scale>
      <p:origin x="0" y="0"/>
    </p:cViewPr>
  </p:notesTextViewPr>
  <p:sorterViewPr>
    <p:cViewPr varScale="1">
      <p:scale>
        <a:sx n="1" d="1"/>
        <a:sy n="1" d="1"/>
      </p:scale>
      <p:origin x="0" y="-5694"/>
    </p:cViewPr>
  </p:sorterViewPr>
  <p:notesViewPr>
    <p:cSldViewPr snapToGrid="0">
      <p:cViewPr varScale="1">
        <p:scale>
          <a:sx n="128" d="100"/>
          <a:sy n="128" d="100"/>
        </p:scale>
        <p:origin x="1950"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3" Type="http://schemas.openxmlformats.org/officeDocument/2006/relationships/hyperlink" Target="https://academy.binance.com/en/glossary/private-key" TargetMode="External"/><Relationship Id="rId2" Type="http://schemas.openxmlformats.org/officeDocument/2006/relationships/hyperlink" Target="https://academy.binance.com/fr/articles/what-is-cryptocurrency" TargetMode="External"/><Relationship Id="rId1" Type="http://schemas.openxmlformats.org/officeDocument/2006/relationships/hyperlink" Target="https://academy.binance.com/fr/articles/what-is-fiat-currency" TargetMode="External"/></Relationships>
</file>

<file path=ppt/diagrams/_rels/data6.xml.rels><?xml version="1.0" encoding="UTF-8" standalone="yes"?>
<Relationships xmlns="http://schemas.openxmlformats.org/package/2006/relationships"><Relationship Id="rId2" Type="http://schemas.openxmlformats.org/officeDocument/2006/relationships/hyperlink" Target="https://academy.binance.com/en/glossary/custody" TargetMode="External"/><Relationship Id="rId1" Type="http://schemas.openxmlformats.org/officeDocument/2006/relationships/hyperlink" Target="https://academy.binance.com/fr/articles/what-are-smart-contracts" TargetMode="External"/></Relationships>
</file>

<file path=ppt/diagrams/_rels/drawing5.xml.rels><?xml version="1.0" encoding="UTF-8" standalone="yes"?>
<Relationships xmlns="http://schemas.openxmlformats.org/package/2006/relationships"><Relationship Id="rId3" Type="http://schemas.openxmlformats.org/officeDocument/2006/relationships/hyperlink" Target="https://academy.binance.com/en/glossary/private-key" TargetMode="External"/><Relationship Id="rId2" Type="http://schemas.openxmlformats.org/officeDocument/2006/relationships/hyperlink" Target="https://academy.binance.com/fr/articles/what-is-cryptocurrency" TargetMode="External"/><Relationship Id="rId1" Type="http://schemas.openxmlformats.org/officeDocument/2006/relationships/hyperlink" Target="https://academy.binance.com/fr/articles/what-is-fiat-currency" TargetMode="External"/></Relationships>
</file>

<file path=ppt/diagrams/_rels/drawing6.xml.rels><?xml version="1.0" encoding="UTF-8" standalone="yes"?>
<Relationships xmlns="http://schemas.openxmlformats.org/package/2006/relationships"><Relationship Id="rId2" Type="http://schemas.openxmlformats.org/officeDocument/2006/relationships/hyperlink" Target="https://academy.binance.com/en/glossary/custody" TargetMode="External"/><Relationship Id="rId1" Type="http://schemas.openxmlformats.org/officeDocument/2006/relationships/hyperlink" Target="https://academy.binance.com/fr/articles/what-are-smart-contracts"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351DE-4FD9-4C55-BA06-BC733A1BB5D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A06373EF-4A79-4C97-9346-F1EF95141D72}">
      <dgm:prSet phldrT="[Texte]"/>
      <dgm:spPr/>
      <dgm:t>
        <a:bodyPr/>
        <a:lstStyle/>
        <a:p>
          <a:r>
            <a:rPr lang="fr-FR" dirty="0" smtClean="0"/>
            <a:t>Privée</a:t>
          </a:r>
        </a:p>
        <a:p>
          <a:r>
            <a:rPr lang="fr-FR" dirty="0" err="1" smtClean="0"/>
            <a:t>Permssioned</a:t>
          </a:r>
          <a:endParaRPr lang="fr-FR" dirty="0"/>
        </a:p>
      </dgm:t>
    </dgm:pt>
    <dgm:pt modelId="{9A71C42E-3E9B-4AB6-903C-4C1B5CCE5C9D}" type="parTrans" cxnId="{C1ECE31C-E6F0-40EB-BD0A-61B198174ED4}">
      <dgm:prSet/>
      <dgm:spPr/>
      <dgm:t>
        <a:bodyPr/>
        <a:lstStyle/>
        <a:p>
          <a:endParaRPr lang="fr-FR"/>
        </a:p>
      </dgm:t>
    </dgm:pt>
    <dgm:pt modelId="{DFA0279C-2684-4B90-BC64-AF1E2F51FBC9}" type="sibTrans" cxnId="{C1ECE31C-E6F0-40EB-BD0A-61B198174ED4}">
      <dgm:prSet/>
      <dgm:spPr/>
      <dgm:t>
        <a:bodyPr/>
        <a:lstStyle/>
        <a:p>
          <a:endParaRPr lang="fr-FR"/>
        </a:p>
      </dgm:t>
    </dgm:pt>
    <dgm:pt modelId="{37C335A6-686E-40E7-9F9B-8D13A83FD617}">
      <dgm:prSet phldrT="[Texte]"/>
      <dgm:spPr/>
      <dgm:t>
        <a:bodyPr/>
        <a:lstStyle/>
        <a:p>
          <a:r>
            <a:rPr lang="fr-FR" dirty="0" smtClean="0"/>
            <a:t>Hybride</a:t>
          </a:r>
        </a:p>
        <a:p>
          <a:r>
            <a:rPr lang="fr-FR" dirty="0" smtClean="0"/>
            <a:t>Consortium</a:t>
          </a:r>
          <a:endParaRPr lang="fr-FR" dirty="0"/>
        </a:p>
      </dgm:t>
    </dgm:pt>
    <dgm:pt modelId="{944197B3-FE18-40AB-8392-9B16C6E72D8E}" type="parTrans" cxnId="{2DF49A2A-264F-415A-8652-A25964287672}">
      <dgm:prSet/>
      <dgm:spPr/>
      <dgm:t>
        <a:bodyPr/>
        <a:lstStyle/>
        <a:p>
          <a:endParaRPr lang="fr-FR"/>
        </a:p>
      </dgm:t>
    </dgm:pt>
    <dgm:pt modelId="{B638A24F-9C45-4017-A2DE-42A8E98776AB}" type="sibTrans" cxnId="{2DF49A2A-264F-415A-8652-A25964287672}">
      <dgm:prSet/>
      <dgm:spPr/>
      <dgm:t>
        <a:bodyPr/>
        <a:lstStyle/>
        <a:p>
          <a:endParaRPr lang="fr-FR"/>
        </a:p>
      </dgm:t>
    </dgm:pt>
    <dgm:pt modelId="{D04D9E40-2187-413B-92F4-EBFD2689C039}">
      <dgm:prSet phldrT="[Texte]"/>
      <dgm:spPr/>
      <dgm:t>
        <a:bodyPr/>
        <a:lstStyle/>
        <a:p>
          <a:r>
            <a:rPr lang="fr-FR" dirty="0" smtClean="0"/>
            <a:t>Publique</a:t>
          </a:r>
        </a:p>
        <a:p>
          <a:r>
            <a:rPr lang="fr-FR" dirty="0" smtClean="0"/>
            <a:t>¨</a:t>
          </a:r>
          <a:r>
            <a:rPr lang="fr-FR" dirty="0" err="1" smtClean="0"/>
            <a:t>Permissionless</a:t>
          </a:r>
          <a:endParaRPr lang="fr-FR" dirty="0"/>
        </a:p>
      </dgm:t>
    </dgm:pt>
    <dgm:pt modelId="{CB5B8464-2A63-49DB-9B54-23AE108084CC}" type="parTrans" cxnId="{B45F7AEC-3C26-4585-AFDF-62FA995857E6}">
      <dgm:prSet/>
      <dgm:spPr/>
      <dgm:t>
        <a:bodyPr/>
        <a:lstStyle/>
        <a:p>
          <a:endParaRPr lang="fr-FR"/>
        </a:p>
      </dgm:t>
    </dgm:pt>
    <dgm:pt modelId="{20CC1306-5F93-4C29-A969-C02EC34F79D1}" type="sibTrans" cxnId="{B45F7AEC-3C26-4585-AFDF-62FA995857E6}">
      <dgm:prSet/>
      <dgm:spPr/>
      <dgm:t>
        <a:bodyPr/>
        <a:lstStyle/>
        <a:p>
          <a:endParaRPr lang="fr-FR"/>
        </a:p>
      </dgm:t>
    </dgm:pt>
    <dgm:pt modelId="{38768D1B-1CC3-4A58-A748-1625D7158F65}" type="pres">
      <dgm:prSet presAssocID="{ABB351DE-4FD9-4C55-BA06-BC733A1BB5D4}" presName="diagram" presStyleCnt="0">
        <dgm:presLayoutVars>
          <dgm:dir/>
          <dgm:resizeHandles val="exact"/>
        </dgm:presLayoutVars>
      </dgm:prSet>
      <dgm:spPr/>
      <dgm:t>
        <a:bodyPr/>
        <a:lstStyle/>
        <a:p>
          <a:endParaRPr lang="fr-FR"/>
        </a:p>
      </dgm:t>
    </dgm:pt>
    <dgm:pt modelId="{EF659FE5-9188-4ABC-9F4D-75A1A365C534}" type="pres">
      <dgm:prSet presAssocID="{A06373EF-4A79-4C97-9346-F1EF95141D72}" presName="node" presStyleLbl="node1" presStyleIdx="0" presStyleCnt="3">
        <dgm:presLayoutVars>
          <dgm:bulletEnabled val="1"/>
        </dgm:presLayoutVars>
      </dgm:prSet>
      <dgm:spPr/>
      <dgm:t>
        <a:bodyPr/>
        <a:lstStyle/>
        <a:p>
          <a:endParaRPr lang="fr-FR"/>
        </a:p>
      </dgm:t>
    </dgm:pt>
    <dgm:pt modelId="{A00563DB-671D-4E94-B6D0-F614AACAB029}" type="pres">
      <dgm:prSet presAssocID="{DFA0279C-2684-4B90-BC64-AF1E2F51FBC9}" presName="sibTrans" presStyleCnt="0"/>
      <dgm:spPr/>
    </dgm:pt>
    <dgm:pt modelId="{FFB973A6-B2FD-4624-A100-2C927B55F121}" type="pres">
      <dgm:prSet presAssocID="{37C335A6-686E-40E7-9F9B-8D13A83FD617}" presName="node" presStyleLbl="node1" presStyleIdx="1" presStyleCnt="3">
        <dgm:presLayoutVars>
          <dgm:bulletEnabled val="1"/>
        </dgm:presLayoutVars>
      </dgm:prSet>
      <dgm:spPr/>
      <dgm:t>
        <a:bodyPr/>
        <a:lstStyle/>
        <a:p>
          <a:endParaRPr lang="fr-FR"/>
        </a:p>
      </dgm:t>
    </dgm:pt>
    <dgm:pt modelId="{8C0E70D5-5631-4763-9A44-71E7E5BD3EF8}" type="pres">
      <dgm:prSet presAssocID="{B638A24F-9C45-4017-A2DE-42A8E98776AB}" presName="sibTrans" presStyleCnt="0"/>
      <dgm:spPr/>
    </dgm:pt>
    <dgm:pt modelId="{7FCC4A2A-E103-4C44-8332-656360A8CF07}" type="pres">
      <dgm:prSet presAssocID="{D04D9E40-2187-413B-92F4-EBFD2689C039}" presName="node" presStyleLbl="node1" presStyleIdx="2" presStyleCnt="3">
        <dgm:presLayoutVars>
          <dgm:bulletEnabled val="1"/>
        </dgm:presLayoutVars>
      </dgm:prSet>
      <dgm:spPr/>
      <dgm:t>
        <a:bodyPr/>
        <a:lstStyle/>
        <a:p>
          <a:endParaRPr lang="fr-FR"/>
        </a:p>
      </dgm:t>
    </dgm:pt>
  </dgm:ptLst>
  <dgm:cxnLst>
    <dgm:cxn modelId="{BD0FBB53-5808-469D-B630-B5A0B0D0C752}" type="presOf" srcId="{ABB351DE-4FD9-4C55-BA06-BC733A1BB5D4}" destId="{38768D1B-1CC3-4A58-A748-1625D7158F65}" srcOrd="0" destOrd="0" presId="urn:microsoft.com/office/officeart/2005/8/layout/default"/>
    <dgm:cxn modelId="{2DF49A2A-264F-415A-8652-A25964287672}" srcId="{ABB351DE-4FD9-4C55-BA06-BC733A1BB5D4}" destId="{37C335A6-686E-40E7-9F9B-8D13A83FD617}" srcOrd="1" destOrd="0" parTransId="{944197B3-FE18-40AB-8392-9B16C6E72D8E}" sibTransId="{B638A24F-9C45-4017-A2DE-42A8E98776AB}"/>
    <dgm:cxn modelId="{B45F7AEC-3C26-4585-AFDF-62FA995857E6}" srcId="{ABB351DE-4FD9-4C55-BA06-BC733A1BB5D4}" destId="{D04D9E40-2187-413B-92F4-EBFD2689C039}" srcOrd="2" destOrd="0" parTransId="{CB5B8464-2A63-49DB-9B54-23AE108084CC}" sibTransId="{20CC1306-5F93-4C29-A969-C02EC34F79D1}"/>
    <dgm:cxn modelId="{AF696057-04F9-413E-BB3D-3525771D941D}" type="presOf" srcId="{37C335A6-686E-40E7-9F9B-8D13A83FD617}" destId="{FFB973A6-B2FD-4624-A100-2C927B55F121}" srcOrd="0" destOrd="0" presId="urn:microsoft.com/office/officeart/2005/8/layout/default"/>
    <dgm:cxn modelId="{9D804649-6D33-4ABF-BE6C-F8F70F52BDEA}" type="presOf" srcId="{A06373EF-4A79-4C97-9346-F1EF95141D72}" destId="{EF659FE5-9188-4ABC-9F4D-75A1A365C534}" srcOrd="0" destOrd="0" presId="urn:microsoft.com/office/officeart/2005/8/layout/default"/>
    <dgm:cxn modelId="{C1AF9632-3E00-4AEC-BAE7-0D108EF5A9A9}" type="presOf" srcId="{D04D9E40-2187-413B-92F4-EBFD2689C039}" destId="{7FCC4A2A-E103-4C44-8332-656360A8CF07}" srcOrd="0" destOrd="0" presId="urn:microsoft.com/office/officeart/2005/8/layout/default"/>
    <dgm:cxn modelId="{C1ECE31C-E6F0-40EB-BD0A-61B198174ED4}" srcId="{ABB351DE-4FD9-4C55-BA06-BC733A1BB5D4}" destId="{A06373EF-4A79-4C97-9346-F1EF95141D72}" srcOrd="0" destOrd="0" parTransId="{9A71C42E-3E9B-4AB6-903C-4C1B5CCE5C9D}" sibTransId="{DFA0279C-2684-4B90-BC64-AF1E2F51FBC9}"/>
    <dgm:cxn modelId="{EF48DC88-23EF-4126-88BF-2FFFAAC1D7F5}" type="presParOf" srcId="{38768D1B-1CC3-4A58-A748-1625D7158F65}" destId="{EF659FE5-9188-4ABC-9F4D-75A1A365C534}" srcOrd="0" destOrd="0" presId="urn:microsoft.com/office/officeart/2005/8/layout/default"/>
    <dgm:cxn modelId="{34D8E95C-27E7-43DD-BF94-EBA362CB0CE9}" type="presParOf" srcId="{38768D1B-1CC3-4A58-A748-1625D7158F65}" destId="{A00563DB-671D-4E94-B6D0-F614AACAB029}" srcOrd="1" destOrd="0" presId="urn:microsoft.com/office/officeart/2005/8/layout/default"/>
    <dgm:cxn modelId="{F58AEA41-188D-42FE-A3DC-3DD19649CE41}" type="presParOf" srcId="{38768D1B-1CC3-4A58-A748-1625D7158F65}" destId="{FFB973A6-B2FD-4624-A100-2C927B55F121}" srcOrd="2" destOrd="0" presId="urn:microsoft.com/office/officeart/2005/8/layout/default"/>
    <dgm:cxn modelId="{DB1F8C3B-D9B2-4F19-9B28-2721F94E5C4D}" type="presParOf" srcId="{38768D1B-1CC3-4A58-A748-1625D7158F65}" destId="{8C0E70D5-5631-4763-9A44-71E7E5BD3EF8}" srcOrd="3" destOrd="0" presId="urn:microsoft.com/office/officeart/2005/8/layout/default"/>
    <dgm:cxn modelId="{ED68C741-187A-40F9-83E2-83888F81D474}" type="presParOf" srcId="{38768D1B-1CC3-4A58-A748-1625D7158F65}" destId="{7FCC4A2A-E103-4C44-8332-656360A8CF07}"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8A151C-42EE-4710-B01A-ECF84532554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D925CCC7-0303-4FD7-B78D-233C9EB78EB5}">
      <dgm:prSet phldrT="[Texte]"/>
      <dgm:spPr/>
      <dgm:t>
        <a:bodyPr/>
        <a:lstStyle/>
        <a:p>
          <a:r>
            <a:rPr lang="fr-FR" dirty="0" smtClean="0"/>
            <a:t>Preuve </a:t>
          </a:r>
        </a:p>
        <a:p>
          <a:r>
            <a:rPr lang="fr-FR" dirty="0" smtClean="0"/>
            <a:t>Traçabilité</a:t>
          </a:r>
        </a:p>
        <a:p>
          <a:r>
            <a:rPr lang="fr-FR" dirty="0" smtClean="0"/>
            <a:t>Sécurité</a:t>
          </a:r>
        </a:p>
        <a:p>
          <a:r>
            <a:rPr lang="fr-FR" dirty="0" smtClean="0"/>
            <a:t>Horodatage</a:t>
          </a:r>
          <a:endParaRPr lang="fr-FR" dirty="0"/>
        </a:p>
      </dgm:t>
    </dgm:pt>
    <dgm:pt modelId="{D9103E38-5262-4015-B117-C5C7E8D690A4}" type="parTrans" cxnId="{D2AA4132-4805-4726-8FFB-2B2D7C15F1E9}">
      <dgm:prSet/>
      <dgm:spPr/>
      <dgm:t>
        <a:bodyPr/>
        <a:lstStyle/>
        <a:p>
          <a:endParaRPr lang="fr-FR"/>
        </a:p>
      </dgm:t>
    </dgm:pt>
    <dgm:pt modelId="{8F495583-D406-445F-83F6-470DFC1CEF2D}" type="sibTrans" cxnId="{D2AA4132-4805-4726-8FFB-2B2D7C15F1E9}">
      <dgm:prSet/>
      <dgm:spPr/>
      <dgm:t>
        <a:bodyPr/>
        <a:lstStyle/>
        <a:p>
          <a:endParaRPr lang="fr-FR"/>
        </a:p>
      </dgm:t>
    </dgm:pt>
    <dgm:pt modelId="{BF930896-E1C0-432F-AF34-B66AE81C71DA}">
      <dgm:prSet phldrT="[Texte]"/>
      <dgm:spPr/>
      <dgm:t>
        <a:bodyPr/>
        <a:lstStyle/>
        <a:p>
          <a:r>
            <a:rPr lang="fr-FR" dirty="0" smtClean="0"/>
            <a:t>Déploiement de programmes auto-exécutables</a:t>
          </a:r>
        </a:p>
        <a:p>
          <a:r>
            <a:rPr lang="fr-FR" dirty="0" smtClean="0"/>
            <a:t>SMART CONTRACTS</a:t>
          </a:r>
          <a:endParaRPr lang="fr-FR" dirty="0"/>
        </a:p>
      </dgm:t>
    </dgm:pt>
    <dgm:pt modelId="{6B7E3430-4722-470C-8A3B-8BB662D6327B}" type="parTrans" cxnId="{721B24BA-B16D-496D-8115-A9E6BA75D078}">
      <dgm:prSet/>
      <dgm:spPr/>
      <dgm:t>
        <a:bodyPr/>
        <a:lstStyle/>
        <a:p>
          <a:endParaRPr lang="fr-FR"/>
        </a:p>
      </dgm:t>
    </dgm:pt>
    <dgm:pt modelId="{7587EE1A-776D-47EA-9FC0-8B19E80FA123}" type="sibTrans" cxnId="{721B24BA-B16D-496D-8115-A9E6BA75D078}">
      <dgm:prSet/>
      <dgm:spPr/>
      <dgm:t>
        <a:bodyPr/>
        <a:lstStyle/>
        <a:p>
          <a:endParaRPr lang="fr-FR"/>
        </a:p>
      </dgm:t>
    </dgm:pt>
    <dgm:pt modelId="{3E42A59A-B579-494D-9933-672F8AE294AB}">
      <dgm:prSet phldrT="[Texte]"/>
      <dgm:spPr/>
      <dgm:t>
        <a:bodyPr/>
        <a:lstStyle/>
        <a:p>
          <a:r>
            <a:rPr lang="fr-FR" dirty="0" smtClean="0"/>
            <a:t>Gestion des actifs numériques </a:t>
          </a:r>
        </a:p>
        <a:p>
          <a:r>
            <a:rPr lang="fr-FR" dirty="0" smtClean="0"/>
            <a:t>Non fongible </a:t>
          </a:r>
          <a:r>
            <a:rPr lang="fr-FR" dirty="0" err="1" smtClean="0"/>
            <a:t>tokens</a:t>
          </a:r>
          <a:endParaRPr lang="fr-FR" dirty="0" smtClean="0"/>
        </a:p>
        <a:p>
          <a:r>
            <a:rPr lang="fr-FR" dirty="0" smtClean="0"/>
            <a:t>(NFT)</a:t>
          </a:r>
          <a:endParaRPr lang="fr-FR" dirty="0"/>
        </a:p>
      </dgm:t>
    </dgm:pt>
    <dgm:pt modelId="{F24002DF-5EEF-47A1-8F65-01154CA2ADF2}" type="parTrans" cxnId="{297A1C8E-7FF9-4C99-B007-1BE5AD553628}">
      <dgm:prSet/>
      <dgm:spPr/>
      <dgm:t>
        <a:bodyPr/>
        <a:lstStyle/>
        <a:p>
          <a:endParaRPr lang="fr-FR"/>
        </a:p>
      </dgm:t>
    </dgm:pt>
    <dgm:pt modelId="{34A0F3F1-37E4-4F7C-AFAF-C9DB24E1DB5A}" type="sibTrans" cxnId="{297A1C8E-7FF9-4C99-B007-1BE5AD553628}">
      <dgm:prSet/>
      <dgm:spPr/>
      <dgm:t>
        <a:bodyPr/>
        <a:lstStyle/>
        <a:p>
          <a:endParaRPr lang="fr-FR"/>
        </a:p>
      </dgm:t>
    </dgm:pt>
    <dgm:pt modelId="{4CF89939-38A4-4E71-9A9B-6F1FBA9FECBF}">
      <dgm:prSet phldrT="[Texte]"/>
      <dgm:spPr/>
      <dgm:t>
        <a:bodyPr/>
        <a:lstStyle/>
        <a:p>
          <a:r>
            <a:rPr lang="fr-FR" dirty="0" smtClean="0"/>
            <a:t>Gestion des actifs numériques cryptos</a:t>
          </a:r>
        </a:p>
        <a:p>
          <a:r>
            <a:rPr lang="fr-FR" dirty="0" smtClean="0"/>
            <a:t>(Bitcoins)</a:t>
          </a:r>
          <a:endParaRPr lang="fr-FR" dirty="0"/>
        </a:p>
      </dgm:t>
    </dgm:pt>
    <dgm:pt modelId="{2A72CF9C-F449-4FF9-9770-7C4B9F0D0975}" type="parTrans" cxnId="{9EAF43CD-12BA-4937-A144-58759551C246}">
      <dgm:prSet/>
      <dgm:spPr/>
      <dgm:t>
        <a:bodyPr/>
        <a:lstStyle/>
        <a:p>
          <a:endParaRPr lang="fr-FR"/>
        </a:p>
      </dgm:t>
    </dgm:pt>
    <dgm:pt modelId="{8563ED6C-D297-4951-B77F-0FC9B86CCFA8}" type="sibTrans" cxnId="{9EAF43CD-12BA-4937-A144-58759551C246}">
      <dgm:prSet/>
      <dgm:spPr/>
      <dgm:t>
        <a:bodyPr/>
        <a:lstStyle/>
        <a:p>
          <a:endParaRPr lang="fr-FR"/>
        </a:p>
      </dgm:t>
    </dgm:pt>
    <dgm:pt modelId="{6B631623-FB89-4619-A8A8-ADF68EF87FBF}">
      <dgm:prSet/>
      <dgm:spPr/>
      <dgm:t>
        <a:bodyPr/>
        <a:lstStyle/>
        <a:p>
          <a:r>
            <a:rPr lang="fr-FR" dirty="0" smtClean="0"/>
            <a:t>Gestion de </a:t>
          </a:r>
          <a:r>
            <a:rPr lang="fr-FR" dirty="0" err="1" smtClean="0"/>
            <a:t>tokens</a:t>
          </a:r>
          <a:endParaRPr lang="fr-FR" dirty="0" smtClean="0"/>
        </a:p>
        <a:p>
          <a:r>
            <a:rPr lang="fr-FR" dirty="0" smtClean="0"/>
            <a:t>Multiples utilisations</a:t>
          </a:r>
          <a:endParaRPr lang="fr-FR" dirty="0"/>
        </a:p>
      </dgm:t>
    </dgm:pt>
    <dgm:pt modelId="{0B115AEF-4CEB-4893-AD47-553CF6D077AE}" type="parTrans" cxnId="{05883502-8CE4-47E2-84BB-85B3F484688D}">
      <dgm:prSet/>
      <dgm:spPr/>
    </dgm:pt>
    <dgm:pt modelId="{24844F22-6206-4CDD-A23E-EB37465776DB}" type="sibTrans" cxnId="{05883502-8CE4-47E2-84BB-85B3F484688D}">
      <dgm:prSet/>
      <dgm:spPr/>
    </dgm:pt>
    <dgm:pt modelId="{35216898-EA80-46AD-A00D-A0868E0E2515}" type="pres">
      <dgm:prSet presAssocID="{038A151C-42EE-4710-B01A-ECF84532554A}" presName="diagram" presStyleCnt="0">
        <dgm:presLayoutVars>
          <dgm:dir/>
          <dgm:resizeHandles val="exact"/>
        </dgm:presLayoutVars>
      </dgm:prSet>
      <dgm:spPr/>
      <dgm:t>
        <a:bodyPr/>
        <a:lstStyle/>
        <a:p>
          <a:endParaRPr lang="fr-FR"/>
        </a:p>
      </dgm:t>
    </dgm:pt>
    <dgm:pt modelId="{BBA52E48-9C50-439C-B159-C012A066571C}" type="pres">
      <dgm:prSet presAssocID="{D925CCC7-0303-4FD7-B78D-233C9EB78EB5}" presName="node" presStyleLbl="node1" presStyleIdx="0" presStyleCnt="5">
        <dgm:presLayoutVars>
          <dgm:bulletEnabled val="1"/>
        </dgm:presLayoutVars>
      </dgm:prSet>
      <dgm:spPr/>
      <dgm:t>
        <a:bodyPr/>
        <a:lstStyle/>
        <a:p>
          <a:endParaRPr lang="fr-FR"/>
        </a:p>
      </dgm:t>
    </dgm:pt>
    <dgm:pt modelId="{7438B5F6-B3FA-4283-B623-FE6E90F14900}" type="pres">
      <dgm:prSet presAssocID="{8F495583-D406-445F-83F6-470DFC1CEF2D}" presName="sibTrans" presStyleCnt="0"/>
      <dgm:spPr/>
      <dgm:t>
        <a:bodyPr/>
        <a:lstStyle/>
        <a:p>
          <a:endParaRPr lang="fr-FR"/>
        </a:p>
      </dgm:t>
    </dgm:pt>
    <dgm:pt modelId="{C58EEBD0-C83E-4FA5-B553-A56BF505AD10}" type="pres">
      <dgm:prSet presAssocID="{BF930896-E1C0-432F-AF34-B66AE81C71DA}" presName="node" presStyleLbl="node1" presStyleIdx="1" presStyleCnt="5">
        <dgm:presLayoutVars>
          <dgm:bulletEnabled val="1"/>
        </dgm:presLayoutVars>
      </dgm:prSet>
      <dgm:spPr/>
      <dgm:t>
        <a:bodyPr/>
        <a:lstStyle/>
        <a:p>
          <a:endParaRPr lang="fr-FR"/>
        </a:p>
      </dgm:t>
    </dgm:pt>
    <dgm:pt modelId="{3DC98B07-D8C4-40C9-A534-65C059AAB515}" type="pres">
      <dgm:prSet presAssocID="{7587EE1A-776D-47EA-9FC0-8B19E80FA123}" presName="sibTrans" presStyleCnt="0"/>
      <dgm:spPr/>
      <dgm:t>
        <a:bodyPr/>
        <a:lstStyle/>
        <a:p>
          <a:endParaRPr lang="fr-FR"/>
        </a:p>
      </dgm:t>
    </dgm:pt>
    <dgm:pt modelId="{D5626921-3F08-472F-B40C-85828C627A1D}" type="pres">
      <dgm:prSet presAssocID="{3E42A59A-B579-494D-9933-672F8AE294AB}" presName="node" presStyleLbl="node1" presStyleIdx="2" presStyleCnt="5">
        <dgm:presLayoutVars>
          <dgm:bulletEnabled val="1"/>
        </dgm:presLayoutVars>
      </dgm:prSet>
      <dgm:spPr/>
      <dgm:t>
        <a:bodyPr/>
        <a:lstStyle/>
        <a:p>
          <a:endParaRPr lang="fr-FR"/>
        </a:p>
      </dgm:t>
    </dgm:pt>
    <dgm:pt modelId="{03C9FBC5-4482-46CB-8E62-B64AF6394F0F}" type="pres">
      <dgm:prSet presAssocID="{34A0F3F1-37E4-4F7C-AFAF-C9DB24E1DB5A}" presName="sibTrans" presStyleCnt="0"/>
      <dgm:spPr/>
      <dgm:t>
        <a:bodyPr/>
        <a:lstStyle/>
        <a:p>
          <a:endParaRPr lang="fr-FR"/>
        </a:p>
      </dgm:t>
    </dgm:pt>
    <dgm:pt modelId="{9D2F95A0-7216-4BA0-9095-8FBC5A42626C}" type="pres">
      <dgm:prSet presAssocID="{4CF89939-38A4-4E71-9A9B-6F1FBA9FECBF}" presName="node" presStyleLbl="node1" presStyleIdx="3" presStyleCnt="5">
        <dgm:presLayoutVars>
          <dgm:bulletEnabled val="1"/>
        </dgm:presLayoutVars>
      </dgm:prSet>
      <dgm:spPr/>
      <dgm:t>
        <a:bodyPr/>
        <a:lstStyle/>
        <a:p>
          <a:endParaRPr lang="fr-FR"/>
        </a:p>
      </dgm:t>
    </dgm:pt>
    <dgm:pt modelId="{644BD94D-98B3-4AC2-9CF8-03C63C0773A5}" type="pres">
      <dgm:prSet presAssocID="{8563ED6C-D297-4951-B77F-0FC9B86CCFA8}" presName="sibTrans" presStyleCnt="0"/>
      <dgm:spPr/>
      <dgm:t>
        <a:bodyPr/>
        <a:lstStyle/>
        <a:p>
          <a:endParaRPr lang="fr-FR"/>
        </a:p>
      </dgm:t>
    </dgm:pt>
    <dgm:pt modelId="{39F69018-864C-4605-8B4C-D69B3193EBA7}" type="pres">
      <dgm:prSet presAssocID="{6B631623-FB89-4619-A8A8-ADF68EF87FBF}" presName="node" presStyleLbl="node1" presStyleIdx="4" presStyleCnt="5">
        <dgm:presLayoutVars>
          <dgm:bulletEnabled val="1"/>
        </dgm:presLayoutVars>
      </dgm:prSet>
      <dgm:spPr/>
      <dgm:t>
        <a:bodyPr/>
        <a:lstStyle/>
        <a:p>
          <a:endParaRPr lang="fr-FR"/>
        </a:p>
      </dgm:t>
    </dgm:pt>
  </dgm:ptLst>
  <dgm:cxnLst>
    <dgm:cxn modelId="{4ED707A5-BB44-4BD2-BA0B-F107E43D743C}" type="presOf" srcId="{D925CCC7-0303-4FD7-B78D-233C9EB78EB5}" destId="{BBA52E48-9C50-439C-B159-C012A066571C}" srcOrd="0" destOrd="0" presId="urn:microsoft.com/office/officeart/2005/8/layout/default"/>
    <dgm:cxn modelId="{FFC47471-D9DC-4BBE-BCD3-27855EDA2F03}" type="presOf" srcId="{038A151C-42EE-4710-B01A-ECF84532554A}" destId="{35216898-EA80-46AD-A00D-A0868E0E2515}" srcOrd="0" destOrd="0" presId="urn:microsoft.com/office/officeart/2005/8/layout/default"/>
    <dgm:cxn modelId="{05883502-8CE4-47E2-84BB-85B3F484688D}" srcId="{038A151C-42EE-4710-B01A-ECF84532554A}" destId="{6B631623-FB89-4619-A8A8-ADF68EF87FBF}" srcOrd="4" destOrd="0" parTransId="{0B115AEF-4CEB-4893-AD47-553CF6D077AE}" sibTransId="{24844F22-6206-4CDD-A23E-EB37465776DB}"/>
    <dgm:cxn modelId="{EDD0BD7B-1D74-47EF-99DB-0E6CE783818A}" type="presOf" srcId="{3E42A59A-B579-494D-9933-672F8AE294AB}" destId="{D5626921-3F08-472F-B40C-85828C627A1D}" srcOrd="0" destOrd="0" presId="urn:microsoft.com/office/officeart/2005/8/layout/default"/>
    <dgm:cxn modelId="{DD632A0B-1943-4B9A-9569-14954ADD3AD7}" type="presOf" srcId="{BF930896-E1C0-432F-AF34-B66AE81C71DA}" destId="{C58EEBD0-C83E-4FA5-B553-A56BF505AD10}" srcOrd="0" destOrd="0" presId="urn:microsoft.com/office/officeart/2005/8/layout/default"/>
    <dgm:cxn modelId="{6A06EEC9-3839-4D22-B70E-3C58046898C1}" type="presOf" srcId="{6B631623-FB89-4619-A8A8-ADF68EF87FBF}" destId="{39F69018-864C-4605-8B4C-D69B3193EBA7}" srcOrd="0" destOrd="0" presId="urn:microsoft.com/office/officeart/2005/8/layout/default"/>
    <dgm:cxn modelId="{9EAF43CD-12BA-4937-A144-58759551C246}" srcId="{038A151C-42EE-4710-B01A-ECF84532554A}" destId="{4CF89939-38A4-4E71-9A9B-6F1FBA9FECBF}" srcOrd="3" destOrd="0" parTransId="{2A72CF9C-F449-4FF9-9770-7C4B9F0D0975}" sibTransId="{8563ED6C-D297-4951-B77F-0FC9B86CCFA8}"/>
    <dgm:cxn modelId="{03BA63C1-810A-4321-BA8B-0F0BD6D5C321}" type="presOf" srcId="{4CF89939-38A4-4E71-9A9B-6F1FBA9FECBF}" destId="{9D2F95A0-7216-4BA0-9095-8FBC5A42626C}" srcOrd="0" destOrd="0" presId="urn:microsoft.com/office/officeart/2005/8/layout/default"/>
    <dgm:cxn modelId="{297A1C8E-7FF9-4C99-B007-1BE5AD553628}" srcId="{038A151C-42EE-4710-B01A-ECF84532554A}" destId="{3E42A59A-B579-494D-9933-672F8AE294AB}" srcOrd="2" destOrd="0" parTransId="{F24002DF-5EEF-47A1-8F65-01154CA2ADF2}" sibTransId="{34A0F3F1-37E4-4F7C-AFAF-C9DB24E1DB5A}"/>
    <dgm:cxn modelId="{D2AA4132-4805-4726-8FFB-2B2D7C15F1E9}" srcId="{038A151C-42EE-4710-B01A-ECF84532554A}" destId="{D925CCC7-0303-4FD7-B78D-233C9EB78EB5}" srcOrd="0" destOrd="0" parTransId="{D9103E38-5262-4015-B117-C5C7E8D690A4}" sibTransId="{8F495583-D406-445F-83F6-470DFC1CEF2D}"/>
    <dgm:cxn modelId="{721B24BA-B16D-496D-8115-A9E6BA75D078}" srcId="{038A151C-42EE-4710-B01A-ECF84532554A}" destId="{BF930896-E1C0-432F-AF34-B66AE81C71DA}" srcOrd="1" destOrd="0" parTransId="{6B7E3430-4722-470C-8A3B-8BB662D6327B}" sibTransId="{7587EE1A-776D-47EA-9FC0-8B19E80FA123}"/>
    <dgm:cxn modelId="{844ED567-47C5-4E92-B489-8558F69C6AEE}" type="presParOf" srcId="{35216898-EA80-46AD-A00D-A0868E0E2515}" destId="{BBA52E48-9C50-439C-B159-C012A066571C}" srcOrd="0" destOrd="0" presId="urn:microsoft.com/office/officeart/2005/8/layout/default"/>
    <dgm:cxn modelId="{3D72265D-B719-4469-A61A-5C866908FFFE}" type="presParOf" srcId="{35216898-EA80-46AD-A00D-A0868E0E2515}" destId="{7438B5F6-B3FA-4283-B623-FE6E90F14900}" srcOrd="1" destOrd="0" presId="urn:microsoft.com/office/officeart/2005/8/layout/default"/>
    <dgm:cxn modelId="{B1833503-0415-43F4-B6AC-DBE327A00B52}" type="presParOf" srcId="{35216898-EA80-46AD-A00D-A0868E0E2515}" destId="{C58EEBD0-C83E-4FA5-B553-A56BF505AD10}" srcOrd="2" destOrd="0" presId="urn:microsoft.com/office/officeart/2005/8/layout/default"/>
    <dgm:cxn modelId="{CE8F6AEE-CBA3-4BD6-B9FE-9AA3A129BF1C}" type="presParOf" srcId="{35216898-EA80-46AD-A00D-A0868E0E2515}" destId="{3DC98B07-D8C4-40C9-A534-65C059AAB515}" srcOrd="3" destOrd="0" presId="urn:microsoft.com/office/officeart/2005/8/layout/default"/>
    <dgm:cxn modelId="{93275CEA-DA63-4947-AA50-F6AF757BF0A8}" type="presParOf" srcId="{35216898-EA80-46AD-A00D-A0868E0E2515}" destId="{D5626921-3F08-472F-B40C-85828C627A1D}" srcOrd="4" destOrd="0" presId="urn:microsoft.com/office/officeart/2005/8/layout/default"/>
    <dgm:cxn modelId="{60CB26F1-E020-4E07-9906-CA07D37559CB}" type="presParOf" srcId="{35216898-EA80-46AD-A00D-A0868E0E2515}" destId="{03C9FBC5-4482-46CB-8E62-B64AF6394F0F}" srcOrd="5" destOrd="0" presId="urn:microsoft.com/office/officeart/2005/8/layout/default"/>
    <dgm:cxn modelId="{526FA019-7A6A-4538-9447-2DD8884D402D}" type="presParOf" srcId="{35216898-EA80-46AD-A00D-A0868E0E2515}" destId="{9D2F95A0-7216-4BA0-9095-8FBC5A42626C}" srcOrd="6" destOrd="0" presId="urn:microsoft.com/office/officeart/2005/8/layout/default"/>
    <dgm:cxn modelId="{235E7E57-F44E-4B92-8F1A-1755D7F30DF9}" type="presParOf" srcId="{35216898-EA80-46AD-A00D-A0868E0E2515}" destId="{644BD94D-98B3-4AC2-9CF8-03C63C0773A5}" srcOrd="7" destOrd="0" presId="urn:microsoft.com/office/officeart/2005/8/layout/default"/>
    <dgm:cxn modelId="{C394F3BB-2F98-4CB4-9E7F-44905835BFCF}" type="presParOf" srcId="{35216898-EA80-46AD-A00D-A0868E0E2515}" destId="{39F69018-864C-4605-8B4C-D69B3193EBA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52471B-2995-4191-8250-68459EE8876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CE29C79B-0AF8-4B6F-844C-551BB45DC7DD}">
      <dgm:prSet phldrT="[Texte]"/>
      <dgm:spPr/>
      <dgm:t>
        <a:bodyPr/>
        <a:lstStyle/>
        <a:p>
          <a:r>
            <a:rPr lang="fr-FR" dirty="0" smtClean="0"/>
            <a:t>Hachage</a:t>
          </a:r>
        </a:p>
        <a:p>
          <a:r>
            <a:rPr lang="fr-FR" dirty="0" smtClean="0"/>
            <a:t>cryptographie</a:t>
          </a:r>
          <a:endParaRPr lang="fr-FR" dirty="0"/>
        </a:p>
      </dgm:t>
    </dgm:pt>
    <dgm:pt modelId="{441CE2E5-ED10-4576-9E79-AFB3DC4A5C59}" type="parTrans" cxnId="{29DE2035-A140-4813-B246-29256C404149}">
      <dgm:prSet/>
      <dgm:spPr/>
      <dgm:t>
        <a:bodyPr/>
        <a:lstStyle/>
        <a:p>
          <a:endParaRPr lang="fr-FR"/>
        </a:p>
      </dgm:t>
    </dgm:pt>
    <dgm:pt modelId="{E390B64A-D9FE-42BF-8FCB-390DF9DBD53A}" type="sibTrans" cxnId="{29DE2035-A140-4813-B246-29256C404149}">
      <dgm:prSet/>
      <dgm:spPr/>
      <dgm:t>
        <a:bodyPr/>
        <a:lstStyle/>
        <a:p>
          <a:endParaRPr lang="fr-FR"/>
        </a:p>
      </dgm:t>
    </dgm:pt>
    <dgm:pt modelId="{7F847F06-1355-4F42-842C-11ADE50D4A87}">
      <dgm:prSet phldrT="[Texte]"/>
      <dgm:spPr/>
      <dgm:t>
        <a:bodyPr/>
        <a:lstStyle/>
        <a:p>
          <a:r>
            <a:rPr lang="fr-FR" dirty="0" smtClean="0"/>
            <a:t>Nœuds + Forks</a:t>
          </a:r>
          <a:endParaRPr lang="fr-FR" dirty="0"/>
        </a:p>
      </dgm:t>
    </dgm:pt>
    <dgm:pt modelId="{BF99FE6F-6028-4438-839C-169B2C19817B}" type="parTrans" cxnId="{DAFF1CDB-64B6-4523-BDBC-6F94B387F1F7}">
      <dgm:prSet/>
      <dgm:spPr/>
      <dgm:t>
        <a:bodyPr/>
        <a:lstStyle/>
        <a:p>
          <a:endParaRPr lang="fr-FR"/>
        </a:p>
      </dgm:t>
    </dgm:pt>
    <dgm:pt modelId="{1E345414-99AE-473D-A173-2835C890921B}" type="sibTrans" cxnId="{DAFF1CDB-64B6-4523-BDBC-6F94B387F1F7}">
      <dgm:prSet/>
      <dgm:spPr/>
      <dgm:t>
        <a:bodyPr/>
        <a:lstStyle/>
        <a:p>
          <a:endParaRPr lang="fr-FR"/>
        </a:p>
      </dgm:t>
    </dgm:pt>
    <dgm:pt modelId="{8B5EEF3E-5318-4293-A9EC-65E56D342B47}">
      <dgm:prSet phldrT="[Texte]"/>
      <dgm:spPr/>
      <dgm:t>
        <a:bodyPr/>
        <a:lstStyle/>
        <a:p>
          <a:r>
            <a:rPr lang="fr-FR" dirty="0" smtClean="0"/>
            <a:t>Minage</a:t>
          </a:r>
          <a:endParaRPr lang="fr-FR" dirty="0"/>
        </a:p>
      </dgm:t>
    </dgm:pt>
    <dgm:pt modelId="{DACADB40-FEED-46C2-9837-17688C3EC426}" type="parTrans" cxnId="{D7FA9FDD-F87E-4652-8871-0644606B3C40}">
      <dgm:prSet/>
      <dgm:spPr/>
      <dgm:t>
        <a:bodyPr/>
        <a:lstStyle/>
        <a:p>
          <a:endParaRPr lang="fr-FR"/>
        </a:p>
      </dgm:t>
    </dgm:pt>
    <dgm:pt modelId="{7530C73B-0D07-4AD0-99F3-2FF503C022FD}" type="sibTrans" cxnId="{D7FA9FDD-F87E-4652-8871-0644606B3C40}">
      <dgm:prSet/>
      <dgm:spPr/>
      <dgm:t>
        <a:bodyPr/>
        <a:lstStyle/>
        <a:p>
          <a:endParaRPr lang="fr-FR"/>
        </a:p>
      </dgm:t>
    </dgm:pt>
    <dgm:pt modelId="{E77824BE-0762-4392-9A53-41B0E071EB04}">
      <dgm:prSet phldrT="[Texte]"/>
      <dgm:spPr/>
      <dgm:t>
        <a:bodyPr/>
        <a:lstStyle/>
        <a:p>
          <a:r>
            <a:rPr lang="fr-FR" dirty="0" smtClean="0"/>
            <a:t>Clé</a:t>
          </a:r>
          <a:endParaRPr lang="fr-FR" dirty="0"/>
        </a:p>
      </dgm:t>
    </dgm:pt>
    <dgm:pt modelId="{5D929BE3-A384-4109-9C17-EDE74868CF42}" type="parTrans" cxnId="{201095F3-0455-42D8-BC5C-C8C5C66FFE1D}">
      <dgm:prSet/>
      <dgm:spPr/>
      <dgm:t>
        <a:bodyPr/>
        <a:lstStyle/>
        <a:p>
          <a:endParaRPr lang="fr-FR"/>
        </a:p>
      </dgm:t>
    </dgm:pt>
    <dgm:pt modelId="{FD9A1D8C-12F9-419C-9BFB-97C03778FE2C}" type="sibTrans" cxnId="{201095F3-0455-42D8-BC5C-C8C5C66FFE1D}">
      <dgm:prSet/>
      <dgm:spPr/>
      <dgm:t>
        <a:bodyPr/>
        <a:lstStyle/>
        <a:p>
          <a:endParaRPr lang="fr-FR"/>
        </a:p>
      </dgm:t>
    </dgm:pt>
    <dgm:pt modelId="{03D02D1D-9C92-44F8-AEA3-58864BFED27F}">
      <dgm:prSet/>
      <dgm:spPr/>
      <dgm:t>
        <a:bodyPr/>
        <a:lstStyle/>
        <a:p>
          <a:r>
            <a:rPr lang="fr-FR" dirty="0" err="1" smtClean="0"/>
            <a:t>Wallet</a:t>
          </a:r>
          <a:endParaRPr lang="fr-FR" dirty="0"/>
        </a:p>
      </dgm:t>
    </dgm:pt>
    <dgm:pt modelId="{39AFC462-D00F-4F18-ACE9-F3D6D8EA10D3}" type="parTrans" cxnId="{19F8C91A-E39B-4330-BCF2-5FBC05933668}">
      <dgm:prSet/>
      <dgm:spPr/>
      <dgm:t>
        <a:bodyPr/>
        <a:lstStyle/>
        <a:p>
          <a:endParaRPr lang="fr-FR"/>
        </a:p>
      </dgm:t>
    </dgm:pt>
    <dgm:pt modelId="{FFB1C957-F1E3-4F0A-9E74-3CCA27F86468}" type="sibTrans" cxnId="{19F8C91A-E39B-4330-BCF2-5FBC05933668}">
      <dgm:prSet/>
      <dgm:spPr/>
      <dgm:t>
        <a:bodyPr/>
        <a:lstStyle/>
        <a:p>
          <a:endParaRPr lang="fr-FR"/>
        </a:p>
      </dgm:t>
    </dgm:pt>
    <dgm:pt modelId="{A658C446-D6D3-4D3B-9E3B-9A16E010758F}">
      <dgm:prSet/>
      <dgm:spPr/>
      <dgm:t>
        <a:bodyPr/>
        <a:lstStyle/>
        <a:p>
          <a:r>
            <a:rPr lang="fr-FR" dirty="0" smtClean="0"/>
            <a:t>Smart </a:t>
          </a:r>
          <a:r>
            <a:rPr lang="fr-FR" dirty="0" err="1" smtClean="0"/>
            <a:t>Contract</a:t>
          </a:r>
          <a:endParaRPr lang="fr-FR" dirty="0"/>
        </a:p>
      </dgm:t>
    </dgm:pt>
    <dgm:pt modelId="{D6375D7D-C659-4DE6-A3E1-3372A913944F}" type="parTrans" cxnId="{AA1D3FB6-3250-495C-BE72-0480DC7B9399}">
      <dgm:prSet/>
      <dgm:spPr/>
      <dgm:t>
        <a:bodyPr/>
        <a:lstStyle/>
        <a:p>
          <a:endParaRPr lang="fr-FR"/>
        </a:p>
      </dgm:t>
    </dgm:pt>
    <dgm:pt modelId="{9D04EB99-2BFF-4358-9903-1302352AB640}" type="sibTrans" cxnId="{AA1D3FB6-3250-495C-BE72-0480DC7B9399}">
      <dgm:prSet/>
      <dgm:spPr/>
      <dgm:t>
        <a:bodyPr/>
        <a:lstStyle/>
        <a:p>
          <a:endParaRPr lang="fr-FR"/>
        </a:p>
      </dgm:t>
    </dgm:pt>
    <dgm:pt modelId="{2CCDAB91-ECEC-4F59-BE9A-EF5F753E74B1}" type="pres">
      <dgm:prSet presAssocID="{6652471B-2995-4191-8250-68459EE8876C}" presName="diagram" presStyleCnt="0">
        <dgm:presLayoutVars>
          <dgm:dir/>
          <dgm:resizeHandles val="exact"/>
        </dgm:presLayoutVars>
      </dgm:prSet>
      <dgm:spPr/>
      <dgm:t>
        <a:bodyPr/>
        <a:lstStyle/>
        <a:p>
          <a:endParaRPr lang="fr-FR"/>
        </a:p>
      </dgm:t>
    </dgm:pt>
    <dgm:pt modelId="{20BDB81A-28DA-4E0B-B2EA-7A74D3480727}" type="pres">
      <dgm:prSet presAssocID="{CE29C79B-0AF8-4B6F-844C-551BB45DC7DD}" presName="node" presStyleLbl="node1" presStyleIdx="0" presStyleCnt="6">
        <dgm:presLayoutVars>
          <dgm:bulletEnabled val="1"/>
        </dgm:presLayoutVars>
      </dgm:prSet>
      <dgm:spPr/>
      <dgm:t>
        <a:bodyPr/>
        <a:lstStyle/>
        <a:p>
          <a:endParaRPr lang="fr-FR"/>
        </a:p>
      </dgm:t>
    </dgm:pt>
    <dgm:pt modelId="{16A31BEA-4309-414D-872C-FAADF43848CE}" type="pres">
      <dgm:prSet presAssocID="{E390B64A-D9FE-42BF-8FCB-390DF9DBD53A}" presName="sibTrans" presStyleCnt="0"/>
      <dgm:spPr/>
    </dgm:pt>
    <dgm:pt modelId="{A1EF93B2-08FC-4E09-8458-951C133C5089}" type="pres">
      <dgm:prSet presAssocID="{7F847F06-1355-4F42-842C-11ADE50D4A87}" presName="node" presStyleLbl="node1" presStyleIdx="1" presStyleCnt="6">
        <dgm:presLayoutVars>
          <dgm:bulletEnabled val="1"/>
        </dgm:presLayoutVars>
      </dgm:prSet>
      <dgm:spPr/>
      <dgm:t>
        <a:bodyPr/>
        <a:lstStyle/>
        <a:p>
          <a:endParaRPr lang="fr-FR"/>
        </a:p>
      </dgm:t>
    </dgm:pt>
    <dgm:pt modelId="{F7AEAC25-F6B9-48AF-884F-D4DE99AC56E7}" type="pres">
      <dgm:prSet presAssocID="{1E345414-99AE-473D-A173-2835C890921B}" presName="sibTrans" presStyleCnt="0"/>
      <dgm:spPr/>
    </dgm:pt>
    <dgm:pt modelId="{089DA4B9-CCCF-4863-BEFD-4525CE84F2CB}" type="pres">
      <dgm:prSet presAssocID="{8B5EEF3E-5318-4293-A9EC-65E56D342B47}" presName="node" presStyleLbl="node1" presStyleIdx="2" presStyleCnt="6">
        <dgm:presLayoutVars>
          <dgm:bulletEnabled val="1"/>
        </dgm:presLayoutVars>
      </dgm:prSet>
      <dgm:spPr/>
      <dgm:t>
        <a:bodyPr/>
        <a:lstStyle/>
        <a:p>
          <a:endParaRPr lang="fr-FR"/>
        </a:p>
      </dgm:t>
    </dgm:pt>
    <dgm:pt modelId="{18D63143-0FE2-4BFA-8164-D4C15CDFDDDB}" type="pres">
      <dgm:prSet presAssocID="{7530C73B-0D07-4AD0-99F3-2FF503C022FD}" presName="sibTrans" presStyleCnt="0"/>
      <dgm:spPr/>
    </dgm:pt>
    <dgm:pt modelId="{EBCB89D8-4283-416F-81C1-9C9911849D7C}" type="pres">
      <dgm:prSet presAssocID="{E77824BE-0762-4392-9A53-41B0E071EB04}" presName="node" presStyleLbl="node1" presStyleIdx="3" presStyleCnt="6">
        <dgm:presLayoutVars>
          <dgm:bulletEnabled val="1"/>
        </dgm:presLayoutVars>
      </dgm:prSet>
      <dgm:spPr/>
      <dgm:t>
        <a:bodyPr/>
        <a:lstStyle/>
        <a:p>
          <a:endParaRPr lang="fr-FR"/>
        </a:p>
      </dgm:t>
    </dgm:pt>
    <dgm:pt modelId="{742213EA-A164-4EFC-B30B-366D4DECC2E4}" type="pres">
      <dgm:prSet presAssocID="{FD9A1D8C-12F9-419C-9BFB-97C03778FE2C}" presName="sibTrans" presStyleCnt="0"/>
      <dgm:spPr/>
    </dgm:pt>
    <dgm:pt modelId="{42244324-38E6-4043-9CCC-C082C0AF241E}" type="pres">
      <dgm:prSet presAssocID="{03D02D1D-9C92-44F8-AEA3-58864BFED27F}" presName="node" presStyleLbl="node1" presStyleIdx="4" presStyleCnt="6">
        <dgm:presLayoutVars>
          <dgm:bulletEnabled val="1"/>
        </dgm:presLayoutVars>
      </dgm:prSet>
      <dgm:spPr/>
      <dgm:t>
        <a:bodyPr/>
        <a:lstStyle/>
        <a:p>
          <a:endParaRPr lang="fr-FR"/>
        </a:p>
      </dgm:t>
    </dgm:pt>
    <dgm:pt modelId="{D346123E-2C5A-4C69-9BA7-E898AA0CB88A}" type="pres">
      <dgm:prSet presAssocID="{FFB1C957-F1E3-4F0A-9E74-3CCA27F86468}" presName="sibTrans" presStyleCnt="0"/>
      <dgm:spPr/>
    </dgm:pt>
    <dgm:pt modelId="{7D20C0B7-2B9F-40B4-97CE-942EC0334BB3}" type="pres">
      <dgm:prSet presAssocID="{A658C446-D6D3-4D3B-9E3B-9A16E010758F}" presName="node" presStyleLbl="node1" presStyleIdx="5" presStyleCnt="6" custLinFactNeighborX="0" custLinFactNeighborY="-1121">
        <dgm:presLayoutVars>
          <dgm:bulletEnabled val="1"/>
        </dgm:presLayoutVars>
      </dgm:prSet>
      <dgm:spPr/>
      <dgm:t>
        <a:bodyPr/>
        <a:lstStyle/>
        <a:p>
          <a:endParaRPr lang="fr-FR"/>
        </a:p>
      </dgm:t>
    </dgm:pt>
  </dgm:ptLst>
  <dgm:cxnLst>
    <dgm:cxn modelId="{D7FA9FDD-F87E-4652-8871-0644606B3C40}" srcId="{6652471B-2995-4191-8250-68459EE8876C}" destId="{8B5EEF3E-5318-4293-A9EC-65E56D342B47}" srcOrd="2" destOrd="0" parTransId="{DACADB40-FEED-46C2-9837-17688C3EC426}" sibTransId="{7530C73B-0D07-4AD0-99F3-2FF503C022FD}"/>
    <dgm:cxn modelId="{201095F3-0455-42D8-BC5C-C8C5C66FFE1D}" srcId="{6652471B-2995-4191-8250-68459EE8876C}" destId="{E77824BE-0762-4392-9A53-41B0E071EB04}" srcOrd="3" destOrd="0" parTransId="{5D929BE3-A384-4109-9C17-EDE74868CF42}" sibTransId="{FD9A1D8C-12F9-419C-9BFB-97C03778FE2C}"/>
    <dgm:cxn modelId="{4A849E05-BB8B-4C1B-B907-F777DD0E4D93}" type="presOf" srcId="{6652471B-2995-4191-8250-68459EE8876C}" destId="{2CCDAB91-ECEC-4F59-BE9A-EF5F753E74B1}" srcOrd="0" destOrd="0" presId="urn:microsoft.com/office/officeart/2005/8/layout/default"/>
    <dgm:cxn modelId="{EABA8F34-4D08-4450-89BF-A78AE436E9A2}" type="presOf" srcId="{7F847F06-1355-4F42-842C-11ADE50D4A87}" destId="{A1EF93B2-08FC-4E09-8458-951C133C5089}" srcOrd="0" destOrd="0" presId="urn:microsoft.com/office/officeart/2005/8/layout/default"/>
    <dgm:cxn modelId="{AA1D3FB6-3250-495C-BE72-0480DC7B9399}" srcId="{6652471B-2995-4191-8250-68459EE8876C}" destId="{A658C446-D6D3-4D3B-9E3B-9A16E010758F}" srcOrd="5" destOrd="0" parTransId="{D6375D7D-C659-4DE6-A3E1-3372A913944F}" sibTransId="{9D04EB99-2BFF-4358-9903-1302352AB640}"/>
    <dgm:cxn modelId="{19F8C91A-E39B-4330-BCF2-5FBC05933668}" srcId="{6652471B-2995-4191-8250-68459EE8876C}" destId="{03D02D1D-9C92-44F8-AEA3-58864BFED27F}" srcOrd="4" destOrd="0" parTransId="{39AFC462-D00F-4F18-ACE9-F3D6D8EA10D3}" sibTransId="{FFB1C957-F1E3-4F0A-9E74-3CCA27F86468}"/>
    <dgm:cxn modelId="{9D03332E-03D6-4E9C-84C6-23C4717BBD22}" type="presOf" srcId="{8B5EEF3E-5318-4293-A9EC-65E56D342B47}" destId="{089DA4B9-CCCF-4863-BEFD-4525CE84F2CB}" srcOrd="0" destOrd="0" presId="urn:microsoft.com/office/officeart/2005/8/layout/default"/>
    <dgm:cxn modelId="{29DE2035-A140-4813-B246-29256C404149}" srcId="{6652471B-2995-4191-8250-68459EE8876C}" destId="{CE29C79B-0AF8-4B6F-844C-551BB45DC7DD}" srcOrd="0" destOrd="0" parTransId="{441CE2E5-ED10-4576-9E79-AFB3DC4A5C59}" sibTransId="{E390B64A-D9FE-42BF-8FCB-390DF9DBD53A}"/>
    <dgm:cxn modelId="{6727D7BA-22F3-4995-8A04-BA698AEF24C2}" type="presOf" srcId="{A658C446-D6D3-4D3B-9E3B-9A16E010758F}" destId="{7D20C0B7-2B9F-40B4-97CE-942EC0334BB3}" srcOrd="0" destOrd="0" presId="urn:microsoft.com/office/officeart/2005/8/layout/default"/>
    <dgm:cxn modelId="{F89C9CA1-B646-4382-BFFC-98C7D3628743}" type="presOf" srcId="{CE29C79B-0AF8-4B6F-844C-551BB45DC7DD}" destId="{20BDB81A-28DA-4E0B-B2EA-7A74D3480727}" srcOrd="0" destOrd="0" presId="urn:microsoft.com/office/officeart/2005/8/layout/default"/>
    <dgm:cxn modelId="{5CCA6048-FC9C-44FB-A44F-FBE533913F95}" type="presOf" srcId="{E77824BE-0762-4392-9A53-41B0E071EB04}" destId="{EBCB89D8-4283-416F-81C1-9C9911849D7C}" srcOrd="0" destOrd="0" presId="urn:microsoft.com/office/officeart/2005/8/layout/default"/>
    <dgm:cxn modelId="{579E9005-F0A3-4638-BDB3-CE50352EC748}" type="presOf" srcId="{03D02D1D-9C92-44F8-AEA3-58864BFED27F}" destId="{42244324-38E6-4043-9CCC-C082C0AF241E}" srcOrd="0" destOrd="0" presId="urn:microsoft.com/office/officeart/2005/8/layout/default"/>
    <dgm:cxn modelId="{DAFF1CDB-64B6-4523-BDBC-6F94B387F1F7}" srcId="{6652471B-2995-4191-8250-68459EE8876C}" destId="{7F847F06-1355-4F42-842C-11ADE50D4A87}" srcOrd="1" destOrd="0" parTransId="{BF99FE6F-6028-4438-839C-169B2C19817B}" sibTransId="{1E345414-99AE-473D-A173-2835C890921B}"/>
    <dgm:cxn modelId="{1117A864-4A13-4499-97B2-B82D4E9E09D7}" type="presParOf" srcId="{2CCDAB91-ECEC-4F59-BE9A-EF5F753E74B1}" destId="{20BDB81A-28DA-4E0B-B2EA-7A74D3480727}" srcOrd="0" destOrd="0" presId="urn:microsoft.com/office/officeart/2005/8/layout/default"/>
    <dgm:cxn modelId="{0552599F-23C3-496F-9BF2-29EF6A5478B2}" type="presParOf" srcId="{2CCDAB91-ECEC-4F59-BE9A-EF5F753E74B1}" destId="{16A31BEA-4309-414D-872C-FAADF43848CE}" srcOrd="1" destOrd="0" presId="urn:microsoft.com/office/officeart/2005/8/layout/default"/>
    <dgm:cxn modelId="{2ED4D405-BACC-4D95-BEDF-85DBD3212158}" type="presParOf" srcId="{2CCDAB91-ECEC-4F59-BE9A-EF5F753E74B1}" destId="{A1EF93B2-08FC-4E09-8458-951C133C5089}" srcOrd="2" destOrd="0" presId="urn:microsoft.com/office/officeart/2005/8/layout/default"/>
    <dgm:cxn modelId="{68C606D5-F5D9-457F-841E-7D31C05E5487}" type="presParOf" srcId="{2CCDAB91-ECEC-4F59-BE9A-EF5F753E74B1}" destId="{F7AEAC25-F6B9-48AF-884F-D4DE99AC56E7}" srcOrd="3" destOrd="0" presId="urn:microsoft.com/office/officeart/2005/8/layout/default"/>
    <dgm:cxn modelId="{CC04CD53-B0DD-4C12-ACBA-D9BC3B80BDD8}" type="presParOf" srcId="{2CCDAB91-ECEC-4F59-BE9A-EF5F753E74B1}" destId="{089DA4B9-CCCF-4863-BEFD-4525CE84F2CB}" srcOrd="4" destOrd="0" presId="urn:microsoft.com/office/officeart/2005/8/layout/default"/>
    <dgm:cxn modelId="{81904324-10DC-4A7C-B50F-E6545F8208E7}" type="presParOf" srcId="{2CCDAB91-ECEC-4F59-BE9A-EF5F753E74B1}" destId="{18D63143-0FE2-4BFA-8164-D4C15CDFDDDB}" srcOrd="5" destOrd="0" presId="urn:microsoft.com/office/officeart/2005/8/layout/default"/>
    <dgm:cxn modelId="{76ED1AC5-39D9-4BD8-8D8C-63E86DABC306}" type="presParOf" srcId="{2CCDAB91-ECEC-4F59-BE9A-EF5F753E74B1}" destId="{EBCB89D8-4283-416F-81C1-9C9911849D7C}" srcOrd="6" destOrd="0" presId="urn:microsoft.com/office/officeart/2005/8/layout/default"/>
    <dgm:cxn modelId="{30CEE12F-7CA3-4784-8797-A77A8EA8DBCB}" type="presParOf" srcId="{2CCDAB91-ECEC-4F59-BE9A-EF5F753E74B1}" destId="{742213EA-A164-4EFC-B30B-366D4DECC2E4}" srcOrd="7" destOrd="0" presId="urn:microsoft.com/office/officeart/2005/8/layout/default"/>
    <dgm:cxn modelId="{EA06753E-ED5A-4203-9971-5841E953CB7F}" type="presParOf" srcId="{2CCDAB91-ECEC-4F59-BE9A-EF5F753E74B1}" destId="{42244324-38E6-4043-9CCC-C082C0AF241E}" srcOrd="8" destOrd="0" presId="urn:microsoft.com/office/officeart/2005/8/layout/default"/>
    <dgm:cxn modelId="{6442757A-00A7-4C54-92CE-BC6F0E289F46}" type="presParOf" srcId="{2CCDAB91-ECEC-4F59-BE9A-EF5F753E74B1}" destId="{D346123E-2C5A-4C69-9BA7-E898AA0CB88A}" srcOrd="9" destOrd="0" presId="urn:microsoft.com/office/officeart/2005/8/layout/default"/>
    <dgm:cxn modelId="{E1846A33-A9C4-4A5D-B9F5-48E028BE3DE2}" type="presParOf" srcId="{2CCDAB91-ECEC-4F59-BE9A-EF5F753E74B1}" destId="{7D20C0B7-2B9F-40B4-97CE-942EC0334BB3}"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7CB4B8-E485-4787-A944-069B4C199D9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5152BC52-D2E6-4A3B-A223-E5BDAB47BFCD}">
      <dgm:prSet phldrT="[Texte]"/>
      <dgm:spPr/>
      <dgm:t>
        <a:bodyPr/>
        <a:lstStyle/>
        <a:p>
          <a:r>
            <a:rPr lang="fr-FR" dirty="0" err="1" smtClean="0"/>
            <a:t>Paymium</a:t>
          </a:r>
          <a:endParaRPr lang="fr-FR" dirty="0"/>
        </a:p>
      </dgm:t>
    </dgm:pt>
    <dgm:pt modelId="{88FE07D0-A6CE-4101-9207-E1D8CB4DBEF0}" type="parTrans" cxnId="{8358E513-4A80-4E6F-B574-3DE5C498677F}">
      <dgm:prSet/>
      <dgm:spPr/>
      <dgm:t>
        <a:bodyPr/>
        <a:lstStyle/>
        <a:p>
          <a:endParaRPr lang="fr-FR"/>
        </a:p>
      </dgm:t>
    </dgm:pt>
    <dgm:pt modelId="{535DBDDD-4599-45D1-AF6E-7A1153F2BC47}" type="sibTrans" cxnId="{8358E513-4A80-4E6F-B574-3DE5C498677F}">
      <dgm:prSet/>
      <dgm:spPr/>
      <dgm:t>
        <a:bodyPr/>
        <a:lstStyle/>
        <a:p>
          <a:endParaRPr lang="fr-FR"/>
        </a:p>
      </dgm:t>
    </dgm:pt>
    <dgm:pt modelId="{52D32D12-A7DA-4DE4-8CE2-2F5BF67533C0}">
      <dgm:prSet phldrT="[Texte]"/>
      <dgm:spPr/>
      <dgm:t>
        <a:bodyPr/>
        <a:lstStyle/>
        <a:p>
          <a:r>
            <a:rPr lang="fr-FR" dirty="0" err="1" smtClean="0"/>
            <a:t>Coinhouse</a:t>
          </a:r>
          <a:r>
            <a:rPr lang="fr-FR" dirty="0" smtClean="0"/>
            <a:t> (Fr)</a:t>
          </a:r>
          <a:endParaRPr lang="fr-FR" dirty="0"/>
        </a:p>
      </dgm:t>
    </dgm:pt>
    <dgm:pt modelId="{A608ABE7-F3AF-4D2D-A85C-1F2E54BFE5D5}" type="parTrans" cxnId="{489F38C4-94EB-4B4A-910E-CA58771EAD90}">
      <dgm:prSet/>
      <dgm:spPr/>
      <dgm:t>
        <a:bodyPr/>
        <a:lstStyle/>
        <a:p>
          <a:endParaRPr lang="fr-FR"/>
        </a:p>
      </dgm:t>
    </dgm:pt>
    <dgm:pt modelId="{649F68D0-1D0C-409B-96BC-9F4D0216A999}" type="sibTrans" cxnId="{489F38C4-94EB-4B4A-910E-CA58771EAD90}">
      <dgm:prSet/>
      <dgm:spPr/>
      <dgm:t>
        <a:bodyPr/>
        <a:lstStyle/>
        <a:p>
          <a:endParaRPr lang="fr-FR"/>
        </a:p>
      </dgm:t>
    </dgm:pt>
    <dgm:pt modelId="{B95509A2-8EF3-4F5B-8F0C-9FD85B53C298}">
      <dgm:prSet phldrT="[Texte]"/>
      <dgm:spPr/>
      <dgm:t>
        <a:bodyPr/>
        <a:lstStyle/>
        <a:p>
          <a:r>
            <a:rPr lang="fr-FR" dirty="0" err="1" smtClean="0"/>
            <a:t>Coinbase</a:t>
          </a:r>
          <a:r>
            <a:rPr lang="fr-FR" dirty="0" smtClean="0"/>
            <a:t> (USA)</a:t>
          </a:r>
          <a:endParaRPr lang="fr-FR" dirty="0"/>
        </a:p>
      </dgm:t>
    </dgm:pt>
    <dgm:pt modelId="{AF0AA8A0-F91A-4304-94F6-03D41F9D3F1C}" type="parTrans" cxnId="{6EDAB3C3-D30F-4714-B6F0-DAF3E031B0C3}">
      <dgm:prSet/>
      <dgm:spPr/>
      <dgm:t>
        <a:bodyPr/>
        <a:lstStyle/>
        <a:p>
          <a:endParaRPr lang="fr-FR"/>
        </a:p>
      </dgm:t>
    </dgm:pt>
    <dgm:pt modelId="{810EC3E5-802B-4F8B-B164-A8B6E53A724F}" type="sibTrans" cxnId="{6EDAB3C3-D30F-4714-B6F0-DAF3E031B0C3}">
      <dgm:prSet/>
      <dgm:spPr/>
      <dgm:t>
        <a:bodyPr/>
        <a:lstStyle/>
        <a:p>
          <a:endParaRPr lang="fr-FR"/>
        </a:p>
      </dgm:t>
    </dgm:pt>
    <dgm:pt modelId="{B7FA3B1F-747E-45D2-9BC6-83325FDF8BEC}">
      <dgm:prSet phldrT="[Texte]"/>
      <dgm:spPr/>
      <dgm:t>
        <a:bodyPr/>
        <a:lstStyle/>
        <a:p>
          <a:r>
            <a:rPr lang="fr-FR" dirty="0" err="1" smtClean="0"/>
            <a:t>eToro</a:t>
          </a:r>
          <a:endParaRPr lang="fr-FR" dirty="0"/>
        </a:p>
      </dgm:t>
    </dgm:pt>
    <dgm:pt modelId="{42A6B273-C021-4011-AA93-4C798B940204}" type="parTrans" cxnId="{078AF3A5-968B-48F7-AE15-992EB4ED5FEE}">
      <dgm:prSet/>
      <dgm:spPr/>
      <dgm:t>
        <a:bodyPr/>
        <a:lstStyle/>
        <a:p>
          <a:endParaRPr lang="fr-FR"/>
        </a:p>
      </dgm:t>
    </dgm:pt>
    <dgm:pt modelId="{B33F58B5-FE12-40B8-98B3-7B2BC41B288C}" type="sibTrans" cxnId="{078AF3A5-968B-48F7-AE15-992EB4ED5FEE}">
      <dgm:prSet/>
      <dgm:spPr/>
      <dgm:t>
        <a:bodyPr/>
        <a:lstStyle/>
        <a:p>
          <a:endParaRPr lang="fr-FR"/>
        </a:p>
      </dgm:t>
    </dgm:pt>
    <dgm:pt modelId="{9505EB22-57CE-47AA-A859-610311D88012}">
      <dgm:prSet phldrT="[Texte]"/>
      <dgm:spPr/>
      <dgm:t>
        <a:bodyPr/>
        <a:lstStyle/>
        <a:p>
          <a:r>
            <a:rPr lang="fr-FR" dirty="0" smtClean="0"/>
            <a:t>Bitcoin trader</a:t>
          </a:r>
        </a:p>
        <a:p>
          <a:r>
            <a:rPr lang="fr-FR" dirty="0" err="1" smtClean="0"/>
            <a:t>Zebitcoin</a:t>
          </a:r>
          <a:endParaRPr lang="fr-FR" dirty="0" smtClean="0"/>
        </a:p>
        <a:p>
          <a:r>
            <a:rPr lang="fr-FR" dirty="0" smtClean="0"/>
            <a:t>Local Bitcoin…</a:t>
          </a:r>
          <a:endParaRPr lang="fr-FR" dirty="0"/>
        </a:p>
      </dgm:t>
    </dgm:pt>
    <dgm:pt modelId="{A3C9135C-131B-459B-860A-FE9D0FFEF906}" type="parTrans" cxnId="{8FB78A67-2788-41EB-999D-5C11442FDD8B}">
      <dgm:prSet/>
      <dgm:spPr/>
      <dgm:t>
        <a:bodyPr/>
        <a:lstStyle/>
        <a:p>
          <a:endParaRPr lang="fr-FR"/>
        </a:p>
      </dgm:t>
    </dgm:pt>
    <dgm:pt modelId="{4AC27053-3838-48AE-80B9-25068B337FD2}" type="sibTrans" cxnId="{8FB78A67-2788-41EB-999D-5C11442FDD8B}">
      <dgm:prSet/>
      <dgm:spPr/>
      <dgm:t>
        <a:bodyPr/>
        <a:lstStyle/>
        <a:p>
          <a:endParaRPr lang="fr-FR"/>
        </a:p>
      </dgm:t>
    </dgm:pt>
    <dgm:pt modelId="{E2FE5A9C-197E-430B-B9A3-FDAD2C4AF56C}" type="pres">
      <dgm:prSet presAssocID="{007CB4B8-E485-4787-A944-069B4C199D99}" presName="diagram" presStyleCnt="0">
        <dgm:presLayoutVars>
          <dgm:dir/>
          <dgm:resizeHandles val="exact"/>
        </dgm:presLayoutVars>
      </dgm:prSet>
      <dgm:spPr/>
    </dgm:pt>
    <dgm:pt modelId="{C42482BD-2719-48A2-902C-E6BF1AA97851}" type="pres">
      <dgm:prSet presAssocID="{5152BC52-D2E6-4A3B-A223-E5BDAB47BFCD}" presName="node" presStyleLbl="node1" presStyleIdx="0" presStyleCnt="5">
        <dgm:presLayoutVars>
          <dgm:bulletEnabled val="1"/>
        </dgm:presLayoutVars>
      </dgm:prSet>
      <dgm:spPr/>
    </dgm:pt>
    <dgm:pt modelId="{D4BBC2CE-4259-48A0-8014-9EF2FA528A5B}" type="pres">
      <dgm:prSet presAssocID="{535DBDDD-4599-45D1-AF6E-7A1153F2BC47}" presName="sibTrans" presStyleCnt="0"/>
      <dgm:spPr/>
    </dgm:pt>
    <dgm:pt modelId="{48D39154-C4FF-4535-8C2F-01C826A2FA7F}" type="pres">
      <dgm:prSet presAssocID="{52D32D12-A7DA-4DE4-8CE2-2F5BF67533C0}" presName="node" presStyleLbl="node1" presStyleIdx="1" presStyleCnt="5">
        <dgm:presLayoutVars>
          <dgm:bulletEnabled val="1"/>
        </dgm:presLayoutVars>
      </dgm:prSet>
      <dgm:spPr/>
    </dgm:pt>
    <dgm:pt modelId="{BE41A7DA-E795-4C78-9F2E-667D2FDD8BFA}" type="pres">
      <dgm:prSet presAssocID="{649F68D0-1D0C-409B-96BC-9F4D0216A999}" presName="sibTrans" presStyleCnt="0"/>
      <dgm:spPr/>
    </dgm:pt>
    <dgm:pt modelId="{5BFFEF40-5971-4F4B-A38F-F480EA2B9D97}" type="pres">
      <dgm:prSet presAssocID="{B95509A2-8EF3-4F5B-8F0C-9FD85B53C298}" presName="node" presStyleLbl="node1" presStyleIdx="2" presStyleCnt="5">
        <dgm:presLayoutVars>
          <dgm:bulletEnabled val="1"/>
        </dgm:presLayoutVars>
      </dgm:prSet>
      <dgm:spPr/>
    </dgm:pt>
    <dgm:pt modelId="{27036D07-7A69-430F-8D32-DD4E489837B0}" type="pres">
      <dgm:prSet presAssocID="{810EC3E5-802B-4F8B-B164-A8B6E53A724F}" presName="sibTrans" presStyleCnt="0"/>
      <dgm:spPr/>
    </dgm:pt>
    <dgm:pt modelId="{E4C39D0A-5523-4EF2-869E-726A1506EFA1}" type="pres">
      <dgm:prSet presAssocID="{B7FA3B1F-747E-45D2-9BC6-83325FDF8BEC}" presName="node" presStyleLbl="node1" presStyleIdx="3" presStyleCnt="5">
        <dgm:presLayoutVars>
          <dgm:bulletEnabled val="1"/>
        </dgm:presLayoutVars>
      </dgm:prSet>
      <dgm:spPr/>
      <dgm:t>
        <a:bodyPr/>
        <a:lstStyle/>
        <a:p>
          <a:endParaRPr lang="fr-FR"/>
        </a:p>
      </dgm:t>
    </dgm:pt>
    <dgm:pt modelId="{8044D210-FBF1-4068-9A2F-D8124C484805}" type="pres">
      <dgm:prSet presAssocID="{B33F58B5-FE12-40B8-98B3-7B2BC41B288C}" presName="sibTrans" presStyleCnt="0"/>
      <dgm:spPr/>
    </dgm:pt>
    <dgm:pt modelId="{B5A46281-EFED-4B12-8AAA-266787BF1FFE}" type="pres">
      <dgm:prSet presAssocID="{9505EB22-57CE-47AA-A859-610311D88012}" presName="node" presStyleLbl="node1" presStyleIdx="4" presStyleCnt="5" custScaleX="168483">
        <dgm:presLayoutVars>
          <dgm:bulletEnabled val="1"/>
        </dgm:presLayoutVars>
      </dgm:prSet>
      <dgm:spPr/>
    </dgm:pt>
  </dgm:ptLst>
  <dgm:cxnLst>
    <dgm:cxn modelId="{6EDAB3C3-D30F-4714-B6F0-DAF3E031B0C3}" srcId="{007CB4B8-E485-4787-A944-069B4C199D99}" destId="{B95509A2-8EF3-4F5B-8F0C-9FD85B53C298}" srcOrd="2" destOrd="0" parTransId="{AF0AA8A0-F91A-4304-94F6-03D41F9D3F1C}" sibTransId="{810EC3E5-802B-4F8B-B164-A8B6E53A724F}"/>
    <dgm:cxn modelId="{078AF3A5-968B-48F7-AE15-992EB4ED5FEE}" srcId="{007CB4B8-E485-4787-A944-069B4C199D99}" destId="{B7FA3B1F-747E-45D2-9BC6-83325FDF8BEC}" srcOrd="3" destOrd="0" parTransId="{42A6B273-C021-4011-AA93-4C798B940204}" sibTransId="{B33F58B5-FE12-40B8-98B3-7B2BC41B288C}"/>
    <dgm:cxn modelId="{2713969E-AF36-4ABD-8E27-65F02C802FE7}" type="presOf" srcId="{B7FA3B1F-747E-45D2-9BC6-83325FDF8BEC}" destId="{E4C39D0A-5523-4EF2-869E-726A1506EFA1}" srcOrd="0" destOrd="0" presId="urn:microsoft.com/office/officeart/2005/8/layout/default"/>
    <dgm:cxn modelId="{8A655F57-92CA-4506-8330-8CF9010E24BC}" type="presOf" srcId="{9505EB22-57CE-47AA-A859-610311D88012}" destId="{B5A46281-EFED-4B12-8AAA-266787BF1FFE}" srcOrd="0" destOrd="0" presId="urn:microsoft.com/office/officeart/2005/8/layout/default"/>
    <dgm:cxn modelId="{489F38C4-94EB-4B4A-910E-CA58771EAD90}" srcId="{007CB4B8-E485-4787-A944-069B4C199D99}" destId="{52D32D12-A7DA-4DE4-8CE2-2F5BF67533C0}" srcOrd="1" destOrd="0" parTransId="{A608ABE7-F3AF-4D2D-A85C-1F2E54BFE5D5}" sibTransId="{649F68D0-1D0C-409B-96BC-9F4D0216A999}"/>
    <dgm:cxn modelId="{8FB78A67-2788-41EB-999D-5C11442FDD8B}" srcId="{007CB4B8-E485-4787-A944-069B4C199D99}" destId="{9505EB22-57CE-47AA-A859-610311D88012}" srcOrd="4" destOrd="0" parTransId="{A3C9135C-131B-459B-860A-FE9D0FFEF906}" sibTransId="{4AC27053-3838-48AE-80B9-25068B337FD2}"/>
    <dgm:cxn modelId="{304BA95F-A956-4F17-826A-624688132F1B}" type="presOf" srcId="{007CB4B8-E485-4787-A944-069B4C199D99}" destId="{E2FE5A9C-197E-430B-B9A3-FDAD2C4AF56C}" srcOrd="0" destOrd="0" presId="urn:microsoft.com/office/officeart/2005/8/layout/default"/>
    <dgm:cxn modelId="{8358E513-4A80-4E6F-B574-3DE5C498677F}" srcId="{007CB4B8-E485-4787-A944-069B4C199D99}" destId="{5152BC52-D2E6-4A3B-A223-E5BDAB47BFCD}" srcOrd="0" destOrd="0" parTransId="{88FE07D0-A6CE-4101-9207-E1D8CB4DBEF0}" sibTransId="{535DBDDD-4599-45D1-AF6E-7A1153F2BC47}"/>
    <dgm:cxn modelId="{6FEF619D-768B-4691-A180-0D56D668E6DF}" type="presOf" srcId="{B95509A2-8EF3-4F5B-8F0C-9FD85B53C298}" destId="{5BFFEF40-5971-4F4B-A38F-F480EA2B9D97}" srcOrd="0" destOrd="0" presId="urn:microsoft.com/office/officeart/2005/8/layout/default"/>
    <dgm:cxn modelId="{E1C8F716-BC07-4A88-A251-EF2304818708}" type="presOf" srcId="{5152BC52-D2E6-4A3B-A223-E5BDAB47BFCD}" destId="{C42482BD-2719-48A2-902C-E6BF1AA97851}" srcOrd="0" destOrd="0" presId="urn:microsoft.com/office/officeart/2005/8/layout/default"/>
    <dgm:cxn modelId="{E5F20D9C-26C3-4F85-A0D1-2443ED364E9C}" type="presOf" srcId="{52D32D12-A7DA-4DE4-8CE2-2F5BF67533C0}" destId="{48D39154-C4FF-4535-8C2F-01C826A2FA7F}" srcOrd="0" destOrd="0" presId="urn:microsoft.com/office/officeart/2005/8/layout/default"/>
    <dgm:cxn modelId="{3B979AD4-9AB3-4BA0-A300-AA835E205E30}" type="presParOf" srcId="{E2FE5A9C-197E-430B-B9A3-FDAD2C4AF56C}" destId="{C42482BD-2719-48A2-902C-E6BF1AA97851}" srcOrd="0" destOrd="0" presId="urn:microsoft.com/office/officeart/2005/8/layout/default"/>
    <dgm:cxn modelId="{608523EC-0F9D-4D21-B4D0-331F6C5AA3ED}" type="presParOf" srcId="{E2FE5A9C-197E-430B-B9A3-FDAD2C4AF56C}" destId="{D4BBC2CE-4259-48A0-8014-9EF2FA528A5B}" srcOrd="1" destOrd="0" presId="urn:microsoft.com/office/officeart/2005/8/layout/default"/>
    <dgm:cxn modelId="{FCFD3064-FA5C-4702-A875-72AEE848030E}" type="presParOf" srcId="{E2FE5A9C-197E-430B-B9A3-FDAD2C4AF56C}" destId="{48D39154-C4FF-4535-8C2F-01C826A2FA7F}" srcOrd="2" destOrd="0" presId="urn:microsoft.com/office/officeart/2005/8/layout/default"/>
    <dgm:cxn modelId="{EDAC233F-DE9B-467C-9389-E161AC788952}" type="presParOf" srcId="{E2FE5A9C-197E-430B-B9A3-FDAD2C4AF56C}" destId="{BE41A7DA-E795-4C78-9F2E-667D2FDD8BFA}" srcOrd="3" destOrd="0" presId="urn:microsoft.com/office/officeart/2005/8/layout/default"/>
    <dgm:cxn modelId="{254941D3-3A33-499D-9075-1D53F41F33F8}" type="presParOf" srcId="{E2FE5A9C-197E-430B-B9A3-FDAD2C4AF56C}" destId="{5BFFEF40-5971-4F4B-A38F-F480EA2B9D97}" srcOrd="4" destOrd="0" presId="urn:microsoft.com/office/officeart/2005/8/layout/default"/>
    <dgm:cxn modelId="{049747A7-C997-4682-AC82-7CB4B6CD4269}" type="presParOf" srcId="{E2FE5A9C-197E-430B-B9A3-FDAD2C4AF56C}" destId="{27036D07-7A69-430F-8D32-DD4E489837B0}" srcOrd="5" destOrd="0" presId="urn:microsoft.com/office/officeart/2005/8/layout/default"/>
    <dgm:cxn modelId="{4E91E0F6-64A0-4664-B5EE-0768EEC0FD27}" type="presParOf" srcId="{E2FE5A9C-197E-430B-B9A3-FDAD2C4AF56C}" destId="{E4C39D0A-5523-4EF2-869E-726A1506EFA1}" srcOrd="6" destOrd="0" presId="urn:microsoft.com/office/officeart/2005/8/layout/default"/>
    <dgm:cxn modelId="{1F3B4FAC-1921-4C70-9DD8-326F28C423B0}" type="presParOf" srcId="{E2FE5A9C-197E-430B-B9A3-FDAD2C4AF56C}" destId="{8044D210-FBF1-4068-9A2F-D8124C484805}" srcOrd="7" destOrd="0" presId="urn:microsoft.com/office/officeart/2005/8/layout/default"/>
    <dgm:cxn modelId="{BF2B15FD-4413-4AA8-8DF4-7AF7C0E4288A}" type="presParOf" srcId="{E2FE5A9C-197E-430B-B9A3-FDAD2C4AF56C}" destId="{B5A46281-EFED-4B12-8AAA-266787BF1FF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E92628-42B3-4ED9-9BCB-28D01FA113E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08FD3F64-8564-449E-93B1-AE47873C1BE9}">
      <dgm:prSet phldrT="[Texte]" custT="1"/>
      <dgm:spPr/>
      <dgm:t>
        <a:bodyPr/>
        <a:lstStyle/>
        <a:p>
          <a:r>
            <a:rPr lang="fr-FR" sz="3200" dirty="0" smtClean="0"/>
            <a:t>Fonctionnement d’un exchange centralisé</a:t>
          </a:r>
          <a:endParaRPr lang="fr-FR" sz="3200" dirty="0"/>
        </a:p>
      </dgm:t>
    </dgm:pt>
    <dgm:pt modelId="{C5F34833-3C4D-4D63-83C9-C8387CCEB5C4}" type="parTrans" cxnId="{BB1212E4-AA79-4B7D-938B-4A6D71FAD912}">
      <dgm:prSet/>
      <dgm:spPr/>
      <dgm:t>
        <a:bodyPr/>
        <a:lstStyle/>
        <a:p>
          <a:endParaRPr lang="fr-FR"/>
        </a:p>
      </dgm:t>
    </dgm:pt>
    <dgm:pt modelId="{24B3DDBC-B2CD-4850-BA42-59637F501532}" type="sibTrans" cxnId="{BB1212E4-AA79-4B7D-938B-4A6D71FAD912}">
      <dgm:prSet/>
      <dgm:spPr/>
      <dgm:t>
        <a:bodyPr/>
        <a:lstStyle/>
        <a:p>
          <a:endParaRPr lang="fr-FR"/>
        </a:p>
      </dgm:t>
    </dgm:pt>
    <dgm:pt modelId="{ACCDBA7E-CF62-4154-8AE2-13298B045D86}">
      <dgm:prSet custT="1"/>
      <dgm:spPr/>
      <dgm:t>
        <a:bodyPr/>
        <a:lstStyle/>
        <a:p>
          <a:r>
            <a:rPr lang="fr-FR" sz="2000" b="0" i="0" dirty="0" smtClean="0"/>
            <a:t> Vous déposez votre argent, soit du </a:t>
          </a:r>
          <a:r>
            <a:rPr lang="fr-FR" sz="2000" b="0" i="0" dirty="0" smtClean="0">
              <a:hlinkClick xmlns:r="http://schemas.openxmlformats.org/officeDocument/2006/relationships" r:id="rId1"/>
            </a:rPr>
            <a:t>fiat</a:t>
          </a:r>
          <a:r>
            <a:rPr lang="fr-FR" sz="2000" b="0" i="0" dirty="0" smtClean="0"/>
            <a:t> (par virement bancaire ou carte de crédit) ou des </a:t>
          </a:r>
          <a:r>
            <a:rPr lang="fr-FR" sz="2000" b="0" i="0" dirty="0" err="1" smtClean="0">
              <a:hlinkClick xmlns:r="http://schemas.openxmlformats.org/officeDocument/2006/relationships" r:id="rId2"/>
            </a:rPr>
            <a:t>cryptomonnaies</a:t>
          </a:r>
          <a:endParaRPr lang="fr-FR" sz="2000" b="0" i="0" dirty="0"/>
        </a:p>
      </dgm:t>
    </dgm:pt>
    <dgm:pt modelId="{430D30A8-4FC7-4EFD-AE0C-B1F2E4B60AE3}" type="parTrans" cxnId="{36F5CC51-D05B-4DAE-89F1-E6674E6EE695}">
      <dgm:prSet/>
      <dgm:spPr/>
      <dgm:t>
        <a:bodyPr/>
        <a:lstStyle/>
        <a:p>
          <a:endParaRPr lang="fr-FR"/>
        </a:p>
      </dgm:t>
    </dgm:pt>
    <dgm:pt modelId="{B2FA596F-5CAB-4028-AE2F-8E3A4CA993F7}" type="sibTrans" cxnId="{36F5CC51-D05B-4DAE-89F1-E6674E6EE695}">
      <dgm:prSet/>
      <dgm:spPr/>
      <dgm:t>
        <a:bodyPr/>
        <a:lstStyle/>
        <a:p>
          <a:endParaRPr lang="fr-FR"/>
        </a:p>
      </dgm:t>
    </dgm:pt>
    <dgm:pt modelId="{24833AC1-3390-4DC0-B854-60380F6D3505}">
      <dgm:prSet/>
      <dgm:spPr/>
      <dgm:t>
        <a:bodyPr/>
        <a:lstStyle/>
        <a:p>
          <a:r>
            <a:rPr lang="fr-FR" b="0" i="0" dirty="0" smtClean="0"/>
            <a:t>Vous ne possédez pas les </a:t>
          </a:r>
          <a:r>
            <a:rPr lang="fr-FR" b="0" i="0" dirty="0" smtClean="0">
              <a:hlinkClick xmlns:r="http://schemas.openxmlformats.org/officeDocument/2006/relationships" r:id="rId3"/>
            </a:rPr>
            <a:t>clés privées</a:t>
          </a:r>
          <a:r>
            <a:rPr lang="fr-FR" b="0" i="0" dirty="0" smtClean="0"/>
            <a:t> des fonds, ce qui signifie que lorsque vous effectuez un retrait, vous demandez à l'exchange de signer une transaction en votre nom. </a:t>
          </a:r>
          <a:endParaRPr lang="fr-FR" b="0" i="0" dirty="0"/>
        </a:p>
      </dgm:t>
    </dgm:pt>
    <dgm:pt modelId="{5118E193-394B-43E0-BF96-A5639FFA4BE8}" type="parTrans" cxnId="{F317D1D3-1617-4529-B771-219423D5AE03}">
      <dgm:prSet/>
      <dgm:spPr/>
      <dgm:t>
        <a:bodyPr/>
        <a:lstStyle/>
        <a:p>
          <a:endParaRPr lang="fr-FR"/>
        </a:p>
      </dgm:t>
    </dgm:pt>
    <dgm:pt modelId="{675F1D59-B761-4535-9A26-749073272B6D}" type="sibTrans" cxnId="{F317D1D3-1617-4529-B771-219423D5AE03}">
      <dgm:prSet/>
      <dgm:spPr/>
      <dgm:t>
        <a:bodyPr/>
        <a:lstStyle/>
        <a:p>
          <a:endParaRPr lang="fr-FR"/>
        </a:p>
      </dgm:t>
    </dgm:pt>
    <dgm:pt modelId="{4EC3D2D3-0085-4366-A30C-B94CAE0E2AA0}">
      <dgm:prSet/>
      <dgm:spPr/>
      <dgm:t>
        <a:bodyPr/>
        <a:lstStyle/>
        <a:p>
          <a:r>
            <a:rPr lang="fr-FR" b="0" i="0" smtClean="0"/>
            <a:t>Lorsque vous tradez, les transactions n'ont pas lieu sur la chaîne. L'exchange attribue des soldes aux utilisateurs dans sa propre base de données.</a:t>
          </a:r>
          <a:endParaRPr lang="fr-FR" b="0" i="0" dirty="0"/>
        </a:p>
      </dgm:t>
    </dgm:pt>
    <dgm:pt modelId="{3ABFB5D5-A250-4DC9-AF24-3905C5FB4D34}" type="parTrans" cxnId="{4F3327AC-D8A3-4919-B9C6-8B9A1B1145F6}">
      <dgm:prSet/>
      <dgm:spPr/>
      <dgm:t>
        <a:bodyPr/>
        <a:lstStyle/>
        <a:p>
          <a:endParaRPr lang="fr-FR"/>
        </a:p>
      </dgm:t>
    </dgm:pt>
    <dgm:pt modelId="{2D57E48D-CAD5-4B48-BD08-6407B38F6C34}" type="sibTrans" cxnId="{4F3327AC-D8A3-4919-B9C6-8B9A1B1145F6}">
      <dgm:prSet/>
      <dgm:spPr/>
      <dgm:t>
        <a:bodyPr/>
        <a:lstStyle/>
        <a:p>
          <a:endParaRPr lang="fr-FR"/>
        </a:p>
      </dgm:t>
    </dgm:pt>
    <dgm:pt modelId="{34CCD2F5-75C2-40BF-AC18-BC5408A93FB5}" type="pres">
      <dgm:prSet presAssocID="{9EE92628-42B3-4ED9-9BCB-28D01FA113E8}" presName="diagram" presStyleCnt="0">
        <dgm:presLayoutVars>
          <dgm:dir/>
          <dgm:resizeHandles val="exact"/>
        </dgm:presLayoutVars>
      </dgm:prSet>
      <dgm:spPr/>
    </dgm:pt>
    <dgm:pt modelId="{779D386A-DD84-48F4-92C3-A18548C0E31C}" type="pres">
      <dgm:prSet presAssocID="{08FD3F64-8564-449E-93B1-AE47873C1BE9}" presName="node" presStyleLbl="node1" presStyleIdx="0" presStyleCnt="4">
        <dgm:presLayoutVars>
          <dgm:bulletEnabled val="1"/>
        </dgm:presLayoutVars>
      </dgm:prSet>
      <dgm:spPr/>
    </dgm:pt>
    <dgm:pt modelId="{928A18A9-CD0E-4C4E-8EEE-BFE3205811DB}" type="pres">
      <dgm:prSet presAssocID="{24B3DDBC-B2CD-4850-BA42-59637F501532}" presName="sibTrans" presStyleCnt="0"/>
      <dgm:spPr/>
    </dgm:pt>
    <dgm:pt modelId="{773DF04C-B915-41E4-85A5-AD9E9DC9A6CD}" type="pres">
      <dgm:prSet presAssocID="{ACCDBA7E-CF62-4154-8AE2-13298B045D86}" presName="node" presStyleLbl="node1" presStyleIdx="1" presStyleCnt="4">
        <dgm:presLayoutVars>
          <dgm:bulletEnabled val="1"/>
        </dgm:presLayoutVars>
      </dgm:prSet>
      <dgm:spPr/>
      <dgm:t>
        <a:bodyPr/>
        <a:lstStyle/>
        <a:p>
          <a:endParaRPr lang="fr-FR"/>
        </a:p>
      </dgm:t>
    </dgm:pt>
    <dgm:pt modelId="{F0AE80F8-60D3-40F1-B80A-316D11017F0E}" type="pres">
      <dgm:prSet presAssocID="{B2FA596F-5CAB-4028-AE2F-8E3A4CA993F7}" presName="sibTrans" presStyleCnt="0"/>
      <dgm:spPr/>
    </dgm:pt>
    <dgm:pt modelId="{5C20B4B6-8699-47F7-BEBF-3C365676F3A6}" type="pres">
      <dgm:prSet presAssocID="{24833AC1-3390-4DC0-B854-60380F6D3505}" presName="node" presStyleLbl="node1" presStyleIdx="2" presStyleCnt="4">
        <dgm:presLayoutVars>
          <dgm:bulletEnabled val="1"/>
        </dgm:presLayoutVars>
      </dgm:prSet>
      <dgm:spPr/>
      <dgm:t>
        <a:bodyPr/>
        <a:lstStyle/>
        <a:p>
          <a:endParaRPr lang="fr-FR"/>
        </a:p>
      </dgm:t>
    </dgm:pt>
    <dgm:pt modelId="{94AD905B-3F2F-4DAB-BAB6-3C44C5017635}" type="pres">
      <dgm:prSet presAssocID="{675F1D59-B761-4535-9A26-749073272B6D}" presName="sibTrans" presStyleCnt="0"/>
      <dgm:spPr/>
    </dgm:pt>
    <dgm:pt modelId="{4F4CE287-9766-4D50-8BAC-586114AD1882}" type="pres">
      <dgm:prSet presAssocID="{4EC3D2D3-0085-4366-A30C-B94CAE0E2AA0}" presName="node" presStyleLbl="node1" presStyleIdx="3" presStyleCnt="4">
        <dgm:presLayoutVars>
          <dgm:bulletEnabled val="1"/>
        </dgm:presLayoutVars>
      </dgm:prSet>
      <dgm:spPr/>
    </dgm:pt>
  </dgm:ptLst>
  <dgm:cxnLst>
    <dgm:cxn modelId="{36F5CC51-D05B-4DAE-89F1-E6674E6EE695}" srcId="{9EE92628-42B3-4ED9-9BCB-28D01FA113E8}" destId="{ACCDBA7E-CF62-4154-8AE2-13298B045D86}" srcOrd="1" destOrd="0" parTransId="{430D30A8-4FC7-4EFD-AE0C-B1F2E4B60AE3}" sibTransId="{B2FA596F-5CAB-4028-AE2F-8E3A4CA993F7}"/>
    <dgm:cxn modelId="{EE263A07-02E2-4FB4-9FBD-E93557469483}" type="presOf" srcId="{4EC3D2D3-0085-4366-A30C-B94CAE0E2AA0}" destId="{4F4CE287-9766-4D50-8BAC-586114AD1882}" srcOrd="0" destOrd="0" presId="urn:microsoft.com/office/officeart/2005/8/layout/default"/>
    <dgm:cxn modelId="{A9911A78-2E9C-4905-8620-E5847B9258E5}" type="presOf" srcId="{24833AC1-3390-4DC0-B854-60380F6D3505}" destId="{5C20B4B6-8699-47F7-BEBF-3C365676F3A6}" srcOrd="0" destOrd="0" presId="urn:microsoft.com/office/officeart/2005/8/layout/default"/>
    <dgm:cxn modelId="{BB1212E4-AA79-4B7D-938B-4A6D71FAD912}" srcId="{9EE92628-42B3-4ED9-9BCB-28D01FA113E8}" destId="{08FD3F64-8564-449E-93B1-AE47873C1BE9}" srcOrd="0" destOrd="0" parTransId="{C5F34833-3C4D-4D63-83C9-C8387CCEB5C4}" sibTransId="{24B3DDBC-B2CD-4850-BA42-59637F501532}"/>
    <dgm:cxn modelId="{08D0E810-D357-462C-B900-A108BD77CEA1}" type="presOf" srcId="{ACCDBA7E-CF62-4154-8AE2-13298B045D86}" destId="{773DF04C-B915-41E4-85A5-AD9E9DC9A6CD}" srcOrd="0" destOrd="0" presId="urn:microsoft.com/office/officeart/2005/8/layout/default"/>
    <dgm:cxn modelId="{856BF550-94F8-4D43-81B5-639AFCF04838}" type="presOf" srcId="{9EE92628-42B3-4ED9-9BCB-28D01FA113E8}" destId="{34CCD2F5-75C2-40BF-AC18-BC5408A93FB5}" srcOrd="0" destOrd="0" presId="urn:microsoft.com/office/officeart/2005/8/layout/default"/>
    <dgm:cxn modelId="{BD6380AB-2633-41D5-9FAD-3AEB80ED4825}" type="presOf" srcId="{08FD3F64-8564-449E-93B1-AE47873C1BE9}" destId="{779D386A-DD84-48F4-92C3-A18548C0E31C}" srcOrd="0" destOrd="0" presId="urn:microsoft.com/office/officeart/2005/8/layout/default"/>
    <dgm:cxn modelId="{4F3327AC-D8A3-4919-B9C6-8B9A1B1145F6}" srcId="{9EE92628-42B3-4ED9-9BCB-28D01FA113E8}" destId="{4EC3D2D3-0085-4366-A30C-B94CAE0E2AA0}" srcOrd="3" destOrd="0" parTransId="{3ABFB5D5-A250-4DC9-AF24-3905C5FB4D34}" sibTransId="{2D57E48D-CAD5-4B48-BD08-6407B38F6C34}"/>
    <dgm:cxn modelId="{F317D1D3-1617-4529-B771-219423D5AE03}" srcId="{9EE92628-42B3-4ED9-9BCB-28D01FA113E8}" destId="{24833AC1-3390-4DC0-B854-60380F6D3505}" srcOrd="2" destOrd="0" parTransId="{5118E193-394B-43E0-BF96-A5639FFA4BE8}" sibTransId="{675F1D59-B761-4535-9A26-749073272B6D}"/>
    <dgm:cxn modelId="{FBBA5C9C-95D8-4686-8493-5AEBDC130544}" type="presParOf" srcId="{34CCD2F5-75C2-40BF-AC18-BC5408A93FB5}" destId="{779D386A-DD84-48F4-92C3-A18548C0E31C}" srcOrd="0" destOrd="0" presId="urn:microsoft.com/office/officeart/2005/8/layout/default"/>
    <dgm:cxn modelId="{9A3BDE4D-FA16-4F53-9036-ACC25EF57BB0}" type="presParOf" srcId="{34CCD2F5-75C2-40BF-AC18-BC5408A93FB5}" destId="{928A18A9-CD0E-4C4E-8EEE-BFE3205811DB}" srcOrd="1" destOrd="0" presId="urn:microsoft.com/office/officeart/2005/8/layout/default"/>
    <dgm:cxn modelId="{F83116C4-EC53-499B-AD0B-A4D0FBDD26A4}" type="presParOf" srcId="{34CCD2F5-75C2-40BF-AC18-BC5408A93FB5}" destId="{773DF04C-B915-41E4-85A5-AD9E9DC9A6CD}" srcOrd="2" destOrd="0" presId="urn:microsoft.com/office/officeart/2005/8/layout/default"/>
    <dgm:cxn modelId="{5A7953FC-3CA0-4958-84C6-1B1616CFE180}" type="presParOf" srcId="{34CCD2F5-75C2-40BF-AC18-BC5408A93FB5}" destId="{F0AE80F8-60D3-40F1-B80A-316D11017F0E}" srcOrd="3" destOrd="0" presId="urn:microsoft.com/office/officeart/2005/8/layout/default"/>
    <dgm:cxn modelId="{63EAB868-F927-4C95-BCA9-2C754A26E656}" type="presParOf" srcId="{34CCD2F5-75C2-40BF-AC18-BC5408A93FB5}" destId="{5C20B4B6-8699-47F7-BEBF-3C365676F3A6}" srcOrd="4" destOrd="0" presId="urn:microsoft.com/office/officeart/2005/8/layout/default"/>
    <dgm:cxn modelId="{AC8D5E81-154D-44D0-ABD8-F996B6D8ED55}" type="presParOf" srcId="{34CCD2F5-75C2-40BF-AC18-BC5408A93FB5}" destId="{94AD905B-3F2F-4DAB-BAB6-3C44C5017635}" srcOrd="5" destOrd="0" presId="urn:microsoft.com/office/officeart/2005/8/layout/default"/>
    <dgm:cxn modelId="{44F3BD31-0834-46A5-82F9-7D6AF7BF1447}" type="presParOf" srcId="{34CCD2F5-75C2-40BF-AC18-BC5408A93FB5}" destId="{4F4CE287-9766-4D50-8BAC-586114AD1882}"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D570EA5-B5D0-416D-8266-567EBE8A787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5B35D2FB-02AC-44BA-9D88-8A87C5CC7CCA}">
      <dgm:prSet/>
      <dgm:spPr/>
      <dgm:t>
        <a:bodyPr/>
        <a:lstStyle/>
        <a:p>
          <a:r>
            <a:rPr lang="fr-FR" b="0" i="0" dirty="0" smtClean="0"/>
            <a:t>Les ordres sont exécutés sur la chaîne (à l'aide de </a:t>
          </a:r>
          <a:r>
            <a:rPr lang="fr-FR" b="0" i="0" dirty="0" smtClean="0">
              <a:hlinkClick xmlns:r="http://schemas.openxmlformats.org/officeDocument/2006/relationships" r:id="rId1"/>
            </a:rPr>
            <a:t>smart </a:t>
          </a:r>
          <a:r>
            <a:rPr lang="fr-FR" b="0" i="0" dirty="0" err="1" smtClean="0">
              <a:hlinkClick xmlns:r="http://schemas.openxmlformats.org/officeDocument/2006/relationships" r:id="rId1"/>
            </a:rPr>
            <a:t>contracts</a:t>
          </a:r>
          <a:r>
            <a:rPr lang="fr-FR" b="0" i="0" dirty="0" smtClean="0"/>
            <a:t>)</a:t>
          </a:r>
          <a:endParaRPr lang="fr-FR" dirty="0"/>
        </a:p>
      </dgm:t>
    </dgm:pt>
    <dgm:pt modelId="{7D2FA1BB-9B0B-41BC-8540-BF35AC7D1B06}" type="parTrans" cxnId="{1F8B0376-AE29-4A60-A1BC-61088A627FFD}">
      <dgm:prSet/>
      <dgm:spPr/>
      <dgm:t>
        <a:bodyPr/>
        <a:lstStyle/>
        <a:p>
          <a:endParaRPr lang="fr-FR"/>
        </a:p>
      </dgm:t>
    </dgm:pt>
    <dgm:pt modelId="{7BAC9847-8515-4B2D-9F6F-D63BAA1427AB}" type="sibTrans" cxnId="{1F8B0376-AE29-4A60-A1BC-61088A627FFD}">
      <dgm:prSet/>
      <dgm:spPr/>
      <dgm:t>
        <a:bodyPr/>
        <a:lstStyle/>
        <a:p>
          <a:endParaRPr lang="fr-FR"/>
        </a:p>
      </dgm:t>
    </dgm:pt>
    <dgm:pt modelId="{48718170-0021-4C52-9F14-CD6A7A3ABE8D}">
      <dgm:prSet/>
      <dgm:spPr/>
      <dgm:t>
        <a:bodyPr/>
        <a:lstStyle/>
        <a:p>
          <a:r>
            <a:rPr lang="fr-FR" b="0" i="0" dirty="0" smtClean="0"/>
            <a:t>Les utilisateurs ne sacrifient à aucun moment </a:t>
          </a:r>
          <a:r>
            <a:rPr lang="fr-FR" b="0" i="0" dirty="0" smtClean="0">
              <a:hlinkClick xmlns:r="http://schemas.openxmlformats.org/officeDocument/2006/relationships" r:id="rId2"/>
            </a:rPr>
            <a:t>la garde</a:t>
          </a:r>
          <a:r>
            <a:rPr lang="fr-FR" b="0" i="0" dirty="0" smtClean="0"/>
            <a:t> de leurs fonds</a:t>
          </a:r>
          <a:endParaRPr lang="fr-FR" dirty="0"/>
        </a:p>
      </dgm:t>
    </dgm:pt>
    <dgm:pt modelId="{F56A7496-CF4D-4B1A-ABEC-861F47C5C096}" type="parTrans" cxnId="{C27A5E28-C031-42B9-BAE3-CFC7C18373BE}">
      <dgm:prSet/>
      <dgm:spPr/>
      <dgm:t>
        <a:bodyPr/>
        <a:lstStyle/>
        <a:p>
          <a:endParaRPr lang="fr-FR"/>
        </a:p>
      </dgm:t>
    </dgm:pt>
    <dgm:pt modelId="{131CFA26-B356-4FC2-B3B5-E3CE9B47D45A}" type="sibTrans" cxnId="{C27A5E28-C031-42B9-BAE3-CFC7C18373BE}">
      <dgm:prSet/>
      <dgm:spPr/>
      <dgm:t>
        <a:bodyPr/>
        <a:lstStyle/>
        <a:p>
          <a:endParaRPr lang="fr-FR"/>
        </a:p>
      </dgm:t>
    </dgm:pt>
    <dgm:pt modelId="{7E2B8907-7B45-42E6-A8C9-8AB183D63DFF}">
      <dgm:prSet/>
      <dgm:spPr/>
      <dgm:t>
        <a:bodyPr/>
        <a:lstStyle/>
        <a:p>
          <a:r>
            <a:rPr lang="fr-FR" dirty="0" smtClean="0"/>
            <a:t>Les traders peuvent échanger des </a:t>
          </a:r>
          <a:r>
            <a:rPr lang="fr-FR" dirty="0" err="1" smtClean="0"/>
            <a:t>tokens</a:t>
          </a:r>
          <a:r>
            <a:rPr lang="fr-FR" dirty="0" smtClean="0"/>
            <a:t> </a:t>
          </a:r>
          <a:r>
            <a:rPr lang="fr-FR" dirty="0" err="1" smtClean="0"/>
            <a:t>Ethereum</a:t>
          </a:r>
          <a:r>
            <a:rPr lang="fr-FR" dirty="0" smtClean="0"/>
            <a:t> sur </a:t>
          </a:r>
          <a:r>
            <a:rPr lang="fr-FR" dirty="0" err="1" smtClean="0"/>
            <a:t>Uniswap</a:t>
          </a:r>
          <a:r>
            <a:rPr lang="fr-FR" dirty="0" smtClean="0"/>
            <a:t> sans avoir à faire confiance à quiconque en ce qui concerne leurs fonds. Pendant ce temps, n'importe qui peut</a:t>
          </a:r>
          <a:endParaRPr lang="fr-FR" dirty="0"/>
        </a:p>
      </dgm:t>
    </dgm:pt>
    <dgm:pt modelId="{C4B5557E-09E8-4D62-B445-6D93FAEE0F5E}" type="parTrans" cxnId="{999D5A7D-6B99-4B79-B413-27D79BDF0C9D}">
      <dgm:prSet/>
      <dgm:spPr/>
      <dgm:t>
        <a:bodyPr/>
        <a:lstStyle/>
        <a:p>
          <a:endParaRPr lang="fr-FR"/>
        </a:p>
      </dgm:t>
    </dgm:pt>
    <dgm:pt modelId="{BA199060-B375-4D4C-9C74-2BDAF776DAF0}" type="sibTrans" cxnId="{999D5A7D-6B99-4B79-B413-27D79BDF0C9D}">
      <dgm:prSet/>
      <dgm:spPr/>
      <dgm:t>
        <a:bodyPr/>
        <a:lstStyle/>
        <a:p>
          <a:endParaRPr lang="fr-FR"/>
        </a:p>
      </dgm:t>
    </dgm:pt>
    <dgm:pt modelId="{BE0C7802-79C1-4E52-85C6-D8787B3C52B0}">
      <dgm:prSet/>
      <dgm:spPr/>
      <dgm:t>
        <a:bodyPr/>
        <a:lstStyle/>
        <a:p>
          <a:r>
            <a:rPr lang="fr-FR" dirty="0" smtClean="0"/>
            <a:t>On peut prêter sa </a:t>
          </a:r>
          <a:r>
            <a:rPr lang="fr-FR" dirty="0" err="1" smtClean="0"/>
            <a:t>cryptomonnaie</a:t>
          </a:r>
          <a:r>
            <a:rPr lang="fr-FR" dirty="0" smtClean="0"/>
            <a:t> à des réserves appelées « pools de liquidités ». En échange de l'apport d'argent à ces pools, on perçoit des commissions.</a:t>
          </a:r>
          <a:endParaRPr lang="fr-FR" dirty="0"/>
        </a:p>
      </dgm:t>
    </dgm:pt>
    <dgm:pt modelId="{A1DD6373-0F9B-4D8C-ADE3-A7BE8AD08C83}" type="parTrans" cxnId="{44E1689A-30AF-4553-B69F-2B98319C1DA4}">
      <dgm:prSet/>
      <dgm:spPr/>
      <dgm:t>
        <a:bodyPr/>
        <a:lstStyle/>
        <a:p>
          <a:endParaRPr lang="fr-FR"/>
        </a:p>
      </dgm:t>
    </dgm:pt>
    <dgm:pt modelId="{ED4DAC69-B562-4CCD-ADC0-42C0EA065069}" type="sibTrans" cxnId="{44E1689A-30AF-4553-B69F-2B98319C1DA4}">
      <dgm:prSet/>
      <dgm:spPr/>
      <dgm:t>
        <a:bodyPr/>
        <a:lstStyle/>
        <a:p>
          <a:endParaRPr lang="fr-FR"/>
        </a:p>
      </dgm:t>
    </dgm:pt>
    <dgm:pt modelId="{4849C0EB-06A2-4B2C-B4BB-24633D3105BC}" type="pres">
      <dgm:prSet presAssocID="{3D570EA5-B5D0-416D-8266-567EBE8A7872}" presName="diagram" presStyleCnt="0">
        <dgm:presLayoutVars>
          <dgm:dir/>
          <dgm:resizeHandles val="exact"/>
        </dgm:presLayoutVars>
      </dgm:prSet>
      <dgm:spPr/>
    </dgm:pt>
    <dgm:pt modelId="{4A3BA6C8-CCB7-466E-AD51-F4EF5CCA5413}" type="pres">
      <dgm:prSet presAssocID="{5B35D2FB-02AC-44BA-9D88-8A87C5CC7CCA}" presName="node" presStyleLbl="node1" presStyleIdx="0" presStyleCnt="4">
        <dgm:presLayoutVars>
          <dgm:bulletEnabled val="1"/>
        </dgm:presLayoutVars>
      </dgm:prSet>
      <dgm:spPr/>
      <dgm:t>
        <a:bodyPr/>
        <a:lstStyle/>
        <a:p>
          <a:endParaRPr lang="fr-FR"/>
        </a:p>
      </dgm:t>
    </dgm:pt>
    <dgm:pt modelId="{EAFE0902-F698-40C5-9EB7-F24496FB43F5}" type="pres">
      <dgm:prSet presAssocID="{7BAC9847-8515-4B2D-9F6F-D63BAA1427AB}" presName="sibTrans" presStyleCnt="0"/>
      <dgm:spPr/>
    </dgm:pt>
    <dgm:pt modelId="{28216428-77B0-4CB3-8B42-B347BCA634B1}" type="pres">
      <dgm:prSet presAssocID="{48718170-0021-4C52-9F14-CD6A7A3ABE8D}" presName="node" presStyleLbl="node1" presStyleIdx="1" presStyleCnt="4">
        <dgm:presLayoutVars>
          <dgm:bulletEnabled val="1"/>
        </dgm:presLayoutVars>
      </dgm:prSet>
      <dgm:spPr/>
    </dgm:pt>
    <dgm:pt modelId="{44E0E149-082D-46D0-A9F1-20784F74119A}" type="pres">
      <dgm:prSet presAssocID="{131CFA26-B356-4FC2-B3B5-E3CE9B47D45A}" presName="sibTrans" presStyleCnt="0"/>
      <dgm:spPr/>
    </dgm:pt>
    <dgm:pt modelId="{C168D4E5-0F31-4B54-8501-D82A6540476C}" type="pres">
      <dgm:prSet presAssocID="{BE0C7802-79C1-4E52-85C6-D8787B3C52B0}" presName="node" presStyleLbl="node1" presStyleIdx="2" presStyleCnt="4">
        <dgm:presLayoutVars>
          <dgm:bulletEnabled val="1"/>
        </dgm:presLayoutVars>
      </dgm:prSet>
      <dgm:spPr/>
      <dgm:t>
        <a:bodyPr/>
        <a:lstStyle/>
        <a:p>
          <a:endParaRPr lang="fr-FR"/>
        </a:p>
      </dgm:t>
    </dgm:pt>
    <dgm:pt modelId="{19C77506-A6B3-42B1-AEFD-5F564A7C87BC}" type="pres">
      <dgm:prSet presAssocID="{ED4DAC69-B562-4CCD-ADC0-42C0EA065069}" presName="sibTrans" presStyleCnt="0"/>
      <dgm:spPr/>
    </dgm:pt>
    <dgm:pt modelId="{7E571FF2-CD06-4B39-B535-6E683449BDE4}" type="pres">
      <dgm:prSet presAssocID="{7E2B8907-7B45-42E6-A8C9-8AB183D63DFF}" presName="node" presStyleLbl="node1" presStyleIdx="3" presStyleCnt="4">
        <dgm:presLayoutVars>
          <dgm:bulletEnabled val="1"/>
        </dgm:presLayoutVars>
      </dgm:prSet>
      <dgm:spPr/>
      <dgm:t>
        <a:bodyPr/>
        <a:lstStyle/>
        <a:p>
          <a:endParaRPr lang="fr-FR"/>
        </a:p>
      </dgm:t>
    </dgm:pt>
  </dgm:ptLst>
  <dgm:cxnLst>
    <dgm:cxn modelId="{44E1689A-30AF-4553-B69F-2B98319C1DA4}" srcId="{3D570EA5-B5D0-416D-8266-567EBE8A7872}" destId="{BE0C7802-79C1-4E52-85C6-D8787B3C52B0}" srcOrd="2" destOrd="0" parTransId="{A1DD6373-0F9B-4D8C-ADE3-A7BE8AD08C83}" sibTransId="{ED4DAC69-B562-4CCD-ADC0-42C0EA065069}"/>
    <dgm:cxn modelId="{49C323BC-C7D6-4757-B6BF-E620F0C7AB49}" type="presOf" srcId="{BE0C7802-79C1-4E52-85C6-D8787B3C52B0}" destId="{C168D4E5-0F31-4B54-8501-D82A6540476C}" srcOrd="0" destOrd="0" presId="urn:microsoft.com/office/officeart/2005/8/layout/default"/>
    <dgm:cxn modelId="{C93C3BA8-8DF4-4C3B-907B-6745680D38DE}" type="presOf" srcId="{7E2B8907-7B45-42E6-A8C9-8AB183D63DFF}" destId="{7E571FF2-CD06-4B39-B535-6E683449BDE4}" srcOrd="0" destOrd="0" presId="urn:microsoft.com/office/officeart/2005/8/layout/default"/>
    <dgm:cxn modelId="{C30215F4-2959-4DD2-9C04-860961F436E1}" type="presOf" srcId="{3D570EA5-B5D0-416D-8266-567EBE8A7872}" destId="{4849C0EB-06A2-4B2C-B4BB-24633D3105BC}" srcOrd="0" destOrd="0" presId="urn:microsoft.com/office/officeart/2005/8/layout/default"/>
    <dgm:cxn modelId="{1F8B0376-AE29-4A60-A1BC-61088A627FFD}" srcId="{3D570EA5-B5D0-416D-8266-567EBE8A7872}" destId="{5B35D2FB-02AC-44BA-9D88-8A87C5CC7CCA}" srcOrd="0" destOrd="0" parTransId="{7D2FA1BB-9B0B-41BC-8540-BF35AC7D1B06}" sibTransId="{7BAC9847-8515-4B2D-9F6F-D63BAA1427AB}"/>
    <dgm:cxn modelId="{4D722332-1730-45F0-9018-50630A193978}" type="presOf" srcId="{5B35D2FB-02AC-44BA-9D88-8A87C5CC7CCA}" destId="{4A3BA6C8-CCB7-466E-AD51-F4EF5CCA5413}" srcOrd="0" destOrd="0" presId="urn:microsoft.com/office/officeart/2005/8/layout/default"/>
    <dgm:cxn modelId="{C27A5E28-C031-42B9-BAE3-CFC7C18373BE}" srcId="{3D570EA5-B5D0-416D-8266-567EBE8A7872}" destId="{48718170-0021-4C52-9F14-CD6A7A3ABE8D}" srcOrd="1" destOrd="0" parTransId="{F56A7496-CF4D-4B1A-ABEC-861F47C5C096}" sibTransId="{131CFA26-B356-4FC2-B3B5-E3CE9B47D45A}"/>
    <dgm:cxn modelId="{999D5A7D-6B99-4B79-B413-27D79BDF0C9D}" srcId="{3D570EA5-B5D0-416D-8266-567EBE8A7872}" destId="{7E2B8907-7B45-42E6-A8C9-8AB183D63DFF}" srcOrd="3" destOrd="0" parTransId="{C4B5557E-09E8-4D62-B445-6D93FAEE0F5E}" sibTransId="{BA199060-B375-4D4C-9C74-2BDAF776DAF0}"/>
    <dgm:cxn modelId="{1B42F561-3BB6-4364-B421-DADBDDE600BF}" type="presOf" srcId="{48718170-0021-4C52-9F14-CD6A7A3ABE8D}" destId="{28216428-77B0-4CB3-8B42-B347BCA634B1}" srcOrd="0" destOrd="0" presId="urn:microsoft.com/office/officeart/2005/8/layout/default"/>
    <dgm:cxn modelId="{ED686756-C5EA-45CF-83A0-8EA0A0C1B01C}" type="presParOf" srcId="{4849C0EB-06A2-4B2C-B4BB-24633D3105BC}" destId="{4A3BA6C8-CCB7-466E-AD51-F4EF5CCA5413}" srcOrd="0" destOrd="0" presId="urn:microsoft.com/office/officeart/2005/8/layout/default"/>
    <dgm:cxn modelId="{B0F1AC3A-2329-447B-90EA-882F27187AC7}" type="presParOf" srcId="{4849C0EB-06A2-4B2C-B4BB-24633D3105BC}" destId="{EAFE0902-F698-40C5-9EB7-F24496FB43F5}" srcOrd="1" destOrd="0" presId="urn:microsoft.com/office/officeart/2005/8/layout/default"/>
    <dgm:cxn modelId="{E260D4C7-58D2-4B1A-9873-6F6AFF2155EA}" type="presParOf" srcId="{4849C0EB-06A2-4B2C-B4BB-24633D3105BC}" destId="{28216428-77B0-4CB3-8B42-B347BCA634B1}" srcOrd="2" destOrd="0" presId="urn:microsoft.com/office/officeart/2005/8/layout/default"/>
    <dgm:cxn modelId="{1C071F6D-BE3B-40C7-9766-A1ADD02F5826}" type="presParOf" srcId="{4849C0EB-06A2-4B2C-B4BB-24633D3105BC}" destId="{44E0E149-082D-46D0-A9F1-20784F74119A}" srcOrd="3" destOrd="0" presId="urn:microsoft.com/office/officeart/2005/8/layout/default"/>
    <dgm:cxn modelId="{54B1B981-520C-443D-B8FE-C709E1A9CFCD}" type="presParOf" srcId="{4849C0EB-06A2-4B2C-B4BB-24633D3105BC}" destId="{C168D4E5-0F31-4B54-8501-D82A6540476C}" srcOrd="4" destOrd="0" presId="urn:microsoft.com/office/officeart/2005/8/layout/default"/>
    <dgm:cxn modelId="{273F502E-44CD-402B-9FCE-2C25FC3030FB}" type="presParOf" srcId="{4849C0EB-06A2-4B2C-B4BB-24633D3105BC}" destId="{19C77506-A6B3-42B1-AEFD-5F564A7C87BC}" srcOrd="5" destOrd="0" presId="urn:microsoft.com/office/officeart/2005/8/layout/default"/>
    <dgm:cxn modelId="{38517C3A-8D28-4D47-91F8-D988EC607C55}" type="presParOf" srcId="{4849C0EB-06A2-4B2C-B4BB-24633D3105BC}" destId="{7E571FF2-CD06-4B39-B535-6E683449BDE4}"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F4333C-1D42-4860-9B2E-F3BF0A6EF1FD}"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fr-FR"/>
        </a:p>
      </dgm:t>
    </dgm:pt>
    <dgm:pt modelId="{C3EAE739-99A0-41D1-B472-34B11A7EEB4A}">
      <dgm:prSet phldrT="[Texte]"/>
      <dgm:spPr/>
      <dgm:t>
        <a:bodyPr/>
        <a:lstStyle/>
        <a:p>
          <a:r>
            <a:rPr lang="fr-FR" dirty="0" smtClean="0"/>
            <a:t>TOKENS</a:t>
          </a:r>
          <a:endParaRPr lang="fr-FR" dirty="0"/>
        </a:p>
      </dgm:t>
    </dgm:pt>
    <dgm:pt modelId="{FC1138CB-84AD-4846-8492-27E4E859911C}" type="parTrans" cxnId="{068DC5FD-A155-4EBA-8D1B-CC7C049B95DD}">
      <dgm:prSet/>
      <dgm:spPr/>
      <dgm:t>
        <a:bodyPr/>
        <a:lstStyle/>
        <a:p>
          <a:endParaRPr lang="fr-FR"/>
        </a:p>
      </dgm:t>
    </dgm:pt>
    <dgm:pt modelId="{229D8418-EA2A-42F0-AA95-ACCABC0CB1BA}" type="sibTrans" cxnId="{068DC5FD-A155-4EBA-8D1B-CC7C049B95DD}">
      <dgm:prSet/>
      <dgm:spPr/>
      <dgm:t>
        <a:bodyPr/>
        <a:lstStyle/>
        <a:p>
          <a:endParaRPr lang="fr-FR"/>
        </a:p>
      </dgm:t>
    </dgm:pt>
    <dgm:pt modelId="{E7E34254-FAA1-4E58-AE43-48CF0739DC21}">
      <dgm:prSet phldrT="[Texte]"/>
      <dgm:spPr/>
      <dgm:t>
        <a:bodyPr/>
        <a:lstStyle/>
        <a:p>
          <a:r>
            <a:rPr lang="fr-FR" dirty="0" smtClean="0"/>
            <a:t>Adhérer à une association (DAO 901)</a:t>
          </a:r>
        </a:p>
        <a:p>
          <a:r>
            <a:rPr lang="fr-FR" dirty="0" smtClean="0"/>
            <a:t>Donner des points de fidélité ou le droit d’accès ou d’adhésion à un club (</a:t>
          </a:r>
          <a:r>
            <a:rPr lang="fr-FR" dirty="0" err="1" smtClean="0"/>
            <a:t>TokenCard</a:t>
          </a:r>
          <a:r>
            <a:rPr lang="fr-FR" dirty="0" smtClean="0"/>
            <a:t>)</a:t>
          </a:r>
          <a:endParaRPr lang="fr-FR" dirty="0"/>
        </a:p>
      </dgm:t>
    </dgm:pt>
    <dgm:pt modelId="{42630B95-8FEA-4D37-AECF-5CAF72055909}" type="parTrans" cxnId="{D17CA07E-5728-40B9-B2B8-4306FE297CE0}">
      <dgm:prSet/>
      <dgm:spPr/>
      <dgm:t>
        <a:bodyPr/>
        <a:lstStyle/>
        <a:p>
          <a:endParaRPr lang="fr-FR"/>
        </a:p>
      </dgm:t>
    </dgm:pt>
    <dgm:pt modelId="{E41C3180-0314-44D5-B93F-53E0A5D74AB0}" type="sibTrans" cxnId="{D17CA07E-5728-40B9-B2B8-4306FE297CE0}">
      <dgm:prSet/>
      <dgm:spPr/>
      <dgm:t>
        <a:bodyPr/>
        <a:lstStyle/>
        <a:p>
          <a:endParaRPr lang="fr-FR"/>
        </a:p>
      </dgm:t>
    </dgm:pt>
    <dgm:pt modelId="{EC2729D4-9377-4849-AC57-7EDA881100BE}">
      <dgm:prSet phldrT="[Texte]"/>
      <dgm:spPr/>
      <dgm:t>
        <a:bodyPr/>
        <a:lstStyle/>
        <a:p>
          <a:r>
            <a:rPr lang="fr-FR" dirty="0" smtClean="0"/>
            <a:t>Donner droit à des dividendes pour un projet particulier</a:t>
          </a:r>
        </a:p>
        <a:p>
          <a:r>
            <a:rPr lang="fr-FR" dirty="0" smtClean="0"/>
            <a:t>Acheter de l’or (</a:t>
          </a:r>
          <a:r>
            <a:rPr lang="fr-FR" dirty="0" err="1" smtClean="0"/>
            <a:t>DigixDAO</a:t>
          </a:r>
          <a:r>
            <a:rPr lang="fr-FR" dirty="0" smtClean="0"/>
            <a:t>)</a:t>
          </a:r>
        </a:p>
        <a:p>
          <a:r>
            <a:rPr lang="fr-FR" dirty="0" smtClean="0"/>
            <a:t>Représenter une valeur spécifique par exemple un euro (</a:t>
          </a:r>
          <a:r>
            <a:rPr lang="fr-FR" dirty="0" err="1" smtClean="0"/>
            <a:t>token</a:t>
          </a:r>
          <a:r>
            <a:rPr lang="fr-FR" dirty="0" smtClean="0"/>
            <a:t> ETH-EURO)</a:t>
          </a:r>
        </a:p>
        <a:p>
          <a:endParaRPr lang="fr-FR" dirty="0"/>
        </a:p>
      </dgm:t>
    </dgm:pt>
    <dgm:pt modelId="{0A546DDF-A066-453E-959E-EFC9C1A11CD2}" type="parTrans" cxnId="{D0F3B119-5658-415D-89DE-8BB2BAFD5892}">
      <dgm:prSet/>
      <dgm:spPr/>
      <dgm:t>
        <a:bodyPr/>
        <a:lstStyle/>
        <a:p>
          <a:endParaRPr lang="fr-FR"/>
        </a:p>
      </dgm:t>
    </dgm:pt>
    <dgm:pt modelId="{60F994BA-DB02-4EC3-8008-18BD47FFCAE0}" type="sibTrans" cxnId="{D0F3B119-5658-415D-89DE-8BB2BAFD5892}">
      <dgm:prSet/>
      <dgm:spPr/>
      <dgm:t>
        <a:bodyPr/>
        <a:lstStyle/>
        <a:p>
          <a:endParaRPr lang="fr-FR"/>
        </a:p>
      </dgm:t>
    </dgm:pt>
    <dgm:pt modelId="{03D56F82-7276-4C90-90FF-6BAE0B6A5A44}">
      <dgm:prSet phldrT="[Texte]" phldr="1"/>
      <dgm:spPr/>
      <dgm:t>
        <a:bodyPr/>
        <a:lstStyle/>
        <a:p>
          <a:endParaRPr lang="fr-FR"/>
        </a:p>
      </dgm:t>
    </dgm:pt>
    <dgm:pt modelId="{8FF83D52-1D33-4312-9F5A-D8EC5B5B2064}" type="parTrans" cxnId="{FAFB19D4-B920-40F7-8313-AA3794B3D6CD}">
      <dgm:prSet/>
      <dgm:spPr/>
      <dgm:t>
        <a:bodyPr/>
        <a:lstStyle/>
        <a:p>
          <a:endParaRPr lang="fr-FR"/>
        </a:p>
      </dgm:t>
    </dgm:pt>
    <dgm:pt modelId="{72830E7B-80CD-4BC4-A6B4-8C3499ECC2D5}" type="sibTrans" cxnId="{FAFB19D4-B920-40F7-8313-AA3794B3D6CD}">
      <dgm:prSet/>
      <dgm:spPr/>
      <dgm:t>
        <a:bodyPr/>
        <a:lstStyle/>
        <a:p>
          <a:endParaRPr lang="fr-FR"/>
        </a:p>
      </dgm:t>
    </dgm:pt>
    <dgm:pt modelId="{651C901E-FDA7-4DC5-B4FB-75009E2F07AD}">
      <dgm:prSet phldrT="[Texte]" phldr="1"/>
      <dgm:spPr/>
      <dgm:t>
        <a:bodyPr/>
        <a:lstStyle/>
        <a:p>
          <a:endParaRPr lang="fr-FR"/>
        </a:p>
      </dgm:t>
    </dgm:pt>
    <dgm:pt modelId="{4419FB14-F00C-4C6C-AD12-DF5056AFBE81}" type="parTrans" cxnId="{319816B0-6AA1-4B83-B2F5-93356297FABE}">
      <dgm:prSet/>
      <dgm:spPr/>
      <dgm:t>
        <a:bodyPr/>
        <a:lstStyle/>
        <a:p>
          <a:endParaRPr lang="fr-FR"/>
        </a:p>
      </dgm:t>
    </dgm:pt>
    <dgm:pt modelId="{621801BD-66BF-4C50-81C9-8E20FBC0382C}" type="sibTrans" cxnId="{319816B0-6AA1-4B83-B2F5-93356297FABE}">
      <dgm:prSet/>
      <dgm:spPr/>
      <dgm:t>
        <a:bodyPr/>
        <a:lstStyle/>
        <a:p>
          <a:endParaRPr lang="fr-FR"/>
        </a:p>
      </dgm:t>
    </dgm:pt>
    <dgm:pt modelId="{76D860FC-6630-4F3B-BC5B-FB5DE22598DA}">
      <dgm:prSet/>
      <dgm:spPr/>
      <dgm:t>
        <a:bodyPr/>
        <a:lstStyle/>
        <a:p>
          <a:endParaRPr lang="fr-FR" b="0" i="0" dirty="0"/>
        </a:p>
      </dgm:t>
    </dgm:pt>
    <dgm:pt modelId="{48DB4EFA-B9B5-4BB7-B4CC-AADADEEFE8F5}" type="parTrans" cxnId="{0700785D-EF76-4FF7-85C7-8008CBB8B027}">
      <dgm:prSet/>
      <dgm:spPr/>
      <dgm:t>
        <a:bodyPr/>
        <a:lstStyle/>
        <a:p>
          <a:endParaRPr lang="fr-FR"/>
        </a:p>
      </dgm:t>
    </dgm:pt>
    <dgm:pt modelId="{50F0576C-6B98-4906-8164-7E7C2323159E}" type="sibTrans" cxnId="{0700785D-EF76-4FF7-85C7-8008CBB8B027}">
      <dgm:prSet/>
      <dgm:spPr/>
      <dgm:t>
        <a:bodyPr/>
        <a:lstStyle/>
        <a:p>
          <a:endParaRPr lang="fr-FR"/>
        </a:p>
      </dgm:t>
    </dgm:pt>
    <dgm:pt modelId="{F851D9D0-5EC8-41EB-9B16-C8B1EFA85F4E}">
      <dgm:prSet/>
      <dgm:spPr/>
      <dgm:t>
        <a:bodyPr/>
        <a:lstStyle/>
        <a:p>
          <a:endParaRPr lang="fr-FR"/>
        </a:p>
      </dgm:t>
    </dgm:pt>
    <dgm:pt modelId="{5842356C-BB2D-4F78-9331-7D1A1877467F}" type="parTrans" cxnId="{CC5598EB-BD60-4238-93BD-9118ED51AF66}">
      <dgm:prSet/>
      <dgm:spPr/>
      <dgm:t>
        <a:bodyPr/>
        <a:lstStyle/>
        <a:p>
          <a:endParaRPr lang="fr-FR"/>
        </a:p>
      </dgm:t>
    </dgm:pt>
    <dgm:pt modelId="{7D17CAE7-2A9F-4764-853F-25CE824AB728}" type="sibTrans" cxnId="{CC5598EB-BD60-4238-93BD-9118ED51AF66}">
      <dgm:prSet/>
      <dgm:spPr/>
      <dgm:t>
        <a:bodyPr/>
        <a:lstStyle/>
        <a:p>
          <a:endParaRPr lang="fr-FR"/>
        </a:p>
      </dgm:t>
    </dgm:pt>
    <dgm:pt modelId="{5755F893-DF5B-4C19-B62F-54178719F416}">
      <dgm:prSet/>
      <dgm:spPr/>
      <dgm:t>
        <a:bodyPr/>
        <a:lstStyle/>
        <a:p>
          <a:endParaRPr lang="fr-FR"/>
        </a:p>
      </dgm:t>
    </dgm:pt>
    <dgm:pt modelId="{6FC30588-4244-4FE0-BD96-F9985785D2D4}" type="parTrans" cxnId="{006FFEC9-5630-4049-85A8-B2AB201B7DA0}">
      <dgm:prSet/>
      <dgm:spPr/>
      <dgm:t>
        <a:bodyPr/>
        <a:lstStyle/>
        <a:p>
          <a:endParaRPr lang="fr-FR"/>
        </a:p>
      </dgm:t>
    </dgm:pt>
    <dgm:pt modelId="{B5480CE8-F570-4C7C-8149-4947D0E2D44E}" type="sibTrans" cxnId="{006FFEC9-5630-4049-85A8-B2AB201B7DA0}">
      <dgm:prSet/>
      <dgm:spPr/>
      <dgm:t>
        <a:bodyPr/>
        <a:lstStyle/>
        <a:p>
          <a:endParaRPr lang="fr-FR"/>
        </a:p>
      </dgm:t>
    </dgm:pt>
    <dgm:pt modelId="{DEC10D90-10C7-4425-A0D1-C8DC1C84500E}">
      <dgm:prSet/>
      <dgm:spPr/>
      <dgm:t>
        <a:bodyPr/>
        <a:lstStyle/>
        <a:p>
          <a:endParaRPr lang="fr-FR"/>
        </a:p>
      </dgm:t>
    </dgm:pt>
    <dgm:pt modelId="{309E4BFB-2B93-46C1-9057-C6ABB5CF7E77}" type="parTrans" cxnId="{5F08283C-D5E8-4986-8F86-9B43C860290F}">
      <dgm:prSet/>
      <dgm:spPr/>
      <dgm:t>
        <a:bodyPr/>
        <a:lstStyle/>
        <a:p>
          <a:endParaRPr lang="fr-FR"/>
        </a:p>
      </dgm:t>
    </dgm:pt>
    <dgm:pt modelId="{EDB143E3-E4E0-4B6A-A58A-D7839A1AB5AA}" type="sibTrans" cxnId="{5F08283C-D5E8-4986-8F86-9B43C860290F}">
      <dgm:prSet/>
      <dgm:spPr/>
      <dgm:t>
        <a:bodyPr/>
        <a:lstStyle/>
        <a:p>
          <a:endParaRPr lang="fr-FR"/>
        </a:p>
      </dgm:t>
    </dgm:pt>
    <dgm:pt modelId="{0B0DE4AC-063B-403D-B371-1C36191C3FF2}">
      <dgm:prSet/>
      <dgm:spPr/>
      <dgm:t>
        <a:bodyPr/>
        <a:lstStyle/>
        <a:p>
          <a:endParaRPr lang="fr-FR"/>
        </a:p>
      </dgm:t>
    </dgm:pt>
    <dgm:pt modelId="{A363BB12-53B5-495A-A46F-DE392BB2599D}" type="parTrans" cxnId="{9DF0BCAD-2EF8-4DDF-9E68-7F8CBBE9F3F1}">
      <dgm:prSet/>
      <dgm:spPr/>
      <dgm:t>
        <a:bodyPr/>
        <a:lstStyle/>
        <a:p>
          <a:endParaRPr lang="fr-FR"/>
        </a:p>
      </dgm:t>
    </dgm:pt>
    <dgm:pt modelId="{2C0F790E-56D6-49FA-954A-DB8C2427D4AC}" type="sibTrans" cxnId="{9DF0BCAD-2EF8-4DDF-9E68-7F8CBBE9F3F1}">
      <dgm:prSet/>
      <dgm:spPr/>
      <dgm:t>
        <a:bodyPr/>
        <a:lstStyle/>
        <a:p>
          <a:endParaRPr lang="fr-FR"/>
        </a:p>
      </dgm:t>
    </dgm:pt>
    <dgm:pt modelId="{DFDD279B-AA7C-4B1B-89F0-326C7AE4F444}">
      <dgm:prSet/>
      <dgm:spPr/>
      <dgm:t>
        <a:bodyPr/>
        <a:lstStyle/>
        <a:p>
          <a:endParaRPr lang="fr-FR"/>
        </a:p>
      </dgm:t>
    </dgm:pt>
    <dgm:pt modelId="{932B48FB-B9F4-4E48-B2F2-01900662B291}" type="parTrans" cxnId="{2D181CFA-2BC4-410B-85A1-FA63CF257475}">
      <dgm:prSet/>
      <dgm:spPr/>
      <dgm:t>
        <a:bodyPr/>
        <a:lstStyle/>
        <a:p>
          <a:endParaRPr lang="fr-FR"/>
        </a:p>
      </dgm:t>
    </dgm:pt>
    <dgm:pt modelId="{48754386-DEBA-4BDF-9937-98C0D7235D66}" type="sibTrans" cxnId="{2D181CFA-2BC4-410B-85A1-FA63CF257475}">
      <dgm:prSet/>
      <dgm:spPr/>
      <dgm:t>
        <a:bodyPr/>
        <a:lstStyle/>
        <a:p>
          <a:endParaRPr lang="fr-FR"/>
        </a:p>
      </dgm:t>
    </dgm:pt>
    <dgm:pt modelId="{CE3A6981-6D4B-486B-9B29-B6FF0F2B5DAA}">
      <dgm:prSet/>
      <dgm:spPr/>
      <dgm:t>
        <a:bodyPr/>
        <a:lstStyle/>
        <a:p>
          <a:endParaRPr lang="fr-FR"/>
        </a:p>
      </dgm:t>
    </dgm:pt>
    <dgm:pt modelId="{1FAFEFE6-057D-41D6-9E21-196EEFCDAF22}" type="parTrans" cxnId="{DF847695-2BDE-4388-8D0A-2BF05DC8E9AA}">
      <dgm:prSet/>
      <dgm:spPr/>
      <dgm:t>
        <a:bodyPr/>
        <a:lstStyle/>
        <a:p>
          <a:endParaRPr lang="fr-FR"/>
        </a:p>
      </dgm:t>
    </dgm:pt>
    <dgm:pt modelId="{B75E2B8E-C355-4222-8D6C-AB6F76938779}" type="sibTrans" cxnId="{DF847695-2BDE-4388-8D0A-2BF05DC8E9AA}">
      <dgm:prSet/>
      <dgm:spPr/>
      <dgm:t>
        <a:bodyPr/>
        <a:lstStyle/>
        <a:p>
          <a:endParaRPr lang="fr-FR"/>
        </a:p>
      </dgm:t>
    </dgm:pt>
    <dgm:pt modelId="{9043A80B-FFA3-4064-8FC8-1F596B5AA994}">
      <dgm:prSet/>
      <dgm:spPr/>
      <dgm:t>
        <a:bodyPr/>
        <a:lstStyle/>
        <a:p>
          <a:endParaRPr lang="fr-FR"/>
        </a:p>
      </dgm:t>
    </dgm:pt>
    <dgm:pt modelId="{7B98058E-39FA-4BB1-9DC4-12564E56485B}" type="parTrans" cxnId="{514B2FD4-3A4F-46A2-91CE-4322C7666001}">
      <dgm:prSet/>
      <dgm:spPr/>
      <dgm:t>
        <a:bodyPr/>
        <a:lstStyle/>
        <a:p>
          <a:endParaRPr lang="fr-FR"/>
        </a:p>
      </dgm:t>
    </dgm:pt>
    <dgm:pt modelId="{276DDDE8-01B6-4467-88B2-338C9CEE6C5E}" type="sibTrans" cxnId="{514B2FD4-3A4F-46A2-91CE-4322C7666001}">
      <dgm:prSet/>
      <dgm:spPr/>
      <dgm:t>
        <a:bodyPr/>
        <a:lstStyle/>
        <a:p>
          <a:endParaRPr lang="fr-FR"/>
        </a:p>
      </dgm:t>
    </dgm:pt>
    <dgm:pt modelId="{932D19B4-6649-43EA-8FE4-A56EFA4DD68A}">
      <dgm:prSet/>
      <dgm:spPr/>
      <dgm:t>
        <a:bodyPr/>
        <a:lstStyle/>
        <a:p>
          <a:r>
            <a:rPr lang="fr-FR" dirty="0" smtClean="0"/>
            <a:t>Tracer les “actes de propriété” et le transfert de propriété grâce au transfert de token</a:t>
          </a:r>
          <a:endParaRPr lang="fr-FR" dirty="0"/>
        </a:p>
      </dgm:t>
    </dgm:pt>
    <dgm:pt modelId="{365518E3-D2A9-480E-9047-AE56DF8A6C9E}" type="parTrans" cxnId="{EC2A5D10-E77B-4750-9492-58836FAA1DA1}">
      <dgm:prSet/>
      <dgm:spPr/>
      <dgm:t>
        <a:bodyPr/>
        <a:lstStyle/>
        <a:p>
          <a:endParaRPr lang="fr-FR"/>
        </a:p>
      </dgm:t>
    </dgm:pt>
    <dgm:pt modelId="{899B7933-A7DF-4E98-92CB-BEC6E36300D8}" type="sibTrans" cxnId="{EC2A5D10-E77B-4750-9492-58836FAA1DA1}">
      <dgm:prSet/>
      <dgm:spPr/>
      <dgm:t>
        <a:bodyPr/>
        <a:lstStyle/>
        <a:p>
          <a:endParaRPr lang="fr-FR"/>
        </a:p>
      </dgm:t>
    </dgm:pt>
    <dgm:pt modelId="{0660B5FF-8917-4A4F-A767-17E4ECB34977}">
      <dgm:prSet/>
      <dgm:spPr/>
      <dgm:t>
        <a:bodyPr/>
        <a:lstStyle/>
        <a:p>
          <a:endParaRPr lang="fr-FR" dirty="0"/>
        </a:p>
      </dgm:t>
    </dgm:pt>
    <dgm:pt modelId="{F354CA49-655F-4DA2-958E-B19D20AE07C5}" type="parTrans" cxnId="{6C4E0758-CDF6-427F-86C1-7C3A811F868D}">
      <dgm:prSet/>
      <dgm:spPr/>
      <dgm:t>
        <a:bodyPr/>
        <a:lstStyle/>
        <a:p>
          <a:endParaRPr lang="fr-FR"/>
        </a:p>
      </dgm:t>
    </dgm:pt>
    <dgm:pt modelId="{70D0467E-11B1-4BE0-A6B9-C7F43F9CBF8D}" type="sibTrans" cxnId="{6C4E0758-CDF6-427F-86C1-7C3A811F868D}">
      <dgm:prSet/>
      <dgm:spPr/>
      <dgm:t>
        <a:bodyPr/>
        <a:lstStyle/>
        <a:p>
          <a:endParaRPr lang="fr-FR"/>
        </a:p>
      </dgm:t>
    </dgm:pt>
    <dgm:pt modelId="{F6610E56-B3B9-4714-9AA5-238EF2A492F8}">
      <dgm:prSet/>
      <dgm:spPr/>
      <dgm:t>
        <a:bodyPr/>
        <a:lstStyle/>
        <a:p>
          <a:r>
            <a:rPr lang="fr-FR" dirty="0" smtClean="0"/>
            <a:t>Voter dans une organisation décentralisée et donner un droit de vote plus ou moins important en fonction du nombre de </a:t>
          </a:r>
          <a:r>
            <a:rPr lang="fr-FR" dirty="0" err="1" smtClean="0"/>
            <a:t>tokens</a:t>
          </a:r>
          <a:r>
            <a:rPr lang="fr-FR" dirty="0" smtClean="0"/>
            <a:t> détenus.</a:t>
          </a:r>
          <a:endParaRPr lang="fr-FR" dirty="0"/>
        </a:p>
      </dgm:t>
    </dgm:pt>
    <dgm:pt modelId="{222D2319-43C8-4C61-9D3A-2F93E0C74182}" type="parTrans" cxnId="{C6F83FD8-48B3-4B71-B6E2-5CE1F0958EDA}">
      <dgm:prSet/>
      <dgm:spPr/>
      <dgm:t>
        <a:bodyPr/>
        <a:lstStyle/>
        <a:p>
          <a:endParaRPr lang="fr-FR"/>
        </a:p>
      </dgm:t>
    </dgm:pt>
    <dgm:pt modelId="{83F0D577-99F0-438A-912A-55780EB0B425}" type="sibTrans" cxnId="{C6F83FD8-48B3-4B71-B6E2-5CE1F0958EDA}">
      <dgm:prSet/>
      <dgm:spPr/>
      <dgm:t>
        <a:bodyPr/>
        <a:lstStyle/>
        <a:p>
          <a:endParaRPr lang="fr-FR"/>
        </a:p>
      </dgm:t>
    </dgm:pt>
    <dgm:pt modelId="{36408DE5-36DE-4616-86D1-910747FFB5B3}" type="pres">
      <dgm:prSet presAssocID="{BEF4333C-1D42-4860-9B2E-F3BF0A6EF1FD}" presName="diagram" presStyleCnt="0">
        <dgm:presLayoutVars>
          <dgm:chMax val="1"/>
          <dgm:dir/>
          <dgm:animLvl val="ctr"/>
          <dgm:resizeHandles val="exact"/>
        </dgm:presLayoutVars>
      </dgm:prSet>
      <dgm:spPr/>
      <dgm:t>
        <a:bodyPr/>
        <a:lstStyle/>
        <a:p>
          <a:endParaRPr lang="fr-FR"/>
        </a:p>
      </dgm:t>
    </dgm:pt>
    <dgm:pt modelId="{0997F582-2275-43E7-BB40-521DF5924339}" type="pres">
      <dgm:prSet presAssocID="{BEF4333C-1D42-4860-9B2E-F3BF0A6EF1FD}" presName="matrix" presStyleCnt="0"/>
      <dgm:spPr/>
    </dgm:pt>
    <dgm:pt modelId="{2B571FBE-7C62-435B-9889-8A8D7192EF64}" type="pres">
      <dgm:prSet presAssocID="{BEF4333C-1D42-4860-9B2E-F3BF0A6EF1FD}" presName="tile1" presStyleLbl="node1" presStyleIdx="0" presStyleCnt="4"/>
      <dgm:spPr/>
      <dgm:t>
        <a:bodyPr/>
        <a:lstStyle/>
        <a:p>
          <a:endParaRPr lang="fr-FR"/>
        </a:p>
      </dgm:t>
    </dgm:pt>
    <dgm:pt modelId="{5F45CB5D-B41B-4B7D-B7B7-04AA7258B356}" type="pres">
      <dgm:prSet presAssocID="{BEF4333C-1D42-4860-9B2E-F3BF0A6EF1FD}" presName="tile1text" presStyleLbl="node1" presStyleIdx="0" presStyleCnt="4">
        <dgm:presLayoutVars>
          <dgm:chMax val="0"/>
          <dgm:chPref val="0"/>
          <dgm:bulletEnabled val="1"/>
        </dgm:presLayoutVars>
      </dgm:prSet>
      <dgm:spPr/>
      <dgm:t>
        <a:bodyPr/>
        <a:lstStyle/>
        <a:p>
          <a:endParaRPr lang="fr-FR"/>
        </a:p>
      </dgm:t>
    </dgm:pt>
    <dgm:pt modelId="{9038B335-CB0F-427C-8BDF-453478E9E806}" type="pres">
      <dgm:prSet presAssocID="{BEF4333C-1D42-4860-9B2E-F3BF0A6EF1FD}" presName="tile2" presStyleLbl="node1" presStyleIdx="1" presStyleCnt="4" custLinFactNeighborX="0" custLinFactNeighborY="75"/>
      <dgm:spPr/>
      <dgm:t>
        <a:bodyPr/>
        <a:lstStyle/>
        <a:p>
          <a:endParaRPr lang="fr-FR"/>
        </a:p>
      </dgm:t>
    </dgm:pt>
    <dgm:pt modelId="{A6F7185E-CDF3-4BEC-B16C-E73062A952A8}" type="pres">
      <dgm:prSet presAssocID="{BEF4333C-1D42-4860-9B2E-F3BF0A6EF1FD}" presName="tile2text" presStyleLbl="node1" presStyleIdx="1" presStyleCnt="4">
        <dgm:presLayoutVars>
          <dgm:chMax val="0"/>
          <dgm:chPref val="0"/>
          <dgm:bulletEnabled val="1"/>
        </dgm:presLayoutVars>
      </dgm:prSet>
      <dgm:spPr/>
      <dgm:t>
        <a:bodyPr/>
        <a:lstStyle/>
        <a:p>
          <a:endParaRPr lang="fr-FR"/>
        </a:p>
      </dgm:t>
    </dgm:pt>
    <dgm:pt modelId="{24BC040B-789F-4C69-9408-7CDEE6D63667}" type="pres">
      <dgm:prSet presAssocID="{BEF4333C-1D42-4860-9B2E-F3BF0A6EF1FD}" presName="tile3" presStyleLbl="node1" presStyleIdx="2" presStyleCnt="4"/>
      <dgm:spPr/>
      <dgm:t>
        <a:bodyPr/>
        <a:lstStyle/>
        <a:p>
          <a:endParaRPr lang="fr-FR"/>
        </a:p>
      </dgm:t>
    </dgm:pt>
    <dgm:pt modelId="{26926D9D-8FAF-4F00-B156-751C9647F6AB}" type="pres">
      <dgm:prSet presAssocID="{BEF4333C-1D42-4860-9B2E-F3BF0A6EF1FD}" presName="tile3text" presStyleLbl="node1" presStyleIdx="2" presStyleCnt="4">
        <dgm:presLayoutVars>
          <dgm:chMax val="0"/>
          <dgm:chPref val="0"/>
          <dgm:bulletEnabled val="1"/>
        </dgm:presLayoutVars>
      </dgm:prSet>
      <dgm:spPr/>
      <dgm:t>
        <a:bodyPr/>
        <a:lstStyle/>
        <a:p>
          <a:endParaRPr lang="fr-FR"/>
        </a:p>
      </dgm:t>
    </dgm:pt>
    <dgm:pt modelId="{1F2C7BCE-7CDA-4BCE-9929-B8EB2859C788}" type="pres">
      <dgm:prSet presAssocID="{BEF4333C-1D42-4860-9B2E-F3BF0A6EF1FD}" presName="tile4" presStyleLbl="node1" presStyleIdx="3" presStyleCnt="4"/>
      <dgm:spPr/>
      <dgm:t>
        <a:bodyPr/>
        <a:lstStyle/>
        <a:p>
          <a:endParaRPr lang="fr-FR"/>
        </a:p>
      </dgm:t>
    </dgm:pt>
    <dgm:pt modelId="{4F0F7F16-D83C-42F3-8921-6B18B35B305A}" type="pres">
      <dgm:prSet presAssocID="{BEF4333C-1D42-4860-9B2E-F3BF0A6EF1FD}" presName="tile4text" presStyleLbl="node1" presStyleIdx="3" presStyleCnt="4">
        <dgm:presLayoutVars>
          <dgm:chMax val="0"/>
          <dgm:chPref val="0"/>
          <dgm:bulletEnabled val="1"/>
        </dgm:presLayoutVars>
      </dgm:prSet>
      <dgm:spPr/>
      <dgm:t>
        <a:bodyPr/>
        <a:lstStyle/>
        <a:p>
          <a:endParaRPr lang="fr-FR"/>
        </a:p>
      </dgm:t>
    </dgm:pt>
    <dgm:pt modelId="{61E7DFE9-67D9-45D4-AFA0-588D068E212C}" type="pres">
      <dgm:prSet presAssocID="{BEF4333C-1D42-4860-9B2E-F3BF0A6EF1FD}" presName="centerTile" presStyleLbl="fgShp" presStyleIdx="0" presStyleCnt="1">
        <dgm:presLayoutVars>
          <dgm:chMax val="0"/>
          <dgm:chPref val="0"/>
        </dgm:presLayoutVars>
      </dgm:prSet>
      <dgm:spPr/>
      <dgm:t>
        <a:bodyPr/>
        <a:lstStyle/>
        <a:p>
          <a:endParaRPr lang="fr-FR"/>
        </a:p>
      </dgm:t>
    </dgm:pt>
  </dgm:ptLst>
  <dgm:cxnLst>
    <dgm:cxn modelId="{EC2A5D10-E77B-4750-9492-58836FAA1DA1}" srcId="{C3EAE739-99A0-41D1-B472-34B11A7EEB4A}" destId="{932D19B4-6649-43EA-8FE4-A56EFA4DD68A}" srcOrd="3" destOrd="0" parTransId="{365518E3-D2A9-480E-9047-AE56DF8A6C9E}" sibTransId="{899B7933-A7DF-4E98-92CB-BEC6E36300D8}"/>
    <dgm:cxn modelId="{319816B0-6AA1-4B83-B2F5-93356297FABE}" srcId="{C3EAE739-99A0-41D1-B472-34B11A7EEB4A}" destId="{651C901E-FDA7-4DC5-B4FB-75009E2F07AD}" srcOrd="14" destOrd="0" parTransId="{4419FB14-F00C-4C6C-AD12-DF5056AFBE81}" sibTransId="{621801BD-66BF-4C50-81C9-8E20FBC0382C}"/>
    <dgm:cxn modelId="{D17CA07E-5728-40B9-B2B8-4306FE297CE0}" srcId="{C3EAE739-99A0-41D1-B472-34B11A7EEB4A}" destId="{E7E34254-FAA1-4E58-AE43-48CF0739DC21}" srcOrd="0" destOrd="0" parTransId="{42630B95-8FEA-4D37-AECF-5CAF72055909}" sibTransId="{E41C3180-0314-44D5-B93F-53E0A5D74AB0}"/>
    <dgm:cxn modelId="{C77F5FF8-F3B5-4BEA-9030-E6AD45021CC1}" type="presOf" srcId="{F6610E56-B3B9-4714-9AA5-238EF2A492F8}" destId="{24BC040B-789F-4C69-9408-7CDEE6D63667}" srcOrd="0" destOrd="0" presId="urn:microsoft.com/office/officeart/2005/8/layout/matrix1"/>
    <dgm:cxn modelId="{006FFEC9-5630-4049-85A8-B2AB201B7DA0}" srcId="{C3EAE739-99A0-41D1-B472-34B11A7EEB4A}" destId="{5755F893-DF5B-4C19-B62F-54178719F416}" srcOrd="7" destOrd="0" parTransId="{6FC30588-4244-4FE0-BD96-F9985785D2D4}" sibTransId="{B5480CE8-F570-4C7C-8149-4947D0E2D44E}"/>
    <dgm:cxn modelId="{BB7CF729-31CA-4C3B-9F99-628187E6E7ED}" type="presOf" srcId="{EC2729D4-9377-4849-AC57-7EDA881100BE}" destId="{9038B335-CB0F-427C-8BDF-453478E9E806}" srcOrd="0" destOrd="0" presId="urn:microsoft.com/office/officeart/2005/8/layout/matrix1"/>
    <dgm:cxn modelId="{D0F3B119-5658-415D-89DE-8BB2BAFD5892}" srcId="{C3EAE739-99A0-41D1-B472-34B11A7EEB4A}" destId="{EC2729D4-9377-4849-AC57-7EDA881100BE}" srcOrd="1" destOrd="0" parTransId="{0A546DDF-A066-453E-959E-EFC9C1A11CD2}" sibTransId="{60F994BA-DB02-4EC3-8008-18BD47FFCAE0}"/>
    <dgm:cxn modelId="{0700785D-EF76-4FF7-85C7-8008CBB8B027}" srcId="{C3EAE739-99A0-41D1-B472-34B11A7EEB4A}" destId="{76D860FC-6630-4F3B-BC5B-FB5DE22598DA}" srcOrd="5" destOrd="0" parTransId="{48DB4EFA-B9B5-4BB7-B4CC-AADADEEFE8F5}" sibTransId="{50F0576C-6B98-4906-8164-7E7C2323159E}"/>
    <dgm:cxn modelId="{C6F83FD8-48B3-4B71-B6E2-5CE1F0958EDA}" srcId="{C3EAE739-99A0-41D1-B472-34B11A7EEB4A}" destId="{F6610E56-B3B9-4714-9AA5-238EF2A492F8}" srcOrd="2" destOrd="0" parTransId="{222D2319-43C8-4C61-9D3A-2F93E0C74182}" sibTransId="{83F0D577-99F0-438A-912A-55780EB0B425}"/>
    <dgm:cxn modelId="{4E524467-D00E-4A45-A272-1E387BB91BD0}" type="presOf" srcId="{C3EAE739-99A0-41D1-B472-34B11A7EEB4A}" destId="{61E7DFE9-67D9-45D4-AFA0-588D068E212C}" srcOrd="0" destOrd="0" presId="urn:microsoft.com/office/officeart/2005/8/layout/matrix1"/>
    <dgm:cxn modelId="{CC5598EB-BD60-4238-93BD-9118ED51AF66}" srcId="{C3EAE739-99A0-41D1-B472-34B11A7EEB4A}" destId="{F851D9D0-5EC8-41EB-9B16-C8B1EFA85F4E}" srcOrd="6" destOrd="0" parTransId="{5842356C-BB2D-4F78-9331-7D1A1877467F}" sibTransId="{7D17CAE7-2A9F-4764-853F-25CE824AB728}"/>
    <dgm:cxn modelId="{13D99F30-B872-450E-AA1C-0F7B5EDEF4C0}" type="presOf" srcId="{932D19B4-6649-43EA-8FE4-A56EFA4DD68A}" destId="{1F2C7BCE-7CDA-4BCE-9929-B8EB2859C788}" srcOrd="0" destOrd="0" presId="urn:microsoft.com/office/officeart/2005/8/layout/matrix1"/>
    <dgm:cxn modelId="{2D181CFA-2BC4-410B-85A1-FA63CF257475}" srcId="{C3EAE739-99A0-41D1-B472-34B11A7EEB4A}" destId="{DFDD279B-AA7C-4B1B-89F0-326C7AE4F444}" srcOrd="10" destOrd="0" parTransId="{932B48FB-B9F4-4E48-B2F2-01900662B291}" sibTransId="{48754386-DEBA-4BDF-9937-98C0D7235D66}"/>
    <dgm:cxn modelId="{9DF0BCAD-2EF8-4DDF-9E68-7F8CBBE9F3F1}" srcId="{C3EAE739-99A0-41D1-B472-34B11A7EEB4A}" destId="{0B0DE4AC-063B-403D-B371-1C36191C3FF2}" srcOrd="9" destOrd="0" parTransId="{A363BB12-53B5-495A-A46F-DE392BB2599D}" sibTransId="{2C0F790E-56D6-49FA-954A-DB8C2427D4AC}"/>
    <dgm:cxn modelId="{39007B4B-659F-4162-98CC-7B1C1FA92BD4}" type="presOf" srcId="{BEF4333C-1D42-4860-9B2E-F3BF0A6EF1FD}" destId="{36408DE5-36DE-4616-86D1-910747FFB5B3}" srcOrd="0" destOrd="0" presId="urn:microsoft.com/office/officeart/2005/8/layout/matrix1"/>
    <dgm:cxn modelId="{7E109B45-A44F-4E54-A970-5A6ECBB4B21A}" type="presOf" srcId="{E7E34254-FAA1-4E58-AE43-48CF0739DC21}" destId="{2B571FBE-7C62-435B-9889-8A8D7192EF64}" srcOrd="0" destOrd="0" presId="urn:microsoft.com/office/officeart/2005/8/layout/matrix1"/>
    <dgm:cxn modelId="{93F0BB0B-5D77-42F4-BD4B-6517297E9EBE}" type="presOf" srcId="{EC2729D4-9377-4849-AC57-7EDA881100BE}" destId="{A6F7185E-CDF3-4BEC-B16C-E73062A952A8}" srcOrd="1" destOrd="0" presId="urn:microsoft.com/office/officeart/2005/8/layout/matrix1"/>
    <dgm:cxn modelId="{F7C4C81A-108D-4BC5-B924-2A79A34ADC51}" type="presOf" srcId="{F6610E56-B3B9-4714-9AA5-238EF2A492F8}" destId="{26926D9D-8FAF-4F00-B156-751C9647F6AB}" srcOrd="1" destOrd="0" presId="urn:microsoft.com/office/officeart/2005/8/layout/matrix1"/>
    <dgm:cxn modelId="{5F08283C-D5E8-4986-8F86-9B43C860290F}" srcId="{C3EAE739-99A0-41D1-B472-34B11A7EEB4A}" destId="{DEC10D90-10C7-4425-A0D1-C8DC1C84500E}" srcOrd="8" destOrd="0" parTransId="{309E4BFB-2B93-46C1-9057-C6ABB5CF7E77}" sibTransId="{EDB143E3-E4E0-4B6A-A58A-D7839A1AB5AA}"/>
    <dgm:cxn modelId="{FAFB19D4-B920-40F7-8313-AA3794B3D6CD}" srcId="{C3EAE739-99A0-41D1-B472-34B11A7EEB4A}" destId="{03D56F82-7276-4C90-90FF-6BAE0B6A5A44}" srcOrd="13" destOrd="0" parTransId="{8FF83D52-1D33-4312-9F5A-D8EC5B5B2064}" sibTransId="{72830E7B-80CD-4BC4-A6B4-8C3499ECC2D5}"/>
    <dgm:cxn modelId="{514B2FD4-3A4F-46A2-91CE-4322C7666001}" srcId="{C3EAE739-99A0-41D1-B472-34B11A7EEB4A}" destId="{9043A80B-FFA3-4064-8FC8-1F596B5AA994}" srcOrd="12" destOrd="0" parTransId="{7B98058E-39FA-4BB1-9DC4-12564E56485B}" sibTransId="{276DDDE8-01B6-4467-88B2-338C9CEE6C5E}"/>
    <dgm:cxn modelId="{068DC5FD-A155-4EBA-8D1B-CC7C049B95DD}" srcId="{BEF4333C-1D42-4860-9B2E-F3BF0A6EF1FD}" destId="{C3EAE739-99A0-41D1-B472-34B11A7EEB4A}" srcOrd="0" destOrd="0" parTransId="{FC1138CB-84AD-4846-8492-27E4E859911C}" sibTransId="{229D8418-EA2A-42F0-AA95-ACCABC0CB1BA}"/>
    <dgm:cxn modelId="{DF847695-2BDE-4388-8D0A-2BF05DC8E9AA}" srcId="{C3EAE739-99A0-41D1-B472-34B11A7EEB4A}" destId="{CE3A6981-6D4B-486B-9B29-B6FF0F2B5DAA}" srcOrd="11" destOrd="0" parTransId="{1FAFEFE6-057D-41D6-9E21-196EEFCDAF22}" sibTransId="{B75E2B8E-C355-4222-8D6C-AB6F76938779}"/>
    <dgm:cxn modelId="{73756FEE-D6A9-4659-8F4E-79F69024CD75}" type="presOf" srcId="{932D19B4-6649-43EA-8FE4-A56EFA4DD68A}" destId="{4F0F7F16-D83C-42F3-8921-6B18B35B305A}" srcOrd="1" destOrd="0" presId="urn:microsoft.com/office/officeart/2005/8/layout/matrix1"/>
    <dgm:cxn modelId="{6C4E0758-CDF6-427F-86C1-7C3A811F868D}" srcId="{C3EAE739-99A0-41D1-B472-34B11A7EEB4A}" destId="{0660B5FF-8917-4A4F-A767-17E4ECB34977}" srcOrd="4" destOrd="0" parTransId="{F354CA49-655F-4DA2-958E-B19D20AE07C5}" sibTransId="{70D0467E-11B1-4BE0-A6B9-C7F43F9CBF8D}"/>
    <dgm:cxn modelId="{F3970AC4-2B9B-44BE-9E3F-5F8CE4A8AE12}" type="presOf" srcId="{E7E34254-FAA1-4E58-AE43-48CF0739DC21}" destId="{5F45CB5D-B41B-4B7D-B7B7-04AA7258B356}" srcOrd="1" destOrd="0" presId="urn:microsoft.com/office/officeart/2005/8/layout/matrix1"/>
    <dgm:cxn modelId="{4E7E9437-FF05-491C-B7B2-544D4AF1E660}" type="presParOf" srcId="{36408DE5-36DE-4616-86D1-910747FFB5B3}" destId="{0997F582-2275-43E7-BB40-521DF5924339}" srcOrd="0" destOrd="0" presId="urn:microsoft.com/office/officeart/2005/8/layout/matrix1"/>
    <dgm:cxn modelId="{22DF79A1-8DDD-4079-8E84-F5A4C5BDF3FC}" type="presParOf" srcId="{0997F582-2275-43E7-BB40-521DF5924339}" destId="{2B571FBE-7C62-435B-9889-8A8D7192EF64}" srcOrd="0" destOrd="0" presId="urn:microsoft.com/office/officeart/2005/8/layout/matrix1"/>
    <dgm:cxn modelId="{671596E1-D293-4EB9-8685-6121B1B15FE2}" type="presParOf" srcId="{0997F582-2275-43E7-BB40-521DF5924339}" destId="{5F45CB5D-B41B-4B7D-B7B7-04AA7258B356}" srcOrd="1" destOrd="0" presId="urn:microsoft.com/office/officeart/2005/8/layout/matrix1"/>
    <dgm:cxn modelId="{6E1CDE5D-980F-46CB-8DAB-7F2208C65ED1}" type="presParOf" srcId="{0997F582-2275-43E7-BB40-521DF5924339}" destId="{9038B335-CB0F-427C-8BDF-453478E9E806}" srcOrd="2" destOrd="0" presId="urn:microsoft.com/office/officeart/2005/8/layout/matrix1"/>
    <dgm:cxn modelId="{00B7FFCF-E090-4192-A8AB-C5A459BC7CCE}" type="presParOf" srcId="{0997F582-2275-43E7-BB40-521DF5924339}" destId="{A6F7185E-CDF3-4BEC-B16C-E73062A952A8}" srcOrd="3" destOrd="0" presId="urn:microsoft.com/office/officeart/2005/8/layout/matrix1"/>
    <dgm:cxn modelId="{0DD6C52D-590F-4742-810C-BB7D627D8B12}" type="presParOf" srcId="{0997F582-2275-43E7-BB40-521DF5924339}" destId="{24BC040B-789F-4C69-9408-7CDEE6D63667}" srcOrd="4" destOrd="0" presId="urn:microsoft.com/office/officeart/2005/8/layout/matrix1"/>
    <dgm:cxn modelId="{C3F9D123-517E-4C9A-AE18-37C3F9D6B86D}" type="presParOf" srcId="{0997F582-2275-43E7-BB40-521DF5924339}" destId="{26926D9D-8FAF-4F00-B156-751C9647F6AB}" srcOrd="5" destOrd="0" presId="urn:microsoft.com/office/officeart/2005/8/layout/matrix1"/>
    <dgm:cxn modelId="{DBA1600F-9CD7-41F1-970C-371E0EC8C5AF}" type="presParOf" srcId="{0997F582-2275-43E7-BB40-521DF5924339}" destId="{1F2C7BCE-7CDA-4BCE-9929-B8EB2859C788}" srcOrd="6" destOrd="0" presId="urn:microsoft.com/office/officeart/2005/8/layout/matrix1"/>
    <dgm:cxn modelId="{1F53A654-D673-420D-8224-49811F3FBD43}" type="presParOf" srcId="{0997F582-2275-43E7-BB40-521DF5924339}" destId="{4F0F7F16-D83C-42F3-8921-6B18B35B305A}" srcOrd="7" destOrd="0" presId="urn:microsoft.com/office/officeart/2005/8/layout/matrix1"/>
    <dgm:cxn modelId="{8ECD74E1-FD6D-41F0-8777-3D6281973248}" type="presParOf" srcId="{36408DE5-36DE-4616-86D1-910747FFB5B3}" destId="{61E7DFE9-67D9-45D4-AFA0-588D068E212C}"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7BF32F-EBB0-4AA8-994E-5E5954DF849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390214DF-4371-48A8-AC4B-6B22774C6080}">
      <dgm:prSet phldrT="[Texte]"/>
      <dgm:spPr/>
      <dgm:t>
        <a:bodyPr/>
        <a:lstStyle/>
        <a:p>
          <a:r>
            <a:rPr lang="fr-FR" dirty="0" smtClean="0"/>
            <a:t>Non fongible</a:t>
          </a:r>
          <a:endParaRPr lang="fr-FR" dirty="0"/>
        </a:p>
      </dgm:t>
    </dgm:pt>
    <dgm:pt modelId="{670102D0-A36C-47F0-B86E-458793DEDC7E}" type="parTrans" cxnId="{B5431C53-FA29-4202-A0E1-454AAB67F0E3}">
      <dgm:prSet/>
      <dgm:spPr/>
      <dgm:t>
        <a:bodyPr/>
        <a:lstStyle/>
        <a:p>
          <a:endParaRPr lang="fr-FR"/>
        </a:p>
      </dgm:t>
    </dgm:pt>
    <dgm:pt modelId="{EAB9CBB2-3095-4A3C-ABE1-D8830DB5A2D1}" type="sibTrans" cxnId="{B5431C53-FA29-4202-A0E1-454AAB67F0E3}">
      <dgm:prSet/>
      <dgm:spPr/>
      <dgm:t>
        <a:bodyPr/>
        <a:lstStyle/>
        <a:p>
          <a:endParaRPr lang="fr-FR"/>
        </a:p>
      </dgm:t>
    </dgm:pt>
    <dgm:pt modelId="{5428C6FA-9475-495F-A48C-5D0F63E32735}">
      <dgm:prSet phldrT="[Texte]"/>
      <dgm:spPr/>
      <dgm:t>
        <a:bodyPr/>
        <a:lstStyle/>
        <a:p>
          <a:r>
            <a:rPr lang="fr-FR" dirty="0" smtClean="0"/>
            <a:t>Jeton ou </a:t>
          </a:r>
          <a:r>
            <a:rPr lang="fr-FR" dirty="0" err="1" smtClean="0"/>
            <a:t>Token</a:t>
          </a:r>
          <a:endParaRPr lang="fr-FR" dirty="0"/>
        </a:p>
      </dgm:t>
    </dgm:pt>
    <dgm:pt modelId="{289F0185-487F-4C5A-A495-F3705ACBEDA2}" type="parTrans" cxnId="{0A7F0BD8-AA07-4AB1-8F58-C04E3DDA0D28}">
      <dgm:prSet/>
      <dgm:spPr/>
      <dgm:t>
        <a:bodyPr/>
        <a:lstStyle/>
        <a:p>
          <a:endParaRPr lang="fr-FR"/>
        </a:p>
      </dgm:t>
    </dgm:pt>
    <dgm:pt modelId="{1E067E5A-02AD-46DC-922B-47B41CE4CDD3}" type="sibTrans" cxnId="{0A7F0BD8-AA07-4AB1-8F58-C04E3DDA0D28}">
      <dgm:prSet/>
      <dgm:spPr/>
      <dgm:t>
        <a:bodyPr/>
        <a:lstStyle/>
        <a:p>
          <a:endParaRPr lang="fr-FR"/>
        </a:p>
      </dgm:t>
    </dgm:pt>
    <dgm:pt modelId="{364BC24E-BC4D-4990-BBA6-1D4144928EA9}">
      <dgm:prSet/>
      <dgm:spPr/>
      <dgm:t>
        <a:bodyPr/>
        <a:lstStyle/>
        <a:p>
          <a:r>
            <a:rPr lang="fr-FR" b="0" i="0" dirty="0" smtClean="0"/>
            <a:t>Titre de propriété numérique, émis par une </a:t>
          </a:r>
          <a:r>
            <a:rPr lang="fr-FR" b="0" i="0" dirty="0" err="1" smtClean="0"/>
            <a:t>Blockchain</a:t>
          </a:r>
          <a:r>
            <a:rPr lang="fr-FR" b="0" i="0" dirty="0" smtClean="0"/>
            <a:t> (principalement </a:t>
          </a:r>
          <a:r>
            <a:rPr lang="fr-FR" b="0" i="0" dirty="0" err="1" smtClean="0"/>
            <a:t>Ethereum</a:t>
          </a:r>
          <a:r>
            <a:rPr lang="fr-FR" b="0" i="0" dirty="0" smtClean="0"/>
            <a:t>), et associé à un actif numérique (photo, vidéo, etc.)</a:t>
          </a:r>
          <a:endParaRPr lang="fr-FR" dirty="0"/>
        </a:p>
      </dgm:t>
    </dgm:pt>
    <dgm:pt modelId="{0EA74784-08AA-45FB-8E89-21A521A95621}" type="parTrans" cxnId="{BA1D04A3-9D36-4E4B-82BC-1C7EF089DC3C}">
      <dgm:prSet/>
      <dgm:spPr/>
      <dgm:t>
        <a:bodyPr/>
        <a:lstStyle/>
        <a:p>
          <a:endParaRPr lang="fr-FR"/>
        </a:p>
      </dgm:t>
    </dgm:pt>
    <dgm:pt modelId="{7E87A103-0A06-41E2-ACA6-C1D8C8842D7E}" type="sibTrans" cxnId="{BA1D04A3-9D36-4E4B-82BC-1C7EF089DC3C}">
      <dgm:prSet/>
      <dgm:spPr/>
      <dgm:t>
        <a:bodyPr/>
        <a:lstStyle/>
        <a:p>
          <a:endParaRPr lang="fr-FR"/>
        </a:p>
      </dgm:t>
    </dgm:pt>
    <dgm:pt modelId="{BD9ACEDA-BA43-4B5D-B2C4-21487D89B726}">
      <dgm:prSet/>
      <dgm:spPr/>
      <dgm:t>
        <a:bodyPr/>
        <a:lstStyle/>
        <a:p>
          <a:r>
            <a:rPr lang="fr-FR" b="0" i="0" smtClean="0"/>
            <a:t>Chaque NFT est unique et ne peut être reproduit. Un NFT est non fongible car unique et non interchangeable à la différence d’une monnaie. </a:t>
          </a:r>
          <a:endParaRPr lang="fr-FR"/>
        </a:p>
      </dgm:t>
    </dgm:pt>
    <dgm:pt modelId="{0E823FDC-69D0-49F7-B995-BC38439E6BD6}" type="parTrans" cxnId="{34D97589-7538-4C1B-AC64-CD9448EE8C33}">
      <dgm:prSet/>
      <dgm:spPr/>
      <dgm:t>
        <a:bodyPr/>
        <a:lstStyle/>
        <a:p>
          <a:endParaRPr lang="fr-FR"/>
        </a:p>
      </dgm:t>
    </dgm:pt>
    <dgm:pt modelId="{67289B55-0F3D-4541-AEF7-1D22A6DEF3A7}" type="sibTrans" cxnId="{34D97589-7538-4C1B-AC64-CD9448EE8C33}">
      <dgm:prSet/>
      <dgm:spPr/>
      <dgm:t>
        <a:bodyPr/>
        <a:lstStyle/>
        <a:p>
          <a:endParaRPr lang="fr-FR"/>
        </a:p>
      </dgm:t>
    </dgm:pt>
    <dgm:pt modelId="{94EDCD34-A544-45FF-AF14-29CACAA15C06}">
      <dgm:prSet/>
      <dgm:spPr/>
      <dgm:t>
        <a:bodyPr/>
        <a:lstStyle/>
        <a:p>
          <a:r>
            <a:rPr lang="fr-FR" b="0" i="0" dirty="0" smtClean="0"/>
            <a:t>Les NFT sont </a:t>
          </a:r>
          <a:r>
            <a:rPr lang="fr-FR" b="1" i="0" dirty="0" smtClean="0"/>
            <a:t>infalsifiable</a:t>
          </a:r>
          <a:r>
            <a:rPr lang="fr-FR" b="0" i="0" dirty="0" smtClean="0"/>
            <a:t>s (car reposant sur la </a:t>
          </a:r>
          <a:r>
            <a:rPr lang="fr-FR" b="0" i="0" dirty="0" err="1" smtClean="0"/>
            <a:t>blockchain</a:t>
          </a:r>
          <a:r>
            <a:rPr lang="fr-FR" b="0" i="0" dirty="0" smtClean="0"/>
            <a:t>), </a:t>
          </a:r>
          <a:r>
            <a:rPr lang="fr-FR" b="1" i="0" dirty="0" smtClean="0"/>
            <a:t>traçables</a:t>
          </a:r>
          <a:r>
            <a:rPr lang="fr-FR" b="0" i="0" dirty="0" smtClean="0"/>
            <a:t> (transaction publique et visible et retrouvable grâce à l’explorateur de </a:t>
          </a:r>
          <a:r>
            <a:rPr lang="fr-FR" b="0" i="0" dirty="0" err="1" smtClean="0"/>
            <a:t>blockchain</a:t>
          </a:r>
          <a:r>
            <a:rPr lang="fr-FR" b="0" i="0" dirty="0" smtClean="0"/>
            <a:t> </a:t>
          </a:r>
          <a:r>
            <a:rPr lang="fr-FR" b="0" i="0" dirty="0" err="1" smtClean="0"/>
            <a:t>Etherscan</a:t>
          </a:r>
          <a:r>
            <a:rPr lang="fr-FR" b="0" i="0" dirty="0" smtClean="0"/>
            <a:t>), </a:t>
          </a:r>
          <a:r>
            <a:rPr lang="fr-FR" b="1" i="0" dirty="0" smtClean="0"/>
            <a:t>interopérables</a:t>
          </a:r>
          <a:r>
            <a:rPr lang="fr-FR" b="0" i="0" dirty="0" smtClean="0"/>
            <a:t> (basés sur les mêmes standards dont ERC 721), </a:t>
          </a:r>
          <a:r>
            <a:rPr lang="fr-FR" b="1" i="0" dirty="0" err="1" smtClean="0"/>
            <a:t>monétisables</a:t>
          </a:r>
          <a:r>
            <a:rPr lang="fr-FR" b="1" i="0" dirty="0" smtClean="0"/>
            <a:t>, uniques, indivisibles</a:t>
          </a:r>
          <a:r>
            <a:rPr lang="fr-FR" b="0" i="0" dirty="0" smtClean="0"/>
            <a:t>.</a:t>
          </a:r>
          <a:endParaRPr lang="fr-FR" dirty="0"/>
        </a:p>
      </dgm:t>
    </dgm:pt>
    <dgm:pt modelId="{BF2C2182-5BC3-43EE-AF2C-1D0F36E0CB74}" type="parTrans" cxnId="{23EC65E5-1A9E-4BDE-9B0F-4EB5DD4386A4}">
      <dgm:prSet/>
      <dgm:spPr/>
      <dgm:t>
        <a:bodyPr/>
        <a:lstStyle/>
        <a:p>
          <a:endParaRPr lang="fr-FR"/>
        </a:p>
      </dgm:t>
    </dgm:pt>
    <dgm:pt modelId="{C0C99EEC-850C-499F-9081-340007C16045}" type="sibTrans" cxnId="{23EC65E5-1A9E-4BDE-9B0F-4EB5DD4386A4}">
      <dgm:prSet/>
      <dgm:spPr/>
      <dgm:t>
        <a:bodyPr/>
        <a:lstStyle/>
        <a:p>
          <a:endParaRPr lang="fr-FR"/>
        </a:p>
      </dgm:t>
    </dgm:pt>
    <dgm:pt modelId="{06284C74-BEDB-4578-B67D-AB2F6DA4A782}" type="pres">
      <dgm:prSet presAssocID="{737BF32F-EBB0-4AA8-994E-5E5954DF8490}" presName="diagram" presStyleCnt="0">
        <dgm:presLayoutVars>
          <dgm:dir/>
          <dgm:resizeHandles val="exact"/>
        </dgm:presLayoutVars>
      </dgm:prSet>
      <dgm:spPr/>
      <dgm:t>
        <a:bodyPr/>
        <a:lstStyle/>
        <a:p>
          <a:endParaRPr lang="fr-FR"/>
        </a:p>
      </dgm:t>
    </dgm:pt>
    <dgm:pt modelId="{612C2925-F807-4897-8C0D-9DC7C1B0E921}" type="pres">
      <dgm:prSet presAssocID="{390214DF-4371-48A8-AC4B-6B22774C6080}" presName="node" presStyleLbl="node1" presStyleIdx="0" presStyleCnt="5" custScaleY="39310">
        <dgm:presLayoutVars>
          <dgm:bulletEnabled val="1"/>
        </dgm:presLayoutVars>
      </dgm:prSet>
      <dgm:spPr/>
      <dgm:t>
        <a:bodyPr/>
        <a:lstStyle/>
        <a:p>
          <a:endParaRPr lang="fr-FR"/>
        </a:p>
      </dgm:t>
    </dgm:pt>
    <dgm:pt modelId="{1D7BB147-0CFE-4DED-A692-2BB3670C1B98}" type="pres">
      <dgm:prSet presAssocID="{EAB9CBB2-3095-4A3C-ABE1-D8830DB5A2D1}" presName="sibTrans" presStyleCnt="0"/>
      <dgm:spPr/>
    </dgm:pt>
    <dgm:pt modelId="{FCBAA2C8-1D1F-4696-A82E-C0C6B1CC467B}" type="pres">
      <dgm:prSet presAssocID="{5428C6FA-9475-495F-A48C-5D0F63E32735}" presName="node" presStyleLbl="node1" presStyleIdx="1" presStyleCnt="5" custScaleY="34649">
        <dgm:presLayoutVars>
          <dgm:bulletEnabled val="1"/>
        </dgm:presLayoutVars>
      </dgm:prSet>
      <dgm:spPr/>
      <dgm:t>
        <a:bodyPr/>
        <a:lstStyle/>
        <a:p>
          <a:endParaRPr lang="fr-FR"/>
        </a:p>
      </dgm:t>
    </dgm:pt>
    <dgm:pt modelId="{93D64A11-1513-44A7-9CFF-5B5B5D47DE01}" type="pres">
      <dgm:prSet presAssocID="{1E067E5A-02AD-46DC-922B-47B41CE4CDD3}" presName="sibTrans" presStyleCnt="0"/>
      <dgm:spPr/>
    </dgm:pt>
    <dgm:pt modelId="{1B8E61ED-E054-4495-A4C9-7432C167E5A3}" type="pres">
      <dgm:prSet presAssocID="{BD9ACEDA-BA43-4B5D-B2C4-21487D89B726}" presName="node" presStyleLbl="node1" presStyleIdx="2" presStyleCnt="5">
        <dgm:presLayoutVars>
          <dgm:bulletEnabled val="1"/>
        </dgm:presLayoutVars>
      </dgm:prSet>
      <dgm:spPr/>
      <dgm:t>
        <a:bodyPr/>
        <a:lstStyle/>
        <a:p>
          <a:endParaRPr lang="fr-FR"/>
        </a:p>
      </dgm:t>
    </dgm:pt>
    <dgm:pt modelId="{E8480957-4C30-4E60-964B-E6874AC84A24}" type="pres">
      <dgm:prSet presAssocID="{67289B55-0F3D-4541-AEF7-1D22A6DEF3A7}" presName="sibTrans" presStyleCnt="0"/>
      <dgm:spPr/>
    </dgm:pt>
    <dgm:pt modelId="{DBC74767-0F96-4770-B5E5-32379F8302E3}" type="pres">
      <dgm:prSet presAssocID="{364BC24E-BC4D-4990-BBA6-1D4144928EA9}" presName="node" presStyleLbl="node1" presStyleIdx="3" presStyleCnt="5">
        <dgm:presLayoutVars>
          <dgm:bulletEnabled val="1"/>
        </dgm:presLayoutVars>
      </dgm:prSet>
      <dgm:spPr/>
      <dgm:t>
        <a:bodyPr/>
        <a:lstStyle/>
        <a:p>
          <a:endParaRPr lang="fr-FR"/>
        </a:p>
      </dgm:t>
    </dgm:pt>
    <dgm:pt modelId="{E457AEA8-B86D-4519-B862-17F183382F1C}" type="pres">
      <dgm:prSet presAssocID="{7E87A103-0A06-41E2-ACA6-C1D8C8842D7E}" presName="sibTrans" presStyleCnt="0"/>
      <dgm:spPr/>
    </dgm:pt>
    <dgm:pt modelId="{2880AA20-3177-4DFE-BC9D-434FDA48DF56}" type="pres">
      <dgm:prSet presAssocID="{94EDCD34-A544-45FF-AF14-29CACAA15C06}" presName="node" presStyleLbl="node1" presStyleIdx="4" presStyleCnt="5" custScaleX="158422">
        <dgm:presLayoutVars>
          <dgm:bulletEnabled val="1"/>
        </dgm:presLayoutVars>
      </dgm:prSet>
      <dgm:spPr/>
      <dgm:t>
        <a:bodyPr/>
        <a:lstStyle/>
        <a:p>
          <a:endParaRPr lang="fr-FR"/>
        </a:p>
      </dgm:t>
    </dgm:pt>
  </dgm:ptLst>
  <dgm:cxnLst>
    <dgm:cxn modelId="{23EC65E5-1A9E-4BDE-9B0F-4EB5DD4386A4}" srcId="{737BF32F-EBB0-4AA8-994E-5E5954DF8490}" destId="{94EDCD34-A544-45FF-AF14-29CACAA15C06}" srcOrd="4" destOrd="0" parTransId="{BF2C2182-5BC3-43EE-AF2C-1D0F36E0CB74}" sibTransId="{C0C99EEC-850C-499F-9081-340007C16045}"/>
    <dgm:cxn modelId="{B5431C53-FA29-4202-A0E1-454AAB67F0E3}" srcId="{737BF32F-EBB0-4AA8-994E-5E5954DF8490}" destId="{390214DF-4371-48A8-AC4B-6B22774C6080}" srcOrd="0" destOrd="0" parTransId="{670102D0-A36C-47F0-B86E-458793DEDC7E}" sibTransId="{EAB9CBB2-3095-4A3C-ABE1-D8830DB5A2D1}"/>
    <dgm:cxn modelId="{34D97589-7538-4C1B-AC64-CD9448EE8C33}" srcId="{737BF32F-EBB0-4AA8-994E-5E5954DF8490}" destId="{BD9ACEDA-BA43-4B5D-B2C4-21487D89B726}" srcOrd="2" destOrd="0" parTransId="{0E823FDC-69D0-49F7-B995-BC38439E6BD6}" sibTransId="{67289B55-0F3D-4541-AEF7-1D22A6DEF3A7}"/>
    <dgm:cxn modelId="{602ED954-9971-49D4-9F47-4E8B982D1A9C}" type="presOf" srcId="{BD9ACEDA-BA43-4B5D-B2C4-21487D89B726}" destId="{1B8E61ED-E054-4495-A4C9-7432C167E5A3}" srcOrd="0" destOrd="0" presId="urn:microsoft.com/office/officeart/2005/8/layout/default"/>
    <dgm:cxn modelId="{C04D6DDB-E7A8-4C24-B117-AB850678E3D6}" type="presOf" srcId="{390214DF-4371-48A8-AC4B-6B22774C6080}" destId="{612C2925-F807-4897-8C0D-9DC7C1B0E921}" srcOrd="0" destOrd="0" presId="urn:microsoft.com/office/officeart/2005/8/layout/default"/>
    <dgm:cxn modelId="{0A7F0BD8-AA07-4AB1-8F58-C04E3DDA0D28}" srcId="{737BF32F-EBB0-4AA8-994E-5E5954DF8490}" destId="{5428C6FA-9475-495F-A48C-5D0F63E32735}" srcOrd="1" destOrd="0" parTransId="{289F0185-487F-4C5A-A495-F3705ACBEDA2}" sibTransId="{1E067E5A-02AD-46DC-922B-47B41CE4CDD3}"/>
    <dgm:cxn modelId="{BC1E495A-9A8F-43FA-87FB-7FB6E60077E8}" type="presOf" srcId="{737BF32F-EBB0-4AA8-994E-5E5954DF8490}" destId="{06284C74-BEDB-4578-B67D-AB2F6DA4A782}" srcOrd="0" destOrd="0" presId="urn:microsoft.com/office/officeart/2005/8/layout/default"/>
    <dgm:cxn modelId="{81113D7B-6DED-4E62-A6C4-97ACF16E0310}" type="presOf" srcId="{94EDCD34-A544-45FF-AF14-29CACAA15C06}" destId="{2880AA20-3177-4DFE-BC9D-434FDA48DF56}" srcOrd="0" destOrd="0" presId="urn:microsoft.com/office/officeart/2005/8/layout/default"/>
    <dgm:cxn modelId="{BA1D04A3-9D36-4E4B-82BC-1C7EF089DC3C}" srcId="{737BF32F-EBB0-4AA8-994E-5E5954DF8490}" destId="{364BC24E-BC4D-4990-BBA6-1D4144928EA9}" srcOrd="3" destOrd="0" parTransId="{0EA74784-08AA-45FB-8E89-21A521A95621}" sibTransId="{7E87A103-0A06-41E2-ACA6-C1D8C8842D7E}"/>
    <dgm:cxn modelId="{EF42590A-6125-4184-8FE3-3C762A9C8B75}" type="presOf" srcId="{5428C6FA-9475-495F-A48C-5D0F63E32735}" destId="{FCBAA2C8-1D1F-4696-A82E-C0C6B1CC467B}" srcOrd="0" destOrd="0" presId="urn:microsoft.com/office/officeart/2005/8/layout/default"/>
    <dgm:cxn modelId="{EBDCD506-AEC5-4BAA-994C-2C69CB0E9C3D}" type="presOf" srcId="{364BC24E-BC4D-4990-BBA6-1D4144928EA9}" destId="{DBC74767-0F96-4770-B5E5-32379F8302E3}" srcOrd="0" destOrd="0" presId="urn:microsoft.com/office/officeart/2005/8/layout/default"/>
    <dgm:cxn modelId="{F1AF12AC-B650-4CB9-8A48-977B528D7683}" type="presParOf" srcId="{06284C74-BEDB-4578-B67D-AB2F6DA4A782}" destId="{612C2925-F807-4897-8C0D-9DC7C1B0E921}" srcOrd="0" destOrd="0" presId="urn:microsoft.com/office/officeart/2005/8/layout/default"/>
    <dgm:cxn modelId="{0D9103B8-33D7-4411-8AB9-40A71DA98361}" type="presParOf" srcId="{06284C74-BEDB-4578-B67D-AB2F6DA4A782}" destId="{1D7BB147-0CFE-4DED-A692-2BB3670C1B98}" srcOrd="1" destOrd="0" presId="urn:microsoft.com/office/officeart/2005/8/layout/default"/>
    <dgm:cxn modelId="{F7E845CA-279C-4B75-B3FF-5AEB7B2A5CF6}" type="presParOf" srcId="{06284C74-BEDB-4578-B67D-AB2F6DA4A782}" destId="{FCBAA2C8-1D1F-4696-A82E-C0C6B1CC467B}" srcOrd="2" destOrd="0" presId="urn:microsoft.com/office/officeart/2005/8/layout/default"/>
    <dgm:cxn modelId="{549BBE3F-C3D8-4857-81ED-103E6EF9B343}" type="presParOf" srcId="{06284C74-BEDB-4578-B67D-AB2F6DA4A782}" destId="{93D64A11-1513-44A7-9CFF-5B5B5D47DE01}" srcOrd="3" destOrd="0" presId="urn:microsoft.com/office/officeart/2005/8/layout/default"/>
    <dgm:cxn modelId="{EB080B80-6D19-487F-B758-59FBEF117E38}" type="presParOf" srcId="{06284C74-BEDB-4578-B67D-AB2F6DA4A782}" destId="{1B8E61ED-E054-4495-A4C9-7432C167E5A3}" srcOrd="4" destOrd="0" presId="urn:microsoft.com/office/officeart/2005/8/layout/default"/>
    <dgm:cxn modelId="{F8230D4F-7E0A-4099-9CF4-A18A270FC616}" type="presParOf" srcId="{06284C74-BEDB-4578-B67D-AB2F6DA4A782}" destId="{E8480957-4C30-4E60-964B-E6874AC84A24}" srcOrd="5" destOrd="0" presId="urn:microsoft.com/office/officeart/2005/8/layout/default"/>
    <dgm:cxn modelId="{8DE7D89B-8CA6-4287-9E31-90F960FC30EC}" type="presParOf" srcId="{06284C74-BEDB-4578-B67D-AB2F6DA4A782}" destId="{DBC74767-0F96-4770-B5E5-32379F8302E3}" srcOrd="6" destOrd="0" presId="urn:microsoft.com/office/officeart/2005/8/layout/default"/>
    <dgm:cxn modelId="{3EA825EF-2855-47C2-AE92-D3F50C378028}" type="presParOf" srcId="{06284C74-BEDB-4578-B67D-AB2F6DA4A782}" destId="{E457AEA8-B86D-4519-B862-17F183382F1C}" srcOrd="7" destOrd="0" presId="urn:microsoft.com/office/officeart/2005/8/layout/default"/>
    <dgm:cxn modelId="{0DEC55A8-5072-41C4-AE88-D4B1E802BCBC}" type="presParOf" srcId="{06284C74-BEDB-4578-B67D-AB2F6DA4A782}" destId="{2880AA20-3177-4DFE-BC9D-434FDA48DF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59FE5-9188-4ABC-9F4D-75A1A365C534}">
      <dsp:nvSpPr>
        <dsp:cNvPr id="0" name=""/>
        <dsp:cNvSpPr/>
      </dsp:nvSpPr>
      <dsp:spPr>
        <a:xfrm>
          <a:off x="522" y="262936"/>
          <a:ext cx="2037341" cy="12224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smtClean="0"/>
            <a:t>Privée</a:t>
          </a:r>
        </a:p>
        <a:p>
          <a:pPr lvl="0" algn="ctr" defTabSz="1022350">
            <a:lnSpc>
              <a:spcPct val="90000"/>
            </a:lnSpc>
            <a:spcBef>
              <a:spcPct val="0"/>
            </a:spcBef>
            <a:spcAft>
              <a:spcPct val="35000"/>
            </a:spcAft>
          </a:pPr>
          <a:r>
            <a:rPr lang="fr-FR" sz="2300" kern="1200" dirty="0" err="1" smtClean="0"/>
            <a:t>Permssioned</a:t>
          </a:r>
          <a:endParaRPr lang="fr-FR" sz="2300" kern="1200" dirty="0"/>
        </a:p>
      </dsp:txBody>
      <dsp:txXfrm>
        <a:off x="522" y="262936"/>
        <a:ext cx="2037341" cy="1222404"/>
      </dsp:txXfrm>
    </dsp:sp>
    <dsp:sp modelId="{FFB973A6-B2FD-4624-A100-2C927B55F121}">
      <dsp:nvSpPr>
        <dsp:cNvPr id="0" name=""/>
        <dsp:cNvSpPr/>
      </dsp:nvSpPr>
      <dsp:spPr>
        <a:xfrm>
          <a:off x="2241598" y="262936"/>
          <a:ext cx="2037341" cy="122240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smtClean="0"/>
            <a:t>Hybride</a:t>
          </a:r>
        </a:p>
        <a:p>
          <a:pPr lvl="0" algn="ctr" defTabSz="1022350">
            <a:lnSpc>
              <a:spcPct val="90000"/>
            </a:lnSpc>
            <a:spcBef>
              <a:spcPct val="0"/>
            </a:spcBef>
            <a:spcAft>
              <a:spcPct val="35000"/>
            </a:spcAft>
          </a:pPr>
          <a:r>
            <a:rPr lang="fr-FR" sz="2300" kern="1200" dirty="0" smtClean="0"/>
            <a:t>Consortium</a:t>
          </a:r>
          <a:endParaRPr lang="fr-FR" sz="2300" kern="1200" dirty="0"/>
        </a:p>
      </dsp:txBody>
      <dsp:txXfrm>
        <a:off x="2241598" y="262936"/>
        <a:ext cx="2037341" cy="1222404"/>
      </dsp:txXfrm>
    </dsp:sp>
    <dsp:sp modelId="{7FCC4A2A-E103-4C44-8332-656360A8CF07}">
      <dsp:nvSpPr>
        <dsp:cNvPr id="0" name=""/>
        <dsp:cNvSpPr/>
      </dsp:nvSpPr>
      <dsp:spPr>
        <a:xfrm>
          <a:off x="1121060" y="1689075"/>
          <a:ext cx="2037341" cy="12224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smtClean="0"/>
            <a:t>Publique</a:t>
          </a:r>
        </a:p>
        <a:p>
          <a:pPr lvl="0" algn="ctr" defTabSz="1022350">
            <a:lnSpc>
              <a:spcPct val="90000"/>
            </a:lnSpc>
            <a:spcBef>
              <a:spcPct val="0"/>
            </a:spcBef>
            <a:spcAft>
              <a:spcPct val="35000"/>
            </a:spcAft>
          </a:pPr>
          <a:r>
            <a:rPr lang="fr-FR" sz="2300" kern="1200" dirty="0" smtClean="0"/>
            <a:t>¨</a:t>
          </a:r>
          <a:r>
            <a:rPr lang="fr-FR" sz="2300" kern="1200" dirty="0" err="1" smtClean="0"/>
            <a:t>Permissionless</a:t>
          </a:r>
          <a:endParaRPr lang="fr-FR" sz="2300" kern="1200" dirty="0"/>
        </a:p>
      </dsp:txBody>
      <dsp:txXfrm>
        <a:off x="1121060" y="1689075"/>
        <a:ext cx="2037341" cy="12224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52E48-9C50-439C-B159-C012A066571C}">
      <dsp:nvSpPr>
        <dsp:cNvPr id="0" name=""/>
        <dsp:cNvSpPr/>
      </dsp:nvSpPr>
      <dsp:spPr>
        <a:xfrm>
          <a:off x="1221978" y="2645"/>
          <a:ext cx="2706687" cy="16240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Preuve </a:t>
          </a:r>
        </a:p>
        <a:p>
          <a:pPr lvl="0" algn="ctr" defTabSz="889000">
            <a:lnSpc>
              <a:spcPct val="90000"/>
            </a:lnSpc>
            <a:spcBef>
              <a:spcPct val="0"/>
            </a:spcBef>
            <a:spcAft>
              <a:spcPct val="35000"/>
            </a:spcAft>
          </a:pPr>
          <a:r>
            <a:rPr lang="fr-FR" sz="2000" kern="1200" dirty="0" smtClean="0"/>
            <a:t>Traçabilité</a:t>
          </a:r>
        </a:p>
        <a:p>
          <a:pPr lvl="0" algn="ctr" defTabSz="889000">
            <a:lnSpc>
              <a:spcPct val="90000"/>
            </a:lnSpc>
            <a:spcBef>
              <a:spcPct val="0"/>
            </a:spcBef>
            <a:spcAft>
              <a:spcPct val="35000"/>
            </a:spcAft>
          </a:pPr>
          <a:r>
            <a:rPr lang="fr-FR" sz="2000" kern="1200" dirty="0" smtClean="0"/>
            <a:t>Sécurité</a:t>
          </a:r>
        </a:p>
        <a:p>
          <a:pPr lvl="0" algn="ctr" defTabSz="889000">
            <a:lnSpc>
              <a:spcPct val="90000"/>
            </a:lnSpc>
            <a:spcBef>
              <a:spcPct val="0"/>
            </a:spcBef>
            <a:spcAft>
              <a:spcPct val="35000"/>
            </a:spcAft>
          </a:pPr>
          <a:r>
            <a:rPr lang="fr-FR" sz="2000" kern="1200" dirty="0" smtClean="0"/>
            <a:t>Horodatage</a:t>
          </a:r>
          <a:endParaRPr lang="fr-FR" sz="2000" kern="1200" dirty="0"/>
        </a:p>
      </dsp:txBody>
      <dsp:txXfrm>
        <a:off x="1221978" y="2645"/>
        <a:ext cx="2706687" cy="1624012"/>
      </dsp:txXfrm>
    </dsp:sp>
    <dsp:sp modelId="{C58EEBD0-C83E-4FA5-B553-A56BF505AD10}">
      <dsp:nvSpPr>
        <dsp:cNvPr id="0" name=""/>
        <dsp:cNvSpPr/>
      </dsp:nvSpPr>
      <dsp:spPr>
        <a:xfrm>
          <a:off x="4199334" y="2645"/>
          <a:ext cx="2706687" cy="162401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Déploiement de programmes auto-exécutables</a:t>
          </a:r>
        </a:p>
        <a:p>
          <a:pPr lvl="0" algn="ctr" defTabSz="889000">
            <a:lnSpc>
              <a:spcPct val="90000"/>
            </a:lnSpc>
            <a:spcBef>
              <a:spcPct val="0"/>
            </a:spcBef>
            <a:spcAft>
              <a:spcPct val="35000"/>
            </a:spcAft>
          </a:pPr>
          <a:r>
            <a:rPr lang="fr-FR" sz="2000" kern="1200" dirty="0" smtClean="0"/>
            <a:t>SMART CONTRACTS</a:t>
          </a:r>
          <a:endParaRPr lang="fr-FR" sz="2000" kern="1200" dirty="0"/>
        </a:p>
      </dsp:txBody>
      <dsp:txXfrm>
        <a:off x="4199334" y="2645"/>
        <a:ext cx="2706687" cy="1624012"/>
      </dsp:txXfrm>
    </dsp:sp>
    <dsp:sp modelId="{D5626921-3F08-472F-B40C-85828C627A1D}">
      <dsp:nvSpPr>
        <dsp:cNvPr id="0" name=""/>
        <dsp:cNvSpPr/>
      </dsp:nvSpPr>
      <dsp:spPr>
        <a:xfrm>
          <a:off x="1221978" y="1897327"/>
          <a:ext cx="2706687" cy="162401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Gestion des actifs numériques </a:t>
          </a:r>
        </a:p>
        <a:p>
          <a:pPr lvl="0" algn="ctr" defTabSz="889000">
            <a:lnSpc>
              <a:spcPct val="90000"/>
            </a:lnSpc>
            <a:spcBef>
              <a:spcPct val="0"/>
            </a:spcBef>
            <a:spcAft>
              <a:spcPct val="35000"/>
            </a:spcAft>
          </a:pPr>
          <a:r>
            <a:rPr lang="fr-FR" sz="2000" kern="1200" dirty="0" smtClean="0"/>
            <a:t>Non fongible </a:t>
          </a:r>
          <a:r>
            <a:rPr lang="fr-FR" sz="2000" kern="1200" dirty="0" err="1" smtClean="0"/>
            <a:t>tokens</a:t>
          </a:r>
          <a:endParaRPr lang="fr-FR" sz="2000" kern="1200" dirty="0" smtClean="0"/>
        </a:p>
        <a:p>
          <a:pPr lvl="0" algn="ctr" defTabSz="889000">
            <a:lnSpc>
              <a:spcPct val="90000"/>
            </a:lnSpc>
            <a:spcBef>
              <a:spcPct val="0"/>
            </a:spcBef>
            <a:spcAft>
              <a:spcPct val="35000"/>
            </a:spcAft>
          </a:pPr>
          <a:r>
            <a:rPr lang="fr-FR" sz="2000" kern="1200" dirty="0" smtClean="0"/>
            <a:t>(NFT)</a:t>
          </a:r>
          <a:endParaRPr lang="fr-FR" sz="2000" kern="1200" dirty="0"/>
        </a:p>
      </dsp:txBody>
      <dsp:txXfrm>
        <a:off x="1221978" y="1897327"/>
        <a:ext cx="2706687" cy="1624012"/>
      </dsp:txXfrm>
    </dsp:sp>
    <dsp:sp modelId="{9D2F95A0-7216-4BA0-9095-8FBC5A42626C}">
      <dsp:nvSpPr>
        <dsp:cNvPr id="0" name=""/>
        <dsp:cNvSpPr/>
      </dsp:nvSpPr>
      <dsp:spPr>
        <a:xfrm>
          <a:off x="4199334" y="1897327"/>
          <a:ext cx="2706687" cy="162401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Gestion des actifs numériques cryptos</a:t>
          </a:r>
        </a:p>
        <a:p>
          <a:pPr lvl="0" algn="ctr" defTabSz="889000">
            <a:lnSpc>
              <a:spcPct val="90000"/>
            </a:lnSpc>
            <a:spcBef>
              <a:spcPct val="0"/>
            </a:spcBef>
            <a:spcAft>
              <a:spcPct val="35000"/>
            </a:spcAft>
          </a:pPr>
          <a:r>
            <a:rPr lang="fr-FR" sz="2000" kern="1200" dirty="0" smtClean="0"/>
            <a:t>(Bitcoins)</a:t>
          </a:r>
          <a:endParaRPr lang="fr-FR" sz="2000" kern="1200" dirty="0"/>
        </a:p>
      </dsp:txBody>
      <dsp:txXfrm>
        <a:off x="4199334" y="1897327"/>
        <a:ext cx="2706687" cy="1624012"/>
      </dsp:txXfrm>
    </dsp:sp>
    <dsp:sp modelId="{39F69018-864C-4605-8B4C-D69B3193EBA7}">
      <dsp:nvSpPr>
        <dsp:cNvPr id="0" name=""/>
        <dsp:cNvSpPr/>
      </dsp:nvSpPr>
      <dsp:spPr>
        <a:xfrm>
          <a:off x="2710656" y="3792008"/>
          <a:ext cx="2706687" cy="162401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Gestion de </a:t>
          </a:r>
          <a:r>
            <a:rPr lang="fr-FR" sz="2000" kern="1200" dirty="0" err="1" smtClean="0"/>
            <a:t>tokens</a:t>
          </a:r>
          <a:endParaRPr lang="fr-FR" sz="2000" kern="1200" dirty="0" smtClean="0"/>
        </a:p>
        <a:p>
          <a:pPr lvl="0" algn="ctr" defTabSz="889000">
            <a:lnSpc>
              <a:spcPct val="90000"/>
            </a:lnSpc>
            <a:spcBef>
              <a:spcPct val="0"/>
            </a:spcBef>
            <a:spcAft>
              <a:spcPct val="35000"/>
            </a:spcAft>
          </a:pPr>
          <a:r>
            <a:rPr lang="fr-FR" sz="2000" kern="1200" dirty="0" smtClean="0"/>
            <a:t>Multiples utilisations</a:t>
          </a:r>
          <a:endParaRPr lang="fr-FR" sz="2000" kern="1200" dirty="0"/>
        </a:p>
      </dsp:txBody>
      <dsp:txXfrm>
        <a:off x="2710656" y="3792008"/>
        <a:ext cx="2706687" cy="1624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DB81A-28DA-4E0B-B2EA-7A74D3480727}">
      <dsp:nvSpPr>
        <dsp:cNvPr id="0" name=""/>
        <dsp:cNvSpPr/>
      </dsp:nvSpPr>
      <dsp:spPr>
        <a:xfrm>
          <a:off x="835554" y="796"/>
          <a:ext cx="2343156" cy="140589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r-FR" sz="2900" kern="1200" dirty="0" smtClean="0"/>
            <a:t>Hachage</a:t>
          </a:r>
        </a:p>
        <a:p>
          <a:pPr lvl="0" algn="ctr" defTabSz="1289050">
            <a:lnSpc>
              <a:spcPct val="90000"/>
            </a:lnSpc>
            <a:spcBef>
              <a:spcPct val="0"/>
            </a:spcBef>
            <a:spcAft>
              <a:spcPct val="35000"/>
            </a:spcAft>
          </a:pPr>
          <a:r>
            <a:rPr lang="fr-FR" sz="2900" kern="1200" dirty="0" smtClean="0"/>
            <a:t>cryptographie</a:t>
          </a:r>
          <a:endParaRPr lang="fr-FR" sz="2900" kern="1200" dirty="0"/>
        </a:p>
      </dsp:txBody>
      <dsp:txXfrm>
        <a:off x="835554" y="796"/>
        <a:ext cx="2343156" cy="1405894"/>
      </dsp:txXfrm>
    </dsp:sp>
    <dsp:sp modelId="{A1EF93B2-08FC-4E09-8458-951C133C5089}">
      <dsp:nvSpPr>
        <dsp:cNvPr id="0" name=""/>
        <dsp:cNvSpPr/>
      </dsp:nvSpPr>
      <dsp:spPr>
        <a:xfrm>
          <a:off x="3413026" y="796"/>
          <a:ext cx="2343156" cy="140589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r-FR" sz="2900" kern="1200" dirty="0" smtClean="0"/>
            <a:t>Nœuds + Forks</a:t>
          </a:r>
          <a:endParaRPr lang="fr-FR" sz="2900" kern="1200" dirty="0"/>
        </a:p>
      </dsp:txBody>
      <dsp:txXfrm>
        <a:off x="3413026" y="796"/>
        <a:ext cx="2343156" cy="1405894"/>
      </dsp:txXfrm>
    </dsp:sp>
    <dsp:sp modelId="{089DA4B9-CCCF-4863-BEFD-4525CE84F2CB}">
      <dsp:nvSpPr>
        <dsp:cNvPr id="0" name=""/>
        <dsp:cNvSpPr/>
      </dsp:nvSpPr>
      <dsp:spPr>
        <a:xfrm>
          <a:off x="835554" y="1641005"/>
          <a:ext cx="2343156" cy="140589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r-FR" sz="2900" kern="1200" dirty="0" smtClean="0"/>
            <a:t>Minage</a:t>
          </a:r>
          <a:endParaRPr lang="fr-FR" sz="2900" kern="1200" dirty="0"/>
        </a:p>
      </dsp:txBody>
      <dsp:txXfrm>
        <a:off x="835554" y="1641005"/>
        <a:ext cx="2343156" cy="1405894"/>
      </dsp:txXfrm>
    </dsp:sp>
    <dsp:sp modelId="{EBCB89D8-4283-416F-81C1-9C9911849D7C}">
      <dsp:nvSpPr>
        <dsp:cNvPr id="0" name=""/>
        <dsp:cNvSpPr/>
      </dsp:nvSpPr>
      <dsp:spPr>
        <a:xfrm>
          <a:off x="3413026" y="1641005"/>
          <a:ext cx="2343156" cy="140589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r-FR" sz="2900" kern="1200" dirty="0" smtClean="0"/>
            <a:t>Clé</a:t>
          </a:r>
          <a:endParaRPr lang="fr-FR" sz="2900" kern="1200" dirty="0"/>
        </a:p>
      </dsp:txBody>
      <dsp:txXfrm>
        <a:off x="3413026" y="1641005"/>
        <a:ext cx="2343156" cy="1405894"/>
      </dsp:txXfrm>
    </dsp:sp>
    <dsp:sp modelId="{42244324-38E6-4043-9CCC-C082C0AF241E}">
      <dsp:nvSpPr>
        <dsp:cNvPr id="0" name=""/>
        <dsp:cNvSpPr/>
      </dsp:nvSpPr>
      <dsp:spPr>
        <a:xfrm>
          <a:off x="835554" y="3281215"/>
          <a:ext cx="2343156" cy="140589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r-FR" sz="2900" kern="1200" dirty="0" err="1" smtClean="0"/>
            <a:t>Wallet</a:t>
          </a:r>
          <a:endParaRPr lang="fr-FR" sz="2900" kern="1200" dirty="0"/>
        </a:p>
      </dsp:txBody>
      <dsp:txXfrm>
        <a:off x="835554" y="3281215"/>
        <a:ext cx="2343156" cy="1405894"/>
      </dsp:txXfrm>
    </dsp:sp>
    <dsp:sp modelId="{7D20C0B7-2B9F-40B4-97CE-942EC0334BB3}">
      <dsp:nvSpPr>
        <dsp:cNvPr id="0" name=""/>
        <dsp:cNvSpPr/>
      </dsp:nvSpPr>
      <dsp:spPr>
        <a:xfrm>
          <a:off x="3413026" y="3265455"/>
          <a:ext cx="2343156" cy="140589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fr-FR" sz="2900" kern="1200" dirty="0" smtClean="0"/>
            <a:t>Smart </a:t>
          </a:r>
          <a:r>
            <a:rPr lang="fr-FR" sz="2900" kern="1200" dirty="0" err="1" smtClean="0"/>
            <a:t>Contract</a:t>
          </a:r>
          <a:endParaRPr lang="fr-FR" sz="2900" kern="1200" dirty="0"/>
        </a:p>
      </dsp:txBody>
      <dsp:txXfrm>
        <a:off x="3413026" y="3265455"/>
        <a:ext cx="2343156" cy="14058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2482BD-2719-48A2-902C-E6BF1AA97851}">
      <dsp:nvSpPr>
        <dsp:cNvPr id="0" name=""/>
        <dsp:cNvSpPr/>
      </dsp:nvSpPr>
      <dsp:spPr>
        <a:xfrm>
          <a:off x="0" y="582594"/>
          <a:ext cx="2539999" cy="1524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err="1" smtClean="0"/>
            <a:t>Paymium</a:t>
          </a:r>
          <a:endParaRPr lang="fr-FR" sz="2500" kern="1200" dirty="0"/>
        </a:p>
      </dsp:txBody>
      <dsp:txXfrm>
        <a:off x="0" y="582594"/>
        <a:ext cx="2539999" cy="1524000"/>
      </dsp:txXfrm>
    </dsp:sp>
    <dsp:sp modelId="{48D39154-C4FF-4535-8C2F-01C826A2FA7F}">
      <dsp:nvSpPr>
        <dsp:cNvPr id="0" name=""/>
        <dsp:cNvSpPr/>
      </dsp:nvSpPr>
      <dsp:spPr>
        <a:xfrm>
          <a:off x="2794000" y="582594"/>
          <a:ext cx="2539999" cy="1524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err="1" smtClean="0"/>
            <a:t>Coinhouse</a:t>
          </a:r>
          <a:r>
            <a:rPr lang="fr-FR" sz="2500" kern="1200" dirty="0" smtClean="0"/>
            <a:t> (Fr)</a:t>
          </a:r>
          <a:endParaRPr lang="fr-FR" sz="2500" kern="1200" dirty="0"/>
        </a:p>
      </dsp:txBody>
      <dsp:txXfrm>
        <a:off x="2794000" y="582594"/>
        <a:ext cx="2539999" cy="1524000"/>
      </dsp:txXfrm>
    </dsp:sp>
    <dsp:sp modelId="{5BFFEF40-5971-4F4B-A38F-F480EA2B9D97}">
      <dsp:nvSpPr>
        <dsp:cNvPr id="0" name=""/>
        <dsp:cNvSpPr/>
      </dsp:nvSpPr>
      <dsp:spPr>
        <a:xfrm>
          <a:off x="5587999" y="582594"/>
          <a:ext cx="2539999" cy="1524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err="1" smtClean="0"/>
            <a:t>Coinbase</a:t>
          </a:r>
          <a:r>
            <a:rPr lang="fr-FR" sz="2500" kern="1200" dirty="0" smtClean="0"/>
            <a:t> (USA)</a:t>
          </a:r>
          <a:endParaRPr lang="fr-FR" sz="2500" kern="1200" dirty="0"/>
        </a:p>
      </dsp:txBody>
      <dsp:txXfrm>
        <a:off x="5587999" y="582594"/>
        <a:ext cx="2539999" cy="1524000"/>
      </dsp:txXfrm>
    </dsp:sp>
    <dsp:sp modelId="{E4C39D0A-5523-4EF2-869E-726A1506EFA1}">
      <dsp:nvSpPr>
        <dsp:cNvPr id="0" name=""/>
        <dsp:cNvSpPr/>
      </dsp:nvSpPr>
      <dsp:spPr>
        <a:xfrm>
          <a:off x="527265" y="2360594"/>
          <a:ext cx="2539999" cy="1524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err="1" smtClean="0"/>
            <a:t>eToro</a:t>
          </a:r>
          <a:endParaRPr lang="fr-FR" sz="2500" kern="1200" dirty="0"/>
        </a:p>
      </dsp:txBody>
      <dsp:txXfrm>
        <a:off x="527265" y="2360594"/>
        <a:ext cx="2539999" cy="1524000"/>
      </dsp:txXfrm>
    </dsp:sp>
    <dsp:sp modelId="{B5A46281-EFED-4B12-8AAA-266787BF1FFE}">
      <dsp:nvSpPr>
        <dsp:cNvPr id="0" name=""/>
        <dsp:cNvSpPr/>
      </dsp:nvSpPr>
      <dsp:spPr>
        <a:xfrm>
          <a:off x="3321265" y="2360594"/>
          <a:ext cx="4279468" cy="1524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smtClean="0"/>
            <a:t>Bitcoin trader</a:t>
          </a:r>
        </a:p>
        <a:p>
          <a:pPr lvl="0" algn="ctr" defTabSz="1111250">
            <a:lnSpc>
              <a:spcPct val="90000"/>
            </a:lnSpc>
            <a:spcBef>
              <a:spcPct val="0"/>
            </a:spcBef>
            <a:spcAft>
              <a:spcPct val="35000"/>
            </a:spcAft>
          </a:pPr>
          <a:r>
            <a:rPr lang="fr-FR" sz="2500" kern="1200" dirty="0" err="1" smtClean="0"/>
            <a:t>Zebitcoin</a:t>
          </a:r>
          <a:endParaRPr lang="fr-FR" sz="2500" kern="1200" dirty="0" smtClean="0"/>
        </a:p>
        <a:p>
          <a:pPr lvl="0" algn="ctr" defTabSz="1111250">
            <a:lnSpc>
              <a:spcPct val="90000"/>
            </a:lnSpc>
            <a:spcBef>
              <a:spcPct val="0"/>
            </a:spcBef>
            <a:spcAft>
              <a:spcPct val="35000"/>
            </a:spcAft>
          </a:pPr>
          <a:r>
            <a:rPr lang="fr-FR" sz="2500" kern="1200" dirty="0" smtClean="0"/>
            <a:t>Local Bitcoin…</a:t>
          </a:r>
          <a:endParaRPr lang="fr-FR" sz="2500" kern="1200" dirty="0"/>
        </a:p>
      </dsp:txBody>
      <dsp:txXfrm>
        <a:off x="3321265" y="2360594"/>
        <a:ext cx="4279468" cy="1524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D386A-DD84-48F4-92C3-A18548C0E31C}">
      <dsp:nvSpPr>
        <dsp:cNvPr id="0" name=""/>
        <dsp:cNvSpPr/>
      </dsp:nvSpPr>
      <dsp:spPr>
        <a:xfrm>
          <a:off x="992" y="194138"/>
          <a:ext cx="3869531" cy="2321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fr-FR" sz="3200" kern="1200" dirty="0" smtClean="0"/>
            <a:t>Fonctionnement d’un exchange centralisé</a:t>
          </a:r>
          <a:endParaRPr lang="fr-FR" sz="3200" kern="1200" dirty="0"/>
        </a:p>
      </dsp:txBody>
      <dsp:txXfrm>
        <a:off x="992" y="194138"/>
        <a:ext cx="3869531" cy="2321718"/>
      </dsp:txXfrm>
    </dsp:sp>
    <dsp:sp modelId="{773DF04C-B915-41E4-85A5-AD9E9DC9A6CD}">
      <dsp:nvSpPr>
        <dsp:cNvPr id="0" name=""/>
        <dsp:cNvSpPr/>
      </dsp:nvSpPr>
      <dsp:spPr>
        <a:xfrm>
          <a:off x="4257476" y="194138"/>
          <a:ext cx="3869531" cy="2321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b="0" i="0" kern="1200" dirty="0" smtClean="0"/>
            <a:t> Vous déposez votre argent, soit du </a:t>
          </a:r>
          <a:r>
            <a:rPr lang="fr-FR" sz="2000" b="0" i="0" kern="1200" dirty="0" smtClean="0">
              <a:hlinkClick xmlns:r="http://schemas.openxmlformats.org/officeDocument/2006/relationships" r:id="rId1"/>
            </a:rPr>
            <a:t>fiat</a:t>
          </a:r>
          <a:r>
            <a:rPr lang="fr-FR" sz="2000" b="0" i="0" kern="1200" dirty="0" smtClean="0"/>
            <a:t> (par virement bancaire ou carte de crédit) ou des </a:t>
          </a:r>
          <a:r>
            <a:rPr lang="fr-FR" sz="2000" b="0" i="0" kern="1200" dirty="0" err="1" smtClean="0">
              <a:hlinkClick xmlns:r="http://schemas.openxmlformats.org/officeDocument/2006/relationships" r:id="rId2"/>
            </a:rPr>
            <a:t>cryptomonnaies</a:t>
          </a:r>
          <a:endParaRPr lang="fr-FR" sz="2000" b="0" i="0" kern="1200" dirty="0"/>
        </a:p>
      </dsp:txBody>
      <dsp:txXfrm>
        <a:off x="4257476" y="194138"/>
        <a:ext cx="3869531" cy="2321718"/>
      </dsp:txXfrm>
    </dsp:sp>
    <dsp:sp modelId="{5C20B4B6-8699-47F7-BEBF-3C365676F3A6}">
      <dsp:nvSpPr>
        <dsp:cNvPr id="0" name=""/>
        <dsp:cNvSpPr/>
      </dsp:nvSpPr>
      <dsp:spPr>
        <a:xfrm>
          <a:off x="992" y="2902810"/>
          <a:ext cx="3869531" cy="2321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fr-FR" sz="2200" b="0" i="0" kern="1200" dirty="0" smtClean="0"/>
            <a:t>Vous ne possédez pas les </a:t>
          </a:r>
          <a:r>
            <a:rPr lang="fr-FR" sz="2200" b="0" i="0" kern="1200" dirty="0" smtClean="0">
              <a:hlinkClick xmlns:r="http://schemas.openxmlformats.org/officeDocument/2006/relationships" r:id="rId3"/>
            </a:rPr>
            <a:t>clés privées</a:t>
          </a:r>
          <a:r>
            <a:rPr lang="fr-FR" sz="2200" b="0" i="0" kern="1200" dirty="0" smtClean="0"/>
            <a:t> des fonds, ce qui signifie que lorsque vous effectuez un retrait, vous demandez à l'exchange de signer une transaction en votre nom. </a:t>
          </a:r>
          <a:endParaRPr lang="fr-FR" sz="2200" b="0" i="0" kern="1200" dirty="0"/>
        </a:p>
      </dsp:txBody>
      <dsp:txXfrm>
        <a:off x="992" y="2902810"/>
        <a:ext cx="3869531" cy="2321718"/>
      </dsp:txXfrm>
    </dsp:sp>
    <dsp:sp modelId="{4F4CE287-9766-4D50-8BAC-586114AD1882}">
      <dsp:nvSpPr>
        <dsp:cNvPr id="0" name=""/>
        <dsp:cNvSpPr/>
      </dsp:nvSpPr>
      <dsp:spPr>
        <a:xfrm>
          <a:off x="4257476" y="2902810"/>
          <a:ext cx="3869531" cy="2321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fr-FR" sz="2200" b="0" i="0" kern="1200" smtClean="0"/>
            <a:t>Lorsque vous tradez, les transactions n'ont pas lieu sur la chaîne. L'exchange attribue des soldes aux utilisateurs dans sa propre base de données.</a:t>
          </a:r>
          <a:endParaRPr lang="fr-FR" sz="2200" b="0" i="0" kern="1200" dirty="0"/>
        </a:p>
      </dsp:txBody>
      <dsp:txXfrm>
        <a:off x="4257476" y="2902810"/>
        <a:ext cx="3869531" cy="23217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BA6C8-CCB7-466E-AD51-F4EF5CCA5413}">
      <dsp:nvSpPr>
        <dsp:cNvPr id="0" name=""/>
        <dsp:cNvSpPr/>
      </dsp:nvSpPr>
      <dsp:spPr>
        <a:xfrm>
          <a:off x="897" y="281185"/>
          <a:ext cx="3500925" cy="21005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b="0" i="0" kern="1200" dirty="0" smtClean="0"/>
            <a:t>Les ordres sont exécutés sur la chaîne (à l'aide de </a:t>
          </a:r>
          <a:r>
            <a:rPr lang="fr-FR" sz="2000" b="0" i="0" kern="1200" dirty="0" smtClean="0">
              <a:hlinkClick xmlns:r="http://schemas.openxmlformats.org/officeDocument/2006/relationships" r:id="rId1"/>
            </a:rPr>
            <a:t>smart </a:t>
          </a:r>
          <a:r>
            <a:rPr lang="fr-FR" sz="2000" b="0" i="0" kern="1200" dirty="0" err="1" smtClean="0">
              <a:hlinkClick xmlns:r="http://schemas.openxmlformats.org/officeDocument/2006/relationships" r:id="rId1"/>
            </a:rPr>
            <a:t>contracts</a:t>
          </a:r>
          <a:r>
            <a:rPr lang="fr-FR" sz="2000" b="0" i="0" kern="1200" dirty="0" smtClean="0"/>
            <a:t>)</a:t>
          </a:r>
          <a:endParaRPr lang="fr-FR" sz="2000" kern="1200" dirty="0"/>
        </a:p>
      </dsp:txBody>
      <dsp:txXfrm>
        <a:off x="897" y="281185"/>
        <a:ext cx="3500925" cy="2100555"/>
      </dsp:txXfrm>
    </dsp:sp>
    <dsp:sp modelId="{28216428-77B0-4CB3-8B42-B347BCA634B1}">
      <dsp:nvSpPr>
        <dsp:cNvPr id="0" name=""/>
        <dsp:cNvSpPr/>
      </dsp:nvSpPr>
      <dsp:spPr>
        <a:xfrm>
          <a:off x="3851915" y="281185"/>
          <a:ext cx="3500925" cy="21005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b="0" i="0" kern="1200" dirty="0" smtClean="0"/>
            <a:t>Les utilisateurs ne sacrifient à aucun moment </a:t>
          </a:r>
          <a:r>
            <a:rPr lang="fr-FR" sz="2000" b="0" i="0" kern="1200" dirty="0" smtClean="0">
              <a:hlinkClick xmlns:r="http://schemas.openxmlformats.org/officeDocument/2006/relationships" r:id="rId2"/>
            </a:rPr>
            <a:t>la garde</a:t>
          </a:r>
          <a:r>
            <a:rPr lang="fr-FR" sz="2000" b="0" i="0" kern="1200" dirty="0" smtClean="0"/>
            <a:t> de leurs fonds</a:t>
          </a:r>
          <a:endParaRPr lang="fr-FR" sz="2000" kern="1200" dirty="0"/>
        </a:p>
      </dsp:txBody>
      <dsp:txXfrm>
        <a:off x="3851915" y="281185"/>
        <a:ext cx="3500925" cy="2100555"/>
      </dsp:txXfrm>
    </dsp:sp>
    <dsp:sp modelId="{C168D4E5-0F31-4B54-8501-D82A6540476C}">
      <dsp:nvSpPr>
        <dsp:cNvPr id="0" name=""/>
        <dsp:cNvSpPr/>
      </dsp:nvSpPr>
      <dsp:spPr>
        <a:xfrm>
          <a:off x="897" y="2731833"/>
          <a:ext cx="3500925" cy="21005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On peut prêter sa </a:t>
          </a:r>
          <a:r>
            <a:rPr lang="fr-FR" sz="2000" kern="1200" dirty="0" err="1" smtClean="0"/>
            <a:t>cryptomonnaie</a:t>
          </a:r>
          <a:r>
            <a:rPr lang="fr-FR" sz="2000" kern="1200" dirty="0" smtClean="0"/>
            <a:t> à des réserves appelées « pools de liquidités ». En échange de l'apport d'argent à ces pools, on perçoit des commissions.</a:t>
          </a:r>
          <a:endParaRPr lang="fr-FR" sz="2000" kern="1200" dirty="0"/>
        </a:p>
      </dsp:txBody>
      <dsp:txXfrm>
        <a:off x="897" y="2731833"/>
        <a:ext cx="3500925" cy="2100555"/>
      </dsp:txXfrm>
    </dsp:sp>
    <dsp:sp modelId="{7E571FF2-CD06-4B39-B535-6E683449BDE4}">
      <dsp:nvSpPr>
        <dsp:cNvPr id="0" name=""/>
        <dsp:cNvSpPr/>
      </dsp:nvSpPr>
      <dsp:spPr>
        <a:xfrm>
          <a:off x="3851915" y="2731833"/>
          <a:ext cx="3500925" cy="21005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Les traders peuvent échanger des </a:t>
          </a:r>
          <a:r>
            <a:rPr lang="fr-FR" sz="2000" kern="1200" dirty="0" err="1" smtClean="0"/>
            <a:t>tokens</a:t>
          </a:r>
          <a:r>
            <a:rPr lang="fr-FR" sz="2000" kern="1200" dirty="0" smtClean="0"/>
            <a:t> </a:t>
          </a:r>
          <a:r>
            <a:rPr lang="fr-FR" sz="2000" kern="1200" dirty="0" err="1" smtClean="0"/>
            <a:t>Ethereum</a:t>
          </a:r>
          <a:r>
            <a:rPr lang="fr-FR" sz="2000" kern="1200" dirty="0" smtClean="0"/>
            <a:t> sur </a:t>
          </a:r>
          <a:r>
            <a:rPr lang="fr-FR" sz="2000" kern="1200" dirty="0" err="1" smtClean="0"/>
            <a:t>Uniswap</a:t>
          </a:r>
          <a:r>
            <a:rPr lang="fr-FR" sz="2000" kern="1200" dirty="0" smtClean="0"/>
            <a:t> sans avoir à faire confiance à quiconque en ce qui concerne leurs fonds. Pendant ce temps, n'importe qui peut</a:t>
          </a:r>
          <a:endParaRPr lang="fr-FR" sz="2000" kern="1200" dirty="0"/>
        </a:p>
      </dsp:txBody>
      <dsp:txXfrm>
        <a:off x="3851915" y="2731833"/>
        <a:ext cx="3500925" cy="21005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71FBE-7C62-435B-9889-8A8D7192EF64}">
      <dsp:nvSpPr>
        <dsp:cNvPr id="0" name=""/>
        <dsp:cNvSpPr/>
      </dsp:nvSpPr>
      <dsp:spPr>
        <a:xfrm rot="16200000">
          <a:off x="677333" y="-677333"/>
          <a:ext cx="2709333" cy="4064000"/>
        </a:xfrm>
        <a:prstGeom prst="round1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fr-FR" sz="1700" kern="1200" dirty="0" smtClean="0"/>
            <a:t>Adhérer à une association (DAO 901)</a:t>
          </a:r>
        </a:p>
        <a:p>
          <a:pPr lvl="0" algn="ctr" defTabSz="755650">
            <a:lnSpc>
              <a:spcPct val="90000"/>
            </a:lnSpc>
            <a:spcBef>
              <a:spcPct val="0"/>
            </a:spcBef>
            <a:spcAft>
              <a:spcPct val="35000"/>
            </a:spcAft>
          </a:pPr>
          <a:r>
            <a:rPr lang="fr-FR" sz="1700" kern="1200" dirty="0" smtClean="0"/>
            <a:t>Donner des points de fidélité ou le droit d’accès ou d’adhésion à un club (</a:t>
          </a:r>
          <a:r>
            <a:rPr lang="fr-FR" sz="1700" kern="1200" dirty="0" err="1" smtClean="0"/>
            <a:t>TokenCard</a:t>
          </a:r>
          <a:r>
            <a:rPr lang="fr-FR" sz="1700" kern="1200" dirty="0" smtClean="0"/>
            <a:t>)</a:t>
          </a:r>
          <a:endParaRPr lang="fr-FR" sz="1700" kern="1200" dirty="0"/>
        </a:p>
      </dsp:txBody>
      <dsp:txXfrm rot="5400000">
        <a:off x="-1" y="1"/>
        <a:ext cx="4064000" cy="2032000"/>
      </dsp:txXfrm>
    </dsp:sp>
    <dsp:sp modelId="{9038B335-CB0F-427C-8BDF-453478E9E806}">
      <dsp:nvSpPr>
        <dsp:cNvPr id="0" name=""/>
        <dsp:cNvSpPr/>
      </dsp:nvSpPr>
      <dsp:spPr>
        <a:xfrm>
          <a:off x="4064000" y="2032"/>
          <a:ext cx="4064000" cy="2709333"/>
        </a:xfrm>
        <a:prstGeom prst="round1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fr-FR" sz="1700" kern="1200" dirty="0" smtClean="0"/>
            <a:t>Donner droit à des dividendes pour un projet particulier</a:t>
          </a:r>
        </a:p>
        <a:p>
          <a:pPr lvl="0" algn="ctr" defTabSz="755650">
            <a:lnSpc>
              <a:spcPct val="90000"/>
            </a:lnSpc>
            <a:spcBef>
              <a:spcPct val="0"/>
            </a:spcBef>
            <a:spcAft>
              <a:spcPct val="35000"/>
            </a:spcAft>
          </a:pPr>
          <a:r>
            <a:rPr lang="fr-FR" sz="1700" kern="1200" dirty="0" smtClean="0"/>
            <a:t>Acheter de l’or (</a:t>
          </a:r>
          <a:r>
            <a:rPr lang="fr-FR" sz="1700" kern="1200" dirty="0" err="1" smtClean="0"/>
            <a:t>DigixDAO</a:t>
          </a:r>
          <a:r>
            <a:rPr lang="fr-FR" sz="1700" kern="1200" dirty="0" smtClean="0"/>
            <a:t>)</a:t>
          </a:r>
        </a:p>
        <a:p>
          <a:pPr lvl="0" algn="ctr" defTabSz="755650">
            <a:lnSpc>
              <a:spcPct val="90000"/>
            </a:lnSpc>
            <a:spcBef>
              <a:spcPct val="0"/>
            </a:spcBef>
            <a:spcAft>
              <a:spcPct val="35000"/>
            </a:spcAft>
          </a:pPr>
          <a:r>
            <a:rPr lang="fr-FR" sz="1700" kern="1200" dirty="0" smtClean="0"/>
            <a:t>Représenter une valeur spécifique par exemple un euro (</a:t>
          </a:r>
          <a:r>
            <a:rPr lang="fr-FR" sz="1700" kern="1200" dirty="0" err="1" smtClean="0"/>
            <a:t>token</a:t>
          </a:r>
          <a:r>
            <a:rPr lang="fr-FR" sz="1700" kern="1200" dirty="0" smtClean="0"/>
            <a:t> ETH-EURO)</a:t>
          </a:r>
        </a:p>
        <a:p>
          <a:pPr lvl="0" algn="ctr" defTabSz="755650">
            <a:lnSpc>
              <a:spcPct val="90000"/>
            </a:lnSpc>
            <a:spcBef>
              <a:spcPct val="0"/>
            </a:spcBef>
            <a:spcAft>
              <a:spcPct val="35000"/>
            </a:spcAft>
          </a:pPr>
          <a:endParaRPr lang="fr-FR" sz="1700" kern="1200" dirty="0"/>
        </a:p>
      </dsp:txBody>
      <dsp:txXfrm>
        <a:off x="4064000" y="2032"/>
        <a:ext cx="4064000" cy="2032000"/>
      </dsp:txXfrm>
    </dsp:sp>
    <dsp:sp modelId="{24BC040B-789F-4C69-9408-7CDEE6D63667}">
      <dsp:nvSpPr>
        <dsp:cNvPr id="0" name=""/>
        <dsp:cNvSpPr/>
      </dsp:nvSpPr>
      <dsp:spPr>
        <a:xfrm rot="10800000">
          <a:off x="0" y="2709333"/>
          <a:ext cx="4064000" cy="2709333"/>
        </a:xfrm>
        <a:prstGeom prst="round1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fr-FR" sz="1700" kern="1200" dirty="0" smtClean="0"/>
            <a:t>Voter dans une organisation décentralisée et donner un droit de vote plus ou moins important en fonction du nombre de </a:t>
          </a:r>
          <a:r>
            <a:rPr lang="fr-FR" sz="1700" kern="1200" dirty="0" err="1" smtClean="0"/>
            <a:t>tokens</a:t>
          </a:r>
          <a:r>
            <a:rPr lang="fr-FR" sz="1700" kern="1200" dirty="0" smtClean="0"/>
            <a:t> détenus.</a:t>
          </a:r>
          <a:endParaRPr lang="fr-FR" sz="1700" kern="1200" dirty="0"/>
        </a:p>
      </dsp:txBody>
      <dsp:txXfrm rot="10800000">
        <a:off x="0" y="3386666"/>
        <a:ext cx="4064000" cy="2032000"/>
      </dsp:txXfrm>
    </dsp:sp>
    <dsp:sp modelId="{1F2C7BCE-7CDA-4BCE-9929-B8EB2859C788}">
      <dsp:nvSpPr>
        <dsp:cNvPr id="0" name=""/>
        <dsp:cNvSpPr/>
      </dsp:nvSpPr>
      <dsp:spPr>
        <a:xfrm rot="5400000">
          <a:off x="4741333" y="2032000"/>
          <a:ext cx="2709333" cy="4064000"/>
        </a:xfrm>
        <a:prstGeom prst="round1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fr-FR" sz="1700" kern="1200" dirty="0" smtClean="0"/>
            <a:t>Tracer les “actes de propriété” et le transfert de propriété grâce au transfert de token</a:t>
          </a:r>
          <a:endParaRPr lang="fr-FR" sz="1700" kern="1200" dirty="0"/>
        </a:p>
      </dsp:txBody>
      <dsp:txXfrm rot="-5400000">
        <a:off x="4063999" y="3386666"/>
        <a:ext cx="4064000" cy="2032000"/>
      </dsp:txXfrm>
    </dsp:sp>
    <dsp:sp modelId="{61E7DFE9-67D9-45D4-AFA0-588D068E212C}">
      <dsp:nvSpPr>
        <dsp:cNvPr id="0" name=""/>
        <dsp:cNvSpPr/>
      </dsp:nvSpPr>
      <dsp:spPr>
        <a:xfrm>
          <a:off x="2844799" y="2032000"/>
          <a:ext cx="2438400" cy="1354666"/>
        </a:xfrm>
        <a:prstGeom prst="roundRect">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TOKENS</a:t>
          </a:r>
          <a:endParaRPr lang="fr-FR" sz="1700" kern="1200" dirty="0"/>
        </a:p>
      </dsp:txBody>
      <dsp:txXfrm>
        <a:off x="2910928" y="2098129"/>
        <a:ext cx="2306142" cy="122240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C2925-F807-4897-8C0D-9DC7C1B0E921}">
      <dsp:nvSpPr>
        <dsp:cNvPr id="0" name=""/>
        <dsp:cNvSpPr/>
      </dsp:nvSpPr>
      <dsp:spPr>
        <a:xfrm>
          <a:off x="765339" y="827"/>
          <a:ext cx="2717830" cy="64102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Non fongible</a:t>
          </a:r>
          <a:endParaRPr lang="fr-FR" sz="1700" kern="1200" dirty="0"/>
        </a:p>
      </dsp:txBody>
      <dsp:txXfrm>
        <a:off x="765339" y="827"/>
        <a:ext cx="2717830" cy="641027"/>
      </dsp:txXfrm>
    </dsp:sp>
    <dsp:sp modelId="{FCBAA2C8-1D1F-4696-A82E-C0C6B1CC467B}">
      <dsp:nvSpPr>
        <dsp:cNvPr id="0" name=""/>
        <dsp:cNvSpPr/>
      </dsp:nvSpPr>
      <dsp:spPr>
        <a:xfrm>
          <a:off x="3754953" y="38830"/>
          <a:ext cx="2717830" cy="5650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smtClean="0"/>
            <a:t>Jeton ou </a:t>
          </a:r>
          <a:r>
            <a:rPr lang="fr-FR" sz="1700" kern="1200" dirty="0" err="1" smtClean="0"/>
            <a:t>Token</a:t>
          </a:r>
          <a:endParaRPr lang="fr-FR" sz="1700" kern="1200" dirty="0"/>
        </a:p>
      </dsp:txBody>
      <dsp:txXfrm>
        <a:off x="3754953" y="38830"/>
        <a:ext cx="2717830" cy="565020"/>
      </dsp:txXfrm>
    </dsp:sp>
    <dsp:sp modelId="{1B8E61ED-E054-4495-A4C9-7432C167E5A3}">
      <dsp:nvSpPr>
        <dsp:cNvPr id="0" name=""/>
        <dsp:cNvSpPr/>
      </dsp:nvSpPr>
      <dsp:spPr>
        <a:xfrm>
          <a:off x="765339" y="913637"/>
          <a:ext cx="2717830" cy="163069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b="0" i="0" kern="1200" smtClean="0"/>
            <a:t>Chaque NFT est unique et ne peut être reproduit. Un NFT est non fongible car unique et non interchangeable à la différence d’une monnaie. </a:t>
          </a:r>
          <a:endParaRPr lang="fr-FR" sz="1700" kern="1200"/>
        </a:p>
      </dsp:txBody>
      <dsp:txXfrm>
        <a:off x="765339" y="913637"/>
        <a:ext cx="2717830" cy="1630698"/>
      </dsp:txXfrm>
    </dsp:sp>
    <dsp:sp modelId="{DBC74767-0F96-4770-B5E5-32379F8302E3}">
      <dsp:nvSpPr>
        <dsp:cNvPr id="0" name=""/>
        <dsp:cNvSpPr/>
      </dsp:nvSpPr>
      <dsp:spPr>
        <a:xfrm>
          <a:off x="3754953" y="913637"/>
          <a:ext cx="2717830" cy="163069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b="0" i="0" kern="1200" dirty="0" smtClean="0"/>
            <a:t>Titre de propriété numérique, émis par une </a:t>
          </a:r>
          <a:r>
            <a:rPr lang="fr-FR" sz="1700" b="0" i="0" kern="1200" dirty="0" err="1" smtClean="0"/>
            <a:t>Blockchain</a:t>
          </a:r>
          <a:r>
            <a:rPr lang="fr-FR" sz="1700" b="0" i="0" kern="1200" dirty="0" smtClean="0"/>
            <a:t> (principalement </a:t>
          </a:r>
          <a:r>
            <a:rPr lang="fr-FR" sz="1700" b="0" i="0" kern="1200" dirty="0" err="1" smtClean="0"/>
            <a:t>Ethereum</a:t>
          </a:r>
          <a:r>
            <a:rPr lang="fr-FR" sz="1700" b="0" i="0" kern="1200" dirty="0" smtClean="0"/>
            <a:t>), et associé à un actif numérique (photo, vidéo, etc.)</a:t>
          </a:r>
          <a:endParaRPr lang="fr-FR" sz="1700" kern="1200" dirty="0"/>
        </a:p>
      </dsp:txBody>
      <dsp:txXfrm>
        <a:off x="3754953" y="913637"/>
        <a:ext cx="2717830" cy="1630698"/>
      </dsp:txXfrm>
    </dsp:sp>
    <dsp:sp modelId="{2880AA20-3177-4DFE-BC9D-434FDA48DF56}">
      <dsp:nvSpPr>
        <dsp:cNvPr id="0" name=""/>
        <dsp:cNvSpPr/>
      </dsp:nvSpPr>
      <dsp:spPr>
        <a:xfrm>
          <a:off x="1466241" y="2816119"/>
          <a:ext cx="4305641" cy="163069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b="0" i="0" kern="1200" dirty="0" smtClean="0"/>
            <a:t>Les NFT sont </a:t>
          </a:r>
          <a:r>
            <a:rPr lang="fr-FR" sz="1700" b="1" i="0" kern="1200" dirty="0" smtClean="0"/>
            <a:t>infalsifiable</a:t>
          </a:r>
          <a:r>
            <a:rPr lang="fr-FR" sz="1700" b="0" i="0" kern="1200" dirty="0" smtClean="0"/>
            <a:t>s (car reposant sur la </a:t>
          </a:r>
          <a:r>
            <a:rPr lang="fr-FR" sz="1700" b="0" i="0" kern="1200" dirty="0" err="1" smtClean="0"/>
            <a:t>blockchain</a:t>
          </a:r>
          <a:r>
            <a:rPr lang="fr-FR" sz="1700" b="0" i="0" kern="1200" dirty="0" smtClean="0"/>
            <a:t>), </a:t>
          </a:r>
          <a:r>
            <a:rPr lang="fr-FR" sz="1700" b="1" i="0" kern="1200" dirty="0" smtClean="0"/>
            <a:t>traçables</a:t>
          </a:r>
          <a:r>
            <a:rPr lang="fr-FR" sz="1700" b="0" i="0" kern="1200" dirty="0" smtClean="0"/>
            <a:t> (transaction publique et visible et retrouvable grâce à l’explorateur de </a:t>
          </a:r>
          <a:r>
            <a:rPr lang="fr-FR" sz="1700" b="0" i="0" kern="1200" dirty="0" err="1" smtClean="0"/>
            <a:t>blockchain</a:t>
          </a:r>
          <a:r>
            <a:rPr lang="fr-FR" sz="1700" b="0" i="0" kern="1200" dirty="0" smtClean="0"/>
            <a:t> </a:t>
          </a:r>
          <a:r>
            <a:rPr lang="fr-FR" sz="1700" b="0" i="0" kern="1200" dirty="0" err="1" smtClean="0"/>
            <a:t>Etherscan</a:t>
          </a:r>
          <a:r>
            <a:rPr lang="fr-FR" sz="1700" b="0" i="0" kern="1200" dirty="0" smtClean="0"/>
            <a:t>), </a:t>
          </a:r>
          <a:r>
            <a:rPr lang="fr-FR" sz="1700" b="1" i="0" kern="1200" dirty="0" smtClean="0"/>
            <a:t>interopérables</a:t>
          </a:r>
          <a:r>
            <a:rPr lang="fr-FR" sz="1700" b="0" i="0" kern="1200" dirty="0" smtClean="0"/>
            <a:t> (basés sur les mêmes standards dont ERC 721), </a:t>
          </a:r>
          <a:r>
            <a:rPr lang="fr-FR" sz="1700" b="1" i="0" kern="1200" dirty="0" err="1" smtClean="0"/>
            <a:t>monétisables</a:t>
          </a:r>
          <a:r>
            <a:rPr lang="fr-FR" sz="1700" b="1" i="0" kern="1200" dirty="0" smtClean="0"/>
            <a:t>, uniques, indivisibles</a:t>
          </a:r>
          <a:r>
            <a:rPr lang="fr-FR" sz="1700" b="0" i="0" kern="1200" dirty="0" smtClean="0"/>
            <a:t>.</a:t>
          </a:r>
          <a:endParaRPr lang="fr-FR" sz="1700" kern="1200" dirty="0"/>
        </a:p>
      </dsp:txBody>
      <dsp:txXfrm>
        <a:off x="1466241" y="2816119"/>
        <a:ext cx="4305641" cy="163069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pPr rtl="0"/>
            <a:endParaRPr lang="fr-FR"/>
          </a:p>
        </p:txBody>
      </p:sp>
      <p:sp>
        <p:nvSpPr>
          <p:cNvPr id="3" name="Espace réservé à la date 2"/>
          <p:cNvSpPr>
            <a:spLocks noGrp="1"/>
          </p:cNvSpPr>
          <p:nvPr>
            <p:ph type="dt" sz="quarter" idx="1"/>
          </p:nvPr>
        </p:nvSpPr>
        <p:spPr>
          <a:xfrm>
            <a:off x="5317963" y="1"/>
            <a:ext cx="4068339" cy="356357"/>
          </a:xfrm>
          <a:prstGeom prst="rect">
            <a:avLst/>
          </a:prstGeom>
        </p:spPr>
        <p:txBody>
          <a:bodyPr vert="horz" lIns="94229" tIns="47114" rIns="94229" bIns="47114" rtlCol="0"/>
          <a:lstStyle>
            <a:lvl1pPr algn="r">
              <a:defRPr sz="1200"/>
            </a:lvl1pPr>
          </a:lstStyle>
          <a:p>
            <a:pPr rtl="0"/>
            <a:fld id="{3380C8BF-9733-4893-8ADE-0E64174932B9}" type="datetime1">
              <a:rPr lang="fr-FR" smtClean="0"/>
              <a:t>14/09/2022</a:t>
            </a:fld>
            <a:endParaRPr lang="fr-FR" dirty="0"/>
          </a:p>
        </p:txBody>
      </p:sp>
      <p:sp>
        <p:nvSpPr>
          <p:cNvPr id="4" name="Espace réservé au pied de page 3"/>
          <p:cNvSpPr>
            <a:spLocks noGrp="1"/>
          </p:cNvSpPr>
          <p:nvPr>
            <p:ph type="ftr" sz="quarter" idx="2"/>
          </p:nvPr>
        </p:nvSpPr>
        <p:spPr>
          <a:xfrm>
            <a:off x="0" y="6746119"/>
            <a:ext cx="4068339" cy="356356"/>
          </a:xfrm>
          <a:prstGeom prst="rect">
            <a:avLst/>
          </a:prstGeom>
        </p:spPr>
        <p:txBody>
          <a:bodyPr vert="horz" lIns="94229" tIns="47114" rIns="94229" bIns="47114"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5317963" y="6746119"/>
            <a:ext cx="4068339" cy="356356"/>
          </a:xfrm>
          <a:prstGeom prst="rect">
            <a:avLst/>
          </a:prstGeom>
        </p:spPr>
        <p:txBody>
          <a:bodyPr vert="horz" lIns="94229" tIns="47114" rIns="94229" bIns="47114" rtlCol="0" anchor="b"/>
          <a:lstStyle>
            <a:lvl1pPr algn="r">
              <a:defRPr sz="1200"/>
            </a:lvl1pPr>
          </a:lstStyle>
          <a:p>
            <a:pPr rtl="0"/>
            <a:fld id="{DBAA5490-FD59-4087-AC7E-016E8A4124C4}" type="slidenum">
              <a:rPr lang="fr-FR" smtClean="0"/>
              <a:t>‹N°›</a:t>
            </a:fld>
            <a:endParaRPr lang="fr-FR"/>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pPr rtl="0"/>
            <a:endParaRPr lang="fr-FR" noProof="0"/>
          </a:p>
        </p:txBody>
      </p:sp>
      <p:sp>
        <p:nvSpPr>
          <p:cNvPr id="3" name="Espace réservé à la date 2"/>
          <p:cNvSpPr>
            <a:spLocks noGrp="1"/>
          </p:cNvSpPr>
          <p:nvPr>
            <p:ph type="dt" idx="1"/>
          </p:nvPr>
        </p:nvSpPr>
        <p:spPr>
          <a:xfrm>
            <a:off x="5317963" y="1"/>
            <a:ext cx="4068339" cy="356357"/>
          </a:xfrm>
          <a:prstGeom prst="rect">
            <a:avLst/>
          </a:prstGeom>
        </p:spPr>
        <p:txBody>
          <a:bodyPr vert="horz" lIns="94229" tIns="47114" rIns="94229" bIns="47114" rtlCol="0"/>
          <a:lstStyle>
            <a:lvl1pPr algn="r">
              <a:defRPr sz="1200"/>
            </a:lvl1pPr>
          </a:lstStyle>
          <a:p>
            <a:fld id="{4EDA2B62-9B80-415D-9A8A-CD5EEC41751B}" type="datetime1">
              <a:rPr lang="fr-FR" smtClean="0"/>
              <a:pPr/>
              <a:t>14/09/2022</a:t>
            </a:fld>
            <a:endParaRPr lang="fr-FR" dirty="0"/>
          </a:p>
        </p:txBody>
      </p:sp>
      <p:sp>
        <p:nvSpPr>
          <p:cNvPr id="4" name="Espace réservé à l’image des diapositives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pPr rtl="0"/>
            <a:endParaRPr lang="fr-FR" noProof="0"/>
          </a:p>
        </p:txBody>
      </p:sp>
      <p:sp>
        <p:nvSpPr>
          <p:cNvPr id="5" name="Espace réservé des commentaires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6746119"/>
            <a:ext cx="4068339" cy="356356"/>
          </a:xfrm>
          <a:prstGeom prst="rect">
            <a:avLst/>
          </a:prstGeom>
        </p:spPr>
        <p:txBody>
          <a:bodyPr vert="horz" lIns="94229" tIns="47114" rIns="94229" bIns="47114"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5317963" y="6746119"/>
            <a:ext cx="4068339" cy="356356"/>
          </a:xfrm>
          <a:prstGeom prst="rect">
            <a:avLst/>
          </a:prstGeom>
        </p:spPr>
        <p:txBody>
          <a:bodyPr vert="horz" lIns="94229" tIns="47114" rIns="94229" bIns="47114" rtlCol="0" anchor="b"/>
          <a:lstStyle>
            <a:lvl1pPr algn="r">
              <a:defRPr sz="1200"/>
            </a:lvl1pPr>
          </a:lstStyle>
          <a:p>
            <a:pPr rtl="0"/>
            <a:fld id="{4CBCEA92-F142-4D57-B507-37BDAF44710C}" type="slidenum">
              <a:rPr lang="fr-FR" noProof="0" smtClean="0"/>
              <a:t>‹N°›</a:t>
            </a:fld>
            <a:endParaRPr lang="fr-FR" noProof="0"/>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8,36</a:t>
            </a:r>
          </a:p>
          <a:p>
            <a:r>
              <a:rPr lang="fr-FR" dirty="0" smtClean="0"/>
              <a:t>14,03</a:t>
            </a:r>
          </a:p>
          <a:p>
            <a:endParaRPr lang="fr-FR" dirty="0"/>
          </a:p>
        </p:txBody>
      </p:sp>
      <p:sp>
        <p:nvSpPr>
          <p:cNvPr id="4" name="Espace réservé du numéro de diapositive 3"/>
          <p:cNvSpPr>
            <a:spLocks noGrp="1"/>
          </p:cNvSpPr>
          <p:nvPr>
            <p:ph type="sldNum" sz="quarter" idx="10"/>
          </p:nvPr>
        </p:nvSpPr>
        <p:spPr/>
        <p:txBody>
          <a:bodyPr/>
          <a:lstStyle/>
          <a:p>
            <a:pPr rtl="0"/>
            <a:fld id="{4CBCEA92-F142-4D57-B507-37BDAF44710C}" type="slidenum">
              <a:rPr lang="fr-FR" noProof="0" smtClean="0"/>
              <a:t>14</a:t>
            </a:fld>
            <a:endParaRPr lang="fr-FR" noProof="0"/>
          </a:p>
        </p:txBody>
      </p:sp>
    </p:spTree>
    <p:extLst>
      <p:ext uri="{BB962C8B-B14F-4D97-AF65-F5344CB8AC3E}">
        <p14:creationId xmlns:p14="http://schemas.microsoft.com/office/powerpoint/2010/main" val="1729204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5,31 – 11,13</a:t>
            </a:r>
            <a:endParaRPr lang="fr-FR" dirty="0"/>
          </a:p>
        </p:txBody>
      </p:sp>
      <p:sp>
        <p:nvSpPr>
          <p:cNvPr id="4" name="Espace réservé du numéro de diapositive 3"/>
          <p:cNvSpPr>
            <a:spLocks noGrp="1"/>
          </p:cNvSpPr>
          <p:nvPr>
            <p:ph type="sldNum" sz="quarter" idx="10"/>
          </p:nvPr>
        </p:nvSpPr>
        <p:spPr/>
        <p:txBody>
          <a:bodyPr/>
          <a:lstStyle/>
          <a:p>
            <a:pPr rtl="0"/>
            <a:fld id="{4CBCEA92-F142-4D57-B507-37BDAF44710C}" type="slidenum">
              <a:rPr lang="fr-FR" noProof="0" smtClean="0"/>
              <a:t>22</a:t>
            </a:fld>
            <a:endParaRPr lang="fr-FR" noProof="0"/>
          </a:p>
        </p:txBody>
      </p:sp>
    </p:spTree>
    <p:extLst>
      <p:ext uri="{BB962C8B-B14F-4D97-AF65-F5344CB8AC3E}">
        <p14:creationId xmlns:p14="http://schemas.microsoft.com/office/powerpoint/2010/main" val="3457426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Art digital, </a:t>
            </a:r>
            <a:r>
              <a:rPr lang="fr-FR" sz="1200" b="1" i="0" kern="1200" dirty="0" err="1" smtClean="0">
                <a:solidFill>
                  <a:schemeClr val="tx1"/>
                </a:solidFill>
                <a:effectLst/>
                <a:latin typeface="+mn-lt"/>
                <a:ea typeface="+mn-ea"/>
                <a:cs typeface="+mn-cs"/>
              </a:rPr>
              <a:t>Everydays</a:t>
            </a:r>
            <a:r>
              <a:rPr lang="fr-FR" sz="1200" b="1" i="0" kern="1200" dirty="0" smtClean="0">
                <a:solidFill>
                  <a:schemeClr val="tx1"/>
                </a:solidFill>
                <a:effectLst/>
                <a:latin typeface="+mn-lt"/>
                <a:ea typeface="+mn-ea"/>
                <a:cs typeface="+mn-cs"/>
              </a:rPr>
              <a:t>: The First 5,000 </a:t>
            </a:r>
            <a:r>
              <a:rPr lang="fr-FR" sz="1200" b="1" i="0" kern="1200" dirty="0" err="1" smtClean="0">
                <a:solidFill>
                  <a:schemeClr val="tx1"/>
                </a:solidFill>
                <a:effectLst/>
                <a:latin typeface="+mn-lt"/>
                <a:ea typeface="+mn-ea"/>
                <a:cs typeface="+mn-cs"/>
              </a:rPr>
              <a:t>Days</a:t>
            </a:r>
            <a:r>
              <a:rPr lang="fr-FR" sz="1200" b="0" i="0" kern="1200" dirty="0" smtClean="0">
                <a:solidFill>
                  <a:schemeClr val="tx1"/>
                </a:solidFill>
                <a:effectLst/>
                <a:latin typeface="+mn-lt"/>
                <a:ea typeface="+mn-ea"/>
                <a:cs typeface="+mn-cs"/>
              </a:rPr>
              <a:t>, adjugée 69 millions de dollars, devenant ainsi un des artistes vivants les plus cotés du marché.3 nov. 2021</a:t>
            </a:r>
            <a:endParaRPr lang="fr-FR" dirty="0"/>
          </a:p>
        </p:txBody>
      </p:sp>
      <p:sp>
        <p:nvSpPr>
          <p:cNvPr id="4" name="Espace réservé du numéro de diapositive 3"/>
          <p:cNvSpPr>
            <a:spLocks noGrp="1"/>
          </p:cNvSpPr>
          <p:nvPr>
            <p:ph type="sldNum" sz="quarter" idx="10"/>
          </p:nvPr>
        </p:nvSpPr>
        <p:spPr/>
        <p:txBody>
          <a:bodyPr/>
          <a:lstStyle/>
          <a:p>
            <a:pPr rtl="0"/>
            <a:fld id="{4CBCEA92-F142-4D57-B507-37BDAF44710C}" type="slidenum">
              <a:rPr lang="fr-FR" noProof="0" smtClean="0"/>
              <a:t>48</a:t>
            </a:fld>
            <a:endParaRPr lang="fr-FR" noProof="0"/>
          </a:p>
        </p:txBody>
      </p:sp>
    </p:spTree>
    <p:extLst>
      <p:ext uri="{BB962C8B-B14F-4D97-AF65-F5344CB8AC3E}">
        <p14:creationId xmlns:p14="http://schemas.microsoft.com/office/powerpoint/2010/main" val="1307610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Un </a:t>
            </a:r>
            <a:r>
              <a:rPr lang="fr-FR" dirty="0" err="1" smtClean="0"/>
              <a:t>voxel</a:t>
            </a:r>
            <a:r>
              <a:rPr lang="fr-FR" dirty="0" smtClean="0"/>
              <a:t> est une unité d'information graphique qui définit un point dans un espace tridimensionnel</a:t>
            </a:r>
            <a:endParaRPr lang="fr-FR" dirty="0"/>
          </a:p>
        </p:txBody>
      </p:sp>
      <p:sp>
        <p:nvSpPr>
          <p:cNvPr id="4" name="Espace réservé du numéro de diapositive 3"/>
          <p:cNvSpPr>
            <a:spLocks noGrp="1"/>
          </p:cNvSpPr>
          <p:nvPr>
            <p:ph type="sldNum" sz="quarter" idx="10"/>
          </p:nvPr>
        </p:nvSpPr>
        <p:spPr/>
        <p:txBody>
          <a:bodyPr/>
          <a:lstStyle/>
          <a:p>
            <a:pPr rtl="0"/>
            <a:fld id="{4CBCEA92-F142-4D57-B507-37BDAF44710C}" type="slidenum">
              <a:rPr lang="fr-FR" noProof="0" smtClean="0"/>
              <a:t>51</a:t>
            </a:fld>
            <a:endParaRPr lang="fr-FR" noProof="0"/>
          </a:p>
        </p:txBody>
      </p:sp>
    </p:spTree>
    <p:extLst>
      <p:ext uri="{BB962C8B-B14F-4D97-AF65-F5344CB8AC3E}">
        <p14:creationId xmlns:p14="http://schemas.microsoft.com/office/powerpoint/2010/main" val="421024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hyperlink" Target="http://www.nealanalytics.com/neal-creative/templates/" TargetMode="External"/><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hyperlink" Target="https://nealanalytics.com/creative/" TargetMode="External"/><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hyperlink" Target="http://www.nealanalytics.com/neal-creative/templates/"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BLOCKCHAIN</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NFT -CRYPTOS</a:t>
              </a:r>
              <a:endParaRPr lang="fr-FR" sz="1800" b="0" i="0" u="none" strike="noStrike" kern="1200" cap="none" spc="0" baseline="0" dirty="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grpSp>
        <p:nvGrpSpPr>
          <p:cNvPr id="28" name="Diagramme 9"/>
          <p:cNvGrpSpPr/>
          <p:nvPr/>
        </p:nvGrpSpPr>
        <p:grpSpPr>
          <a:xfrm>
            <a:off x="1248196" y="500716"/>
            <a:ext cx="1917377" cy="1011362"/>
            <a:chOff x="489139" y="498494"/>
            <a:chExt cx="1771366" cy="1011362"/>
          </a:xfrm>
        </p:grpSpPr>
        <p:sp>
          <p:nvSpPr>
            <p:cNvPr id="29" name="Forme libre 28"/>
            <p:cNvSpPr/>
            <p:nvPr/>
          </p:nvSpPr>
          <p:spPr>
            <a:xfrm>
              <a:off x="489139" y="498695"/>
              <a:ext cx="1011161" cy="1011161"/>
            </a:xfrm>
            <a:custGeom>
              <a:avLst/>
              <a:gdLst>
                <a:gd name="f0" fmla="val 10800000"/>
                <a:gd name="f1" fmla="val 5400000"/>
                <a:gd name="f2" fmla="val 180"/>
                <a:gd name="f3" fmla="val w"/>
                <a:gd name="f4" fmla="val h"/>
                <a:gd name="f5" fmla="val 0"/>
                <a:gd name="f6" fmla="val 1011159"/>
                <a:gd name="f7" fmla="val 505580"/>
                <a:gd name="f8" fmla="val 226356"/>
                <a:gd name="f9" fmla="val 784804"/>
                <a:gd name="f10" fmla="val 1011160"/>
                <a:gd name="f11" fmla="+- 0 0 -90"/>
                <a:gd name="f12" fmla="*/ f3 1 1011159"/>
                <a:gd name="f13" fmla="*/ f4 1 1011159"/>
                <a:gd name="f14" fmla="val f5"/>
                <a:gd name="f15" fmla="val f6"/>
                <a:gd name="f16" fmla="*/ f11 f0 1"/>
                <a:gd name="f17" fmla="+- f15 0 f14"/>
                <a:gd name="f18" fmla="*/ f16 1 f2"/>
                <a:gd name="f19" fmla="*/ f17 1 1011159"/>
                <a:gd name="f20" fmla="*/ 0 f17 1"/>
                <a:gd name="f21" fmla="*/ 505580 f17 1"/>
                <a:gd name="f22" fmla="*/ 1011160 f17 1"/>
                <a:gd name="f23" fmla="+- f18 0 f1"/>
                <a:gd name="f24" fmla="*/ f20 1 1011159"/>
                <a:gd name="f25" fmla="*/ f21 1 1011159"/>
                <a:gd name="f26" fmla="*/ f22 1 1011159"/>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1011159" h="1011159">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solidFill>
              <a:srgbClr val="10CF9B">
                <a:alpha val="50000"/>
              </a:srgbClr>
            </a:solidFill>
            <a:ln w="12701" cap="flat">
              <a:solidFill>
                <a:srgbClr val="FFFFFF"/>
              </a:solidFill>
              <a:prstDash val="solid"/>
              <a:miter/>
            </a:ln>
          </p:spPr>
          <p:txBody>
            <a:bodyPr vert="horz" wrap="square" lIns="203728" tIns="168405" rIns="203728" bIns="168405"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1600" b="0" i="0" u="none" strike="noStrike" kern="1200" cap="none" spc="0" baseline="0" dirty="0" smtClean="0">
                  <a:solidFill>
                    <a:srgbClr val="FFFFFF"/>
                  </a:solidFill>
                  <a:uFillTx/>
                  <a:latin typeface="Corbel"/>
                </a:rPr>
                <a:t>Google</a:t>
              </a:r>
              <a:endParaRPr lang="fr-FR" sz="1600" b="0" i="0" u="none" strike="noStrike" kern="1200" cap="none" spc="0" baseline="0" dirty="0">
                <a:solidFill>
                  <a:srgbClr val="FFFFFF"/>
                </a:solidFill>
                <a:uFillTx/>
                <a:latin typeface="Corbel"/>
              </a:endParaRPr>
            </a:p>
          </p:txBody>
        </p:sp>
        <p:sp>
          <p:nvSpPr>
            <p:cNvPr id="30" name="Forme libre 29"/>
            <p:cNvSpPr/>
            <p:nvPr/>
          </p:nvSpPr>
          <p:spPr>
            <a:xfrm>
              <a:off x="1249344" y="498494"/>
              <a:ext cx="1011161" cy="1011161"/>
            </a:xfrm>
            <a:custGeom>
              <a:avLst/>
              <a:gdLst>
                <a:gd name="f0" fmla="val 10800000"/>
                <a:gd name="f1" fmla="val 5400000"/>
                <a:gd name="f2" fmla="val 180"/>
                <a:gd name="f3" fmla="val w"/>
                <a:gd name="f4" fmla="val h"/>
                <a:gd name="f5" fmla="val 0"/>
                <a:gd name="f6" fmla="val 1011159"/>
                <a:gd name="f7" fmla="val 505580"/>
                <a:gd name="f8" fmla="val 226356"/>
                <a:gd name="f9" fmla="val 784804"/>
                <a:gd name="f10" fmla="val 1011160"/>
                <a:gd name="f11" fmla="+- 0 0 -90"/>
                <a:gd name="f12" fmla="*/ f3 1 1011159"/>
                <a:gd name="f13" fmla="*/ f4 1 1011159"/>
                <a:gd name="f14" fmla="val f5"/>
                <a:gd name="f15" fmla="val f6"/>
                <a:gd name="f16" fmla="*/ f11 f0 1"/>
                <a:gd name="f17" fmla="+- f15 0 f14"/>
                <a:gd name="f18" fmla="*/ f16 1 f2"/>
                <a:gd name="f19" fmla="*/ f17 1 1011159"/>
                <a:gd name="f20" fmla="*/ 0 f17 1"/>
                <a:gd name="f21" fmla="*/ 505580 f17 1"/>
                <a:gd name="f22" fmla="*/ 1011160 f17 1"/>
                <a:gd name="f23" fmla="+- f18 0 f1"/>
                <a:gd name="f24" fmla="*/ f20 1 1011159"/>
                <a:gd name="f25" fmla="*/ f21 1 1011159"/>
                <a:gd name="f26" fmla="*/ f22 1 1011159"/>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1011159" h="1011159">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solidFill>
              <a:srgbClr val="21D86A">
                <a:alpha val="50000"/>
              </a:srgbClr>
            </a:solidFill>
            <a:ln w="12701" cap="flat">
              <a:solidFill>
                <a:srgbClr val="FFFFFF"/>
              </a:solidFill>
              <a:prstDash val="solid"/>
              <a:miter/>
            </a:ln>
          </p:spPr>
          <p:txBody>
            <a:bodyPr vert="horz" wrap="square" lIns="203728" tIns="168405" rIns="203728" bIns="168405"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1600" b="0" i="0" u="none" strike="noStrike" kern="1200" cap="none" spc="0" baseline="0" dirty="0" smtClean="0">
                  <a:solidFill>
                    <a:srgbClr val="FFFFFF"/>
                  </a:solidFill>
                  <a:uFillTx/>
                  <a:latin typeface="Corbel"/>
                </a:rPr>
                <a:t>Google </a:t>
              </a:r>
              <a:r>
                <a:rPr lang="fr-FR" sz="1600" b="0" i="0" u="none" strike="noStrike" kern="1200" cap="none" spc="0" baseline="0" dirty="0" err="1" smtClean="0">
                  <a:solidFill>
                    <a:srgbClr val="FFFFFF"/>
                  </a:solidFill>
                  <a:uFillTx/>
                  <a:latin typeface="Corbel"/>
                </a:rPr>
                <a:t>Ads</a:t>
              </a:r>
              <a:endParaRPr lang="fr-FR" sz="1600" b="0" i="0" u="none" strike="noStrike" kern="1200" cap="none" spc="0" baseline="0" dirty="0">
                <a:solidFill>
                  <a:srgbClr val="FFFFFF"/>
                </a:solidFill>
                <a:uFillTx/>
                <a:latin typeface="Corbel"/>
              </a:endParaRPr>
            </a:p>
          </p:txBody>
        </p:sp>
      </p:grpSp>
      <p:sp>
        <p:nvSpPr>
          <p:cNvPr id="33" name="Titre 1"/>
          <p:cNvSpPr txBox="1">
            <a:spLocks noGrp="1"/>
          </p:cNvSpPr>
          <p:nvPr>
            <p:ph type="ctrTitle"/>
          </p:nvPr>
        </p:nvSpPr>
        <p:spPr>
          <a:xfrm>
            <a:off x="1524003" y="1122361"/>
            <a:ext cx="9144000" cy="2387598"/>
          </a:xfrm>
          <a:ln w="19046">
            <a:solidFill>
              <a:srgbClr val="FFFFFF"/>
            </a:solidFill>
            <a:prstDash val="solid"/>
          </a:ln>
        </p:spPr>
        <p:txBody>
          <a:bodyPr anchor="b" anchorCtr="1"/>
          <a:lstStyle>
            <a:lvl1pPr algn="ctr">
              <a:defRPr sz="6000"/>
            </a:lvl1pPr>
          </a:lstStyle>
          <a:p>
            <a:pPr lvl="0"/>
            <a:r>
              <a:rPr lang="fr-FR" smtClean="0"/>
              <a:t>Modifiez le style du titre</a:t>
            </a:r>
            <a:endParaRPr lang="fr-FR" dirty="0"/>
          </a:p>
        </p:txBody>
      </p:sp>
      <p:sp>
        <p:nvSpPr>
          <p:cNvPr id="34" name="Sous-titre 2"/>
          <p:cNvSpPr txBox="1">
            <a:spLocks noGrp="1"/>
          </p:cNvSpPr>
          <p:nvPr>
            <p:ph type="subTitle" idx="1"/>
          </p:nvPr>
        </p:nvSpPr>
        <p:spPr>
          <a:xfrm>
            <a:off x="1524003" y="3602041"/>
            <a:ext cx="9144000" cy="1655758"/>
          </a:xfrm>
        </p:spPr>
        <p:txBody>
          <a:bodyPr anchorCtr="1"/>
          <a:lstStyle>
            <a:lvl1pPr marL="0" indent="0" algn="ctr">
              <a:buNone/>
              <a:defRPr sz="2400" cap="small"/>
            </a:lvl1pPr>
          </a:lstStyle>
          <a:p>
            <a:pPr lvl="0"/>
            <a:r>
              <a:rPr lang="fr-FR" smtClean="0"/>
              <a:t>Modifier le style des sous-titres du masque</a:t>
            </a:r>
            <a:endParaRPr lang="fr-FR"/>
          </a:p>
        </p:txBody>
      </p:sp>
      <p:sp>
        <p:nvSpPr>
          <p:cNvPr id="35" name="Espace réservé du pied de page 4"/>
          <p:cNvSpPr txBox="1">
            <a:spLocks noGrp="1"/>
          </p:cNvSpPr>
          <p:nvPr>
            <p:ph type="ftr" sz="quarter" idx="9"/>
          </p:nvPr>
        </p:nvSpPr>
        <p:spPr>
          <a:xfrm>
            <a:off x="343128" y="11774737"/>
            <a:ext cx="554921" cy="45720"/>
          </a:xfrm>
        </p:spPr>
        <p:txBody>
          <a:bodyPr/>
          <a:lstStyle>
            <a:lvl1pPr>
              <a:defRPr/>
            </a:lvl1pPr>
          </a:lstStyle>
          <a:p>
            <a:pPr lvl="0"/>
            <a:endParaRPr lang="fr-FR"/>
          </a:p>
        </p:txBody>
      </p:sp>
    </p:spTree>
    <p:extLst>
      <p:ext uri="{BB962C8B-B14F-4D97-AF65-F5344CB8AC3E}">
        <p14:creationId xmlns:p14="http://schemas.microsoft.com/office/powerpoint/2010/main" val="1637709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BLOCKCHAIN</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NFT - CRYPTOS</a:t>
              </a:r>
              <a:endParaRPr lang="fr-FR" sz="1800" b="0" i="0" u="none" strike="noStrike" kern="1200" cap="none" spc="0" baseline="0" dirty="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1847" y="1709735"/>
            <a:ext cx="10515600" cy="2852735"/>
          </a:xfrm>
        </p:spPr>
        <p:txBody>
          <a:bodyPr anchor="b"/>
          <a:lstStyle>
            <a:lvl1pPr>
              <a:defRPr sz="6000"/>
            </a:lvl1pPr>
          </a:lstStyle>
          <a:p>
            <a:pPr lvl="0"/>
            <a:r>
              <a:rPr lang="fr-FR" smtClean="0"/>
              <a:t>Modifiez le style du titre</a:t>
            </a:r>
            <a:endParaRPr lang="fr-FR"/>
          </a:p>
        </p:txBody>
      </p:sp>
      <p:sp>
        <p:nvSpPr>
          <p:cNvPr id="34" name="Espace réservé du texte 2"/>
          <p:cNvSpPr txBox="1">
            <a:spLocks noGrp="1"/>
          </p:cNvSpPr>
          <p:nvPr>
            <p:ph type="body" idx="1"/>
          </p:nvPr>
        </p:nvSpPr>
        <p:spPr>
          <a:xfrm>
            <a:off x="831847" y="4589465"/>
            <a:ext cx="10515600" cy="1500182"/>
          </a:xfrm>
        </p:spPr>
        <p:txBody>
          <a:bodyPr/>
          <a:lstStyle>
            <a:lvl1pPr marL="0" indent="0">
              <a:buNone/>
              <a:defRPr sz="2400" cap="small">
                <a:solidFill>
                  <a:srgbClr val="FFFFFF"/>
                </a:solidFill>
              </a:defRPr>
            </a:lvl1pPr>
          </a:lstStyle>
          <a:p>
            <a:pPr lvl="0"/>
            <a:r>
              <a:rPr lang="fr-FR" smtClean="0"/>
              <a:t>Modifier les styles du texte du masque</a:t>
            </a: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818615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2" name="Diagramme 6"/>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BLOCKCHAINS</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NFT - CRYPTOS</a:t>
              </a:r>
              <a:endParaRPr lang="fr-FR" sz="1800" b="0" i="0" u="none" strike="noStrike" kern="1200" cap="none" spc="0" baseline="0" dirty="0">
                <a:solidFill>
                  <a:srgbClr val="FFFFFF"/>
                </a:solidFill>
                <a:uFillTx/>
                <a:latin typeface="Corbel"/>
              </a:endParaRPr>
            </a:p>
          </p:txBody>
        </p:sp>
      </p:grpSp>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contenu 2"/>
          <p:cNvSpPr txBox="1">
            <a:spLocks noGrp="1"/>
          </p:cNvSpPr>
          <p:nvPr>
            <p:ph idx="1"/>
          </p:nvPr>
        </p:nvSpPr>
        <p:spPr>
          <a:xfrm>
            <a:off x="838203"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contenu 3"/>
          <p:cNvSpPr txBox="1">
            <a:spLocks noGrp="1"/>
          </p:cNvSpPr>
          <p:nvPr>
            <p:ph idx="2"/>
          </p:nvPr>
        </p:nvSpPr>
        <p:spPr>
          <a:xfrm>
            <a:off x="6172200"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4131703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5" name="Diagramme 9"/>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9784" y="365129"/>
            <a:ext cx="10515600" cy="1325559"/>
          </a:xfrm>
        </p:spPr>
        <p:txBody>
          <a:bodyPr/>
          <a:lstStyle>
            <a:lvl1pPr>
              <a:defRPr/>
            </a:lvl1pPr>
          </a:lstStyle>
          <a:p>
            <a:pPr lvl="0"/>
            <a:r>
              <a:rPr lang="fr-FR" smtClean="0"/>
              <a:t>Modifiez le style du titre</a:t>
            </a:r>
            <a:endParaRPr lang="fr-FR"/>
          </a:p>
        </p:txBody>
      </p:sp>
      <p:sp>
        <p:nvSpPr>
          <p:cNvPr id="34" name="Espace réservé du texte 2"/>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smtClean="0"/>
              <a:t>Modifier les styles du texte du masque</a:t>
            </a:r>
          </a:p>
        </p:txBody>
      </p:sp>
      <p:sp>
        <p:nvSpPr>
          <p:cNvPr id="35" name="Espace réservé du contenu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6" name="Espace réservé du texte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smtClean="0"/>
              <a:t>Modifier les styles du texte du masque</a:t>
            </a:r>
          </a:p>
        </p:txBody>
      </p:sp>
      <p:sp>
        <p:nvSpPr>
          <p:cNvPr id="37" name="Espace réservé du contenu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8" name="Espace réservé du pied de page 7"/>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460506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bg>
      <p:bgPr>
        <a:solidFill>
          <a:srgbClr val="17406D"/>
        </a:solidFill>
        <a:effectLst/>
      </p:bgPr>
    </p:bg>
    <p:spTree>
      <p:nvGrpSpPr>
        <p:cNvPr id="1" name=""/>
        <p:cNvGrpSpPr/>
        <p:nvPr/>
      </p:nvGrpSpPr>
      <p:grpSpPr>
        <a:xfrm>
          <a:off x="0" y="0"/>
          <a:ext cx="0" cy="0"/>
          <a:chOff x="0" y="0"/>
          <a:chExt cx="0" cy="0"/>
        </a:xfrm>
      </p:grpSpPr>
      <p:grpSp>
        <p:nvGrpSpPr>
          <p:cNvPr id="5" name="Diagramme 5"/>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pied de page 3"/>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544847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grpSp>
        <p:nvGrpSpPr>
          <p:cNvPr id="5" name="Diagramme 4"/>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Espace réservé du pied de page 2"/>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361892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sposition personnalisée">
    <p:bg>
      <p:bgPr>
        <a:solidFill>
          <a:srgbClr val="17406D"/>
        </a:solidFill>
        <a:effectLst/>
      </p:bgPr>
    </p:bg>
    <p:spTree>
      <p:nvGrpSpPr>
        <p:cNvPr id="1" name=""/>
        <p:cNvGrpSpPr/>
        <p:nvPr/>
      </p:nvGrpSpPr>
      <p:grpSpPr>
        <a:xfrm>
          <a:off x="0" y="0"/>
          <a:ext cx="0" cy="0"/>
          <a:chOff x="0" y="0"/>
          <a:chExt cx="0" cy="0"/>
        </a:xfrm>
      </p:grpSpPr>
      <p:grpSp>
        <p:nvGrpSpPr>
          <p:cNvPr id="5" name="Diagramme 5"/>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pied de page 2"/>
          <p:cNvSpPr txBox="1">
            <a:spLocks noGrp="1"/>
          </p:cNvSpPr>
          <p:nvPr>
            <p:ph type="ftr" sz="quarter" idx="9"/>
          </p:nvPr>
        </p:nvSpPr>
        <p:spPr/>
        <p:txBody>
          <a:bodyPr/>
          <a:lstStyle>
            <a:lvl1pPr>
              <a:defRPr/>
            </a:lvl1pPr>
          </a:lstStyle>
          <a:p>
            <a:pPr lvl="0"/>
            <a:endParaRPr lang="fr-FR"/>
          </a:p>
        </p:txBody>
      </p:sp>
      <p:sp>
        <p:nvSpPr>
          <p:cNvPr id="35" name="ZoneTexte 3"/>
          <p:cNvSpPr txBox="1"/>
          <p:nvPr/>
        </p:nvSpPr>
        <p:spPr>
          <a:xfrm>
            <a:off x="853382" y="1996226"/>
            <a:ext cx="10500420" cy="400532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Tree>
    <p:extLst>
      <p:ext uri="{BB962C8B-B14F-4D97-AF65-F5344CB8AC3E}">
        <p14:creationId xmlns:p14="http://schemas.microsoft.com/office/powerpoint/2010/main" val="2079287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9784" y="457200"/>
            <a:ext cx="3932240" cy="1600200"/>
          </a:xfrm>
        </p:spPr>
        <p:txBody>
          <a:bodyPr anchor="b"/>
          <a:lstStyle>
            <a:lvl1pPr>
              <a:defRPr sz="3200"/>
            </a:lvl1pPr>
          </a:lstStyle>
          <a:p>
            <a:pPr lvl="0"/>
            <a:r>
              <a:rPr lang="fr-FR" smtClean="0"/>
              <a:t>Modifiez le style du titre</a:t>
            </a:r>
            <a:endParaRPr lang="fr-FR"/>
          </a:p>
        </p:txBody>
      </p:sp>
      <p:sp>
        <p:nvSpPr>
          <p:cNvPr id="34" name="Espace réservé du contenu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smtClean="0"/>
              <a:t>Modifier les styles du texte du masque</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589444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9784" y="457200"/>
            <a:ext cx="3932240" cy="1600200"/>
          </a:xfrm>
        </p:spPr>
        <p:txBody>
          <a:bodyPr anchor="b"/>
          <a:lstStyle>
            <a:lvl1pPr>
              <a:defRPr sz="3200"/>
            </a:lvl1pPr>
          </a:lstStyle>
          <a:p>
            <a:pPr lvl="0"/>
            <a:r>
              <a:rPr lang="fr-FR" smtClean="0"/>
              <a:t>Modifiez le style du titre</a:t>
            </a:r>
            <a:endParaRPr lang="fr-FR"/>
          </a:p>
        </p:txBody>
      </p:sp>
      <p:sp>
        <p:nvSpPr>
          <p:cNvPr id="34" name="Espace réservé pour une image  2"/>
          <p:cNvSpPr txBox="1">
            <a:spLocks noGrp="1"/>
          </p:cNvSpPr>
          <p:nvPr>
            <p:ph type="pic" idx="1"/>
          </p:nvPr>
        </p:nvSpPr>
        <p:spPr>
          <a:xfrm>
            <a:off x="5183184" y="987423"/>
            <a:ext cx="6172200" cy="4873623"/>
          </a:xfrm>
        </p:spPr>
        <p:txBody>
          <a:bodyPr/>
          <a:lstStyle>
            <a:lvl1pPr marL="0" indent="0">
              <a:buNone/>
              <a:defRPr sz="3200"/>
            </a:lvl1pPr>
          </a:lstStyle>
          <a:p>
            <a:pPr lvl="0"/>
            <a:r>
              <a:rPr lang="fr-FR" smtClean="0"/>
              <a:t>Cliquez sur l'icône pour ajouter une image</a:t>
            </a:r>
            <a:endParaRPr lang="fr-FR"/>
          </a:p>
        </p:txBody>
      </p:sp>
      <p:sp>
        <p:nvSpPr>
          <p:cNvPr id="35"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smtClean="0"/>
              <a:t>Modifier les styles du texte du masque</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1519227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texte vertical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37566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vertical 1"/>
          <p:cNvSpPr txBox="1">
            <a:spLocks noGrp="1"/>
          </p:cNvSpPr>
          <p:nvPr>
            <p:ph type="title" orient="vert"/>
          </p:nvPr>
        </p:nvSpPr>
        <p:spPr>
          <a:xfrm>
            <a:off x="8724903" y="365129"/>
            <a:ext cx="2628899" cy="5811834"/>
          </a:xfrm>
        </p:spPr>
        <p:txBody>
          <a:bodyPr vert="eaVert"/>
          <a:lstStyle>
            <a:lvl1pPr>
              <a:defRPr/>
            </a:lvl1pPr>
          </a:lstStyle>
          <a:p>
            <a:pPr lvl="0"/>
            <a:r>
              <a:rPr lang="fr-FR" smtClean="0"/>
              <a:t>Modifiez le style du titre</a:t>
            </a:r>
            <a:endParaRPr lang="fr-FR"/>
          </a:p>
        </p:txBody>
      </p:sp>
      <p:sp>
        <p:nvSpPr>
          <p:cNvPr id="34" name="Espace réservé du texte vertical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882202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lvl="1"/>
            <a:endParaRPr lang="en-US" dirty="0"/>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54558010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00_TITLE OU TRANSITION">
    <p:bg>
      <p:bgPr>
        <a:solidFill>
          <a:schemeClr val="bg2"/>
        </a:solidFill>
        <a:effectLst/>
      </p:bgPr>
    </p:bg>
    <p:spTree>
      <p:nvGrpSpPr>
        <p:cNvPr id="1" name=""/>
        <p:cNvGrpSpPr/>
        <p:nvPr/>
      </p:nvGrpSpPr>
      <p:grpSpPr>
        <a:xfrm>
          <a:off x="0" y="0"/>
          <a:ext cx="0" cy="0"/>
          <a:chOff x="0" y="0"/>
          <a:chExt cx="0" cy="0"/>
        </a:xfrm>
      </p:grpSpPr>
      <p:sp>
        <p:nvSpPr>
          <p:cNvPr id="18" name="Ovale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Ovale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1" name="Ovale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2" name="Ovale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 name="Titre 1"/>
          <p:cNvSpPr>
            <a:spLocks noGrp="1"/>
          </p:cNvSpPr>
          <p:nvPr>
            <p:ph type="ctrTitle" hasCustomPrompt="1"/>
          </p:nvPr>
        </p:nvSpPr>
        <p:spPr>
          <a:xfrm>
            <a:off x="1219939" y="2240230"/>
            <a:ext cx="9107555" cy="2308324"/>
          </a:xfrm>
          <a:prstGeom prst="rect">
            <a:avLst/>
          </a:prstGeom>
          <a:noFill/>
        </p:spPr>
        <p:txBody>
          <a:bodyPr rtlCol="0"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pPr rtl="0"/>
            <a:r>
              <a:rPr lang="fr-FR" noProof="0"/>
              <a:t>CLIQUEZ POUR MODIFIER LE TITRE</a:t>
            </a:r>
          </a:p>
        </p:txBody>
      </p:sp>
    </p:spTree>
    <p:extLst>
      <p:ext uri="{BB962C8B-B14F-4D97-AF65-F5344CB8AC3E}">
        <p14:creationId xmlns:p14="http://schemas.microsoft.com/office/powerpoint/2010/main" val="33895682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ÉPARATEUR de SECTION avec numéro">
    <p:bg>
      <p:bgPr>
        <a:solidFill>
          <a:schemeClr val="tx2"/>
        </a:solidFill>
        <a:effectLst/>
      </p:bgPr>
    </p:bg>
    <p:spTree>
      <p:nvGrpSpPr>
        <p:cNvPr id="1" name=""/>
        <p:cNvGrpSpPr/>
        <p:nvPr/>
      </p:nvGrpSpPr>
      <p:grpSpPr>
        <a:xfrm>
          <a:off x="0" y="0"/>
          <a:ext cx="0" cy="0"/>
          <a:chOff x="0" y="0"/>
          <a:chExt cx="0" cy="0"/>
        </a:xfrm>
      </p:grpSpPr>
      <p:sp>
        <p:nvSpPr>
          <p:cNvPr id="19" name="Forme libre : Forme 18"/>
          <p:cNvSpPr/>
          <p:nvPr userDrawn="1"/>
        </p:nvSpPr>
        <p:spPr>
          <a:xfrm>
            <a:off x="3803737" y="-65233"/>
            <a:ext cx="4584526" cy="2297766"/>
          </a:xfrm>
          <a:custGeom>
            <a:avLst/>
            <a:gdLst>
              <a:gd name="connsiteX0" fmla="*/ 278 w 4584526"/>
              <a:gd name="connsiteY0" fmla="*/ 0 h 2297766"/>
              <a:gd name="connsiteX1" fmla="*/ 4584248 w 4584526"/>
              <a:gd name="connsiteY1" fmla="*/ 0 h 2297766"/>
              <a:gd name="connsiteX2" fmla="*/ 4584526 w 4584526"/>
              <a:gd name="connsiteY2" fmla="*/ 5503 h 2297766"/>
              <a:gd name="connsiteX3" fmla="*/ 2292263 w 4584526"/>
              <a:gd name="connsiteY3" fmla="*/ 2297766 h 2297766"/>
              <a:gd name="connsiteX4" fmla="*/ 0 w 4584526"/>
              <a:gd name="connsiteY4" fmla="*/ 5503 h 2297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4526" h="2297766">
                <a:moveTo>
                  <a:pt x="278" y="0"/>
                </a:moveTo>
                <a:lnTo>
                  <a:pt x="4584248" y="0"/>
                </a:lnTo>
                <a:lnTo>
                  <a:pt x="4584526" y="5503"/>
                </a:lnTo>
                <a:cubicBezTo>
                  <a:pt x="4584526" y="1271485"/>
                  <a:pt x="3558245" y="2297766"/>
                  <a:pt x="2292263" y="2297766"/>
                </a:cubicBezTo>
                <a:cubicBezTo>
                  <a:pt x="1026281" y="2297766"/>
                  <a:pt x="0" y="1271485"/>
                  <a:pt x="0" y="5503"/>
                </a:cubicBezTo>
                <a:close/>
              </a:path>
            </a:pathLst>
          </a:custGeom>
          <a:solidFill>
            <a:srgbClr val="000000"/>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Segoe UI"/>
              <a:ea typeface="+mn-ea"/>
              <a:cs typeface="+mn-cs"/>
            </a:endParaRPr>
          </a:p>
        </p:txBody>
      </p:sp>
      <p:sp>
        <p:nvSpPr>
          <p:cNvPr id="17" name="Espace réservé du pied de page 4"/>
          <p:cNvSpPr txBox="1">
            <a:spLocks/>
          </p:cNvSpPr>
          <p:nvPr userDrawn="1"/>
        </p:nvSpPr>
        <p:spPr>
          <a:xfrm>
            <a:off x="4038600" y="6356350"/>
            <a:ext cx="4114800" cy="365125"/>
          </a:xfrm>
          <a:prstGeom prst="rect">
            <a:avLst/>
          </a:prstGeom>
        </p:spPr>
        <p:txBody>
          <a:bodyPr rtlCol="0"/>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a:ln>
                <a:noFill/>
              </a:ln>
              <a:solidFill>
                <a:srgbClr val="FFFFFF"/>
              </a:solidFill>
              <a:effectLst/>
              <a:uLnTx/>
              <a:uFillTx/>
              <a:latin typeface="Segoe UI"/>
              <a:ea typeface="+mn-ea"/>
              <a:cs typeface="+mn-cs"/>
            </a:endParaRPr>
          </a:p>
        </p:txBody>
      </p:sp>
      <p:sp>
        <p:nvSpPr>
          <p:cNvPr id="3" name="Titre 2"/>
          <p:cNvSpPr>
            <a:spLocks noGrp="1"/>
          </p:cNvSpPr>
          <p:nvPr>
            <p:ph type="title" hasCustomPrompt="1"/>
          </p:nvPr>
        </p:nvSpPr>
        <p:spPr>
          <a:xfrm>
            <a:off x="302995" y="3383280"/>
            <a:ext cx="11660405" cy="625641"/>
          </a:xfrm>
          <a:prstGeom prst="rect">
            <a:avLst/>
          </a:prstGeom>
        </p:spPr>
        <p:txBody>
          <a:bodyPr vert="horz" lIns="457200" tIns="45720" rIns="457200" bIns="45720" rtlCol="0" anchor="b">
            <a:noAutofit/>
          </a:bodyPr>
          <a:lstStyle>
            <a:lvl1pPr algn="ctr" defTabSz="914400" rtl="0" eaLnBrk="1" latinLnBrk="0" hangingPunct="1">
              <a:lnSpc>
                <a:spcPct val="90000"/>
              </a:lnSpc>
              <a:spcBef>
                <a:spcPct val="0"/>
              </a:spcBef>
              <a:buNone/>
              <a:defRPr lang="en-US" sz="4800" b="1" i="0" kern="1200" spc="40" baseline="0" dirty="0">
                <a:gradFill>
                  <a:gsLst>
                    <a:gs pos="0">
                      <a:schemeClr val="accent1">
                        <a:lumMod val="5000"/>
                        <a:lumOff val="95000"/>
                      </a:schemeClr>
                    </a:gs>
                    <a:gs pos="100000">
                      <a:schemeClr val="bg1"/>
                    </a:gs>
                  </a:gsLst>
                  <a:lin ang="5400000" scaled="1"/>
                </a:gradFill>
                <a:latin typeface="+mn-lt"/>
                <a:ea typeface="+mn-ea"/>
                <a:cs typeface="Segoe UI Semilight" panose="020B0402040204020203" pitchFamily="34" charset="0"/>
              </a:defRPr>
            </a:lvl1pPr>
          </a:lstStyle>
          <a:p>
            <a:pPr marL="0" marR="0" lvl="0" indent="0" rtl="0" fontAlgn="auto">
              <a:spcAft>
                <a:spcPts val="0"/>
              </a:spcAft>
              <a:buClrTx/>
              <a:buSzTx/>
              <a:buFontTx/>
              <a:tabLst/>
            </a:pPr>
            <a:r>
              <a:rPr lang="fr-FR" noProof="0"/>
              <a:t>CLIQUEZ POUR MODIFIER LE STYLE DU TITRE DE MASQUE</a:t>
            </a:r>
          </a:p>
        </p:txBody>
      </p:sp>
      <p:sp>
        <p:nvSpPr>
          <p:cNvPr id="22" name="Espace réservé au texte 3"/>
          <p:cNvSpPr>
            <a:spLocks noGrp="1"/>
          </p:cNvSpPr>
          <p:nvPr>
            <p:ph type="body" sz="quarter" idx="10" hasCustomPrompt="1"/>
          </p:nvPr>
        </p:nvSpPr>
        <p:spPr>
          <a:xfrm>
            <a:off x="3923323" y="186061"/>
            <a:ext cx="4376615" cy="627351"/>
          </a:xfrm>
        </p:spPr>
        <p:txBody>
          <a:bodyPr rtlCol="0"/>
          <a:lstStyle>
            <a:lvl1pPr algn="ctr">
              <a:defRPr sz="2000">
                <a:solidFill>
                  <a:schemeClr val="bg1"/>
                </a:solidFill>
              </a:defRPr>
            </a:lvl1pPr>
            <a:lvl2pPr algn="ctr">
              <a:defRPr sz="1400">
                <a:solidFill>
                  <a:schemeClr val="bg1"/>
                </a:solidFill>
              </a:defRPr>
            </a:lvl2pPr>
            <a:lvl3pPr algn="ctr">
              <a:defRPr>
                <a:solidFill>
                  <a:schemeClr val="bg1"/>
                </a:solidFill>
              </a:defRPr>
            </a:lvl3pPr>
            <a:lvl4pPr algn="ctr">
              <a:defRPr>
                <a:solidFill>
                  <a:schemeClr val="bg1"/>
                </a:solidFill>
              </a:defRPr>
            </a:lvl4pPr>
            <a:lvl5pPr>
              <a:defRPr>
                <a:solidFill>
                  <a:schemeClr val="bg1"/>
                </a:solidFill>
              </a:defRPr>
            </a:lvl5pPr>
          </a:lstStyle>
          <a:p>
            <a:pPr lvl="0" rtl="0"/>
            <a:r>
              <a:rPr lang="fr-FR" noProof="0"/>
              <a:t>Ajoutez un titre de section ici</a:t>
            </a:r>
          </a:p>
          <a:p>
            <a:pPr lvl="1" rtl="0"/>
            <a:r>
              <a:rPr lang="fr-FR" noProof="0"/>
              <a:t>1</a:t>
            </a:r>
          </a:p>
        </p:txBody>
      </p:sp>
      <p:sp>
        <p:nvSpPr>
          <p:cNvPr id="23" name="Espace réservé au texte 3"/>
          <p:cNvSpPr>
            <a:spLocks noGrp="1"/>
          </p:cNvSpPr>
          <p:nvPr>
            <p:ph type="body" sz="quarter" idx="11" hasCustomPrompt="1"/>
          </p:nvPr>
        </p:nvSpPr>
        <p:spPr>
          <a:xfrm>
            <a:off x="304801" y="4206240"/>
            <a:ext cx="11658600" cy="424732"/>
          </a:xfrm>
        </p:spPr>
        <p:txBody>
          <a:bodyPr lIns="457200" rIns="457200" rtlCol="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US" sz="2400" b="0" i="0" u="none" strike="noStrike" kern="1200" cap="none" spc="0" normalizeH="0" baseline="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2400" b="0" i="0" u="none" strike="noStrike" kern="1200" cap="none" spc="0" normalizeH="0" noProof="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rPr>
              <a:t>Ajoutez une courte phrase de résumé sur le titre/l’instruction ci-dessus</a:t>
            </a:r>
          </a:p>
        </p:txBody>
      </p:sp>
      <p:sp>
        <p:nvSpPr>
          <p:cNvPr id="6" name="Espace réservé au texte 5"/>
          <p:cNvSpPr>
            <a:spLocks noGrp="1"/>
          </p:cNvSpPr>
          <p:nvPr>
            <p:ph type="body" sz="quarter" idx="12" hasCustomPrompt="1"/>
          </p:nvPr>
        </p:nvSpPr>
        <p:spPr>
          <a:xfrm>
            <a:off x="5440539" y="1007413"/>
            <a:ext cx="1385316" cy="1200329"/>
          </a:xfrm>
        </p:spPr>
        <p:txBody>
          <a:bodyPr wrap="none" rtlCol="0" anchor="ctr"/>
          <a:lstStyle>
            <a:lvl1pPr algn="ctr">
              <a:defRPr kumimoji="0" lang="en-US" sz="8000" b="1" i="0" u="none" strike="noStrike" kern="1200" cap="none" spc="0" normalizeH="0" baseline="0" dirty="0">
                <a:ln>
                  <a:noFill/>
                </a:ln>
                <a:solidFill>
                  <a:schemeClr val="accent4"/>
                </a:solidFill>
                <a:effectLst/>
                <a:uLnTx/>
                <a:uFillTx/>
                <a:latin typeface="Segoe UI" panose="020B0502040204020203" pitchFamily="34" charset="0"/>
                <a:ea typeface="+mn-ea"/>
                <a:cs typeface="Segoe UI" panose="020B0502040204020203"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noProof="0"/>
              <a:t>N°</a:t>
            </a:r>
          </a:p>
        </p:txBody>
      </p:sp>
    </p:spTree>
    <p:extLst>
      <p:ext uri="{BB962C8B-B14F-4D97-AF65-F5344CB8AC3E}">
        <p14:creationId xmlns:p14="http://schemas.microsoft.com/office/powerpoint/2010/main" val="2641874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ÉPARATEUR DE SECTION DE BASE BOUÉE">
    <p:bg>
      <p:bgPr>
        <a:solidFill>
          <a:schemeClr val="bg2"/>
        </a:solidFill>
        <a:effectLst/>
      </p:bgPr>
    </p:bg>
    <p:spTree>
      <p:nvGrpSpPr>
        <p:cNvPr id="1" name=""/>
        <p:cNvGrpSpPr/>
        <p:nvPr/>
      </p:nvGrpSpPr>
      <p:grpSpPr>
        <a:xfrm>
          <a:off x="0" y="0"/>
          <a:ext cx="0" cy="0"/>
          <a:chOff x="0" y="0"/>
          <a:chExt cx="0" cy="0"/>
        </a:xfrm>
      </p:grpSpPr>
      <p:sp>
        <p:nvSpPr>
          <p:cNvPr id="7" name="Ovale 6"/>
          <p:cNvSpPr/>
          <p:nvPr userDrawn="1"/>
        </p:nvSpPr>
        <p:spPr>
          <a:xfrm>
            <a:off x="2861702" y="157952"/>
            <a:ext cx="6483179" cy="64831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Titre 1"/>
          <p:cNvSpPr>
            <a:spLocks noGrp="1"/>
          </p:cNvSpPr>
          <p:nvPr>
            <p:ph type="ctrTitle" hasCustomPrompt="1"/>
          </p:nvPr>
        </p:nvSpPr>
        <p:spPr>
          <a:xfrm>
            <a:off x="3448777" y="2476212"/>
            <a:ext cx="5208335" cy="1846659"/>
          </a:xfrm>
          <a:prstGeom prst="rect">
            <a:avLst/>
          </a:prstGeom>
        </p:spPr>
        <p:txBody>
          <a:bodyPr rtlCol="0" anchor="ctr"/>
          <a:lstStyle>
            <a:lvl1pPr algn="ctr">
              <a:lnSpc>
                <a:spcPct val="95000"/>
              </a:lnSpc>
              <a:defRPr sz="4000">
                <a:solidFill>
                  <a:schemeClr val="tx1"/>
                </a:solidFill>
              </a:defRPr>
            </a:lvl1pPr>
          </a:lstStyle>
          <a:p>
            <a:pPr rtl="0"/>
            <a:r>
              <a:rPr lang="fr-FR" noProof="0"/>
              <a:t>CLIQUEZ POUR MODIFIER LE TITRE</a:t>
            </a:r>
          </a:p>
        </p:txBody>
      </p:sp>
      <p:sp>
        <p:nvSpPr>
          <p:cNvPr id="9" name="points"/>
          <p:cNvSpPr>
            <a:spLocks noChangeAspect="1"/>
          </p:cNvSpPr>
          <p:nvPr userDrawn="1"/>
        </p:nvSpPr>
        <p:spPr>
          <a:xfrm>
            <a:off x="3448777" y="745024"/>
            <a:ext cx="5309024" cy="5309025"/>
          </a:xfrm>
          <a:prstGeom prst="ellipse">
            <a:avLst/>
          </a:prstGeom>
          <a:noFill/>
          <a:ln w="184150" cap="rnd" cmpd="sng" algn="ctr">
            <a:solidFill>
              <a:schemeClr val="accent4"/>
            </a:solidFill>
            <a:prstDash val="sysDo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063763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ption foncée 3_Quote ALIGNÉ À GAUCH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 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3266280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ption foncée 1_Quote CENTRÉ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algn="ctr">
              <a:spcBef>
                <a:spcPts val="0"/>
              </a:spcBef>
              <a:defRPr sz="3600" b="0" baseline="0">
                <a:gradFill>
                  <a:gsLst>
                    <a:gs pos="0">
                      <a:schemeClr val="accent1">
                        <a:lumMod val="5000"/>
                        <a:lumOff val="95000"/>
                      </a:schemeClr>
                    </a:gs>
                    <a:gs pos="100000">
                      <a:schemeClr val="bg1"/>
                    </a:gs>
                  </a:gsLst>
                  <a:lin ang="5400000" scaled="1"/>
                </a:gradFill>
              </a:defRPr>
            </a:lvl1pPr>
            <a:lvl2pPr algn="ctr">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3031631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ption foncée 4_Quote ALIGNÉ À GAUCHE">
    <p:bg>
      <p:bgPr>
        <a:solidFill>
          <a:schemeClr val="tx2"/>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 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b="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2075739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ption claire 1_Quote CENTRÉE">
    <p:spTree>
      <p:nvGrpSpPr>
        <p:cNvPr id="1" name=""/>
        <p:cNvGrpSpPr/>
        <p:nvPr/>
      </p:nvGrpSpPr>
      <p:grpSpPr>
        <a:xfrm>
          <a:off x="0" y="0"/>
          <a:ext cx="0" cy="0"/>
          <a:chOff x="0" y="0"/>
          <a:chExt cx="0" cy="0"/>
        </a:xfrm>
      </p:grpSpPr>
      <p:sp>
        <p:nvSpPr>
          <p:cNvPr id="9" name="Zone de texte 8"/>
          <p:cNvSpPr txBox="1"/>
          <p:nvPr userDrawn="1"/>
        </p:nvSpPr>
        <p:spPr>
          <a:xfrm>
            <a:off x="5648960" y="419100"/>
            <a:ext cx="894080" cy="3631763"/>
          </a:xfrm>
          <a:prstGeom prst="rect">
            <a:avLst/>
          </a:prstGeom>
          <a:noFill/>
        </p:spPr>
        <p:txBody>
          <a:bodyPr wrap="square" rtlCol="0">
            <a:spAutoFit/>
          </a:bodyPr>
          <a:lstStyle/>
          <a:p>
            <a:pPr rtl="0"/>
            <a:r>
              <a:rPr lang="fr-FR" sz="11500" noProof="0">
                <a:solidFill>
                  <a:schemeClr val="accent4"/>
                </a:solidFill>
                <a:latin typeface="Arial Black" panose="020B0A04020102020204" pitchFamily="34" charset="0"/>
              </a:rPr>
              <a:t>« </a:t>
            </a:r>
            <a:endParaRPr lang="fr-FR" sz="2800" noProof="0">
              <a:solidFill>
                <a:schemeClr val="accent4"/>
              </a:solidFill>
            </a:endParaRPr>
          </a:p>
        </p:txBody>
      </p:sp>
      <p:sp>
        <p:nvSpPr>
          <p:cNvPr id="5" name="Espace réservé au texte 2"/>
          <p:cNvSpPr>
            <a:spLocks noGrp="1"/>
          </p:cNvSpPr>
          <p:nvPr>
            <p:ph type="body" sz="quarter" idx="14" hasCustomPrompt="1"/>
          </p:nvPr>
        </p:nvSpPr>
        <p:spPr>
          <a:xfrm>
            <a:off x="3408362" y="5335071"/>
            <a:ext cx="8097838" cy="369332"/>
          </a:xfrm>
        </p:spPr>
        <p:txBody>
          <a:bodyPr rtlCol="0"/>
          <a:lstStyle>
            <a:lvl1pPr algn="r">
              <a:spcBef>
                <a:spcPts val="0"/>
              </a:spcBef>
              <a:defRPr sz="2000">
                <a:solidFill>
                  <a:schemeClr val="tx2"/>
                </a:solidFill>
              </a:defRPr>
            </a:lvl1pPr>
            <a:lvl2pPr algn="r">
              <a:defRPr>
                <a:solidFill>
                  <a:schemeClr val="bg1"/>
                </a:solidFill>
              </a:defRPr>
            </a:lvl2pPr>
          </a:lstStyle>
          <a:p>
            <a:pPr lvl="0" rtl="0"/>
            <a:r>
              <a:rPr lang="fr-FR" noProof="0"/>
              <a:t>— Nom et société / source ici</a:t>
            </a:r>
          </a:p>
        </p:txBody>
      </p:sp>
      <p:sp>
        <p:nvSpPr>
          <p:cNvPr id="6" name="Espace réservé au texte 7"/>
          <p:cNvSpPr>
            <a:spLocks noGrp="1"/>
          </p:cNvSpPr>
          <p:nvPr>
            <p:ph type="body" sz="quarter" idx="13" hasCustomPrompt="1"/>
          </p:nvPr>
        </p:nvSpPr>
        <p:spPr>
          <a:xfrm>
            <a:off x="304800" y="2884235"/>
            <a:ext cx="11658600" cy="1089529"/>
          </a:xfrm>
        </p:spPr>
        <p:txBody>
          <a:bodyPr rtlCol="0" anchor="ctr"/>
          <a:lstStyle>
            <a:lvl1pPr algn="ctr">
              <a:spcBef>
                <a:spcPts val="0"/>
              </a:spcBef>
              <a:defRPr sz="3600" b="0" baseline="0">
                <a:solidFill>
                  <a:schemeClr val="tx1">
                    <a:lumMod val="75000"/>
                    <a:lumOff val="25000"/>
                  </a:schemeClr>
                </a:solidFill>
              </a:defRPr>
            </a:lvl1pPr>
            <a:lvl2pPr algn="ctr">
              <a:spcBef>
                <a:spcPts val="0"/>
              </a:spcBef>
              <a:defRPr sz="3600" b="1">
                <a:solidFill>
                  <a:schemeClr val="tx1">
                    <a:lumMod val="75000"/>
                    <a:lumOff val="25000"/>
                  </a:schemeClr>
                </a:solidFill>
                <a:latin typeface="+mn-lt"/>
              </a:defRPr>
            </a:lvl2pPr>
          </a:lstStyle>
          <a:p>
            <a:pPr lvl="0" rtl="0"/>
            <a:r>
              <a:rPr lang="fr-FR" noProof="0"/>
              <a:t>« CITATION ».</a:t>
            </a:r>
          </a:p>
          <a:p>
            <a:pPr lvl="1" rtl="0"/>
            <a:r>
              <a:rPr lang="fr-FR" noProof="0"/>
              <a:t>GRAS</a:t>
            </a:r>
          </a:p>
        </p:txBody>
      </p:sp>
      <p:sp>
        <p:nvSpPr>
          <p:cNvPr id="7" name="Espace réservé a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460922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allout avec une petite non-puce">
    <p:spTree>
      <p:nvGrpSpPr>
        <p:cNvPr id="1" name=""/>
        <p:cNvGrpSpPr/>
        <p:nvPr/>
      </p:nvGrpSpPr>
      <p:grpSpPr>
        <a:xfrm>
          <a:off x="0" y="0"/>
          <a:ext cx="0" cy="0"/>
          <a:chOff x="0" y="0"/>
          <a:chExt cx="0" cy="0"/>
        </a:xfrm>
      </p:grpSpPr>
      <p:sp>
        <p:nvSpPr>
          <p:cNvPr id="14" name="Forme libre : Form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304800" y="2472751"/>
            <a:ext cx="4566001" cy="2031325"/>
          </a:xfrm>
        </p:spPr>
        <p:txBody>
          <a:bodyPr wrap="square" lIns="91440" rIns="91440"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096000" y="419100"/>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numéro de diapositive 5"/>
          <p:cNvSpPr>
            <a:spLocks noGrp="1"/>
          </p:cNvSpPr>
          <p:nvPr>
            <p:ph type="sldNum" sz="quarter" idx="4"/>
          </p:nvPr>
        </p:nvSpPr>
        <p:spPr>
          <a:xfrm>
            <a:off x="11750600" y="6484937"/>
            <a:ext cx="425600" cy="365125"/>
          </a:xfrm>
          <a:prstGeom prst="rect">
            <a:avLst/>
          </a:prstGeom>
        </p:spPr>
        <p:txBody>
          <a:bodyPr vert="horz" lIns="91440" tIns="45720" rIns="91440" bIns="45720" rtlCol="0" anchor="ctr"/>
          <a:lstStyle>
            <a:lvl1pPr algn="r">
              <a:defRPr sz="1200">
                <a:solidFill>
                  <a:schemeClr val="tx2"/>
                </a:solidFill>
              </a:defRPr>
            </a:lvl1pPr>
          </a:lstStyle>
          <a:p>
            <a:pPr rtl="0"/>
            <a:fld id="{5AE1514C-5E56-4738-A1FF-4B1CFD2A3E36}" type="slidenum">
              <a:rPr lang="fr-FR" noProof="0" smtClean="0"/>
              <a:pPr rtl="0"/>
              <a:t>‹N°›</a:t>
            </a:fld>
            <a:endParaRPr lang="fr-FR" noProof="0"/>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6096000" y="2697329"/>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space réservé du texte 8"/>
          <p:cNvSpPr>
            <a:spLocks noGrp="1"/>
          </p:cNvSpPr>
          <p:nvPr>
            <p:ph type="body" sz="quarter" idx="13" hasCustomPrompt="1"/>
          </p:nvPr>
        </p:nvSpPr>
        <p:spPr>
          <a:xfrm>
            <a:off x="6096000" y="4975558"/>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266067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childTnLst>
                                </p:cTn>
                              </p:par>
                              <p:par>
                                <p:cTn id="8" presetID="63" presetClass="path" presetSubtype="0" accel="50000" decel="50000" fill="hold" grpId="1" nodeType="withEffect">
                                  <p:stCondLst>
                                    <p:cond delay="0"/>
                                  </p:stCondLst>
                                  <p:childTnLst>
                                    <p:animMotion origin="layout" path="M -4.375E-6 -4.07407E-6 L 0.03178 0.00047 " pathEditMode="relative" rAng="0" ptsTypes="AA">
                                      <p:cBhvr>
                                        <p:cTn id="9" dur="750" fill="hold"/>
                                        <p:tgtEl>
                                          <p:spTgt spid="4">
                                            <p:txEl>
                                              <p:pRg st="0" end="0"/>
                                            </p:txEl>
                                          </p:spTgt>
                                        </p:tgtEl>
                                        <p:attrNameLst>
                                          <p:attrName>ppt_x</p:attrName>
                                          <p:attrName>ppt_y</p:attrName>
                                        </p:attrNameLst>
                                      </p:cBhvr>
                                      <p:rCtr x="15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tmplLst>
          <p:tmpl lvl="1">
            <p:tnLst>
              <p:par>
                <p:cTn presetID="63" presetClass="path" presetSubtype="0" accel="50000" decel="50000" fill="hold" nodeType="withEffect">
                  <p:stCondLst>
                    <p:cond delay="0"/>
                  </p:stCondLst>
                  <p:childTnLst>
                    <p:animMotion origin="layout" path="M -4.375E-6 -4.07407E-6 L 0.03178 0.00047 " pathEditMode="relative" rAng="0" ptsTypes="AA">
                      <p:cBhvr>
                        <p:cTn dur="750" fill="hold"/>
                        <p:tgtEl>
                          <p:spTgt spid="4"/>
                        </p:tgtEl>
                        <p:attrNameLst>
                          <p:attrName>ppt_x</p:attrName>
                          <p:attrName>ppt_y</p:attrName>
                        </p:attrNameLst>
                      </p:cBhvr>
                      <p:rCtr x="1589" y="23"/>
                    </p:animMotion>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Callout avec une petite non-puce">
    <p:spTree>
      <p:nvGrpSpPr>
        <p:cNvPr id="1" name=""/>
        <p:cNvGrpSpPr/>
        <p:nvPr/>
      </p:nvGrpSpPr>
      <p:grpSpPr>
        <a:xfrm>
          <a:off x="0" y="0"/>
          <a:ext cx="0" cy="0"/>
          <a:chOff x="0" y="0"/>
          <a:chExt cx="0" cy="0"/>
        </a:xfrm>
      </p:grpSpPr>
      <p:sp>
        <p:nvSpPr>
          <p:cNvPr id="14" name="Forme libre : Form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6096000" y="431800"/>
            <a:ext cx="5371038" cy="2264723"/>
          </a:xfrm>
        </p:spPr>
        <p:txBody>
          <a:bodyPr wrap="square" lIns="146304" rIns="146304"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293687" y="3436331"/>
            <a:ext cx="2286000" cy="1802032"/>
          </a:xfrm>
        </p:spPr>
        <p:txBody>
          <a:bodyPr lIns="182880" tIns="146304" rIns="182880" rtlCol="0"/>
          <a:lstStyle>
            <a:lvl1pPr marL="0" indent="0" algn="l">
              <a:buNone/>
              <a:defRPr sz="1600" b="1">
                <a:latin typeface="+mn-lt"/>
              </a:defRPr>
            </a:lvl1pPr>
            <a:lvl2pPr marL="0" indent="0" algn="l">
              <a:buNone/>
              <a:defRPr lang="en-US" sz="1400" b="0" kern="1200" dirty="0">
                <a:solidFill>
                  <a:schemeClr val="tx1"/>
                </a:solidFill>
                <a:latin typeface="+mn-lt"/>
                <a:ea typeface="+mn-ea"/>
                <a:cs typeface="+mn-cs"/>
              </a:defRPr>
            </a:lvl2pPr>
            <a:lvl3pPr marL="0" indent="0" algn="l">
              <a:buNone/>
              <a:defRPr sz="1200">
                <a:latin typeface="+mn-lt"/>
              </a:defRPr>
            </a:lvl3pPr>
            <a:lvl4pPr marL="0" indent="0" algn="l">
              <a:buNone/>
              <a:defRPr sz="1100">
                <a:latin typeface="+mn-lt"/>
              </a:defRPr>
            </a:lvl4pPr>
            <a:lvl5pPr marL="0" indent="0" algn="l">
              <a:buNone/>
              <a:defRPr sz="11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2661017"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texte 8"/>
          <p:cNvSpPr>
            <a:spLocks noGrp="1"/>
          </p:cNvSpPr>
          <p:nvPr>
            <p:ph type="body" sz="quarter" idx="13" hasCustomPrompt="1"/>
          </p:nvPr>
        </p:nvSpPr>
        <p:spPr>
          <a:xfrm>
            <a:off x="5028347"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sz="1400" b="0">
                <a:solidFill>
                  <a:schemeClr val="tx1"/>
                </a:solidFill>
                <a:latin typeface="+mn-lt"/>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1" name="Espace réservé du texte 8"/>
          <p:cNvSpPr>
            <a:spLocks noGrp="1"/>
          </p:cNvSpPr>
          <p:nvPr>
            <p:ph type="body" sz="quarter" idx="14" hasCustomPrompt="1"/>
          </p:nvPr>
        </p:nvSpPr>
        <p:spPr>
          <a:xfrm>
            <a:off x="7395677" y="3436331"/>
            <a:ext cx="2286000" cy="1802032"/>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5" name="Espace réservé du texte 8"/>
          <p:cNvSpPr>
            <a:spLocks noGrp="1"/>
          </p:cNvSpPr>
          <p:nvPr>
            <p:ph type="body" sz="quarter" idx="15" hasCustomPrompt="1"/>
          </p:nvPr>
        </p:nvSpPr>
        <p:spPr>
          <a:xfrm>
            <a:off x="9763006"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15880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p:tmplLst>
          <p:tmpl>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0" grpId="0">
        <p:tmplLst>
          <p:tmpl>
            <p:tnLst>
              <p:par>
                <p:cTn presetID="10"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tmplLst>
          <p:tmpl>
            <p:tnLst>
              <p:par>
                <p:cTn presetID="10" presetClass="entr" presetSubtype="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p:tmplLst>
          <p:tmpl>
            <p:tnLst>
              <p:par>
                <p:cTn presetID="10"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5 colonnes de texte plus peti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du contenu 2"/>
          <p:cNvSpPr>
            <a:spLocks noGrp="1"/>
          </p:cNvSpPr>
          <p:nvPr>
            <p:ph idx="1" hasCustomPrompt="1"/>
          </p:nvPr>
        </p:nvSpPr>
        <p:spPr>
          <a:xfrm>
            <a:off x="304800" y="2598127"/>
            <a:ext cx="3714704" cy="2805896"/>
          </a:xfrm>
        </p:spPr>
        <p:txBody>
          <a:bodyPr lIns="91440" rIns="91440" rtlCol="0"/>
          <a:lstStyle>
            <a:lvl1pPr algn="ctr">
              <a:spcAft>
                <a:spcPts val="3000"/>
              </a:spcAft>
              <a:defRPr sz="24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contenu 2"/>
          <p:cNvSpPr>
            <a:spLocks noGrp="1"/>
          </p:cNvSpPr>
          <p:nvPr>
            <p:ph idx="14" hasCustomPrompt="1"/>
          </p:nvPr>
        </p:nvSpPr>
        <p:spPr>
          <a:xfrm>
            <a:off x="4168631" y="2598127"/>
            <a:ext cx="3840480" cy="3806170"/>
          </a:xfrm>
        </p:spPr>
        <p:txBody>
          <a:bodyPr lIns="91440" rIns="91440" rtlCol="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Modifiez les styles du texte du masque</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Deuxième niveau</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Troisième niveau</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Quatrième niveau</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Cinquième niveau</a:t>
            </a:r>
          </a:p>
        </p:txBody>
      </p:sp>
      <p:sp>
        <p:nvSpPr>
          <p:cNvPr id="9" name="Espace réservé du contenu 2"/>
          <p:cNvSpPr>
            <a:spLocks noGrp="1"/>
          </p:cNvSpPr>
          <p:nvPr>
            <p:ph idx="15" hasCustomPrompt="1"/>
          </p:nvPr>
        </p:nvSpPr>
        <p:spPr>
          <a:xfrm>
            <a:off x="8158238" y="2598127"/>
            <a:ext cx="3773077" cy="3806170"/>
          </a:xfrm>
        </p:spPr>
        <p:txBody>
          <a:bodyPr lIns="91440" rIns="91440" rtlCol="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Modifiez les styles du texte du masque</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Deuxième niveau</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Troisième niveau</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Quatrième niveau</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Cinquième niveau</a:t>
            </a:r>
          </a:p>
        </p:txBody>
      </p:sp>
      <p:sp>
        <p:nvSpPr>
          <p:cNvPr id="11" name="Forme libre : Forme 10"/>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Titre 1"/>
          <p:cNvSpPr>
            <a:spLocks noGrp="1"/>
          </p:cNvSpPr>
          <p:nvPr>
            <p:ph type="title" hasCustomPrompt="1"/>
          </p:nvPr>
        </p:nvSpPr>
        <p:spPr>
          <a:xfrm>
            <a:off x="316322" y="339408"/>
            <a:ext cx="2375877" cy="978729"/>
          </a:xfrm>
        </p:spPr>
        <p:txBody>
          <a:bodyPr rtlCol="0"/>
          <a:lstStyle>
            <a:lvl1pPr algn="ctr">
              <a:defRPr lang="en-US" sz="3200" b="0" i="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a:t>
            </a:r>
          </a:p>
        </p:txBody>
      </p:sp>
      <p:sp>
        <p:nvSpPr>
          <p:cNvPr id="10" name="Espace réservé au texte 9"/>
          <p:cNvSpPr>
            <a:spLocks noGrp="1"/>
          </p:cNvSpPr>
          <p:nvPr>
            <p:ph type="body" sz="quarter" idx="16" hasCustomPrompt="1"/>
          </p:nvPr>
        </p:nvSpPr>
        <p:spPr>
          <a:xfrm>
            <a:off x="2879003" y="419100"/>
            <a:ext cx="9084398" cy="1870769"/>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7"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315386595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5 colonnes de texte plus peti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du contenu 2"/>
          <p:cNvSpPr>
            <a:spLocks noGrp="1"/>
          </p:cNvSpPr>
          <p:nvPr>
            <p:ph idx="1" hasCustomPrompt="1"/>
          </p:nvPr>
        </p:nvSpPr>
        <p:spPr>
          <a:xfrm>
            <a:off x="68658"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contenu 2"/>
          <p:cNvSpPr>
            <a:spLocks noGrp="1"/>
          </p:cNvSpPr>
          <p:nvPr>
            <p:ph idx="14" hasCustomPrompt="1"/>
          </p:nvPr>
        </p:nvSpPr>
        <p:spPr>
          <a:xfrm>
            <a:off x="2483635"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du contenu 2"/>
          <p:cNvSpPr>
            <a:spLocks noGrp="1"/>
          </p:cNvSpPr>
          <p:nvPr>
            <p:ph idx="15" hasCustomPrompt="1"/>
          </p:nvPr>
        </p:nvSpPr>
        <p:spPr>
          <a:xfrm>
            <a:off x="4898612"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contenu 2"/>
          <p:cNvSpPr>
            <a:spLocks noGrp="1"/>
          </p:cNvSpPr>
          <p:nvPr>
            <p:ph idx="16" hasCustomPrompt="1"/>
          </p:nvPr>
        </p:nvSpPr>
        <p:spPr>
          <a:xfrm>
            <a:off x="7313589"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8" name="Espace réservé au texte 7"/>
          <p:cNvSpPr>
            <a:spLocks noGrp="1"/>
          </p:cNvSpPr>
          <p:nvPr>
            <p:ph type="body" sz="quarter" idx="13" hasCustomPrompt="1"/>
          </p:nvPr>
        </p:nvSpPr>
        <p:spPr>
          <a:xfrm>
            <a:off x="0" y="470361"/>
            <a:ext cx="12192000" cy="535531"/>
          </a:xfrm>
        </p:spPr>
        <p:txBody>
          <a:bodyPr rtlCol="0"/>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lumMod val="85000"/>
                    <a:lumOff val="15000"/>
                  </a:schemeClr>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7" name="Espace réservé au contenu 2"/>
          <p:cNvSpPr>
            <a:spLocks noGrp="1"/>
          </p:cNvSpPr>
          <p:nvPr>
            <p:ph idx="18" hasCustomPrompt="1"/>
          </p:nvPr>
        </p:nvSpPr>
        <p:spPr>
          <a:xfrm>
            <a:off x="68658" y="2577396"/>
            <a:ext cx="2377440" cy="840230"/>
          </a:xfrm>
        </p:spPr>
        <p:txBody>
          <a:bodyPr lIns="146304" rIns="146304" rtlCol="0"/>
          <a:lstStyle>
            <a:lvl1pPr marL="0" algn="ctr" defTabSz="914400" rtl="0" eaLnBrk="1" latinLnBrk="0" hangingPunct="1">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8" name="Espace réservé au contenu 2"/>
          <p:cNvSpPr>
            <a:spLocks noGrp="1"/>
          </p:cNvSpPr>
          <p:nvPr>
            <p:ph idx="19" hasCustomPrompt="1"/>
          </p:nvPr>
        </p:nvSpPr>
        <p:spPr>
          <a:xfrm>
            <a:off x="2483635" y="2577396"/>
            <a:ext cx="2377440" cy="840230"/>
          </a:xfrm>
        </p:spPr>
        <p:txBody>
          <a:bodyPr lIns="146304" rIns="146304" rtlCol="0"/>
          <a:lstStyle>
            <a:lvl1pPr algn="ctr">
              <a:defRPr lang="en-US" sz="5400" b="1"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N°</a:t>
            </a:r>
          </a:p>
        </p:txBody>
      </p:sp>
      <p:sp>
        <p:nvSpPr>
          <p:cNvPr id="19" name="Espace réservé au contenu 2"/>
          <p:cNvSpPr>
            <a:spLocks noGrp="1"/>
          </p:cNvSpPr>
          <p:nvPr>
            <p:ph idx="20" hasCustomPrompt="1"/>
          </p:nvPr>
        </p:nvSpPr>
        <p:spPr>
          <a:xfrm>
            <a:off x="4898612"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rtl="0"/>
            <a:r>
              <a:rPr lang="fr-FR" noProof="0"/>
              <a:t>N°</a:t>
            </a:r>
          </a:p>
        </p:txBody>
      </p:sp>
      <p:sp>
        <p:nvSpPr>
          <p:cNvPr id="20" name="Espace réservé au contenu 2"/>
          <p:cNvSpPr>
            <a:spLocks noGrp="1"/>
          </p:cNvSpPr>
          <p:nvPr>
            <p:ph idx="21" hasCustomPrompt="1"/>
          </p:nvPr>
        </p:nvSpPr>
        <p:spPr>
          <a:xfrm>
            <a:off x="7313589"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rtl="0"/>
            <a:r>
              <a:rPr lang="fr-FR" noProof="0"/>
              <a:t>N°</a:t>
            </a:r>
          </a:p>
        </p:txBody>
      </p:sp>
    </p:spTree>
    <p:extLst>
      <p:ext uri="{BB962C8B-B14F-4D97-AF65-F5344CB8AC3E}">
        <p14:creationId xmlns:p14="http://schemas.microsoft.com/office/powerpoint/2010/main" val="32491181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32000">
                                          <p:cBhvr additive="base">
                                            <p:cTn id="39"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32000">
                                          <p:cBhvr additive="base">
                                            <p:cTn id="53"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750" fill="hold"/>
                                            <p:tgtEl>
                                              <p:spTgt spid="19"/>
                                            </p:tgtEl>
                                            <p:attrNameLst>
                                              <p:attrName>ppt_x</p:attrName>
                                            </p:attrNameLst>
                                          </p:cBhvr>
                                          <p:tavLst>
                                            <p:tav tm="0">
                                              <p:val>
                                                <p:strVal val="#ppt_x"/>
                                              </p:val>
                                            </p:tav>
                                            <p:tav tm="100000">
                                              <p:val>
                                                <p:strVal val="#ppt_x"/>
                                              </p:val>
                                            </p:tav>
                                          </p:tavLst>
                                        </p:anim>
                                        <p:anim calcmode="lin" valueType="num">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750" fill="hold"/>
                                            <p:tgtEl>
                                              <p:spTgt spid="20"/>
                                            </p:tgtEl>
                                            <p:attrNameLst>
                                              <p:attrName>ppt_x</p:attrName>
                                            </p:attrNameLst>
                                          </p:cBhvr>
                                          <p:tavLst>
                                            <p:tav tm="0">
                                              <p:val>
                                                <p:strVal val="#ppt_x"/>
                                              </p:val>
                                            </p:tav>
                                            <p:tav tm="100000">
                                              <p:val>
                                                <p:strVal val="#ppt_x"/>
                                              </p:val>
                                            </p:tav>
                                          </p:tavLst>
                                        </p:anim>
                                        <p:anim calcmode="lin" valueType="num">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_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des images ou rendez-vous en ligne à...</a:t>
            </a:r>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8" name="Espace réservé au texte 6"/>
          <p:cNvSpPr>
            <a:spLocks noGrp="1"/>
          </p:cNvSpPr>
          <p:nvPr>
            <p:ph type="body" sz="quarter" idx="11" hasCustomPrompt="1"/>
          </p:nvPr>
        </p:nvSpPr>
        <p:spPr>
          <a:xfrm>
            <a:off x="0" y="3428050"/>
            <a:ext cx="6129304"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au texte 2"/>
          <p:cNvSpPr>
            <a:spLocks noGrp="1"/>
          </p:cNvSpPr>
          <p:nvPr>
            <p:ph type="body" sz="quarter" idx="19" hasCustomPrompt="1"/>
          </p:nvPr>
        </p:nvSpPr>
        <p:spPr>
          <a:xfrm>
            <a:off x="0" y="1554163"/>
            <a:ext cx="6096000" cy="1089529"/>
          </a:xfrm>
        </p:spPr>
        <p:txBody>
          <a:bodyPr rtlCol="0"/>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0"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465193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une image</a:t>
            </a:r>
          </a:p>
        </p:txBody>
      </p:sp>
      <p:sp>
        <p:nvSpPr>
          <p:cNvPr id="4" name="Espace réservé du numéro de diapositive 5"/>
          <p:cNvSpPr>
            <a:spLocks noGrp="1"/>
          </p:cNvSpPr>
          <p:nvPr>
            <p:ph type="sldNum" sz="quarter" idx="4"/>
          </p:nvPr>
        </p:nvSpPr>
        <p:spPr>
          <a:xfrm>
            <a:off x="11802836" y="6484937"/>
            <a:ext cx="387743" cy="365125"/>
          </a:xfrm>
          <a:prstGeom prst="rect">
            <a:avLst/>
          </a:prstGeom>
        </p:spPr>
        <p:txBody>
          <a:bodyPr vert="horz" lIns="91440" tIns="45720" rIns="91440" bIns="45720" rtlCol="0" anchor="ctr"/>
          <a:lstStyle>
            <a:lvl1pPr algn="r">
              <a:defRPr sz="1200">
                <a:solidFill>
                  <a:schemeClr val="bg1"/>
                </a:solidFill>
              </a:defRPr>
            </a:lvl1pPr>
          </a:lstStyle>
          <a:p>
            <a:pPr rtl="0"/>
            <a:fld id="{5AE1514C-5E56-4738-A1FF-4B1CFD2A3E36}" type="slidenum">
              <a:rPr lang="fr-FR" noProof="0" smtClean="0"/>
              <a:pPr rtl="0"/>
              <a:t>‹N°›</a:t>
            </a:fld>
            <a:endParaRPr lang="fr-FR" noProof="0"/>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9" name="Espace réservé au texte 6"/>
          <p:cNvSpPr>
            <a:spLocks noGrp="1"/>
          </p:cNvSpPr>
          <p:nvPr>
            <p:ph type="body" sz="quarter" idx="11" hasCustomPrompt="1"/>
          </p:nvPr>
        </p:nvSpPr>
        <p:spPr>
          <a:xfrm>
            <a:off x="0" y="3429000"/>
            <a:ext cx="6096000" cy="3092641"/>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spcAft>
                <a:spcPts val="600"/>
              </a:spcAft>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au texte 2"/>
          <p:cNvSpPr>
            <a:spLocks noGrp="1"/>
          </p:cNvSpPr>
          <p:nvPr>
            <p:ph type="body" sz="quarter" idx="19" hasCustomPrompt="1"/>
          </p:nvPr>
        </p:nvSpPr>
        <p:spPr>
          <a:xfrm>
            <a:off x="0" y="1554163"/>
            <a:ext cx="6096000"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2" name="Espace réservé du numéro de diapositive 7" hidden="1"/>
          <p:cNvSpPr txBox="1">
            <a:spLocks/>
          </p:cNvSpPr>
          <p:nvPr userDrawn="1"/>
        </p:nvSpPr>
        <p:spPr>
          <a:xfrm>
            <a:off x="10343911" y="6498718"/>
            <a:ext cx="523406"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4997E989-D798-4C62-8E93-3D2D613C2488}" type="slidenum">
              <a:rPr lang="en-US" smtClean="0">
                <a:solidFill>
                  <a:schemeClr val="bg1"/>
                </a:solidFill>
              </a:rPr>
              <a:pPr rtl="0"/>
              <a:t>‹N°›</a:t>
            </a:fld>
            <a:endParaRPr lang="en-US" dirty="0">
              <a:solidFill>
                <a:schemeClr val="bg1"/>
              </a:solidFill>
            </a:endParaRPr>
          </a:p>
        </p:txBody>
      </p:sp>
    </p:spTree>
    <p:extLst>
      <p:ext uri="{BB962C8B-B14F-4D97-AF65-F5344CB8AC3E}">
        <p14:creationId xmlns:p14="http://schemas.microsoft.com/office/powerpoint/2010/main" val="4439579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0" y="3429000"/>
            <a:ext cx="6129304"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3" name="Espace réservé au texte 2"/>
          <p:cNvSpPr>
            <a:spLocks noGrp="1"/>
          </p:cNvSpPr>
          <p:nvPr>
            <p:ph type="body" sz="quarter" idx="19" hasCustomPrompt="1"/>
          </p:nvPr>
        </p:nvSpPr>
        <p:spPr>
          <a:xfrm>
            <a:off x="0" y="1554163"/>
            <a:ext cx="6129304"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8"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888233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1"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8" name="Espace réservé au texte 6"/>
          <p:cNvSpPr>
            <a:spLocks noGrp="1"/>
          </p:cNvSpPr>
          <p:nvPr>
            <p:ph type="body" sz="quarter" idx="11" hasCustomPrompt="1"/>
          </p:nvPr>
        </p:nvSpPr>
        <p:spPr>
          <a:xfrm>
            <a:off x="6094443" y="3425619"/>
            <a:ext cx="6097555"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au texte 2"/>
          <p:cNvSpPr>
            <a:spLocks noGrp="1"/>
          </p:cNvSpPr>
          <p:nvPr>
            <p:ph type="body" sz="quarter" idx="19" hasCustomPrompt="1"/>
          </p:nvPr>
        </p:nvSpPr>
        <p:spPr>
          <a:xfrm>
            <a:off x="6094443" y="1554163"/>
            <a:ext cx="6097556"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0" name="Espace réservé au contenu 2"/>
          <p:cNvSpPr>
            <a:spLocks noGrp="1"/>
          </p:cNvSpPr>
          <p:nvPr>
            <p:ph idx="18" hasCustomPrompt="1"/>
          </p:nvPr>
        </p:nvSpPr>
        <p:spPr>
          <a:xfrm>
            <a:off x="77433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1"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798201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5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0" y="0"/>
            <a:ext cx="6094444" cy="6856100"/>
          </a:xfrm>
          <a:blipFill>
            <a:blip r:embed="rId2"/>
            <a:srcRect/>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8" name="Espace réservé au texte 6"/>
          <p:cNvSpPr>
            <a:spLocks noGrp="1"/>
          </p:cNvSpPr>
          <p:nvPr>
            <p:ph type="body" sz="quarter" idx="11" hasCustomPrompt="1"/>
          </p:nvPr>
        </p:nvSpPr>
        <p:spPr>
          <a:xfrm>
            <a:off x="6180534" y="3429000"/>
            <a:ext cx="6011466"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au texte 2"/>
          <p:cNvSpPr>
            <a:spLocks noGrp="1"/>
          </p:cNvSpPr>
          <p:nvPr>
            <p:ph type="body" sz="quarter" idx="19" hasCustomPrompt="1"/>
          </p:nvPr>
        </p:nvSpPr>
        <p:spPr>
          <a:xfrm>
            <a:off x="6180534" y="1554163"/>
            <a:ext cx="5791200" cy="1089529"/>
          </a:xfrm>
        </p:spPr>
        <p:txBody>
          <a:bodyPr rtlCol="0"/>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1" name="Espace réservé au contenu 2"/>
          <p:cNvSpPr>
            <a:spLocks noGrp="1"/>
          </p:cNvSpPr>
          <p:nvPr>
            <p:ph idx="18" hasCustomPrompt="1"/>
          </p:nvPr>
        </p:nvSpPr>
        <p:spPr>
          <a:xfrm>
            <a:off x="77433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2"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41761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4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0"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6138266" y="3457545"/>
            <a:ext cx="6053733"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8" name="Espace réservé au texte 2"/>
          <p:cNvSpPr>
            <a:spLocks noGrp="1"/>
          </p:cNvSpPr>
          <p:nvPr>
            <p:ph type="body" sz="quarter" idx="19" hasCustomPrompt="1"/>
          </p:nvPr>
        </p:nvSpPr>
        <p:spPr>
          <a:xfrm>
            <a:off x="6138267" y="1554164"/>
            <a:ext cx="5875734" cy="535531"/>
          </a:xfrm>
        </p:spPr>
        <p:txBody>
          <a:bodyPr rtlCol="0"/>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fr-FR" noProof="0"/>
              <a:t>Disposition de photo 50/50</a:t>
            </a:r>
          </a:p>
        </p:txBody>
      </p:sp>
      <p:sp>
        <p:nvSpPr>
          <p:cNvPr id="9"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6288845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1"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6096000" y="2107099"/>
            <a:ext cx="6096000" cy="2643801"/>
          </a:xfrm>
        </p:spPr>
        <p:txBody>
          <a:bodyPr rtlCol="0" anchor="ctr" anchorCtr="0"/>
          <a:lstStyle>
            <a:lvl1pPr algn="ctr" defTabSz="914400" rtl="0" eaLnBrk="1" latinLnBrk="0" hangingPunct="1">
              <a:lnSpc>
                <a:spcPct val="90000"/>
              </a:lnSpc>
              <a:spcBef>
                <a:spcPts val="2400"/>
              </a:spcBef>
              <a:spcAft>
                <a:spcPts val="6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spcBef>
                <a:spcPts val="0"/>
              </a:spcBef>
              <a:spcAft>
                <a:spcPts val="600"/>
              </a:spcAft>
              <a:defRPr sz="2800"/>
            </a:lvl2pPr>
            <a:lvl3pPr algn="ctr">
              <a:spcBef>
                <a:spcPts val="0"/>
              </a:spcBef>
              <a:spcAft>
                <a:spcPts val="600"/>
              </a:spcAft>
              <a:defRPr lang="en-US" sz="2400" b="0" kern="1200" dirty="0">
                <a:solidFill>
                  <a:schemeClr val="tx1">
                    <a:lumMod val="85000"/>
                    <a:lumOff val="15000"/>
                  </a:schemeClr>
                </a:solidFill>
                <a:latin typeface="+mn-lt"/>
                <a:ea typeface="+mn-ea"/>
                <a:cs typeface="+mn-cs"/>
              </a:defRPr>
            </a:lvl3pPr>
            <a:lvl4pPr algn="ctr">
              <a:spcBef>
                <a:spcPts val="0"/>
              </a:spcBef>
              <a:spcAft>
                <a:spcPts val="600"/>
              </a:spcAft>
              <a:defRPr sz="2000" b="1"/>
            </a:lvl4pPr>
            <a:lvl5pPr algn="ctr">
              <a:spcBef>
                <a:spcPts val="0"/>
              </a:spcBef>
              <a:spcAft>
                <a:spcPts val="600"/>
              </a:spcAft>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38060548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_50-50 disposition de photo à gauche avec du texte">
    <p:spTree>
      <p:nvGrpSpPr>
        <p:cNvPr id="1" name=""/>
        <p:cNvGrpSpPr/>
        <p:nvPr/>
      </p:nvGrpSpPr>
      <p:grpSpPr>
        <a:xfrm>
          <a:off x="0" y="0"/>
          <a:ext cx="0" cy="0"/>
          <a:chOff x="0" y="0"/>
          <a:chExt cx="0" cy="0"/>
        </a:xfrm>
      </p:grpSpPr>
      <p:sp>
        <p:nvSpPr>
          <p:cNvPr id="10" name="Espace réservé à l’image 9"/>
          <p:cNvSpPr>
            <a:spLocks noGrp="1"/>
          </p:cNvSpPr>
          <p:nvPr>
            <p:ph type="pic" sz="quarter" idx="12" hasCustomPrompt="1"/>
          </p:nvPr>
        </p:nvSpPr>
        <p:spPr>
          <a:xfrm>
            <a:off x="0" y="0"/>
            <a:ext cx="12190413" cy="6858000"/>
          </a:xfrm>
          <a:blipFill>
            <a:blip r:embed="rId2"/>
            <a:stretch>
              <a:fillRect/>
            </a:stretch>
          </a:blipFill>
        </p:spPr>
        <p:txBody>
          <a:bodyPr rtlCol="0" anchor="ctr" anchorCtr="0">
            <a:noAutofit/>
          </a:bodyPr>
          <a:lstStyle>
            <a:lvl1pPr algn="r">
              <a:defRPr baseline="0"/>
            </a:lvl1pPr>
          </a:lstStyle>
          <a:p>
            <a:pPr rtl="0"/>
            <a:r>
              <a:rPr lang="fr-FR" noProof="0" dirty="0"/>
              <a:t>Photo à fond perdu complet</a:t>
            </a:r>
          </a:p>
        </p:txBody>
      </p:sp>
      <p:sp>
        <p:nvSpPr>
          <p:cNvPr id="7"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1" name="Espace réservé au texte 6"/>
          <p:cNvSpPr>
            <a:spLocks noGrp="1"/>
          </p:cNvSpPr>
          <p:nvPr>
            <p:ph type="body" sz="quarter" idx="11" hasCustomPrompt="1"/>
          </p:nvPr>
        </p:nvSpPr>
        <p:spPr>
          <a:xfrm>
            <a:off x="304800" y="3429000"/>
            <a:ext cx="5960269"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Espace réservé au texte 2"/>
          <p:cNvSpPr>
            <a:spLocks noGrp="1"/>
          </p:cNvSpPr>
          <p:nvPr>
            <p:ph type="body" sz="quarter" idx="19" hasCustomPrompt="1"/>
          </p:nvPr>
        </p:nvSpPr>
        <p:spPr>
          <a:xfrm>
            <a:off x="304800" y="1554164"/>
            <a:ext cx="5875734" cy="535531"/>
          </a:xfrm>
        </p:spPr>
        <p:txBody>
          <a:bodyPr rtlCol="0"/>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fr-FR" noProof="0"/>
              <a:t>Titre</a:t>
            </a:r>
          </a:p>
        </p:txBody>
      </p:sp>
      <p:sp>
        <p:nvSpPr>
          <p:cNvPr id="13"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789140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allout avec une petite non-puce">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269240" y="3367878"/>
            <a:ext cx="5192775" cy="2264723"/>
          </a:xfrm>
        </p:spPr>
        <p:txBody>
          <a:bodyPr wrap="square"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253316" y="3503950"/>
            <a:ext cx="5671764" cy="1705723"/>
          </a:xfrm>
        </p:spPr>
        <p:txBody>
          <a:bodyPr rtlCol="0"/>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Espace réservé à l’image 2"/>
          <p:cNvSpPr>
            <a:spLocks noGrp="1"/>
          </p:cNvSpPr>
          <p:nvPr>
            <p:ph type="pic" sz="quarter" idx="12" hasCustomPrompt="1"/>
          </p:nvPr>
        </p:nvSpPr>
        <p:spPr>
          <a:xfrm>
            <a:off x="0" y="0"/>
            <a:ext cx="12192000" cy="2974848"/>
          </a:xfrm>
          <a:blipFill>
            <a:blip r:embed="rId2"/>
            <a:srcRect/>
            <a:stretch>
              <a:fillRect t="-65721" r="-4798" b="-46455"/>
            </a:stretch>
          </a:blipFill>
        </p:spPr>
        <p:txBody>
          <a:bodyPr rtlCol="0" anchor="ctr" anchorCtr="0">
            <a:noAutofit/>
          </a:bodyPr>
          <a:lstStyle/>
          <a:p>
            <a:pPr rtl="0"/>
            <a:r>
              <a:rPr lang="fr-FR" noProof="0"/>
              <a:t>Cliquez sur l’icône pour ajouter une image</a:t>
            </a:r>
          </a:p>
        </p:txBody>
      </p:sp>
      <p:sp>
        <p:nvSpPr>
          <p:cNvPr id="2" name="Titre 1"/>
          <p:cNvSpPr>
            <a:spLocks noGrp="1"/>
          </p:cNvSpPr>
          <p:nvPr>
            <p:ph type="title"/>
          </p:nvPr>
        </p:nvSpPr>
        <p:spPr/>
        <p:txBody>
          <a:bodyPr rtlCol="0"/>
          <a:lstStyle/>
          <a:p>
            <a:pPr rtl="0"/>
            <a:r>
              <a:rPr lang="fr-FR" noProof="0" smtClean="0"/>
              <a:t>Modifiez le style du titre</a:t>
            </a:r>
            <a:endParaRPr lang="fr-FR" noProof="0"/>
          </a:p>
        </p:txBody>
      </p:sp>
      <p:sp>
        <p:nvSpPr>
          <p:cNvPr id="11"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6691981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Vide">
    <p:bg>
      <p:bgRef idx="1001">
        <a:schemeClr val="bg2"/>
      </p:bgRef>
    </p:bg>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11747687" y="6465381"/>
            <a:ext cx="431425" cy="365125"/>
          </a:xfrm>
          <a:prstGeom prst="rect">
            <a:avLst/>
          </a:prstGeom>
        </p:spPr>
        <p:txBody>
          <a:bodyPr rtlCol="0"/>
          <a:lstStyle/>
          <a:p>
            <a:pPr rtl="0"/>
            <a:fld id="{5AE1514C-5E56-4738-A1FF-4B1CFD2A3E36}" type="slidenum">
              <a:rPr lang="fr-FR" noProof="0" smtClean="0"/>
              <a:t>‹N°›</a:t>
            </a:fld>
            <a:endParaRPr lang="fr-FR" noProof="0"/>
          </a:p>
        </p:txBody>
      </p:sp>
      <p:sp>
        <p:nvSpPr>
          <p:cNvPr id="2" name="Titre 1"/>
          <p:cNvSpPr>
            <a:spLocks noGrp="1"/>
          </p:cNvSpPr>
          <p:nvPr>
            <p:ph type="title" hasCustomPrompt="1"/>
          </p:nvPr>
        </p:nvSpPr>
        <p:spPr>
          <a:xfrm>
            <a:off x="966652" y="2567613"/>
            <a:ext cx="8804365" cy="2529923"/>
          </a:xfrm>
          <a:prstGeom prst="rect">
            <a:avLst/>
          </a:prstGeom>
        </p:spPr>
        <p:txBody>
          <a:bodyPr rtlCol="0"/>
          <a:lstStyle>
            <a:lvl1pPr algn="l">
              <a:defRPr lang="en-US" sz="8800" b="1" i="0" kern="1200" spc="100"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pPr rtl="0"/>
            <a:r>
              <a:rPr lang="fr-FR" noProof="0"/>
              <a:t>CLIQUEZ POUR MODIFIER</a:t>
            </a:r>
          </a:p>
        </p:txBody>
      </p:sp>
      <p:sp>
        <p:nvSpPr>
          <p:cNvPr id="5" name="Espace réservé du texte 4"/>
          <p:cNvSpPr>
            <a:spLocks noGrp="1"/>
          </p:cNvSpPr>
          <p:nvPr>
            <p:ph type="body" sz="quarter" idx="13" hasCustomPrompt="1"/>
          </p:nvPr>
        </p:nvSpPr>
        <p:spPr>
          <a:xfrm>
            <a:off x="1581150" y="3971108"/>
            <a:ext cx="9461500" cy="757130"/>
          </a:xfrm>
        </p:spPr>
        <p:txBody>
          <a:bodyPr rtlCol="0"/>
          <a:lstStyle>
            <a:lvl1pPr algn="l">
              <a:defRPr lang="en-US" sz="4800" b="1" i="0" kern="1200" spc="300" dirty="0" smtClean="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vl2pPr algn="l">
              <a:defRPr/>
            </a:lvl2pPr>
            <a:lvl3pPr algn="l">
              <a:defRPr/>
            </a:lvl3pPr>
            <a:lvl4pPr algn="l">
              <a:defRPr/>
            </a:lvl4pPr>
            <a:lvl5pPr algn="l">
              <a:defRPr/>
            </a:lvl5pPr>
          </a:lstStyle>
          <a:p>
            <a:pPr lvl="0" rtl="0"/>
            <a:r>
              <a:rPr lang="fr-FR" noProof="0"/>
              <a:t>MODIFIEZ LE TEXTE MAÎTRE</a:t>
            </a:r>
          </a:p>
        </p:txBody>
      </p:sp>
    </p:spTree>
    <p:extLst>
      <p:ext uri="{BB962C8B-B14F-4D97-AF65-F5344CB8AC3E}">
        <p14:creationId xmlns:p14="http://schemas.microsoft.com/office/powerpoint/2010/main" val="4073567290"/>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avec image">
    <p:spTree>
      <p:nvGrpSpPr>
        <p:cNvPr id="1" name=""/>
        <p:cNvGrpSpPr/>
        <p:nvPr/>
      </p:nvGrpSpPr>
      <p:grpSpPr>
        <a:xfrm>
          <a:off x="0" y="0"/>
          <a:ext cx="0" cy="0"/>
          <a:chOff x="0" y="0"/>
          <a:chExt cx="0" cy="0"/>
        </a:xfrm>
      </p:grpSpPr>
      <p:sp>
        <p:nvSpPr>
          <p:cNvPr id="4" name="Espace réservé au numéro de diapositive 3"/>
          <p:cNvSpPr>
            <a:spLocks noGrp="1"/>
          </p:cNvSpPr>
          <p:nvPr>
            <p:ph type="sldNum" sz="quarter" idx="12"/>
          </p:nvPr>
        </p:nvSpPr>
        <p:spPr>
          <a:xfrm>
            <a:off x="11747687" y="6465381"/>
            <a:ext cx="431425" cy="365125"/>
          </a:xfrm>
          <a:prstGeom prst="rect">
            <a:avLst/>
          </a:prstGeom>
        </p:spPr>
        <p:txBody>
          <a:bodyPr rtlCol="0"/>
          <a:lstStyle/>
          <a:p>
            <a:pPr rtl="0"/>
            <a:fld id="{5AE1514C-5E56-4738-A1FF-4B1CFD2A3E36}" type="slidenum">
              <a:rPr lang="fr-FR" noProof="0" smtClean="0"/>
              <a:t>‹N°›</a:t>
            </a:fld>
            <a:endParaRPr lang="fr-FR" noProof="0"/>
          </a:p>
        </p:txBody>
      </p:sp>
      <p:sp>
        <p:nvSpPr>
          <p:cNvPr id="3" name="Espace réservé d’image 2"/>
          <p:cNvSpPr>
            <a:spLocks noGrp="1" noChangeAspect="1"/>
          </p:cNvSpPr>
          <p:nvPr>
            <p:ph type="pic" sz="quarter" idx="13" hasCustomPrompt="1"/>
          </p:nvPr>
        </p:nvSpPr>
        <p:spPr>
          <a:xfrm>
            <a:off x="0" y="0"/>
            <a:ext cx="12066954" cy="6858000"/>
          </a:xfrm>
        </p:spPr>
        <p:txBody>
          <a:bodyPr rtlCol="0" anchor="ctr">
            <a:noAutofit/>
          </a:bodyPr>
          <a:lstStyle>
            <a:lvl1pPr algn="ctr">
              <a:defRPr>
                <a:solidFill>
                  <a:schemeClr val="tx2"/>
                </a:solidFill>
              </a:defRPr>
            </a:lvl1pPr>
          </a:lstStyle>
          <a:p>
            <a:pPr rtl="0"/>
            <a:r>
              <a:rPr lang="fr-FR" noProof="0"/>
              <a:t>Cliquez sur l’icône pour ajouter une image</a:t>
            </a:r>
          </a:p>
        </p:txBody>
      </p:sp>
    </p:spTree>
    <p:extLst>
      <p:ext uri="{BB962C8B-B14F-4D97-AF65-F5344CB8AC3E}">
        <p14:creationId xmlns:p14="http://schemas.microsoft.com/office/powerpoint/2010/main" val="15583958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11747687" y="6465381"/>
            <a:ext cx="431425" cy="365125"/>
          </a:xfrm>
          <a:prstGeom prst="rect">
            <a:avLst/>
          </a:prstGeom>
        </p:spPr>
        <p:txBody>
          <a:bodyPr rtlCol="0"/>
          <a:lstStyle/>
          <a:p>
            <a:pPr rtl="0"/>
            <a:fld id="{5AE1514C-5E56-4738-A1FF-4B1CFD2A3E36}" type="slidenum">
              <a:rPr lang="fr-FR" noProof="0" smtClean="0"/>
              <a:t>‹N°›</a:t>
            </a:fld>
            <a:endParaRPr lang="fr-FR" noProof="0"/>
          </a:p>
        </p:txBody>
      </p:sp>
    </p:spTree>
    <p:extLst>
      <p:ext uri="{BB962C8B-B14F-4D97-AF65-F5344CB8AC3E}">
        <p14:creationId xmlns:p14="http://schemas.microsoft.com/office/powerpoint/2010/main" val="38936482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ITLE OU TRANSITION">
    <p:bg>
      <p:bgPr>
        <a:solidFill>
          <a:schemeClr val="bg2"/>
        </a:solidFill>
        <a:effectLst/>
      </p:bgPr>
    </p:bg>
    <p:spTree>
      <p:nvGrpSpPr>
        <p:cNvPr id="1" name=""/>
        <p:cNvGrpSpPr/>
        <p:nvPr/>
      </p:nvGrpSpPr>
      <p:grpSpPr>
        <a:xfrm>
          <a:off x="0" y="0"/>
          <a:ext cx="0" cy="0"/>
          <a:chOff x="0" y="0"/>
          <a:chExt cx="0" cy="0"/>
        </a:xfrm>
      </p:grpSpPr>
      <p:sp>
        <p:nvSpPr>
          <p:cNvPr id="18" name="Ovale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Ovale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1" name="Ovale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2" name="Ovale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 name="Titre 1"/>
          <p:cNvSpPr>
            <a:spLocks noGrp="1"/>
          </p:cNvSpPr>
          <p:nvPr>
            <p:ph type="ctrTitle" hasCustomPrompt="1"/>
          </p:nvPr>
        </p:nvSpPr>
        <p:spPr>
          <a:xfrm>
            <a:off x="1219939" y="2240230"/>
            <a:ext cx="9107555" cy="2308324"/>
          </a:xfrm>
          <a:prstGeom prst="rect">
            <a:avLst/>
          </a:prstGeom>
          <a:noFill/>
        </p:spPr>
        <p:txBody>
          <a:bodyPr rtlCol="0"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pPr rtl="0"/>
            <a:r>
              <a:rPr lang="fr-FR" noProof="0"/>
              <a:t>CLIQUEZ POUR MODIFIER LE TITRE</a:t>
            </a:r>
          </a:p>
        </p:txBody>
      </p:sp>
      <p:sp>
        <p:nvSpPr>
          <p:cNvPr id="8" name="Zone de texte 7">
            <a:hlinkClick r:id="rId2"/>
            <a:extLst>
              <a:ext uri="{FF2B5EF4-FFF2-40B4-BE49-F238E27FC236}">
                <a16:creationId xmlns:a16="http://schemas.microsoft.com/office/drawing/2014/main" id="{E516C148-33F4-423B-AB9D-096AA82E12F1}"/>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noProof="0">
                <a:solidFill>
                  <a:schemeClr val="bg2">
                    <a:lumMod val="50000"/>
                  </a:schemeClr>
                </a:solidFill>
              </a:rPr>
              <a:t>Neal Creative </a:t>
            </a:r>
            <a:r>
              <a:rPr lang="fr-FR" sz="900" kern="1200" noProof="0">
                <a:solidFill>
                  <a:schemeClr val="bg2">
                    <a:lumMod val="50000"/>
                  </a:schemeClr>
                </a:solidFill>
                <a:latin typeface="+mn-lt"/>
                <a:ea typeface="+mn-ea"/>
                <a:cs typeface="+mn-cs"/>
              </a:rPr>
              <a:t>©</a:t>
            </a:r>
            <a:r>
              <a:rPr lang="fr-FR" sz="1000" noProof="0">
                <a:solidFill>
                  <a:schemeClr val="bg2">
                    <a:lumMod val="50000"/>
                  </a:schemeClr>
                </a:solidFill>
              </a:rPr>
              <a:t> </a:t>
            </a:r>
            <a:endParaRPr lang="fr-FR" sz="1000" b="1" noProof="0">
              <a:solidFill>
                <a:schemeClr val="bg2">
                  <a:lumMod val="50000"/>
                </a:schemeClr>
              </a:solidFill>
            </a:endParaRPr>
          </a:p>
        </p:txBody>
      </p:sp>
    </p:spTree>
    <p:extLst>
      <p:ext uri="{BB962C8B-B14F-4D97-AF65-F5344CB8AC3E}">
        <p14:creationId xmlns:p14="http://schemas.microsoft.com/office/powerpoint/2010/main" val="5866202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Callout avec une petite non-puce">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269240" y="3367878"/>
            <a:ext cx="5192775" cy="2264723"/>
          </a:xfrm>
        </p:spPr>
        <p:txBody>
          <a:bodyPr wrap="square"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253316" y="3503950"/>
            <a:ext cx="5671764" cy="1705723"/>
          </a:xfrm>
        </p:spPr>
        <p:txBody>
          <a:bodyPr rtlCol="0"/>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Espace réservé à l’image 2"/>
          <p:cNvSpPr>
            <a:spLocks noGrp="1"/>
          </p:cNvSpPr>
          <p:nvPr>
            <p:ph type="pic" sz="quarter" idx="12" hasCustomPrompt="1"/>
          </p:nvPr>
        </p:nvSpPr>
        <p:spPr>
          <a:xfrm>
            <a:off x="0" y="0"/>
            <a:ext cx="12192000" cy="2974848"/>
          </a:xfrm>
          <a:blipFill>
            <a:blip r:embed="rId2"/>
            <a:srcRect/>
            <a:stretch>
              <a:fillRect t="-65721" r="-4798" b="-46455"/>
            </a:stretch>
          </a:blipFill>
        </p:spPr>
        <p:txBody>
          <a:bodyPr rtlCol="0" anchor="ctr" anchorCtr="0">
            <a:noAutofit/>
          </a:bodyPr>
          <a:lstStyle/>
          <a:p>
            <a:pPr rtl="0"/>
            <a:r>
              <a:rPr lang="fr-FR" noProof="0"/>
              <a:t>Cliquez sur l’icône pour ajouter une image</a:t>
            </a:r>
          </a:p>
        </p:txBody>
      </p:sp>
      <p:sp>
        <p:nvSpPr>
          <p:cNvPr id="12" name="Zone de texte 11">
            <a:hlinkClick r:id="rId3"/>
            <a:extLst>
              <a:ext uri="{FF2B5EF4-FFF2-40B4-BE49-F238E27FC236}">
                <a16:creationId xmlns:a16="http://schemas.microsoft.com/office/drawing/2014/main" id="{B2DA80A1-9E22-4BFF-8562-466123B36943}"/>
              </a:ext>
            </a:extLst>
          </p:cNvPr>
          <p:cNvSpPr txBox="1"/>
          <p:nvPr userDrawn="1"/>
        </p:nvSpPr>
        <p:spPr>
          <a:xfrm>
            <a:off x="9089198" y="6298102"/>
            <a:ext cx="2990895" cy="367873"/>
          </a:xfrm>
          <a:prstGeom prst="roundRect">
            <a:avLst>
              <a:gd name="adj" fmla="val 50000"/>
            </a:avLst>
          </a:prstGeom>
          <a:solidFill>
            <a:srgbClr val="004568"/>
          </a:soli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sz="1100" b="0" i="0" u="none" strike="noStrike" kern="0" cap="none" spc="0" normalizeH="0" noProof="0">
                <a:ln>
                  <a:noFill/>
                </a:ln>
                <a:solidFill>
                  <a:srgbClr val="FFFFFF"/>
                </a:solidFill>
                <a:effectLst/>
                <a:uLnTx/>
                <a:uFillTx/>
              </a:rPr>
              <a:t>Neal Creative | Cliquez sur &amp; </a:t>
            </a:r>
            <a:r>
              <a:rPr lang="fr-FR" sz="1100" b="1" i="0" u="none" strike="noStrike" kern="0" cap="none" spc="0" normalizeH="0" noProof="0">
                <a:ln>
                  <a:noFill/>
                </a:ln>
                <a:solidFill>
                  <a:srgbClr val="FFFFFF"/>
                </a:solidFill>
                <a:effectLst/>
                <a:uLnTx/>
                <a:uFillTx/>
              </a:rPr>
              <a:t>En savoir plus</a:t>
            </a:r>
          </a:p>
        </p:txBody>
      </p:sp>
      <p:sp>
        <p:nvSpPr>
          <p:cNvPr id="2" name="Titre 1"/>
          <p:cNvSpPr>
            <a:spLocks noGrp="1"/>
          </p:cNvSpPr>
          <p:nvPr>
            <p:ph type="title" hasCustomPrompt="1"/>
          </p:nvPr>
        </p:nvSpPr>
        <p:spPr>
          <a:xfrm>
            <a:off x="304800" y="419099"/>
            <a:ext cx="8917577" cy="590931"/>
          </a:xfrm>
        </p:spPr>
        <p:txBody>
          <a:bodyPr rtlCol="0"/>
          <a:lstStyle/>
          <a:p>
            <a:pPr rtl="0"/>
            <a:r>
              <a:rPr lang="fr-FR" noProof="0"/>
              <a:t>MODIFIEZ LE STYLE DU TITRE</a:t>
            </a:r>
          </a:p>
        </p:txBody>
      </p:sp>
      <p:sp>
        <p:nvSpPr>
          <p:cNvPr id="11" name="Espace réservé a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
        <p:nvSpPr>
          <p:cNvPr id="13" name="Zone de texte 12">
            <a:hlinkClick r:id="rId4"/>
            <a:extLst>
              <a:ext uri="{FF2B5EF4-FFF2-40B4-BE49-F238E27FC236}">
                <a16:creationId xmlns:a16="http://schemas.microsoft.com/office/drawing/2014/main" id="{1AF511EA-044E-4300-B921-D56138FE402E}"/>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noProof="0">
                <a:solidFill>
                  <a:schemeClr val="bg1">
                    <a:lumMod val="75000"/>
                  </a:schemeClr>
                </a:solidFill>
              </a:rPr>
              <a:t>Neal Creative </a:t>
            </a:r>
            <a:r>
              <a:rPr lang="fr-FR" sz="900" kern="1200" noProof="0">
                <a:solidFill>
                  <a:schemeClr val="bg1">
                    <a:lumMod val="75000"/>
                  </a:schemeClr>
                </a:solidFill>
                <a:latin typeface="+mn-lt"/>
                <a:ea typeface="+mn-ea"/>
                <a:cs typeface="+mn-cs"/>
              </a:rPr>
              <a:t>©</a:t>
            </a:r>
            <a:r>
              <a:rPr lang="fr-FR" sz="1000" noProof="0">
                <a:solidFill>
                  <a:schemeClr val="bg1">
                    <a:lumMod val="75000"/>
                  </a:schemeClr>
                </a:solidFill>
              </a:rPr>
              <a:t> </a:t>
            </a:r>
            <a:endParaRPr lang="fr-FR" sz="1000" b="1" noProof="0">
              <a:solidFill>
                <a:schemeClr val="bg1">
                  <a:lumMod val="75000"/>
                </a:schemeClr>
              </a:solidFill>
            </a:endParaRPr>
          </a:p>
        </p:txBody>
      </p:sp>
    </p:spTree>
    <p:extLst>
      <p:ext uri="{BB962C8B-B14F-4D97-AF65-F5344CB8AC3E}">
        <p14:creationId xmlns:p14="http://schemas.microsoft.com/office/powerpoint/2010/main" val="3762340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7406D">
            <a:alpha val="86000"/>
          </a:srgbClr>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838203" y="721690"/>
            <a:ext cx="10515600" cy="968998"/>
          </a:xfrm>
          <a:prstGeom prst="rect">
            <a:avLst/>
          </a:prstGeom>
          <a:noFill/>
          <a:ln>
            <a:noFill/>
          </a:ln>
        </p:spPr>
        <p:txBody>
          <a:bodyPr vert="horz" wrap="square" lIns="91440" tIns="45720" rIns="91440" bIns="45720" anchor="ctr" anchorCtr="0" compatLnSpc="1">
            <a:normAutofit/>
          </a:bodyPr>
          <a:lstStyle/>
          <a:p>
            <a:pPr lvl="0"/>
            <a:r>
              <a:rPr lang="fr-FR"/>
              <a:t>				Modifiez le style du titre</a:t>
            </a:r>
          </a:p>
        </p:txBody>
      </p:sp>
      <p:sp>
        <p:nvSpPr>
          <p:cNvPr id="3" name="Espace réservé du texte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p:cNvSpPr txBox="1">
            <a:spLocks noGrp="1"/>
          </p:cNvSpPr>
          <p:nvPr>
            <p:ph type="ftr" sz="quarter" idx="3"/>
          </p:nvPr>
        </p:nvSpPr>
        <p:spPr>
          <a:xfrm>
            <a:off x="-155576" y="12976250"/>
            <a:ext cx="1008958" cy="45720"/>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FFFFFF"/>
                </a:solidFill>
                <a:uFillTx/>
                <a:latin typeface="Corbel"/>
              </a:defRPr>
            </a:lvl1pPr>
          </a:lstStyle>
          <a:p>
            <a:pPr lvl="0"/>
            <a:endParaRPr lang="fr-FR"/>
          </a:p>
        </p:txBody>
      </p:sp>
      <p:grpSp>
        <p:nvGrpSpPr>
          <p:cNvPr id="5" name="Diagramme 10"/>
          <p:cNvGrpSpPr/>
          <p:nvPr/>
        </p:nvGrpSpPr>
        <p:grpSpPr>
          <a:xfrm>
            <a:off x="789145" y="47457"/>
            <a:ext cx="10556354" cy="365458"/>
            <a:chOff x="789145" y="47457"/>
            <a:chExt cx="10556354" cy="365458"/>
          </a:xfrm>
        </p:grpSpPr>
        <p:sp>
          <p:nvSpPr>
            <p:cNvPr id="6" name="Forme libre 5"/>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BLOCKCHAIN</a:t>
              </a:r>
              <a:endParaRPr lang="fr-FR" sz="1800" b="0" i="0" u="none" strike="noStrike" kern="1200" cap="none" spc="0" baseline="0" dirty="0">
                <a:solidFill>
                  <a:srgbClr val="FFFFFF"/>
                </a:solidFill>
                <a:uFillTx/>
                <a:latin typeface="Corbel"/>
              </a:endParaRPr>
            </a:p>
          </p:txBody>
        </p:sp>
        <p:sp>
          <p:nvSpPr>
            <p:cNvPr id="7" name="Forme libre 6"/>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NFT - CRYPTOS</a:t>
              </a:r>
              <a:endParaRPr lang="fr-FR" sz="1800" b="0" i="0" u="none" strike="noStrike" kern="1200" cap="none" spc="0" baseline="0" dirty="0">
                <a:solidFill>
                  <a:srgbClr val="FFFFFF"/>
                </a:solidFill>
                <a:uFillTx/>
                <a:latin typeface="Corbel"/>
              </a:endParaRPr>
            </a:p>
          </p:txBody>
        </p:sp>
      </p:grpSp>
      <p:grpSp>
        <p:nvGrpSpPr>
          <p:cNvPr id="8" name="Diagramme 11"/>
          <p:cNvGrpSpPr/>
          <p:nvPr/>
        </p:nvGrpSpPr>
        <p:grpSpPr>
          <a:xfrm>
            <a:off x="1423007" y="6278169"/>
            <a:ext cx="1423144" cy="532647"/>
            <a:chOff x="1423007" y="6278169"/>
            <a:chExt cx="1423144" cy="532647"/>
          </a:xfrm>
        </p:grpSpPr>
        <p:sp>
          <p:nvSpPr>
            <p:cNvPr id="9" name="Forme libre 8"/>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10" name="Forme libre 9"/>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8" name="Forme libre 27"/>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9" name="Forme libre 28"/>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30" name="Forme libre 29"/>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pic>
        <p:nvPicPr>
          <p:cNvPr id="31" name="Image 14">
            <a:extLst>
              <a:ext uri="{FF2B5EF4-FFF2-40B4-BE49-F238E27FC236}">
                <a16:creationId xmlns:a16="http://schemas.microsoft.com/office/drawing/2014/main" id="{00000000-0000-0000-0000-000000000000}"/>
              </a:ext>
            </a:extLst>
          </p:cNvPr>
          <p:cNvPicPr>
            <a:picLocks noChangeAspect="1"/>
          </p:cNvPicPr>
          <p:nvPr/>
        </p:nvPicPr>
        <p:blipFill>
          <a:blip r:embed="rId39"/>
          <a:stretch>
            <a:fillRect/>
          </a:stretch>
        </p:blipFill>
        <p:spPr>
          <a:xfrm>
            <a:off x="2878366" y="6358070"/>
            <a:ext cx="793306" cy="466225"/>
          </a:xfrm>
          <a:prstGeom prst="rect">
            <a:avLst/>
          </a:prstGeom>
          <a:noFill/>
          <a:ln cap="flat">
            <a:noFill/>
          </a:ln>
        </p:spPr>
      </p:pic>
      <p:pic>
        <p:nvPicPr>
          <p:cNvPr id="32" name="Image 16">
            <a:extLst>
              <a:ext uri="{FF2B5EF4-FFF2-40B4-BE49-F238E27FC236}">
                <a16:creationId xmlns:a16="http://schemas.microsoft.com/office/drawing/2014/main" id="{00000000-0000-0000-0000-000000000000}"/>
              </a:ext>
            </a:extLst>
          </p:cNvPr>
          <p:cNvPicPr>
            <a:picLocks noChangeAspect="1"/>
          </p:cNvPicPr>
          <p:nvPr/>
        </p:nvPicPr>
        <p:blipFill>
          <a:blip r:embed="rId40"/>
          <a:stretch>
            <a:fillRect/>
          </a:stretch>
        </p:blipFill>
        <p:spPr>
          <a:xfrm>
            <a:off x="3840480" y="6358070"/>
            <a:ext cx="647111" cy="457995"/>
          </a:xfrm>
          <a:prstGeom prst="rect">
            <a:avLst/>
          </a:prstGeom>
          <a:noFill/>
          <a:ln cap="flat">
            <a:noFill/>
          </a:ln>
        </p:spPr>
      </p:pic>
      <p:sp>
        <p:nvSpPr>
          <p:cNvPr id="38" name="Diagramme 19"/>
          <p:cNvSpPr/>
          <p:nvPr/>
        </p:nvSpPr>
        <p:spPr>
          <a:xfrm>
            <a:off x="4656408" y="6401714"/>
            <a:ext cx="2452384" cy="370642"/>
          </a:xfrm>
          <a:custGeom>
            <a:avLst/>
            <a:gdLst>
              <a:gd name="f0" fmla="val 10800000"/>
              <a:gd name="f1" fmla="val 5400000"/>
              <a:gd name="f2" fmla="val 180"/>
              <a:gd name="f3" fmla="val w"/>
              <a:gd name="f4" fmla="val h"/>
              <a:gd name="f5" fmla="val 0"/>
              <a:gd name="f6" fmla="val 2452383"/>
              <a:gd name="f7" fmla="val 370639"/>
              <a:gd name="f8" fmla="+- 0 0 -90"/>
              <a:gd name="f9" fmla="*/ f3 1 2452383"/>
              <a:gd name="f10" fmla="*/ f4 1 370639"/>
              <a:gd name="f11" fmla="val f5"/>
              <a:gd name="f12" fmla="val f6"/>
              <a:gd name="f13" fmla="val f7"/>
              <a:gd name="f14" fmla="*/ f8 f0 1"/>
              <a:gd name="f15" fmla="+- f13 0 f11"/>
              <a:gd name="f16" fmla="+- f12 0 f11"/>
              <a:gd name="f17" fmla="*/ f14 1 f2"/>
              <a:gd name="f18" fmla="*/ f16 1 2452383"/>
              <a:gd name="f19" fmla="*/ f15 1 370639"/>
              <a:gd name="f20" fmla="*/ 0 f16 1"/>
              <a:gd name="f21" fmla="*/ 0 f15 1"/>
              <a:gd name="f22" fmla="*/ 2452383 f16 1"/>
              <a:gd name="f23" fmla="*/ 370639 f15 1"/>
              <a:gd name="f24" fmla="+- f17 0 f1"/>
              <a:gd name="f25" fmla="*/ f20 1 2452383"/>
              <a:gd name="f26" fmla="*/ f21 1 370639"/>
              <a:gd name="f27" fmla="*/ f22 1 2452383"/>
              <a:gd name="f28" fmla="*/ f23 1 370639"/>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2452383" h="370639">
                <a:moveTo>
                  <a:pt x="f5" y="f5"/>
                </a:moveTo>
                <a:lnTo>
                  <a:pt x="f6" y="f5"/>
                </a:lnTo>
                <a:lnTo>
                  <a:pt x="f6" y="f7"/>
                </a:lnTo>
                <a:lnTo>
                  <a:pt x="f5" y="f7"/>
                </a:lnTo>
                <a:lnTo>
                  <a:pt x="f5" y="f5"/>
                </a:lnTo>
                <a:close/>
              </a:path>
            </a:pathLst>
          </a:custGeom>
          <a:solidFill>
            <a:srgbClr val="10CF9B"/>
          </a:solidFill>
          <a:ln w="12701" cap="flat">
            <a:solidFill>
              <a:srgbClr val="FFFFFF"/>
            </a:solidFill>
            <a:prstDash val="solid"/>
            <a:miter/>
          </a:ln>
        </p:spPr>
        <p:txBody>
          <a:bodyPr vert="horz" wrap="square" lIns="64766" tIns="64766" rIns="64766" bIns="64766" anchor="ctr" anchorCtr="1" compatLnSpc="1">
            <a:noAutofit/>
          </a:bodyPr>
          <a:lstStyle/>
          <a:p>
            <a:pPr marL="0" marR="0" lvl="0" indent="0" algn="ctr" defTabSz="755651"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1700" b="0" i="0" u="none" strike="noStrike" kern="1200" cap="none" spc="0" baseline="0">
                <a:solidFill>
                  <a:srgbClr val="FFFFFF"/>
                </a:solidFill>
                <a:uFillTx/>
                <a:latin typeface="Corbel"/>
              </a:rPr>
              <a:t>@</a:t>
            </a:r>
            <a:r>
              <a:rPr lang="fr-FR" sz="1100" b="0" i="0" u="none" strike="noStrike" kern="1200" cap="none" spc="0" baseline="0">
                <a:solidFill>
                  <a:srgbClr val="FFFFFF"/>
                </a:solidFill>
                <a:uFillTx/>
                <a:latin typeface="Corbel"/>
              </a:rPr>
              <a:t>MERCANTIGUERIN</a:t>
            </a:r>
          </a:p>
        </p:txBody>
      </p:sp>
    </p:spTree>
    <p:extLst>
      <p:ext uri="{BB962C8B-B14F-4D97-AF65-F5344CB8AC3E}">
        <p14:creationId xmlns:p14="http://schemas.microsoft.com/office/powerpoint/2010/main" val="150473119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12" r:id="rId14"/>
    <p:sldLayoutId id="2147483672" r:id="rId15"/>
    <p:sldLayoutId id="2147483749" r:id="rId16"/>
    <p:sldLayoutId id="2147483750" r:id="rId17"/>
    <p:sldLayoutId id="2147483752" r:id="rId18"/>
    <p:sldLayoutId id="2147483674" r:id="rId19"/>
    <p:sldLayoutId id="2147483721" r:id="rId20"/>
    <p:sldLayoutId id="2147483732" r:id="rId21"/>
    <p:sldLayoutId id="2147483730" r:id="rId22"/>
    <p:sldLayoutId id="2147483716" r:id="rId23"/>
    <p:sldLayoutId id="2147483735" r:id="rId24"/>
    <p:sldLayoutId id="2147483700" r:id="rId25"/>
    <p:sldLayoutId id="2147483734" r:id="rId26"/>
    <p:sldLayoutId id="2147483701" r:id="rId27"/>
    <p:sldLayoutId id="2147483736" r:id="rId28"/>
    <p:sldLayoutId id="2147483733" r:id="rId29"/>
    <p:sldLayoutId id="2147483741" r:id="rId30"/>
    <p:sldLayoutId id="2147483727" r:id="rId31"/>
    <p:sldLayoutId id="2147483719" r:id="rId32"/>
    <p:sldLayoutId id="2147483655" r:id="rId33"/>
    <p:sldLayoutId id="2147483748" r:id="rId34"/>
    <p:sldLayoutId id="2147483753" r:id="rId35"/>
    <p:sldLayoutId id="2147483745" r:id="rId36"/>
    <p:sldLayoutId id="2147483737" r:id="rId37"/>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txStyles>
    <p:titleStyle>
      <a:lvl1pPr marL="0" marR="0" lvl="0" indent="0" algn="l" defTabSz="914400" rtl="0" eaLnBrk="1" fontAlgn="auto" hangingPunct="1">
        <a:lnSpc>
          <a:spcPct val="90000"/>
        </a:lnSpc>
        <a:spcBef>
          <a:spcPts val="0"/>
        </a:spcBef>
        <a:spcAft>
          <a:spcPts val="0"/>
        </a:spcAft>
        <a:buNone/>
        <a:tabLst/>
        <a:defRPr lang="fr-FR" sz="4400" b="0" i="0" u="none" strike="noStrike" kern="1200" cap="small" spc="0" baseline="0">
          <a:solidFill>
            <a:srgbClr val="FF0000"/>
          </a:solidFill>
          <a:uFillTx/>
          <a:latin typeface="Corbel"/>
        </a:defRPr>
      </a:lvl1pPr>
    </p:titleStyle>
    <p:bodyStyle>
      <a:lvl1pPr marL="228600" marR="0" lvl="0" indent="-228600" algn="l" defTabSz="914400" rtl="0" eaLnBrk="1" fontAlgn="auto" hangingPunct="1">
        <a:lnSpc>
          <a:spcPct val="90000"/>
        </a:lnSpc>
        <a:spcBef>
          <a:spcPts val="1000"/>
        </a:spcBef>
        <a:spcAft>
          <a:spcPts val="0"/>
        </a:spcAft>
        <a:buClr>
          <a:srgbClr val="FF0000"/>
        </a:buClr>
        <a:buSzPct val="100000"/>
        <a:buFont typeface="Wingdings" pitchFamily="2"/>
        <a:buChar char="§"/>
        <a:tabLst/>
        <a:defRPr lang="fr-FR" sz="2800" b="0" i="0" u="none" strike="noStrike" kern="1200" cap="none" spc="0" baseline="0">
          <a:solidFill>
            <a:srgbClr val="FFFF00"/>
          </a:solidFill>
          <a:uFillTx/>
          <a:latin typeface="Corbel"/>
        </a:defRPr>
      </a:lvl1pPr>
      <a:lvl2pPr marL="685800" marR="0" lvl="1" indent="-228600" algn="l" defTabSz="914400" rtl="0" eaLnBrk="1" fontAlgn="auto" hangingPunct="1">
        <a:lnSpc>
          <a:spcPct val="90000"/>
        </a:lnSpc>
        <a:spcBef>
          <a:spcPts val="500"/>
        </a:spcBef>
        <a:spcAft>
          <a:spcPts val="0"/>
        </a:spcAft>
        <a:buSzPct val="100000"/>
        <a:buFont typeface="Wingdings" pitchFamily="2"/>
        <a:buChar char="§"/>
        <a:tabLst/>
        <a:defRPr lang="fr-FR" sz="2400" b="0" i="0" u="none" strike="noStrike" kern="1200" cap="none" spc="0" baseline="0">
          <a:solidFill>
            <a:srgbClr val="FFC000"/>
          </a:solidFill>
          <a:uFillTx/>
          <a:latin typeface="Corbel"/>
        </a:defRPr>
      </a:lvl2pPr>
      <a:lvl3pPr marL="1143000" marR="0" lvl="2" indent="-228600" algn="l" defTabSz="914400" rtl="0" eaLnBrk="1" fontAlgn="auto" hangingPunct="1">
        <a:lnSpc>
          <a:spcPct val="90000"/>
        </a:lnSpc>
        <a:spcBef>
          <a:spcPts val="500"/>
        </a:spcBef>
        <a:spcAft>
          <a:spcPts val="0"/>
        </a:spcAft>
        <a:buSzPct val="100000"/>
        <a:buFont typeface="Wingdings" pitchFamily="2"/>
        <a:buChar char="§"/>
        <a:tabLst/>
        <a:defRPr lang="fr-FR" sz="2000" b="0" i="0" u="none" strike="noStrike" kern="1200" cap="none" spc="0" baseline="0">
          <a:solidFill>
            <a:srgbClr val="EEF1F4"/>
          </a:solidFill>
          <a:uFillTx/>
          <a:latin typeface="Corbel"/>
        </a:defRPr>
      </a:lvl3pPr>
      <a:lvl4pPr marL="1600200" marR="0" lvl="3" indent="-228600" algn="l" defTabSz="914400" rtl="0" eaLnBrk="1"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4pPr>
      <a:lvl5pPr marL="2057400" marR="0" lvl="4" indent="-228600" algn="l" defTabSz="914400" rtl="0" eaLnBrk="1"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92" userDrawn="1">
          <p15:clr>
            <a:srgbClr val="F26B43"/>
          </p15:clr>
        </p15:guide>
        <p15:guide id="4" pos="7536" userDrawn="1">
          <p15:clr>
            <a:srgbClr val="F26B43"/>
          </p15:clr>
        </p15:guide>
        <p15:guide id="5" orient="horz" pos="264" userDrawn="1">
          <p15:clr>
            <a:srgbClr val="F26B43"/>
          </p15:clr>
        </p15:guide>
        <p15:guide id="6" orient="horz" pos="792" userDrawn="1">
          <p15:clr>
            <a:srgbClr val="F26B43"/>
          </p15:clr>
        </p15:guide>
        <p15:guide id="7" orient="horz" pos="420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5.png"/><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cryptoast.fr/gas/"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2.png"/><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41.png"/><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5.png"/><Relationship Id="rId4" Type="http://schemas.openxmlformats.org/officeDocument/2006/relationships/notesSlide" Target="../notesSlides/notesSlide4.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hyperlink" Target="https://www.linkedin.com/company/olympiahall/?lipi=urn%3Ali%3Apage%3Ad_flagship3_feed%3Bhi%2BfJ2v3QZeCnldAE4SQDQ%3D%3D" TargetMode="External"/><Relationship Id="rId2" Type="http://schemas.openxmlformats.org/officeDocument/2006/relationships/hyperlink" Target="https://www.linkedin.com/company/national-football-league/" TargetMode="Externa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hyperlink" Target="https://www.linkedin.com/company/realtplatform/" TargetMode="External"/><Relationship Id="rId4" Type="http://schemas.openxmlformats.org/officeDocument/2006/relationships/hyperlink" Target="https://www.linkedin.com/feed/hashtag/?keywords=muse&amp;highlightedUpdateUrns=urn%3Ali%3Aactivity%3A6975361212733612032"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err="1" smtClean="0"/>
              <a:t>Blockchain</a:t>
            </a:r>
            <a:r>
              <a:rPr lang="fr-FR" dirty="0" smtClean="0"/>
              <a:t>, NFT, Cryptos</a:t>
            </a:r>
            <a:endParaRPr lang="fr-FR" dirty="0"/>
          </a:p>
        </p:txBody>
      </p:sp>
    </p:spTree>
    <p:extLst>
      <p:ext uri="{BB962C8B-B14F-4D97-AF65-F5344CB8AC3E}">
        <p14:creationId xmlns:p14="http://schemas.microsoft.com/office/powerpoint/2010/main" val="1282747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Technologie </a:t>
            </a:r>
            <a:r>
              <a:rPr lang="fr-FR" dirty="0" err="1" smtClean="0"/>
              <a:t>Blockchain</a:t>
            </a:r>
            <a:endParaRPr lang="fr-FR" dirty="0"/>
          </a:p>
        </p:txBody>
      </p:sp>
      <p:sp>
        <p:nvSpPr>
          <p:cNvPr id="3" name="Espace réservé du contenu 2"/>
          <p:cNvSpPr>
            <a:spLocks noGrp="1"/>
          </p:cNvSpPr>
          <p:nvPr>
            <p:ph idx="1"/>
          </p:nvPr>
        </p:nvSpPr>
        <p:spPr/>
        <p:txBody>
          <a:bodyPr/>
          <a:lstStyle/>
          <a:p>
            <a:r>
              <a:rPr lang="fr-FR" dirty="0" smtClean="0"/>
              <a:t>Fondée sur la </a:t>
            </a:r>
            <a:r>
              <a:rPr lang="fr-FR" dirty="0" err="1" smtClean="0"/>
              <a:t>Distributed</a:t>
            </a:r>
            <a:r>
              <a:rPr lang="fr-FR" dirty="0" smtClean="0"/>
              <a:t> </a:t>
            </a:r>
            <a:r>
              <a:rPr lang="fr-FR" dirty="0" err="1" smtClean="0"/>
              <a:t>Ledger</a:t>
            </a:r>
            <a:r>
              <a:rPr lang="fr-FR" dirty="0" smtClean="0"/>
              <a:t> </a:t>
            </a:r>
            <a:r>
              <a:rPr lang="fr-FR" dirty="0" err="1" smtClean="0"/>
              <a:t>Technology</a:t>
            </a:r>
            <a:r>
              <a:rPr lang="fr-FR" dirty="0" smtClean="0"/>
              <a:t> – registre dans lequel les informations vont s’intégrer. </a:t>
            </a:r>
          </a:p>
          <a:p>
            <a:pPr lvl="1"/>
            <a:r>
              <a:rPr lang="fr-FR" dirty="0" smtClean="0"/>
              <a:t>La </a:t>
            </a:r>
            <a:r>
              <a:rPr lang="fr-FR" dirty="0" err="1" smtClean="0"/>
              <a:t>Blockchain</a:t>
            </a:r>
            <a:r>
              <a:rPr lang="fr-FR" dirty="0" smtClean="0"/>
              <a:t> est </a:t>
            </a:r>
            <a:r>
              <a:rPr lang="fr-FR" dirty="0" smtClean="0"/>
              <a:t>décentralisée</a:t>
            </a:r>
          </a:p>
          <a:p>
            <a:pPr lvl="2"/>
            <a:r>
              <a:rPr lang="fr-FR" dirty="0"/>
              <a:t>https://www.blockchain.com/explorer/blocks/btc/754084</a:t>
            </a:r>
            <a:endParaRPr lang="fr-FR" dirty="0" smtClean="0"/>
          </a:p>
          <a:p>
            <a:pPr marL="457200" lvl="1" indent="0">
              <a:buNone/>
            </a:pPr>
            <a:endParaRPr lang="fr-FR" dirty="0" smtClean="0"/>
          </a:p>
          <a:p>
            <a:pPr lvl="1" algn="just"/>
            <a:r>
              <a:rPr lang="fr-FR" dirty="0"/>
              <a:t>Une </a:t>
            </a:r>
            <a:r>
              <a:rPr lang="fr-FR" dirty="0" err="1"/>
              <a:t>blockchain</a:t>
            </a:r>
            <a:r>
              <a:rPr lang="fr-FR" dirty="0"/>
              <a:t> publique est donc un grand livre distribué qui possède différents attributs clés : décentralisée, cryptée, anonyme et une fois que la donnée est ajoutée au grand livre, elle ne peut pas être supprimée ou modifiée</a:t>
            </a:r>
            <a:r>
              <a:rPr lang="fr-FR" dirty="0" smtClean="0"/>
              <a:t>.</a:t>
            </a:r>
          </a:p>
          <a:p>
            <a:pPr algn="just"/>
            <a:r>
              <a:rPr lang="fr-FR" dirty="0"/>
              <a:t>Les banques reposent sur un </a:t>
            </a:r>
            <a:r>
              <a:rPr lang="fr-FR" dirty="0" err="1"/>
              <a:t>Private</a:t>
            </a:r>
            <a:r>
              <a:rPr lang="fr-FR" dirty="0"/>
              <a:t> </a:t>
            </a:r>
            <a:r>
              <a:rPr lang="fr-FR" dirty="0" err="1"/>
              <a:t>Ledger</a:t>
            </a:r>
            <a:r>
              <a:rPr lang="fr-FR" dirty="0"/>
              <a:t> qu’elles sont les seules à pouvoir consulter.</a:t>
            </a:r>
          </a:p>
        </p:txBody>
      </p:sp>
      <p:sp>
        <p:nvSpPr>
          <p:cNvPr id="4" name="Espace réservé du numéro de diapositive 3"/>
          <p:cNvSpPr>
            <a:spLocks noGrp="1"/>
          </p:cNvSpPr>
          <p:nvPr>
            <p:ph type="sldNum" sz="quarter" idx="12"/>
          </p:nvPr>
        </p:nvSpPr>
        <p:spPr/>
        <p:txBody>
          <a:bodyPr/>
          <a:lstStyle/>
          <a:p>
            <a:r>
              <a:rPr lang="en-US" dirty="0" smtClean="0"/>
              <a:t>1</a:t>
            </a:r>
            <a:endParaRPr lang="en-US" dirty="0"/>
          </a:p>
        </p:txBody>
      </p:sp>
    </p:spTree>
    <p:extLst>
      <p:ext uri="{BB962C8B-B14F-4D97-AF65-F5344CB8AC3E}">
        <p14:creationId xmlns:p14="http://schemas.microsoft.com/office/powerpoint/2010/main" val="932573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2"/>
          <a:stretch>
            <a:fillRect/>
          </a:stretch>
        </p:blipFill>
        <p:spPr>
          <a:xfrm>
            <a:off x="1229710" y="819807"/>
            <a:ext cx="9569669" cy="4657068"/>
          </a:xfrm>
          <a:prstGeom prst="rect">
            <a:avLst/>
          </a:prstGeom>
        </p:spPr>
      </p:pic>
      <p:sp>
        <p:nvSpPr>
          <p:cNvPr id="10" name="Rectangle 9"/>
          <p:cNvSpPr/>
          <p:nvPr/>
        </p:nvSpPr>
        <p:spPr>
          <a:xfrm>
            <a:off x="2966544" y="5691380"/>
            <a:ext cx="7612118" cy="369332"/>
          </a:xfrm>
          <a:prstGeom prst="rect">
            <a:avLst/>
          </a:prstGeom>
        </p:spPr>
        <p:txBody>
          <a:bodyPr wrap="square">
            <a:spAutoFit/>
          </a:bodyPr>
          <a:lstStyle/>
          <a:p>
            <a:pPr algn="ctr"/>
            <a:r>
              <a:rPr lang="fr-FR" dirty="0">
                <a:solidFill>
                  <a:srgbClr val="000000"/>
                </a:solidFill>
                <a:latin typeface="Antic Slab"/>
              </a:rPr>
              <a:t>Figure 1 : la banque est l’intermédiaire et le tiers de confiance</a:t>
            </a:r>
            <a:endParaRPr lang="fr-FR" dirty="0"/>
          </a:p>
        </p:txBody>
      </p:sp>
    </p:spTree>
    <p:extLst>
      <p:ext uri="{BB962C8B-B14F-4D97-AF65-F5344CB8AC3E}">
        <p14:creationId xmlns:p14="http://schemas.microsoft.com/office/powerpoint/2010/main" val="40469031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4</a:t>
            </a:fld>
            <a:endParaRPr lang="fr-FR" noProof="0"/>
          </a:p>
        </p:txBody>
      </p:sp>
      <p:pic>
        <p:nvPicPr>
          <p:cNvPr id="3" name="Image 2"/>
          <p:cNvPicPr>
            <a:picLocks noChangeAspect="1"/>
          </p:cNvPicPr>
          <p:nvPr/>
        </p:nvPicPr>
        <p:blipFill>
          <a:blip r:embed="rId2"/>
          <a:stretch>
            <a:fillRect/>
          </a:stretch>
        </p:blipFill>
        <p:spPr>
          <a:xfrm>
            <a:off x="851338" y="766105"/>
            <a:ext cx="10515599" cy="4600575"/>
          </a:xfrm>
          <a:prstGeom prst="rect">
            <a:avLst/>
          </a:prstGeom>
        </p:spPr>
      </p:pic>
      <p:sp>
        <p:nvSpPr>
          <p:cNvPr id="4" name="Rectangle 3"/>
          <p:cNvSpPr/>
          <p:nvPr/>
        </p:nvSpPr>
        <p:spPr>
          <a:xfrm>
            <a:off x="1040525" y="5565255"/>
            <a:ext cx="10105696" cy="646331"/>
          </a:xfrm>
          <a:prstGeom prst="rect">
            <a:avLst/>
          </a:prstGeom>
        </p:spPr>
        <p:txBody>
          <a:bodyPr wrap="square">
            <a:spAutoFit/>
          </a:bodyPr>
          <a:lstStyle/>
          <a:p>
            <a:r>
              <a:rPr lang="fr-FR" dirty="0">
                <a:solidFill>
                  <a:srgbClr val="000000"/>
                </a:solidFill>
                <a:latin typeface="Antic Slab"/>
              </a:rPr>
              <a:t>Figure 2 : Dans le réseau </a:t>
            </a:r>
            <a:r>
              <a:rPr lang="fr-FR" dirty="0" err="1">
                <a:solidFill>
                  <a:srgbClr val="000000"/>
                </a:solidFill>
                <a:latin typeface="Antic Slab"/>
              </a:rPr>
              <a:t>blockchain</a:t>
            </a:r>
            <a:r>
              <a:rPr lang="fr-FR" dirty="0">
                <a:solidFill>
                  <a:srgbClr val="000000"/>
                </a:solidFill>
                <a:latin typeface="Antic Slab"/>
              </a:rPr>
              <a:t>, le registre est constamment mis à jour et partagé entre ses membres.</a:t>
            </a:r>
            <a:endParaRPr lang="fr-FR" dirty="0"/>
          </a:p>
        </p:txBody>
      </p:sp>
    </p:spTree>
    <p:extLst>
      <p:ext uri="{BB962C8B-B14F-4D97-AF65-F5344CB8AC3E}">
        <p14:creationId xmlns:p14="http://schemas.microsoft.com/office/powerpoint/2010/main" val="11225710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344016"/>
            <a:ext cx="12081641" cy="6465619"/>
          </a:xfrm>
          <a:prstGeom prst="rect">
            <a:avLst/>
          </a:prstGeom>
        </p:spPr>
      </p:pic>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5</a:t>
            </a:fld>
            <a:endParaRPr lang="fr-FR" noProof="0"/>
          </a:p>
        </p:txBody>
      </p:sp>
      <p:sp>
        <p:nvSpPr>
          <p:cNvPr id="3" name="Rectangle 2"/>
          <p:cNvSpPr/>
          <p:nvPr/>
        </p:nvSpPr>
        <p:spPr>
          <a:xfrm>
            <a:off x="283779" y="2218064"/>
            <a:ext cx="7010400" cy="424731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fr-FR" sz="2400" dirty="0"/>
              <a:t>Le Bitcoin utilise un registre public. Chaque transaction peut être visualisée par tout le monde.</a:t>
            </a:r>
          </a:p>
          <a:p>
            <a:endParaRPr lang="fr-FR" sz="2400" dirty="0"/>
          </a:p>
          <a:p>
            <a:r>
              <a:rPr lang="fr-FR" sz="2400" dirty="0"/>
              <a:t>On peut voir quelle adresse a envoyé quel montant en Bitcoin à quelle autre adresse. Par contre, l’identification du possesseur d’une adresse n’est pas possible. Il n’existe pas de détenteur de registre comme dans le système bancaire</a:t>
            </a:r>
            <a:r>
              <a:rPr lang="fr-FR" sz="2400" dirty="0" smtClean="0"/>
              <a:t>.</a:t>
            </a:r>
          </a:p>
          <a:p>
            <a:r>
              <a:rPr lang="fr-FR" sz="2400" dirty="0" smtClean="0"/>
              <a:t>21 millions de Bitcoins prévus / Avril 2022 : 19 millions</a:t>
            </a:r>
            <a:endParaRPr lang="fr-FR" sz="2400" dirty="0"/>
          </a:p>
          <a:p>
            <a:endParaRPr lang="fr-FR" dirty="0"/>
          </a:p>
          <a:p>
            <a:r>
              <a:rPr lang="fr-FR" dirty="0"/>
              <a:t>Source : Jens M </a:t>
            </a:r>
            <a:r>
              <a:rPr lang="fr-FR" dirty="0" err="1"/>
              <a:t>Helobg</a:t>
            </a:r>
            <a:r>
              <a:rPr lang="fr-FR" dirty="0"/>
              <a:t>, de la </a:t>
            </a:r>
            <a:r>
              <a:rPr lang="fr-FR" dirty="0" err="1"/>
              <a:t>Blockchain</a:t>
            </a:r>
            <a:r>
              <a:rPr lang="fr-FR" dirty="0"/>
              <a:t> à crypto-investisseur, Editions KLHE</a:t>
            </a:r>
          </a:p>
        </p:txBody>
      </p:sp>
    </p:spTree>
    <p:extLst>
      <p:ext uri="{BB962C8B-B14F-4D97-AF65-F5344CB8AC3E}">
        <p14:creationId xmlns:p14="http://schemas.microsoft.com/office/powerpoint/2010/main" val="2961587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6</a:t>
            </a:fld>
            <a:endParaRPr lang="fr-FR" noProof="0"/>
          </a:p>
        </p:txBody>
      </p:sp>
      <p:pic>
        <p:nvPicPr>
          <p:cNvPr id="3" name="Image 2"/>
          <p:cNvPicPr>
            <a:picLocks noChangeAspect="1"/>
          </p:cNvPicPr>
          <p:nvPr/>
        </p:nvPicPr>
        <p:blipFill>
          <a:blip r:embed="rId2"/>
          <a:stretch>
            <a:fillRect/>
          </a:stretch>
        </p:blipFill>
        <p:spPr>
          <a:xfrm>
            <a:off x="2005012" y="719137"/>
            <a:ext cx="8181975" cy="5419725"/>
          </a:xfrm>
          <a:prstGeom prst="rect">
            <a:avLst/>
          </a:prstGeom>
        </p:spPr>
      </p:pic>
      <p:sp>
        <p:nvSpPr>
          <p:cNvPr id="4" name="Rectangle à coins arrondis 3"/>
          <p:cNvSpPr/>
          <p:nvPr/>
        </p:nvSpPr>
        <p:spPr>
          <a:xfrm>
            <a:off x="331076" y="5234152"/>
            <a:ext cx="1970690" cy="9047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Source : </a:t>
            </a:r>
            <a:r>
              <a:rPr lang="fr-FR" dirty="0" err="1" smtClean="0"/>
              <a:t>Ledger</a:t>
            </a:r>
            <a:r>
              <a:rPr lang="fr-FR" dirty="0" smtClean="0"/>
              <a:t> </a:t>
            </a:r>
            <a:r>
              <a:rPr lang="fr-FR" dirty="0" err="1" smtClean="0"/>
              <a:t>Academy</a:t>
            </a:r>
            <a:endParaRPr lang="fr-FR" dirty="0"/>
          </a:p>
        </p:txBody>
      </p:sp>
    </p:spTree>
    <p:extLst>
      <p:ext uri="{BB962C8B-B14F-4D97-AF65-F5344CB8AC3E}">
        <p14:creationId xmlns:p14="http://schemas.microsoft.com/office/powerpoint/2010/main" val="844515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principaux protocoles </a:t>
            </a:r>
            <a:r>
              <a:rPr lang="fr-FR" dirty="0" err="1" smtClean="0"/>
              <a:t>Blockchain</a:t>
            </a:r>
            <a:endParaRPr lang="fr-FR" dirty="0"/>
          </a:p>
        </p:txBody>
      </p:sp>
      <p:sp>
        <p:nvSpPr>
          <p:cNvPr id="4" name="Espace réservé du contenu 3"/>
          <p:cNvSpPr>
            <a:spLocks noGrp="1"/>
          </p:cNvSpPr>
          <p:nvPr>
            <p:ph idx="1"/>
          </p:nvPr>
        </p:nvSpPr>
        <p:spPr/>
        <p:txBody>
          <a:bodyPr>
            <a:normAutofit fontScale="92500" lnSpcReduction="20000"/>
          </a:bodyPr>
          <a:lstStyle/>
          <a:p>
            <a:pPr algn="just"/>
            <a:r>
              <a:rPr lang="fr-FR" dirty="0"/>
              <a:t>La </a:t>
            </a:r>
            <a:r>
              <a:rPr lang="fr-FR" dirty="0" err="1"/>
              <a:t>blockchain</a:t>
            </a:r>
            <a:r>
              <a:rPr lang="fr-FR" dirty="0"/>
              <a:t> est une technologie de stockage et de transmission </a:t>
            </a:r>
            <a:r>
              <a:rPr lang="fr-FR" dirty="0" smtClean="0"/>
              <a:t>d’informations, transparente</a:t>
            </a:r>
            <a:r>
              <a:rPr lang="fr-FR" dirty="0"/>
              <a:t>, sécurisée, et fonctionnant sans organe central de contrôle. </a:t>
            </a:r>
            <a:r>
              <a:rPr lang="fr-FR" dirty="0" smtClean="0"/>
              <a:t>Tout est </a:t>
            </a:r>
            <a:r>
              <a:rPr lang="fr-FR" dirty="0" smtClean="0">
                <a:solidFill>
                  <a:srgbClr val="FF0000"/>
                </a:solidFill>
              </a:rPr>
              <a:t>ineffaçable</a:t>
            </a:r>
            <a:r>
              <a:rPr lang="fr-FR" dirty="0" smtClean="0"/>
              <a:t>. </a:t>
            </a:r>
          </a:p>
          <a:p>
            <a:r>
              <a:rPr lang="fr-FR" dirty="0" err="1" smtClean="0"/>
              <a:t>Blockchains</a:t>
            </a:r>
            <a:r>
              <a:rPr lang="fr-FR" dirty="0" smtClean="0"/>
              <a:t> publiques </a:t>
            </a:r>
          </a:p>
          <a:p>
            <a:pPr lvl="1"/>
            <a:r>
              <a:rPr lang="fr-FR" dirty="0" smtClean="0"/>
              <a:t>Code open-source</a:t>
            </a:r>
          </a:p>
          <a:p>
            <a:pPr lvl="1"/>
            <a:r>
              <a:rPr lang="fr-FR" dirty="0" smtClean="0"/>
              <a:t>Bitcoin, </a:t>
            </a:r>
            <a:r>
              <a:rPr lang="fr-FR" dirty="0" err="1" smtClean="0"/>
              <a:t>Ethereum</a:t>
            </a:r>
            <a:endParaRPr lang="fr-FR" dirty="0" smtClean="0"/>
          </a:p>
          <a:p>
            <a:pPr lvl="1"/>
            <a:endParaRPr lang="fr-FR" dirty="0"/>
          </a:p>
          <a:p>
            <a:r>
              <a:rPr lang="fr-FR" dirty="0" err="1" smtClean="0"/>
              <a:t>Blockchains</a:t>
            </a:r>
            <a:r>
              <a:rPr lang="fr-FR" dirty="0" smtClean="0"/>
              <a:t> privées</a:t>
            </a:r>
          </a:p>
          <a:p>
            <a:pPr lvl="1"/>
            <a:r>
              <a:rPr lang="fr-FR" dirty="0" err="1" smtClean="0"/>
              <a:t>Hyperledger</a:t>
            </a:r>
            <a:r>
              <a:rPr lang="fr-FR" dirty="0" smtClean="0"/>
              <a:t>, Corda</a:t>
            </a:r>
          </a:p>
          <a:p>
            <a:pPr lvl="1"/>
            <a:r>
              <a:rPr lang="fr-FR" dirty="0" err="1" smtClean="0"/>
              <a:t>Hyperledger</a:t>
            </a:r>
            <a:r>
              <a:rPr lang="fr-FR" dirty="0"/>
              <a:t> </a:t>
            </a:r>
            <a:r>
              <a:rPr lang="fr-FR" dirty="0" smtClean="0"/>
              <a:t>:</a:t>
            </a:r>
          </a:p>
          <a:p>
            <a:pPr lvl="2"/>
            <a:r>
              <a:rPr lang="fr-FR" dirty="0" smtClean="0"/>
              <a:t> « </a:t>
            </a:r>
            <a:r>
              <a:rPr lang="fr-FR" dirty="0" err="1"/>
              <a:t>permissioned</a:t>
            </a:r>
            <a:r>
              <a:rPr lang="fr-FR" dirty="0"/>
              <a:t> </a:t>
            </a:r>
            <a:r>
              <a:rPr lang="fr-FR" dirty="0" err="1"/>
              <a:t>blockchains</a:t>
            </a:r>
            <a:r>
              <a:rPr lang="fr-FR" dirty="0"/>
              <a:t> </a:t>
            </a:r>
            <a:r>
              <a:rPr lang="fr-FR" dirty="0" smtClean="0"/>
              <a:t>»</a:t>
            </a:r>
          </a:p>
          <a:p>
            <a:pPr lvl="2"/>
            <a:r>
              <a:rPr lang="fr-FR" dirty="0" smtClean="0"/>
              <a:t> </a:t>
            </a:r>
            <a:r>
              <a:rPr lang="fr-FR" dirty="0"/>
              <a:t>L’adhésion au réseau est donc contrôlée, et les membres peuvent avoir besoin d’une autorisation supplémentaire pour certaines actions sensibles. </a:t>
            </a:r>
            <a:endParaRPr lang="fr-FR" dirty="0" smtClean="0"/>
          </a:p>
          <a:p>
            <a:pPr lvl="1"/>
            <a:r>
              <a:rPr lang="fr-FR" dirty="0" smtClean="0"/>
              <a:t>Nota : </a:t>
            </a:r>
            <a:r>
              <a:rPr lang="fr-FR" dirty="0" err="1" smtClean="0"/>
              <a:t>Ethereum</a:t>
            </a:r>
            <a:r>
              <a:rPr lang="fr-FR" dirty="0" smtClean="0"/>
              <a:t> peut être utilisé dans un contexte privé. </a:t>
            </a:r>
          </a:p>
          <a:p>
            <a:pPr lvl="1"/>
            <a:endParaRPr lang="fr-FR" dirty="0" smtClean="0"/>
          </a:p>
          <a:p>
            <a:pPr lvl="1"/>
            <a:endParaRPr lang="fr-FR" dirty="0" smtClean="0"/>
          </a:p>
          <a:p>
            <a:endParaRPr lang="fr-FR" dirty="0" smtClean="0"/>
          </a:p>
          <a:p>
            <a:pPr lvl="1"/>
            <a:endParaRPr lang="fr-FR" dirty="0"/>
          </a:p>
        </p:txBody>
      </p:sp>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7</a:t>
            </a:fld>
            <a:endParaRPr lang="fr-FR" noProof="0"/>
          </a:p>
        </p:txBody>
      </p:sp>
      <p:graphicFrame>
        <p:nvGraphicFramePr>
          <p:cNvPr id="6" name="Diagramme 5"/>
          <p:cNvGraphicFramePr/>
          <p:nvPr>
            <p:extLst>
              <p:ext uri="{D42A27DB-BD31-4B8C-83A1-F6EECF244321}">
                <p14:modId xmlns:p14="http://schemas.microsoft.com/office/powerpoint/2010/main" val="387613436"/>
              </p:ext>
            </p:extLst>
          </p:nvPr>
        </p:nvGraphicFramePr>
        <p:xfrm>
          <a:off x="7409793" y="2238703"/>
          <a:ext cx="4279462" cy="317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0297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8</a:t>
            </a:fld>
            <a:endParaRPr lang="fr-FR" noProof="0"/>
          </a:p>
        </p:txBody>
      </p:sp>
      <p:sp>
        <p:nvSpPr>
          <p:cNvPr id="4" name="Rectangle 3"/>
          <p:cNvSpPr/>
          <p:nvPr/>
        </p:nvSpPr>
        <p:spPr>
          <a:xfrm>
            <a:off x="3349150" y="595728"/>
            <a:ext cx="4894610" cy="369332"/>
          </a:xfrm>
          <a:prstGeom prst="rect">
            <a:avLst/>
          </a:prstGeom>
        </p:spPr>
        <p:txBody>
          <a:bodyPr wrap="none">
            <a:spAutoFit/>
          </a:bodyPr>
          <a:lstStyle/>
          <a:p>
            <a:r>
              <a:rPr lang="fr-FR" dirty="0"/>
              <a:t>https://www.youtube.com/watch?v=TIDLH2ZOf54</a:t>
            </a:r>
          </a:p>
        </p:txBody>
      </p:sp>
      <p:pic>
        <p:nvPicPr>
          <p:cNvPr id="5" name="Image 4"/>
          <p:cNvPicPr>
            <a:picLocks noChangeAspect="1"/>
          </p:cNvPicPr>
          <p:nvPr/>
        </p:nvPicPr>
        <p:blipFill>
          <a:blip r:embed="rId2"/>
          <a:stretch>
            <a:fillRect/>
          </a:stretch>
        </p:blipFill>
        <p:spPr>
          <a:xfrm>
            <a:off x="662152" y="965061"/>
            <a:ext cx="10799379" cy="4962774"/>
          </a:xfrm>
          <a:prstGeom prst="rect">
            <a:avLst/>
          </a:prstGeom>
        </p:spPr>
      </p:pic>
    </p:spTree>
    <p:extLst>
      <p:ext uri="{BB962C8B-B14F-4D97-AF65-F5344CB8AC3E}">
        <p14:creationId xmlns:p14="http://schemas.microsoft.com/office/powerpoint/2010/main" val="40195548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9</a:t>
            </a:fld>
            <a:endParaRPr lang="fr-FR" noProof="0"/>
          </a:p>
        </p:txBody>
      </p:sp>
      <p:graphicFrame>
        <p:nvGraphicFramePr>
          <p:cNvPr id="3" name="Diagramme 2"/>
          <p:cNvGraphicFramePr/>
          <p:nvPr>
            <p:extLst>
              <p:ext uri="{D42A27DB-BD31-4B8C-83A1-F6EECF244321}">
                <p14:modId xmlns:p14="http://schemas.microsoft.com/office/powerpoint/2010/main" val="56186889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420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10</a:t>
            </a:fld>
            <a:endParaRPr lang="fr-FR" noProof="0"/>
          </a:p>
        </p:txBody>
      </p:sp>
      <p:sp>
        <p:nvSpPr>
          <p:cNvPr id="3" name="Rectangle 2"/>
          <p:cNvSpPr/>
          <p:nvPr/>
        </p:nvSpPr>
        <p:spPr>
          <a:xfrm>
            <a:off x="1053267" y="5546100"/>
            <a:ext cx="5072030" cy="369332"/>
          </a:xfrm>
          <a:prstGeom prst="rect">
            <a:avLst/>
          </a:prstGeom>
        </p:spPr>
        <p:txBody>
          <a:bodyPr wrap="none">
            <a:spAutoFit/>
          </a:bodyPr>
          <a:lstStyle/>
          <a:p>
            <a:r>
              <a:rPr lang="fr-FR" dirty="0"/>
              <a:t>https://www.youtube.com/watch?v=znwOhOtm6go</a:t>
            </a:r>
          </a:p>
        </p:txBody>
      </p:sp>
      <p:pic>
        <p:nvPicPr>
          <p:cNvPr id="4" name="Image 3"/>
          <p:cNvPicPr>
            <a:picLocks noChangeAspect="1"/>
          </p:cNvPicPr>
          <p:nvPr/>
        </p:nvPicPr>
        <p:blipFill>
          <a:blip r:embed="rId2"/>
          <a:stretch>
            <a:fillRect/>
          </a:stretch>
        </p:blipFill>
        <p:spPr>
          <a:xfrm>
            <a:off x="2447614" y="1776516"/>
            <a:ext cx="6792273" cy="3210373"/>
          </a:xfrm>
          <a:prstGeom prst="rect">
            <a:avLst/>
          </a:prstGeom>
        </p:spPr>
      </p:pic>
      <p:sp>
        <p:nvSpPr>
          <p:cNvPr id="5" name="Rectangle à coins arrondis 4"/>
          <p:cNvSpPr/>
          <p:nvPr/>
        </p:nvSpPr>
        <p:spPr>
          <a:xfrm>
            <a:off x="835572" y="772510"/>
            <a:ext cx="3452649" cy="7409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Les cas d’usage </a:t>
            </a:r>
            <a:r>
              <a:rPr lang="fr-FR" dirty="0" err="1" smtClean="0"/>
              <a:t>Blockchain</a:t>
            </a:r>
            <a:endParaRPr lang="fr-FR" dirty="0"/>
          </a:p>
        </p:txBody>
      </p:sp>
    </p:spTree>
    <p:extLst>
      <p:ext uri="{BB962C8B-B14F-4D97-AF65-F5344CB8AC3E}">
        <p14:creationId xmlns:p14="http://schemas.microsoft.com/office/powerpoint/2010/main" val="36338099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11</a:t>
            </a:fld>
            <a:endParaRPr lang="fr-FR" noProof="0"/>
          </a:p>
        </p:txBody>
      </p:sp>
      <p:pic>
        <p:nvPicPr>
          <p:cNvPr id="3" name="Image 2"/>
          <p:cNvPicPr>
            <a:picLocks noChangeAspect="1"/>
          </p:cNvPicPr>
          <p:nvPr/>
        </p:nvPicPr>
        <p:blipFill>
          <a:blip r:embed="rId2"/>
          <a:stretch>
            <a:fillRect/>
          </a:stretch>
        </p:blipFill>
        <p:spPr>
          <a:xfrm>
            <a:off x="181302" y="1"/>
            <a:ext cx="11782097" cy="6858000"/>
          </a:xfrm>
          <a:prstGeom prst="rect">
            <a:avLst/>
          </a:prstGeom>
        </p:spPr>
      </p:pic>
    </p:spTree>
    <p:extLst>
      <p:ext uri="{BB962C8B-B14F-4D97-AF65-F5344CB8AC3E}">
        <p14:creationId xmlns:p14="http://schemas.microsoft.com/office/powerpoint/2010/main" val="313000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smtClean="0"/>
              <a:t>Les outils </a:t>
            </a:r>
            <a:r>
              <a:rPr lang="fr-FR" dirty="0" err="1" smtClean="0"/>
              <a:t>Blockchain</a:t>
            </a:r>
            <a:endParaRPr lang="fr-FR" dirty="0"/>
          </a:p>
        </p:txBody>
      </p:sp>
    </p:spTree>
    <p:extLst>
      <p:ext uri="{BB962C8B-B14F-4D97-AF65-F5344CB8AC3E}">
        <p14:creationId xmlns:p14="http://schemas.microsoft.com/office/powerpoint/2010/main" val="1509924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 y="1"/>
            <a:ext cx="12192000" cy="6858000"/>
          </a:xfrm>
          <a:prstGeom prst="rect">
            <a:avLst/>
          </a:prstGeom>
        </p:spPr>
      </p:pic>
      <p:graphicFrame>
        <p:nvGraphicFramePr>
          <p:cNvPr id="3" name="Diagramme 2"/>
          <p:cNvGraphicFramePr/>
          <p:nvPr>
            <p:extLst>
              <p:ext uri="{D42A27DB-BD31-4B8C-83A1-F6EECF244321}">
                <p14:modId xmlns:p14="http://schemas.microsoft.com/office/powerpoint/2010/main" val="4094686937"/>
              </p:ext>
            </p:extLst>
          </p:nvPr>
        </p:nvGraphicFramePr>
        <p:xfrm>
          <a:off x="628869" y="609308"/>
          <a:ext cx="6591738" cy="46879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0364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810674" y="597055"/>
            <a:ext cx="3791479" cy="3267531"/>
          </a:xfrm>
          <a:prstGeom prst="rect">
            <a:avLst/>
          </a:prstGeom>
        </p:spPr>
      </p:pic>
      <p:pic>
        <p:nvPicPr>
          <p:cNvPr id="4" name="Image 3"/>
          <p:cNvPicPr>
            <a:picLocks noChangeAspect="1"/>
          </p:cNvPicPr>
          <p:nvPr/>
        </p:nvPicPr>
        <p:blipFill>
          <a:blip r:embed="rId4"/>
          <a:stretch>
            <a:fillRect/>
          </a:stretch>
        </p:blipFill>
        <p:spPr>
          <a:xfrm>
            <a:off x="5374624" y="761013"/>
            <a:ext cx="5582410" cy="2372056"/>
          </a:xfrm>
          <a:prstGeom prst="rect">
            <a:avLst/>
          </a:prstGeom>
        </p:spPr>
      </p:pic>
      <p:sp>
        <p:nvSpPr>
          <p:cNvPr id="5" name="Rectangle à coins arrondis 4"/>
          <p:cNvSpPr/>
          <p:nvPr/>
        </p:nvSpPr>
        <p:spPr>
          <a:xfrm>
            <a:off x="5374623" y="3133069"/>
            <a:ext cx="5771597" cy="7315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256 bits</a:t>
            </a:r>
          </a:p>
          <a:p>
            <a:pPr algn="ctr"/>
            <a:r>
              <a:rPr lang="fr-FR" dirty="0" smtClean="0"/>
              <a:t>Hachage : marqueur d’identification unique d’un bloc</a:t>
            </a:r>
          </a:p>
          <a:p>
            <a:pPr algn="ctr"/>
            <a:endParaRPr lang="fr-FR" dirty="0"/>
          </a:p>
        </p:txBody>
      </p:sp>
      <p:sp>
        <p:nvSpPr>
          <p:cNvPr id="6" name="Rectangle 5"/>
          <p:cNvSpPr/>
          <p:nvPr/>
        </p:nvSpPr>
        <p:spPr>
          <a:xfrm>
            <a:off x="347414" y="5073134"/>
            <a:ext cx="5027210" cy="369332"/>
          </a:xfrm>
          <a:prstGeom prst="rect">
            <a:avLst/>
          </a:prstGeom>
          <a:solidFill>
            <a:schemeClr val="bg2">
              <a:lumMod val="75000"/>
            </a:schemeClr>
          </a:solidFill>
        </p:spPr>
        <p:txBody>
          <a:bodyPr wrap="none">
            <a:spAutoFit/>
          </a:bodyPr>
          <a:lstStyle/>
          <a:p>
            <a:r>
              <a:rPr lang="fr-FR" dirty="0">
                <a:solidFill>
                  <a:srgbClr val="FF0000"/>
                </a:solidFill>
              </a:rPr>
              <a:t>https://emn178.github.io/online-tools/sha256.html</a:t>
            </a:r>
          </a:p>
        </p:txBody>
      </p:sp>
      <p:sp>
        <p:nvSpPr>
          <p:cNvPr id="7" name="Rectangle à coins arrondis 6"/>
          <p:cNvSpPr/>
          <p:nvPr/>
        </p:nvSpPr>
        <p:spPr>
          <a:xfrm>
            <a:off x="6432331" y="4603530"/>
            <a:ext cx="3168869" cy="14819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ALLEZ SUR CE LIEN ET TAPEZ N’IMPORTE QUELLE PHRASE PUIS LA MEME PHRASE AVEC ! </a:t>
            </a:r>
          </a:p>
          <a:p>
            <a:pPr algn="ctr"/>
            <a:r>
              <a:rPr lang="fr-FR" dirty="0" smtClean="0"/>
              <a:t>Comparez les empreintes</a:t>
            </a:r>
            <a:endParaRPr lang="fr-FR" dirty="0"/>
          </a:p>
        </p:txBody>
      </p:sp>
      <p:sp>
        <p:nvSpPr>
          <p:cNvPr id="8" name="Rectangle 7"/>
          <p:cNvSpPr/>
          <p:nvPr/>
        </p:nvSpPr>
        <p:spPr>
          <a:xfrm>
            <a:off x="336331" y="3930402"/>
            <a:ext cx="6096000" cy="923330"/>
          </a:xfrm>
          <a:prstGeom prst="rect">
            <a:avLst/>
          </a:prstGeom>
        </p:spPr>
        <p:txBody>
          <a:bodyPr>
            <a:spAutoFit/>
          </a:bodyPr>
          <a:lstStyle/>
          <a:p>
            <a:r>
              <a:rPr lang="fr-FR" dirty="0"/>
              <a:t>https://www.youtube.com/watch?v=SccvFbyDaUI&amp;list=RDCMUC9Vaxx3-gWuBxt38pao4XCQ&amp;start_radio=1&amp;rv=SccvFbyDaUI&amp;t=1505</a:t>
            </a:r>
          </a:p>
        </p:txBody>
      </p:sp>
      <p:sp>
        <p:nvSpPr>
          <p:cNvPr id="2" name="Rectangle à coins arrondis 1"/>
          <p:cNvSpPr/>
          <p:nvPr/>
        </p:nvSpPr>
        <p:spPr>
          <a:xfrm>
            <a:off x="9948041" y="4853732"/>
            <a:ext cx="1907628" cy="9479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CRYPTOGRAPHIE</a:t>
            </a:r>
            <a:endParaRPr lang="fr-FR" dirty="0"/>
          </a:p>
        </p:txBody>
      </p:sp>
    </p:spTree>
    <p:extLst>
      <p:ext uri="{BB962C8B-B14F-4D97-AF65-F5344CB8AC3E}">
        <p14:creationId xmlns:p14="http://schemas.microsoft.com/office/powerpoint/2010/main" val="2951228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86639" y="732504"/>
            <a:ext cx="6782747" cy="3753374"/>
          </a:xfrm>
          <a:prstGeom prst="rect">
            <a:avLst/>
          </a:prstGeom>
        </p:spPr>
      </p:pic>
    </p:spTree>
    <p:extLst>
      <p:ext uri="{BB962C8B-B14F-4D97-AF65-F5344CB8AC3E}">
        <p14:creationId xmlns:p14="http://schemas.microsoft.com/office/powerpoint/2010/main" val="3474637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7184" y="620337"/>
            <a:ext cx="7001852" cy="3820058"/>
          </a:xfrm>
          <a:prstGeom prst="rect">
            <a:avLst/>
          </a:prstGeom>
        </p:spPr>
      </p:pic>
      <p:pic>
        <p:nvPicPr>
          <p:cNvPr id="3" name="Image 2"/>
          <p:cNvPicPr>
            <a:picLocks noChangeAspect="1"/>
          </p:cNvPicPr>
          <p:nvPr/>
        </p:nvPicPr>
        <p:blipFill>
          <a:blip r:embed="rId3"/>
          <a:stretch>
            <a:fillRect/>
          </a:stretch>
        </p:blipFill>
        <p:spPr>
          <a:xfrm>
            <a:off x="5122654" y="2244185"/>
            <a:ext cx="6897063" cy="3820058"/>
          </a:xfrm>
          <a:prstGeom prst="rect">
            <a:avLst/>
          </a:prstGeom>
        </p:spPr>
      </p:pic>
    </p:spTree>
    <p:extLst>
      <p:ext uri="{BB962C8B-B14F-4D97-AF65-F5344CB8AC3E}">
        <p14:creationId xmlns:p14="http://schemas.microsoft.com/office/powerpoint/2010/main" val="3954906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membres d’une </a:t>
            </a:r>
            <a:r>
              <a:rPr lang="fr-FR" dirty="0" err="1" smtClean="0"/>
              <a:t>blockchain</a:t>
            </a:r>
            <a:r>
              <a:rPr lang="fr-FR" dirty="0" smtClean="0"/>
              <a:t> (1)</a:t>
            </a:r>
            <a:endParaRPr lang="fr-FR" dirty="0"/>
          </a:p>
        </p:txBody>
      </p:sp>
      <p:sp>
        <p:nvSpPr>
          <p:cNvPr id="4" name="Espace réservé du contenu 3"/>
          <p:cNvSpPr>
            <a:spLocks noGrp="1"/>
          </p:cNvSpPr>
          <p:nvPr>
            <p:ph idx="1"/>
          </p:nvPr>
        </p:nvSpPr>
        <p:spPr/>
        <p:txBody>
          <a:bodyPr>
            <a:normAutofit fontScale="92500" lnSpcReduction="10000"/>
          </a:bodyPr>
          <a:lstStyle/>
          <a:p>
            <a:r>
              <a:rPr lang="fr-FR" dirty="0" smtClean="0"/>
              <a:t>Les utilisateurs</a:t>
            </a:r>
          </a:p>
          <a:p>
            <a:pPr lvl="1"/>
            <a:r>
              <a:rPr lang="fr-FR" dirty="0" smtClean="0"/>
              <a:t>Membres qui ne font qu’utiliser la </a:t>
            </a:r>
            <a:r>
              <a:rPr lang="fr-FR" dirty="0" err="1" smtClean="0"/>
              <a:t>blockchain</a:t>
            </a:r>
            <a:r>
              <a:rPr lang="fr-FR" dirty="0" smtClean="0"/>
              <a:t> . Payent des frais de minage ou de transaction dits « Mining-</a:t>
            </a:r>
            <a:r>
              <a:rPr lang="fr-FR" dirty="0" err="1" smtClean="0"/>
              <a:t>Fee</a:t>
            </a:r>
            <a:r>
              <a:rPr lang="fr-FR" dirty="0" smtClean="0"/>
              <a:t> ». Les utilisateurs sont parfois appelés nœuds légers.</a:t>
            </a:r>
          </a:p>
          <a:p>
            <a:r>
              <a:rPr lang="fr-FR" dirty="0" smtClean="0"/>
              <a:t>Les </a:t>
            </a:r>
            <a:r>
              <a:rPr lang="fr-FR" dirty="0" err="1" smtClean="0"/>
              <a:t>noeuds</a:t>
            </a:r>
            <a:r>
              <a:rPr lang="fr-FR" dirty="0" smtClean="0"/>
              <a:t> </a:t>
            </a:r>
            <a:r>
              <a:rPr lang="fr-FR" dirty="0" smtClean="0"/>
              <a:t>(9700 nœuds bitcoin sur le logiciel Bitcoin </a:t>
            </a:r>
            <a:r>
              <a:rPr lang="fr-FR" dirty="0" err="1" smtClean="0"/>
              <a:t>core</a:t>
            </a:r>
            <a:r>
              <a:rPr lang="fr-FR" dirty="0" smtClean="0"/>
              <a:t>)</a:t>
            </a:r>
            <a:endParaRPr lang="fr-FR" dirty="0" smtClean="0"/>
          </a:p>
          <a:p>
            <a:pPr lvl="1"/>
            <a:r>
              <a:rPr lang="fr-FR" dirty="0" smtClean="0"/>
              <a:t>Les nœuds ou nœuds complets stockent l’historique intégral de la chaîne de blocs</a:t>
            </a:r>
            <a:r>
              <a:rPr lang="fr-FR" dirty="0"/>
              <a:t>. </a:t>
            </a:r>
            <a:r>
              <a:rPr lang="fr-FR" dirty="0" smtClean="0"/>
              <a:t>Un </a:t>
            </a:r>
            <a:r>
              <a:rPr lang="fr-FR" dirty="0"/>
              <a:t>nœud est un ordinateur </a:t>
            </a:r>
            <a:r>
              <a:rPr lang="fr-FR" dirty="0" smtClean="0"/>
              <a:t>. Chaque </a:t>
            </a:r>
            <a:r>
              <a:rPr lang="fr-FR" dirty="0"/>
              <a:t>nœud s'assure du respect des règles de consensus, nécessaires à l'intégrité du système. On parle parfois de nœud complet (full </a:t>
            </a:r>
            <a:r>
              <a:rPr lang="fr-FR" dirty="0" err="1" smtClean="0"/>
              <a:t>node</a:t>
            </a:r>
            <a:r>
              <a:rPr lang="fr-FR" dirty="0" smtClean="0"/>
              <a:t>) : </a:t>
            </a:r>
          </a:p>
          <a:p>
            <a:pPr lvl="2"/>
            <a:r>
              <a:rPr lang="fr-FR" dirty="0"/>
              <a:t>Les nœuds de collection : visent à améliorer la connectivité du réseau et l’accès aux données pour les applications décentralisées, notamment les données relatives aux NFT ;</a:t>
            </a:r>
          </a:p>
          <a:p>
            <a:pPr lvl="2"/>
            <a:r>
              <a:rPr lang="fr-FR" dirty="0"/>
              <a:t>Les nœuds de consensus : qui vont hiérarchiser l’ordre des transactions ;</a:t>
            </a:r>
          </a:p>
          <a:p>
            <a:pPr lvl="2"/>
            <a:r>
              <a:rPr lang="fr-FR" dirty="0"/>
              <a:t>Les nœuds d’exécution : qui ont pour mission d’exécuter les transactions ;</a:t>
            </a:r>
          </a:p>
          <a:p>
            <a:pPr lvl="2"/>
            <a:r>
              <a:rPr lang="fr-FR" dirty="0"/>
              <a:t>Les nœuds de vérification : qui vérifient les transactions effectuées par les nœuds d’exécution.</a:t>
            </a:r>
            <a:endParaRPr lang="fr-FR" dirty="0" smtClean="0"/>
          </a:p>
        </p:txBody>
      </p:sp>
    </p:spTree>
    <p:extLst>
      <p:ext uri="{BB962C8B-B14F-4D97-AF65-F5344CB8AC3E}">
        <p14:creationId xmlns:p14="http://schemas.microsoft.com/office/powerpoint/2010/main" val="2246568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endParaRPr lang="en-US" dirty="0"/>
          </a:p>
        </p:txBody>
      </p:sp>
      <p:pic>
        <p:nvPicPr>
          <p:cNvPr id="5" name="Image 4"/>
          <p:cNvPicPr>
            <a:picLocks noChangeAspect="1"/>
          </p:cNvPicPr>
          <p:nvPr/>
        </p:nvPicPr>
        <p:blipFill>
          <a:blip r:embed="rId2"/>
          <a:stretch>
            <a:fillRect/>
          </a:stretch>
        </p:blipFill>
        <p:spPr>
          <a:xfrm>
            <a:off x="441434" y="882869"/>
            <a:ext cx="10616862" cy="5092261"/>
          </a:xfrm>
          <a:prstGeom prst="rect">
            <a:avLst/>
          </a:prstGeom>
        </p:spPr>
      </p:pic>
      <p:sp>
        <p:nvSpPr>
          <p:cNvPr id="6" name="Rectangle 5"/>
          <p:cNvSpPr/>
          <p:nvPr/>
        </p:nvSpPr>
        <p:spPr>
          <a:xfrm>
            <a:off x="892591" y="1179051"/>
            <a:ext cx="5109604" cy="369332"/>
          </a:xfrm>
          <a:prstGeom prst="rect">
            <a:avLst/>
          </a:prstGeom>
        </p:spPr>
        <p:txBody>
          <a:bodyPr wrap="none">
            <a:spAutoFit/>
          </a:bodyPr>
          <a:lstStyle/>
          <a:p>
            <a:r>
              <a:rPr lang="fr-FR" dirty="0"/>
              <a:t>https://www.youtube.com/watch?v=3vQmDJ4_ooM</a:t>
            </a:r>
          </a:p>
        </p:txBody>
      </p:sp>
      <p:sp>
        <p:nvSpPr>
          <p:cNvPr id="7" name="Rectangle à coins arrondis 6"/>
          <p:cNvSpPr/>
          <p:nvPr/>
        </p:nvSpPr>
        <p:spPr>
          <a:xfrm>
            <a:off x="9002110" y="5675586"/>
            <a:ext cx="2056186" cy="7897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Les différents types de </a:t>
            </a:r>
            <a:r>
              <a:rPr lang="fr-FR" dirty="0" err="1" smtClean="0"/>
              <a:t>noeuds</a:t>
            </a:r>
            <a:endParaRPr lang="fr-FR" dirty="0"/>
          </a:p>
        </p:txBody>
      </p:sp>
    </p:spTree>
    <p:extLst>
      <p:ext uri="{BB962C8B-B14F-4D97-AF65-F5344CB8AC3E}">
        <p14:creationId xmlns:p14="http://schemas.microsoft.com/office/powerpoint/2010/main" val="35032152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Les membres d’une </a:t>
            </a:r>
            <a:r>
              <a:rPr lang="fr-FR" dirty="0" err="1"/>
              <a:t>blockchain</a:t>
            </a:r>
            <a:r>
              <a:rPr lang="fr-FR" dirty="0"/>
              <a:t> </a:t>
            </a:r>
            <a:r>
              <a:rPr lang="fr-FR" dirty="0" smtClean="0"/>
              <a:t>(2)</a:t>
            </a:r>
            <a:endParaRPr lang="fr-FR" dirty="0"/>
          </a:p>
        </p:txBody>
      </p:sp>
      <p:sp>
        <p:nvSpPr>
          <p:cNvPr id="4" name="Espace réservé du contenu 3"/>
          <p:cNvSpPr>
            <a:spLocks noGrp="1"/>
          </p:cNvSpPr>
          <p:nvPr>
            <p:ph idx="1"/>
          </p:nvPr>
        </p:nvSpPr>
        <p:spPr>
          <a:xfrm>
            <a:off x="838203" y="1631404"/>
            <a:ext cx="10515600" cy="4351336"/>
          </a:xfrm>
        </p:spPr>
        <p:txBody>
          <a:bodyPr>
            <a:normAutofit fontScale="92500" lnSpcReduction="20000"/>
          </a:bodyPr>
          <a:lstStyle/>
          <a:p>
            <a:r>
              <a:rPr lang="fr-FR" dirty="0" smtClean="0"/>
              <a:t>Le travail d’un mineur</a:t>
            </a:r>
          </a:p>
          <a:p>
            <a:pPr lvl="1"/>
            <a:r>
              <a:rPr lang="fr-FR" dirty="0"/>
              <a:t>Visionner :https://</a:t>
            </a:r>
            <a:r>
              <a:rPr lang="fr-FR" dirty="0" smtClean="0"/>
              <a:t>www.youtube.com/watch?v=JskDZ8brPu8</a:t>
            </a:r>
          </a:p>
          <a:p>
            <a:pPr lvl="1"/>
            <a:endParaRPr lang="fr-FR" dirty="0"/>
          </a:p>
          <a:p>
            <a:r>
              <a:rPr lang="fr-FR" dirty="0" smtClean="0"/>
              <a:t>Si un mineur trouve le bloc suivant en premier, il recevra des </a:t>
            </a:r>
            <a:r>
              <a:rPr lang="fr-FR" dirty="0" err="1" smtClean="0"/>
              <a:t>mining</a:t>
            </a:r>
            <a:r>
              <a:rPr lang="fr-FR" dirty="0" smtClean="0"/>
              <a:t> </a:t>
            </a:r>
            <a:r>
              <a:rPr lang="fr-FR" dirty="0" err="1" smtClean="0"/>
              <a:t>fees</a:t>
            </a:r>
            <a:r>
              <a:rPr lang="fr-FR" dirty="0"/>
              <a:t>. </a:t>
            </a:r>
            <a:endParaRPr lang="fr-FR" dirty="0" smtClean="0"/>
          </a:p>
          <a:p>
            <a:r>
              <a:rPr lang="fr-FR" dirty="0" smtClean="0"/>
              <a:t>Selon </a:t>
            </a:r>
            <a:r>
              <a:rPr lang="fr-FR" dirty="0"/>
              <a:t>une estimation de 2020, Satoshi aurait miné environ 22 472 blocs entre janvier 2009 et mai 2010. Sa fortune, qui est immobile depuis sa disparition, serait de 1 122 693 bitcoins. Au cours actuel (19 600 euros), cela représente 22 milliards d’euros</a:t>
            </a:r>
            <a:r>
              <a:rPr lang="fr-FR" dirty="0" smtClean="0"/>
              <a:t>.</a:t>
            </a:r>
          </a:p>
          <a:p>
            <a:r>
              <a:rPr lang="fr-FR" dirty="0" smtClean="0"/>
              <a:t>Le meilleur mineur solo</a:t>
            </a:r>
          </a:p>
          <a:p>
            <a:pPr lvl="1"/>
            <a:r>
              <a:rPr lang="fr-FR" dirty="0"/>
              <a:t>Le mineur gagnera la récompense de </a:t>
            </a:r>
            <a:r>
              <a:rPr lang="fr-FR" b="1" dirty="0"/>
              <a:t>6,25 BTC d’une valeur approximative de 277 000 $</a:t>
            </a:r>
            <a:r>
              <a:rPr lang="fr-FR" dirty="0"/>
              <a:t> au cours actuel, moins les 2%, soit 0,125 BTC, prélevés par le pool minier. Il recevra en outre les frais de transaction du bloc qui s’élève à environ 0,1 </a:t>
            </a:r>
            <a:r>
              <a:rPr lang="fr-FR" dirty="0" smtClean="0"/>
              <a:t>BTC.</a:t>
            </a:r>
            <a:endParaRPr lang="fr-FR" dirty="0" smtClean="0"/>
          </a:p>
          <a:p>
            <a:r>
              <a:rPr lang="fr-FR" dirty="0" smtClean="0"/>
              <a:t>Masse monétaire Bitcoin limitée à 21 millions de bitcoins. </a:t>
            </a:r>
          </a:p>
          <a:p>
            <a:endParaRPr lang="fr-FR" dirty="0"/>
          </a:p>
          <a:p>
            <a:endParaRPr lang="fr-FR" dirty="0"/>
          </a:p>
        </p:txBody>
      </p:sp>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19</a:t>
            </a:fld>
            <a:endParaRPr lang="fr-FR" noProof="0"/>
          </a:p>
        </p:txBody>
      </p:sp>
    </p:spTree>
    <p:extLst>
      <p:ext uri="{BB962C8B-B14F-4D97-AF65-F5344CB8AC3E}">
        <p14:creationId xmlns:p14="http://schemas.microsoft.com/office/powerpoint/2010/main" val="18805237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a:t>
            </a:r>
            <a:r>
              <a:rPr lang="fr-FR" dirty="0" err="1" smtClean="0"/>
              <a:t>remuneration</a:t>
            </a:r>
            <a:r>
              <a:rPr lang="fr-FR" dirty="0" smtClean="0"/>
              <a:t> des mineurs, l’exemple d’</a:t>
            </a:r>
            <a:r>
              <a:rPr lang="fr-FR" dirty="0" err="1" smtClean="0"/>
              <a:t>Ethereum</a:t>
            </a:r>
            <a:endParaRPr lang="fr-FR" dirty="0"/>
          </a:p>
        </p:txBody>
      </p:sp>
      <p:sp>
        <p:nvSpPr>
          <p:cNvPr id="3" name="Espace réservé du contenu 2"/>
          <p:cNvSpPr>
            <a:spLocks noGrp="1"/>
          </p:cNvSpPr>
          <p:nvPr>
            <p:ph idx="1"/>
          </p:nvPr>
        </p:nvSpPr>
        <p:spPr/>
        <p:txBody>
          <a:bodyPr/>
          <a:lstStyle/>
          <a:p>
            <a:r>
              <a:rPr lang="fr-FR" dirty="0">
                <a:solidFill>
                  <a:schemeClr val="bg1"/>
                </a:solidFill>
                <a:hlinkClick r:id="rId2"/>
              </a:rPr>
              <a:t>https://cryptoast.fr/gas</a:t>
            </a:r>
            <a:r>
              <a:rPr lang="fr-FR" dirty="0" smtClean="0">
                <a:solidFill>
                  <a:schemeClr val="bg1"/>
                </a:solidFill>
                <a:hlinkClick r:id="rId2"/>
              </a:rPr>
              <a:t>/</a:t>
            </a:r>
            <a:endParaRPr lang="fr-FR" dirty="0" smtClean="0">
              <a:solidFill>
                <a:schemeClr val="bg1"/>
              </a:solidFill>
            </a:endParaRPr>
          </a:p>
          <a:p>
            <a:r>
              <a:rPr lang="fr-FR" dirty="0" smtClean="0"/>
              <a:t>Par </a:t>
            </a:r>
            <a:r>
              <a:rPr lang="fr-FR" dirty="0"/>
              <a:t>exemple, pour une transaction classique (21 000 gaz consommés) et un prix du gaz de 30 </a:t>
            </a:r>
            <a:r>
              <a:rPr lang="fr-FR" dirty="0" err="1"/>
              <a:t>Gwei</a:t>
            </a:r>
            <a:r>
              <a:rPr lang="fr-FR" dirty="0"/>
              <a:t>, les frais seront de 630 000 </a:t>
            </a:r>
            <a:r>
              <a:rPr lang="fr-FR" dirty="0" err="1"/>
              <a:t>Gweis</a:t>
            </a:r>
            <a:r>
              <a:rPr lang="fr-FR" dirty="0"/>
              <a:t> c'est-à-dire 0,00063 ETH, soit 17 centimes </a:t>
            </a:r>
            <a:r>
              <a:rPr lang="fr-FR" dirty="0" smtClean="0"/>
              <a:t>d'euro. </a:t>
            </a:r>
            <a:endParaRPr lang="fr-FR" dirty="0"/>
          </a:p>
        </p:txBody>
      </p:sp>
      <p:sp>
        <p:nvSpPr>
          <p:cNvPr id="4" name="Espace réservé du numéro de diapositive 3"/>
          <p:cNvSpPr>
            <a:spLocks noGrp="1"/>
          </p:cNvSpPr>
          <p:nvPr>
            <p:ph type="sldNum" sz="quarter" idx="12"/>
          </p:nvPr>
        </p:nvSpPr>
        <p:spPr/>
        <p:txBody>
          <a:bodyPr/>
          <a:lstStyle/>
          <a:p>
            <a:r>
              <a:rPr lang="en-US" dirty="0" smtClean="0"/>
              <a:t>43</a:t>
            </a:r>
            <a:endParaRPr lang="en-US" dirty="0"/>
          </a:p>
        </p:txBody>
      </p:sp>
      <p:pic>
        <p:nvPicPr>
          <p:cNvPr id="5" name="Image 4"/>
          <p:cNvPicPr>
            <a:picLocks noChangeAspect="1"/>
          </p:cNvPicPr>
          <p:nvPr/>
        </p:nvPicPr>
        <p:blipFill>
          <a:blip r:embed="rId3"/>
          <a:stretch>
            <a:fillRect/>
          </a:stretch>
        </p:blipFill>
        <p:spPr>
          <a:xfrm>
            <a:off x="1775812" y="3815255"/>
            <a:ext cx="8640381" cy="2361708"/>
          </a:xfrm>
          <a:prstGeom prst="rect">
            <a:avLst/>
          </a:prstGeom>
        </p:spPr>
      </p:pic>
    </p:spTree>
    <p:extLst>
      <p:ext uri="{BB962C8B-B14F-4D97-AF65-F5344CB8AC3E}">
        <p14:creationId xmlns:p14="http://schemas.microsoft.com/office/powerpoint/2010/main" val="3721229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346842" y="930167"/>
            <a:ext cx="2806262" cy="151348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2400" dirty="0" smtClean="0"/>
              <a:t>Découvrez les premiers mineurs et leur destin</a:t>
            </a:r>
            <a:endParaRPr lang="fr-FR" sz="2400" dirty="0"/>
          </a:p>
        </p:txBody>
      </p:sp>
      <p:sp>
        <p:nvSpPr>
          <p:cNvPr id="6" name="Rectangle 5"/>
          <p:cNvSpPr/>
          <p:nvPr/>
        </p:nvSpPr>
        <p:spPr>
          <a:xfrm>
            <a:off x="346841" y="5957327"/>
            <a:ext cx="6102633" cy="369332"/>
          </a:xfrm>
          <a:prstGeom prst="rect">
            <a:avLst/>
          </a:prstGeom>
        </p:spPr>
        <p:txBody>
          <a:bodyPr wrap="none">
            <a:spAutoFit/>
          </a:bodyPr>
          <a:lstStyle/>
          <a:p>
            <a:r>
              <a:rPr lang="fr-FR" dirty="0"/>
              <a:t>https://journalducoin.com/analyses/premiers-mineurs-bitcoin/</a:t>
            </a:r>
          </a:p>
        </p:txBody>
      </p:sp>
      <p:pic>
        <p:nvPicPr>
          <p:cNvPr id="7" name="Image 6"/>
          <p:cNvPicPr>
            <a:picLocks noChangeAspect="1"/>
          </p:cNvPicPr>
          <p:nvPr/>
        </p:nvPicPr>
        <p:blipFill>
          <a:blip r:embed="rId2"/>
          <a:stretch>
            <a:fillRect/>
          </a:stretch>
        </p:blipFill>
        <p:spPr>
          <a:xfrm>
            <a:off x="3287687" y="1098899"/>
            <a:ext cx="8202170" cy="4858428"/>
          </a:xfrm>
          <a:prstGeom prst="rect">
            <a:avLst/>
          </a:prstGeom>
        </p:spPr>
      </p:pic>
    </p:spTree>
    <p:extLst>
      <p:ext uri="{BB962C8B-B14F-4D97-AF65-F5344CB8AC3E}">
        <p14:creationId xmlns:p14="http://schemas.microsoft.com/office/powerpoint/2010/main" val="12156180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fontScale="90000"/>
          </a:bodyPr>
          <a:lstStyle/>
          <a:p>
            <a:r>
              <a:rPr lang="fr-FR" dirty="0" smtClean="0"/>
              <a:t>Pour comprendre la notion de </a:t>
            </a:r>
            <a:r>
              <a:rPr lang="fr-FR" dirty="0" smtClean="0"/>
              <a:t>clés et de smart </a:t>
            </a:r>
            <a:r>
              <a:rPr lang="fr-FR" dirty="0" err="1" smtClean="0"/>
              <a:t>contract</a:t>
            </a:r>
            <a:endParaRPr lang="fr-FR" dirty="0"/>
          </a:p>
        </p:txBody>
      </p:sp>
      <p:sp>
        <p:nvSpPr>
          <p:cNvPr id="2" name="Espace réservé du numéro de diapositive 1"/>
          <p:cNvSpPr>
            <a:spLocks noGrp="1"/>
          </p:cNvSpPr>
          <p:nvPr>
            <p:ph type="sldNum" sz="quarter" idx="4294967295"/>
          </p:nvPr>
        </p:nvSpPr>
        <p:spPr>
          <a:xfrm>
            <a:off x="11760200" y="6465888"/>
            <a:ext cx="431800" cy="365125"/>
          </a:xfrm>
          <a:prstGeom prst="rect">
            <a:avLst/>
          </a:prstGeom>
        </p:spPr>
        <p:txBody>
          <a:bodyPr/>
          <a:lstStyle/>
          <a:p>
            <a:pPr rtl="0"/>
            <a:fld id="{5AE1514C-5E56-4738-A1FF-4B1CFD2A3E36}" type="slidenum">
              <a:rPr lang="fr-FR" noProof="0" smtClean="0"/>
              <a:t>22</a:t>
            </a:fld>
            <a:endParaRPr lang="fr-FR" noProof="0"/>
          </a:p>
        </p:txBody>
      </p:sp>
      <p:sp>
        <p:nvSpPr>
          <p:cNvPr id="3" name="Rectangle 2"/>
          <p:cNvSpPr/>
          <p:nvPr/>
        </p:nvSpPr>
        <p:spPr>
          <a:xfrm>
            <a:off x="3374654" y="5561865"/>
            <a:ext cx="5411161" cy="369332"/>
          </a:xfrm>
          <a:prstGeom prst="rect">
            <a:avLst/>
          </a:prstGeom>
        </p:spPr>
        <p:txBody>
          <a:bodyPr wrap="none">
            <a:spAutoFit/>
          </a:bodyPr>
          <a:lstStyle/>
          <a:p>
            <a:r>
              <a:rPr lang="fr-FR" dirty="0"/>
              <a:t>https://www.youtube.com/watch?v=bKtFYnrDXFk&amp;t=1s</a:t>
            </a:r>
          </a:p>
        </p:txBody>
      </p:sp>
      <p:pic>
        <p:nvPicPr>
          <p:cNvPr id="4" name="Image 3"/>
          <p:cNvPicPr>
            <a:picLocks noChangeAspect="1"/>
          </p:cNvPicPr>
          <p:nvPr/>
        </p:nvPicPr>
        <p:blipFill>
          <a:blip r:embed="rId3"/>
          <a:stretch>
            <a:fillRect/>
          </a:stretch>
        </p:blipFill>
        <p:spPr>
          <a:xfrm>
            <a:off x="2690337" y="1528497"/>
            <a:ext cx="6811326" cy="3801005"/>
          </a:xfrm>
          <a:prstGeom prst="rect">
            <a:avLst/>
          </a:prstGeom>
        </p:spPr>
      </p:pic>
    </p:spTree>
    <p:extLst>
      <p:ext uri="{BB962C8B-B14F-4D97-AF65-F5344CB8AC3E}">
        <p14:creationId xmlns:p14="http://schemas.microsoft.com/office/powerpoint/2010/main" val="41346656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63739" y="5751051"/>
            <a:ext cx="5549211" cy="369332"/>
          </a:xfrm>
          <a:prstGeom prst="rect">
            <a:avLst/>
          </a:prstGeom>
          <a:solidFill>
            <a:schemeClr val="bg1">
              <a:lumMod val="85000"/>
            </a:schemeClr>
          </a:solidFill>
        </p:spPr>
        <p:txBody>
          <a:bodyPr wrap="none">
            <a:spAutoFit/>
          </a:bodyPr>
          <a:lstStyle/>
          <a:p>
            <a:r>
              <a:rPr lang="fr-FR" dirty="0"/>
              <a:t>https://www.youtube.com/watch?v=YVgfHZMFFFQ&amp;t=7s</a:t>
            </a:r>
          </a:p>
        </p:txBody>
      </p:sp>
      <p:sp>
        <p:nvSpPr>
          <p:cNvPr id="5" name="Titre 4"/>
          <p:cNvSpPr>
            <a:spLocks noGrp="1"/>
          </p:cNvSpPr>
          <p:nvPr>
            <p:ph type="title"/>
          </p:nvPr>
        </p:nvSpPr>
        <p:spPr/>
        <p:txBody>
          <a:bodyPr>
            <a:normAutofit fontScale="90000"/>
          </a:bodyPr>
          <a:lstStyle/>
          <a:p>
            <a:r>
              <a:rPr lang="fr-FR" dirty="0" err="1" smtClean="0"/>
              <a:t>Metamask</a:t>
            </a:r>
            <a:r>
              <a:rPr lang="fr-FR" dirty="0" smtClean="0"/>
              <a:t>, le portefeuille aux 30 millions d’utilisateurs</a:t>
            </a:r>
            <a:endParaRPr lang="fr-FR" dirty="0"/>
          </a:p>
        </p:txBody>
      </p:sp>
      <p:pic>
        <p:nvPicPr>
          <p:cNvPr id="6" name="Image 5"/>
          <p:cNvPicPr>
            <a:picLocks noChangeAspect="1"/>
          </p:cNvPicPr>
          <p:nvPr/>
        </p:nvPicPr>
        <p:blipFill>
          <a:blip r:embed="rId2"/>
          <a:stretch>
            <a:fillRect/>
          </a:stretch>
        </p:blipFill>
        <p:spPr>
          <a:xfrm>
            <a:off x="2478540" y="2072639"/>
            <a:ext cx="6933474" cy="3366464"/>
          </a:xfrm>
          <a:prstGeom prst="rect">
            <a:avLst/>
          </a:prstGeom>
        </p:spPr>
      </p:pic>
      <p:pic>
        <p:nvPicPr>
          <p:cNvPr id="7" name="Image 6"/>
          <p:cNvPicPr>
            <a:picLocks noChangeAspect="1"/>
          </p:cNvPicPr>
          <p:nvPr/>
        </p:nvPicPr>
        <p:blipFill>
          <a:blip r:embed="rId3"/>
          <a:stretch>
            <a:fillRect/>
          </a:stretch>
        </p:blipFill>
        <p:spPr>
          <a:xfrm>
            <a:off x="8712950" y="1392717"/>
            <a:ext cx="2581635" cy="523948"/>
          </a:xfrm>
          <a:prstGeom prst="rect">
            <a:avLst/>
          </a:prstGeom>
        </p:spPr>
      </p:pic>
    </p:spTree>
    <p:extLst>
      <p:ext uri="{BB962C8B-B14F-4D97-AF65-F5344CB8AC3E}">
        <p14:creationId xmlns:p14="http://schemas.microsoft.com/office/powerpoint/2010/main" val="1638263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2077" y="2162092"/>
            <a:ext cx="2598681" cy="839350"/>
          </a:xfrm>
        </p:spPr>
        <p:txBody>
          <a:bodyPr>
            <a:normAutofit fontScale="90000"/>
          </a:bodyPr>
          <a:lstStyle/>
          <a:p>
            <a:r>
              <a:rPr lang="fr-FR" dirty="0" smtClean="0"/>
              <a:t>Smart </a:t>
            </a:r>
            <a:r>
              <a:rPr lang="fr-FR" dirty="0" err="1" smtClean="0"/>
              <a:t>Contract</a:t>
            </a:r>
            <a:endParaRPr lang="fr-FR" dirty="0"/>
          </a:p>
        </p:txBody>
      </p:sp>
      <p:pic>
        <p:nvPicPr>
          <p:cNvPr id="3" name="Image 2"/>
          <p:cNvPicPr>
            <a:picLocks noChangeAspect="1"/>
          </p:cNvPicPr>
          <p:nvPr/>
        </p:nvPicPr>
        <p:blipFill>
          <a:blip r:embed="rId2"/>
          <a:stretch>
            <a:fillRect/>
          </a:stretch>
        </p:blipFill>
        <p:spPr>
          <a:xfrm>
            <a:off x="3673366" y="567559"/>
            <a:ext cx="8166538" cy="5076496"/>
          </a:xfrm>
          <a:prstGeom prst="rect">
            <a:avLst/>
          </a:prstGeom>
        </p:spPr>
      </p:pic>
      <p:sp>
        <p:nvSpPr>
          <p:cNvPr id="4" name="Rectangle 3"/>
          <p:cNvSpPr/>
          <p:nvPr/>
        </p:nvSpPr>
        <p:spPr>
          <a:xfrm>
            <a:off x="336330" y="5801738"/>
            <a:ext cx="10384221" cy="369332"/>
          </a:xfrm>
          <a:prstGeom prst="rect">
            <a:avLst/>
          </a:prstGeom>
          <a:solidFill>
            <a:schemeClr val="bg1">
              <a:lumMod val="95000"/>
            </a:schemeClr>
          </a:solidFill>
        </p:spPr>
        <p:txBody>
          <a:bodyPr wrap="square">
            <a:spAutoFit/>
          </a:bodyPr>
          <a:lstStyle/>
          <a:p>
            <a:r>
              <a:rPr lang="fr-FR" dirty="0"/>
              <a:t>https://www-cairn-info.ezpaarse.univ-paris1.fr/revue-realites-industrielles-2017-3-page-81.htm</a:t>
            </a:r>
          </a:p>
        </p:txBody>
      </p:sp>
      <p:sp>
        <p:nvSpPr>
          <p:cNvPr id="5" name="Rectangle à coins arrondis 4"/>
          <p:cNvSpPr/>
          <p:nvPr/>
        </p:nvSpPr>
        <p:spPr>
          <a:xfrm>
            <a:off x="867103" y="4351283"/>
            <a:ext cx="1970690" cy="8513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ORACLE</a:t>
            </a:r>
            <a:endParaRPr lang="fr-FR" dirty="0"/>
          </a:p>
        </p:txBody>
      </p:sp>
    </p:spTree>
    <p:extLst>
      <p:ext uri="{BB962C8B-B14F-4D97-AF65-F5344CB8AC3E}">
        <p14:creationId xmlns:p14="http://schemas.microsoft.com/office/powerpoint/2010/main" val="3752202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endParaRPr lang="en-US" dirty="0"/>
          </a:p>
        </p:txBody>
      </p:sp>
      <p:pic>
        <p:nvPicPr>
          <p:cNvPr id="5" name="Image 4"/>
          <p:cNvPicPr>
            <a:picLocks noChangeAspect="1"/>
          </p:cNvPicPr>
          <p:nvPr/>
        </p:nvPicPr>
        <p:blipFill>
          <a:blip r:embed="rId2"/>
          <a:stretch>
            <a:fillRect/>
          </a:stretch>
        </p:blipFill>
        <p:spPr>
          <a:xfrm>
            <a:off x="61070" y="828312"/>
            <a:ext cx="12069859" cy="5201376"/>
          </a:xfrm>
          <a:prstGeom prst="rect">
            <a:avLst/>
          </a:prstGeom>
        </p:spPr>
      </p:pic>
      <p:sp>
        <p:nvSpPr>
          <p:cNvPr id="2" name="Rectangle 1"/>
          <p:cNvSpPr/>
          <p:nvPr/>
        </p:nvSpPr>
        <p:spPr>
          <a:xfrm>
            <a:off x="5397062" y="6029688"/>
            <a:ext cx="6096000" cy="646331"/>
          </a:xfrm>
          <a:prstGeom prst="rect">
            <a:avLst/>
          </a:prstGeom>
          <a:solidFill>
            <a:schemeClr val="bg2">
              <a:lumMod val="90000"/>
            </a:schemeClr>
          </a:solidFill>
        </p:spPr>
        <p:txBody>
          <a:bodyPr>
            <a:spAutoFit/>
          </a:bodyPr>
          <a:lstStyle/>
          <a:p>
            <a:r>
              <a:rPr lang="fr-FR" dirty="0"/>
              <a:t>https://academy.binance.com/fr/articles/what-is-a-blockchain-consensus-algorithm</a:t>
            </a:r>
          </a:p>
        </p:txBody>
      </p:sp>
    </p:spTree>
    <p:extLst>
      <p:ext uri="{BB962C8B-B14F-4D97-AF65-F5344CB8AC3E}">
        <p14:creationId xmlns:p14="http://schemas.microsoft.com/office/powerpoint/2010/main" val="14007130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p:txBody>
          <a:bodyPr/>
          <a:lstStyle/>
          <a:p>
            <a:pPr rtl="0"/>
            <a:fld id="{5AE1514C-5E56-4738-A1FF-4B1CFD2A3E36}" type="slidenum">
              <a:rPr lang="fr-FR" noProof="0" smtClean="0"/>
              <a:t>26</a:t>
            </a:fld>
            <a:endParaRPr lang="fr-FR" noProof="0"/>
          </a:p>
        </p:txBody>
      </p:sp>
      <p:sp>
        <p:nvSpPr>
          <p:cNvPr id="3" name="Titre 2"/>
          <p:cNvSpPr>
            <a:spLocks noGrp="1"/>
          </p:cNvSpPr>
          <p:nvPr>
            <p:ph type="title" idx="4294967295"/>
          </p:nvPr>
        </p:nvSpPr>
        <p:spPr>
          <a:xfrm>
            <a:off x="0" y="722313"/>
            <a:ext cx="10515600" cy="968375"/>
          </a:xfrm>
        </p:spPr>
        <p:txBody>
          <a:bodyPr/>
          <a:lstStyle/>
          <a:p>
            <a:r>
              <a:rPr lang="fr-FR" dirty="0" smtClean="0"/>
              <a:t>Les algorithmes de consensus</a:t>
            </a:r>
            <a:endParaRPr lang="fr-FR" dirty="0"/>
          </a:p>
        </p:txBody>
      </p:sp>
      <p:sp>
        <p:nvSpPr>
          <p:cNvPr id="4" name="Espace réservé du contenu 3"/>
          <p:cNvSpPr>
            <a:spLocks noGrp="1"/>
          </p:cNvSpPr>
          <p:nvPr>
            <p:ph idx="4294967295"/>
          </p:nvPr>
        </p:nvSpPr>
        <p:spPr>
          <a:xfrm>
            <a:off x="756745" y="1690688"/>
            <a:ext cx="10515600" cy="4351338"/>
          </a:xfrm>
        </p:spPr>
        <p:txBody>
          <a:bodyPr/>
          <a:lstStyle/>
          <a:p>
            <a:r>
              <a:rPr lang="fr-FR" dirty="0" smtClean="0"/>
              <a:t>Proof of </a:t>
            </a:r>
            <a:r>
              <a:rPr lang="fr-FR" dirty="0" err="1" smtClean="0"/>
              <a:t>Work</a:t>
            </a:r>
            <a:r>
              <a:rPr lang="fr-FR" dirty="0" smtClean="0"/>
              <a:t> (1)</a:t>
            </a:r>
          </a:p>
          <a:p>
            <a:pPr lvl="1"/>
            <a:endParaRPr lang="fr-FR" dirty="0"/>
          </a:p>
        </p:txBody>
      </p:sp>
      <p:sp>
        <p:nvSpPr>
          <p:cNvPr id="5" name="Rectangle 4"/>
          <p:cNvSpPr/>
          <p:nvPr/>
        </p:nvSpPr>
        <p:spPr>
          <a:xfrm>
            <a:off x="1413640" y="2231752"/>
            <a:ext cx="6096000" cy="1754326"/>
          </a:xfrm>
          <a:prstGeom prst="rect">
            <a:avLst/>
          </a:prstGeom>
          <a:solidFill>
            <a:srgbClr val="FFC000"/>
          </a:solidFill>
        </p:spPr>
        <p:txBody>
          <a:bodyPr>
            <a:spAutoFit/>
          </a:bodyPr>
          <a:lstStyle/>
          <a:p>
            <a:r>
              <a:rPr lang="fr-FR" dirty="0" smtClean="0"/>
              <a:t>Nous demandons </a:t>
            </a:r>
            <a:r>
              <a:rPr lang="fr-FR" dirty="0"/>
              <a:t>aux utilisateurs qui veulent ajouter des blocs (nous les appellerons validateurs) de fournir un </a:t>
            </a:r>
            <a:r>
              <a:rPr lang="fr-FR" dirty="0" err="1"/>
              <a:t>stake</a:t>
            </a:r>
            <a:r>
              <a:rPr lang="fr-FR" dirty="0"/>
              <a:t>. Le </a:t>
            </a:r>
            <a:r>
              <a:rPr lang="fr-FR" dirty="0" err="1"/>
              <a:t>stake</a:t>
            </a:r>
            <a:r>
              <a:rPr lang="fr-FR" dirty="0"/>
              <a:t> est une valeur qu'un validateur doit mettre en gage afin de le dissuader d'agir de manière malveillante. Si ceux-ci trichent, ils perdront leur </a:t>
            </a:r>
            <a:r>
              <a:rPr lang="fr-FR" dirty="0" err="1"/>
              <a:t>stake</a:t>
            </a:r>
            <a:r>
              <a:rPr lang="fr-FR" dirty="0"/>
              <a:t>. Par exemple de la puissance de calcul, des </a:t>
            </a:r>
            <a:r>
              <a:rPr lang="fr-FR" dirty="0" err="1"/>
              <a:t>cryptomonnaies</a:t>
            </a:r>
            <a:r>
              <a:rPr lang="fr-FR" dirty="0"/>
              <a:t> ou leur réputation. </a:t>
            </a:r>
          </a:p>
        </p:txBody>
      </p:sp>
      <p:sp>
        <p:nvSpPr>
          <p:cNvPr id="6" name="Rectangle à coins arrondis 5"/>
          <p:cNvSpPr/>
          <p:nvPr/>
        </p:nvSpPr>
        <p:spPr>
          <a:xfrm>
            <a:off x="7693571" y="1690688"/>
            <a:ext cx="3762705" cy="19196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Dans le Proof of Work, le protocole définit les conditions qui rendent un bloc valide. Celui-ci pourra, par exemple, dire que </a:t>
            </a:r>
            <a:r>
              <a:rPr lang="fr-FR" i="1"/>
              <a:t>seul un bloc dont le hachage commence par 00 est valide</a:t>
            </a:r>
            <a:r>
              <a:rPr lang="fr-FR"/>
              <a:t>.</a:t>
            </a:r>
            <a:endParaRPr lang="fr-FR"/>
          </a:p>
        </p:txBody>
      </p:sp>
      <p:sp>
        <p:nvSpPr>
          <p:cNvPr id="7" name="Rectangle à coins arrondis 6"/>
          <p:cNvSpPr/>
          <p:nvPr/>
        </p:nvSpPr>
        <p:spPr>
          <a:xfrm>
            <a:off x="6821213" y="4284171"/>
            <a:ext cx="5207877" cy="191146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Votre </a:t>
            </a:r>
            <a:r>
              <a:rPr lang="fr-FR" dirty="0" err="1"/>
              <a:t>stake</a:t>
            </a:r>
            <a:r>
              <a:rPr lang="fr-FR" dirty="0"/>
              <a:t>, dans le </a:t>
            </a:r>
            <a:r>
              <a:rPr lang="fr-FR" dirty="0" err="1"/>
              <a:t>mining</a:t>
            </a:r>
            <a:r>
              <a:rPr lang="fr-FR" dirty="0"/>
              <a:t>, correspond aux coûts de ces machines et à l'électricité nécessaire pour les faire tourner. Les ASIC sont conçus dans le seul but de </a:t>
            </a:r>
            <a:r>
              <a:rPr lang="fr-FR" dirty="0" smtClean="0"/>
              <a:t>miner. </a:t>
            </a:r>
            <a:r>
              <a:rPr lang="fr-FR" dirty="0"/>
              <a:t>La seule façon de récupérer votre investissement initial est de miner et d'obtenir des récompenses en réussissant à ajouter un nouveau bloc à la </a:t>
            </a:r>
            <a:r>
              <a:rPr lang="fr-FR" dirty="0" err="1"/>
              <a:t>blockchain</a:t>
            </a:r>
            <a:r>
              <a:rPr lang="fr-FR" dirty="0"/>
              <a:t>.</a:t>
            </a:r>
          </a:p>
        </p:txBody>
      </p:sp>
      <p:pic>
        <p:nvPicPr>
          <p:cNvPr id="8" name="Image 7"/>
          <p:cNvPicPr>
            <a:picLocks noChangeAspect="1"/>
          </p:cNvPicPr>
          <p:nvPr/>
        </p:nvPicPr>
        <p:blipFill>
          <a:blip r:embed="rId2"/>
          <a:stretch>
            <a:fillRect/>
          </a:stretch>
        </p:blipFill>
        <p:spPr>
          <a:xfrm>
            <a:off x="65024" y="4154954"/>
            <a:ext cx="4744112" cy="2642502"/>
          </a:xfrm>
          <a:prstGeom prst="rect">
            <a:avLst/>
          </a:prstGeom>
        </p:spPr>
      </p:pic>
    </p:spTree>
    <p:extLst>
      <p:ext uri="{BB962C8B-B14F-4D97-AF65-F5344CB8AC3E}">
        <p14:creationId xmlns:p14="http://schemas.microsoft.com/office/powerpoint/2010/main" val="3697636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algorithmes de consensus</a:t>
            </a:r>
            <a:endParaRPr lang="fr-FR" dirty="0"/>
          </a:p>
        </p:txBody>
      </p:sp>
      <p:sp>
        <p:nvSpPr>
          <p:cNvPr id="3" name="Espace réservé du contenu 2"/>
          <p:cNvSpPr>
            <a:spLocks noGrp="1"/>
          </p:cNvSpPr>
          <p:nvPr>
            <p:ph idx="1"/>
          </p:nvPr>
        </p:nvSpPr>
        <p:spPr/>
        <p:txBody>
          <a:bodyPr/>
          <a:lstStyle/>
          <a:p>
            <a:r>
              <a:rPr lang="fr-FR" dirty="0" smtClean="0"/>
              <a:t>Proof of </a:t>
            </a:r>
            <a:r>
              <a:rPr lang="fr-FR" dirty="0" err="1" smtClean="0"/>
              <a:t>stake</a:t>
            </a:r>
            <a:r>
              <a:rPr lang="fr-FR" dirty="0" smtClean="0"/>
              <a:t> (2)</a:t>
            </a:r>
            <a:endParaRPr lang="fr-FR" dirty="0"/>
          </a:p>
        </p:txBody>
      </p:sp>
      <p:sp>
        <p:nvSpPr>
          <p:cNvPr id="4" name="Rectangle 3"/>
          <p:cNvSpPr/>
          <p:nvPr/>
        </p:nvSpPr>
        <p:spPr>
          <a:xfrm>
            <a:off x="266702" y="3124132"/>
            <a:ext cx="6096000" cy="1754326"/>
          </a:xfrm>
          <a:prstGeom prst="rect">
            <a:avLst/>
          </a:prstGeom>
          <a:solidFill>
            <a:srgbClr val="FFC000"/>
          </a:solidFill>
        </p:spPr>
        <p:txBody>
          <a:bodyPr>
            <a:spAutoFit/>
          </a:bodyPr>
          <a:lstStyle/>
          <a:p>
            <a:r>
              <a:rPr lang="fr-FR" dirty="0"/>
              <a:t>L'idée principale est que les participants doivent verrouiller leurs monnaies (leur « </a:t>
            </a:r>
            <a:r>
              <a:rPr lang="fr-FR" dirty="0" err="1"/>
              <a:t>stake</a:t>
            </a:r>
            <a:r>
              <a:rPr lang="fr-FR" dirty="0"/>
              <a:t> ») pour qu'à intervalle régulier, le protocole leur attribue aléatoirement le droit de valider le bloc suivant. Évidemment, la probabilité d'être choisi est souvent en corrélation avec le nombre de coins – plus un participe verrouille de coins, plus ses chances sont importantes.</a:t>
            </a:r>
          </a:p>
        </p:txBody>
      </p:sp>
      <p:sp>
        <p:nvSpPr>
          <p:cNvPr id="5" name="Rectangle 4"/>
          <p:cNvSpPr/>
          <p:nvPr/>
        </p:nvSpPr>
        <p:spPr>
          <a:xfrm>
            <a:off x="304806" y="5158497"/>
            <a:ext cx="6096000" cy="923330"/>
          </a:xfrm>
          <a:prstGeom prst="rect">
            <a:avLst/>
          </a:prstGeom>
          <a:solidFill>
            <a:srgbClr val="FF0000"/>
          </a:solidFill>
        </p:spPr>
        <p:txBody>
          <a:bodyPr>
            <a:spAutoFit/>
          </a:bodyPr>
          <a:lstStyle/>
          <a:p>
            <a:r>
              <a:rPr lang="fr-FR" dirty="0"/>
              <a:t>Le « </a:t>
            </a:r>
            <a:r>
              <a:rPr lang="fr-FR" dirty="0" err="1"/>
              <a:t>stake</a:t>
            </a:r>
            <a:r>
              <a:rPr lang="fr-FR" dirty="0"/>
              <a:t> » (la détention de coins) est ce qui incite les validateur à maintenir l'intégrité du réseau. S'ils échouent, ceux-ci perdent l'intégralité de leur </a:t>
            </a:r>
            <a:r>
              <a:rPr lang="fr-FR" dirty="0" err="1"/>
              <a:t>stake</a:t>
            </a:r>
            <a:r>
              <a:rPr lang="fr-FR" dirty="0"/>
              <a:t>.</a:t>
            </a:r>
          </a:p>
        </p:txBody>
      </p:sp>
      <p:sp>
        <p:nvSpPr>
          <p:cNvPr id="6" name="Rectangle 5"/>
          <p:cNvSpPr/>
          <p:nvPr/>
        </p:nvSpPr>
        <p:spPr>
          <a:xfrm>
            <a:off x="6621516" y="1639172"/>
            <a:ext cx="5265683" cy="1754326"/>
          </a:xfrm>
          <a:prstGeom prst="rect">
            <a:avLst/>
          </a:prstGeom>
          <a:solidFill>
            <a:srgbClr val="92D050"/>
          </a:solidFill>
        </p:spPr>
        <p:txBody>
          <a:bodyPr wrap="square">
            <a:spAutoFit/>
          </a:bodyPr>
          <a:lstStyle/>
          <a:p>
            <a:r>
              <a:rPr lang="fr-FR" dirty="0"/>
              <a:t>Un pool de </a:t>
            </a:r>
            <a:r>
              <a:rPr lang="fr-FR" dirty="0" err="1"/>
              <a:t>staking</a:t>
            </a:r>
            <a:r>
              <a:rPr lang="fr-FR" dirty="0"/>
              <a:t> est un groupe de détenteurs du coins qui fusionnent leurs ressources pour augmenter leurs chances de valider des blocs et donc de recevoir des récompenses. Ils combinent leur pouvoir de </a:t>
            </a:r>
            <a:r>
              <a:rPr lang="fr-FR" dirty="0" err="1"/>
              <a:t>staking</a:t>
            </a:r>
            <a:r>
              <a:rPr lang="fr-FR" dirty="0"/>
              <a:t> et partagent proportionnellement les récompenses en fonction de leur contribution au pool.</a:t>
            </a:r>
          </a:p>
        </p:txBody>
      </p:sp>
      <p:pic>
        <p:nvPicPr>
          <p:cNvPr id="7" name="Image 6"/>
          <p:cNvPicPr>
            <a:picLocks noChangeAspect="1"/>
          </p:cNvPicPr>
          <p:nvPr/>
        </p:nvPicPr>
        <p:blipFill>
          <a:blip r:embed="rId2"/>
          <a:stretch>
            <a:fillRect/>
          </a:stretch>
        </p:blipFill>
        <p:spPr>
          <a:xfrm>
            <a:off x="7529513" y="3877087"/>
            <a:ext cx="2619375" cy="1743075"/>
          </a:xfrm>
          <a:prstGeom prst="rect">
            <a:avLst/>
          </a:prstGeom>
        </p:spPr>
      </p:pic>
      <p:sp>
        <p:nvSpPr>
          <p:cNvPr id="8" name="Rectangle à coins arrondis 7"/>
          <p:cNvSpPr/>
          <p:nvPr/>
        </p:nvSpPr>
        <p:spPr>
          <a:xfrm>
            <a:off x="7835462" y="5833241"/>
            <a:ext cx="3342290" cy="7094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ETHPOW</a:t>
            </a:r>
          </a:p>
          <a:p>
            <a:pPr algn="ctr"/>
            <a:r>
              <a:rPr lang="fr-FR" dirty="0" smtClean="0"/>
              <a:t>FORK pour conserver POW</a:t>
            </a:r>
            <a:endParaRPr lang="fr-FR" dirty="0"/>
          </a:p>
        </p:txBody>
      </p:sp>
    </p:spTree>
    <p:extLst>
      <p:ext uri="{BB962C8B-B14F-4D97-AF65-F5344CB8AC3E}">
        <p14:creationId xmlns:p14="http://schemas.microsoft.com/office/powerpoint/2010/main" val="440947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algorithmes de consensus</a:t>
            </a:r>
            <a:endParaRPr lang="fr-FR" dirty="0"/>
          </a:p>
        </p:txBody>
      </p:sp>
      <p:sp>
        <p:nvSpPr>
          <p:cNvPr id="3" name="Espace réservé du contenu 2"/>
          <p:cNvSpPr>
            <a:spLocks noGrp="1"/>
          </p:cNvSpPr>
          <p:nvPr>
            <p:ph idx="1"/>
          </p:nvPr>
        </p:nvSpPr>
        <p:spPr/>
        <p:txBody>
          <a:bodyPr/>
          <a:lstStyle/>
          <a:p>
            <a:r>
              <a:rPr lang="fr-FR" dirty="0" smtClean="0"/>
              <a:t>Proof of </a:t>
            </a:r>
            <a:r>
              <a:rPr lang="fr-FR" dirty="0" err="1" smtClean="0"/>
              <a:t>authority</a:t>
            </a:r>
            <a:r>
              <a:rPr lang="fr-FR" dirty="0" smtClean="0"/>
              <a:t> (3)</a:t>
            </a:r>
            <a:endParaRPr lang="fr-FR" dirty="0"/>
          </a:p>
        </p:txBody>
      </p:sp>
      <p:sp>
        <p:nvSpPr>
          <p:cNvPr id="8" name="Rectangle 7"/>
          <p:cNvSpPr/>
          <p:nvPr/>
        </p:nvSpPr>
        <p:spPr>
          <a:xfrm>
            <a:off x="604344" y="2595743"/>
            <a:ext cx="6096000" cy="1200329"/>
          </a:xfrm>
          <a:prstGeom prst="rect">
            <a:avLst/>
          </a:prstGeom>
          <a:solidFill>
            <a:srgbClr val="FFFF00"/>
          </a:solidFill>
        </p:spPr>
        <p:txBody>
          <a:bodyPr>
            <a:spAutoFit/>
          </a:bodyPr>
          <a:lstStyle/>
          <a:p>
            <a:r>
              <a:rPr lang="fr-FR" dirty="0"/>
              <a:t>Le modèle de preuve d'autorité repose sur un nombre limité de validateurs de </a:t>
            </a:r>
            <a:r>
              <a:rPr lang="fr-FR" dirty="0" smtClean="0"/>
              <a:t>blocs. Les </a:t>
            </a:r>
            <a:r>
              <a:rPr lang="fr-FR" dirty="0"/>
              <a:t>blocs et les transactions sont vérifiés par des participants pré-approuvés, qui jouent le rôle de modérateurs du système.</a:t>
            </a:r>
          </a:p>
        </p:txBody>
      </p:sp>
      <p:sp>
        <p:nvSpPr>
          <p:cNvPr id="10" name="Rectangle 9"/>
          <p:cNvSpPr/>
          <p:nvPr/>
        </p:nvSpPr>
        <p:spPr>
          <a:xfrm>
            <a:off x="5979074" y="3248161"/>
            <a:ext cx="6096000" cy="2862322"/>
          </a:xfrm>
          <a:prstGeom prst="rect">
            <a:avLst/>
          </a:prstGeom>
          <a:solidFill>
            <a:schemeClr val="accent1">
              <a:lumMod val="60000"/>
              <a:lumOff val="40000"/>
            </a:schemeClr>
          </a:solidFill>
        </p:spPr>
        <p:txBody>
          <a:bodyPr>
            <a:spAutoFit/>
          </a:bodyPr>
          <a:lstStyle/>
          <a:p>
            <a:r>
              <a:rPr lang="fr-FR" dirty="0"/>
              <a:t>Le mécanisme du </a:t>
            </a:r>
            <a:r>
              <a:rPr lang="fr-FR" dirty="0" err="1"/>
              <a:t>PoA</a:t>
            </a:r>
            <a:r>
              <a:rPr lang="fr-FR" dirty="0"/>
              <a:t> est perçu comme un renoncement à la décentralisation</a:t>
            </a:r>
            <a:r>
              <a:rPr lang="fr-FR" dirty="0" smtClean="0"/>
              <a:t>. </a:t>
            </a:r>
            <a:r>
              <a:rPr lang="fr-FR" dirty="0"/>
              <a:t>Les systèmes </a:t>
            </a:r>
            <a:r>
              <a:rPr lang="fr-FR" dirty="0" err="1"/>
              <a:t>PoA</a:t>
            </a:r>
            <a:r>
              <a:rPr lang="fr-FR" dirty="0"/>
              <a:t> ont un trafic et un débit élevé, mais certains aspects de l’immuabilité sont mis en cause lorsque des mesures telles que la censure et la mise en place de listes noires peuvent être facilement introduites.</a:t>
            </a:r>
          </a:p>
          <a:p>
            <a:endParaRPr lang="fr-FR" dirty="0"/>
          </a:p>
          <a:p>
            <a:r>
              <a:rPr lang="fr-FR" dirty="0"/>
              <a:t>Une autre critique courante concerne l’identité des validateurs du </a:t>
            </a:r>
            <a:r>
              <a:rPr lang="fr-FR" dirty="0" err="1"/>
              <a:t>PoA</a:t>
            </a:r>
            <a:r>
              <a:rPr lang="fr-FR" dirty="0"/>
              <a:t> , qui est consultable par tous. </a:t>
            </a:r>
            <a:r>
              <a:rPr lang="fr-FR" dirty="0" smtClean="0"/>
              <a:t>Connaître </a:t>
            </a:r>
            <a:r>
              <a:rPr lang="fr-FR" dirty="0"/>
              <a:t>l’identité des validateurs pourrait potentiellement conduire à des cas de corruption par une tierce partie. </a:t>
            </a:r>
          </a:p>
        </p:txBody>
      </p:sp>
    </p:spTree>
    <p:extLst>
      <p:ext uri="{BB962C8B-B14F-4D97-AF65-F5344CB8AC3E}">
        <p14:creationId xmlns:p14="http://schemas.microsoft.com/office/powerpoint/2010/main" val="1475284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29</a:t>
            </a:fld>
            <a:endParaRPr lang="fr-FR" noProof="0"/>
          </a:p>
        </p:txBody>
      </p:sp>
      <p:pic>
        <p:nvPicPr>
          <p:cNvPr id="3" name="Image 2"/>
          <p:cNvPicPr>
            <a:picLocks noChangeAspect="1"/>
          </p:cNvPicPr>
          <p:nvPr/>
        </p:nvPicPr>
        <p:blipFill>
          <a:blip r:embed="rId2"/>
          <a:stretch>
            <a:fillRect/>
          </a:stretch>
        </p:blipFill>
        <p:spPr>
          <a:xfrm>
            <a:off x="94412" y="918812"/>
            <a:ext cx="12003175" cy="5020376"/>
          </a:xfrm>
          <a:prstGeom prst="rect">
            <a:avLst/>
          </a:prstGeom>
        </p:spPr>
      </p:pic>
    </p:spTree>
    <p:extLst>
      <p:ext uri="{BB962C8B-B14F-4D97-AF65-F5344CB8AC3E}">
        <p14:creationId xmlns:p14="http://schemas.microsoft.com/office/powerpoint/2010/main" val="42115024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Je retiens</a:t>
            </a:r>
            <a:endParaRPr lang="fr-FR" dirty="0"/>
          </a:p>
        </p:txBody>
      </p:sp>
      <p:sp>
        <p:nvSpPr>
          <p:cNvPr id="4" name="Espace réservé du contenu 3"/>
          <p:cNvSpPr>
            <a:spLocks noGrp="1"/>
          </p:cNvSpPr>
          <p:nvPr>
            <p:ph idx="1"/>
          </p:nvPr>
        </p:nvSpPr>
        <p:spPr/>
        <p:txBody>
          <a:bodyPr>
            <a:normAutofit lnSpcReduction="10000"/>
          </a:bodyPr>
          <a:lstStyle/>
          <a:p>
            <a:r>
              <a:rPr lang="fr-FR" dirty="0" smtClean="0"/>
              <a:t>Une </a:t>
            </a:r>
            <a:r>
              <a:rPr lang="fr-FR" dirty="0" err="1" smtClean="0"/>
              <a:t>blockchain</a:t>
            </a:r>
            <a:r>
              <a:rPr lang="fr-FR" dirty="0" smtClean="0"/>
              <a:t> crée sa propre monnaie crypto (coin) si on veut utiliser ses services. </a:t>
            </a:r>
          </a:p>
          <a:p>
            <a:r>
              <a:rPr lang="fr-FR" dirty="0" smtClean="0"/>
              <a:t>Toutes les </a:t>
            </a:r>
            <a:r>
              <a:rPr lang="fr-FR" dirty="0" err="1" smtClean="0"/>
              <a:t>blockchains</a:t>
            </a:r>
            <a:r>
              <a:rPr lang="fr-FR" dirty="0" smtClean="0"/>
              <a:t> publiques (7000) ont créé leur propre </a:t>
            </a:r>
            <a:r>
              <a:rPr lang="fr-FR" dirty="0" err="1" smtClean="0"/>
              <a:t>blockchain</a:t>
            </a:r>
            <a:r>
              <a:rPr lang="fr-FR" dirty="0" smtClean="0"/>
              <a:t>. Les </a:t>
            </a:r>
            <a:r>
              <a:rPr lang="fr-FR" dirty="0" err="1" smtClean="0"/>
              <a:t>blockchains</a:t>
            </a:r>
            <a:r>
              <a:rPr lang="fr-FR" dirty="0" smtClean="0"/>
              <a:t> privées n’ont pas besoin de créer un coin.</a:t>
            </a:r>
          </a:p>
          <a:p>
            <a:r>
              <a:rPr lang="fr-FR" dirty="0" smtClean="0"/>
              <a:t>  La </a:t>
            </a:r>
            <a:r>
              <a:rPr lang="fr-FR" dirty="0" err="1" smtClean="0"/>
              <a:t>blockchain</a:t>
            </a:r>
            <a:r>
              <a:rPr lang="fr-FR" dirty="0" smtClean="0"/>
              <a:t> n’est PAS un espace de stockage. </a:t>
            </a:r>
            <a:endParaRPr lang="fr-FR" dirty="0"/>
          </a:p>
          <a:p>
            <a:r>
              <a:rPr lang="fr-FR" dirty="0"/>
              <a:t>Consortium</a:t>
            </a:r>
          </a:p>
          <a:p>
            <a:pPr lvl="1"/>
            <a:r>
              <a:rPr lang="fr-FR" dirty="0"/>
              <a:t>Le consortium est une </a:t>
            </a:r>
            <a:r>
              <a:rPr lang="fr-FR" dirty="0" err="1"/>
              <a:t>blockchain</a:t>
            </a:r>
            <a:r>
              <a:rPr lang="fr-FR" dirty="0"/>
              <a:t> qui regroupe plusieurs acteurs mais qui n'est pas publique et ouverte à tous. "C'est une </a:t>
            </a:r>
            <a:r>
              <a:rPr lang="fr-FR" dirty="0" err="1"/>
              <a:t>blockchain</a:t>
            </a:r>
            <a:r>
              <a:rPr lang="fr-FR" dirty="0"/>
              <a:t> </a:t>
            </a:r>
            <a:r>
              <a:rPr lang="fr-FR" dirty="0" smtClean="0"/>
              <a:t>hybride. </a:t>
            </a:r>
            <a:r>
              <a:rPr lang="fr-FR" dirty="0"/>
              <a:t>Les droits d'écriture et de modification sont modifiables et certains nœuds peuvent être rendus publics tandis que d'autres restent </a:t>
            </a:r>
            <a:r>
              <a:rPr lang="fr-FR" dirty="0" smtClean="0"/>
              <a:t>privés. (caisse des dépôts, coincoin, </a:t>
            </a:r>
            <a:r>
              <a:rPr lang="fr-FR" dirty="0" err="1" smtClean="0"/>
              <a:t>Adan</a:t>
            </a:r>
            <a:r>
              <a:rPr lang="fr-FR" dirty="0" smtClean="0"/>
              <a:t>…)</a:t>
            </a:r>
            <a:endParaRPr lang="fr-FR" dirty="0"/>
          </a:p>
        </p:txBody>
      </p:sp>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30</a:t>
            </a:fld>
            <a:endParaRPr lang="fr-FR" noProof="0"/>
          </a:p>
        </p:txBody>
      </p:sp>
    </p:spTree>
    <p:extLst>
      <p:ext uri="{BB962C8B-B14F-4D97-AF65-F5344CB8AC3E}">
        <p14:creationId xmlns:p14="http://schemas.microsoft.com/office/powerpoint/2010/main" val="779333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nvGraphicFramePr>
        <p:xfrm>
          <a:off x="3813503" y="1686910"/>
          <a:ext cx="8128000" cy="44671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338160" y="5057367"/>
            <a:ext cx="2830709"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fr-FR" dirty="0"/>
              <a:t>https://cryptoast.fr/monnaie-fiat-definition-explications/</a:t>
            </a:r>
          </a:p>
        </p:txBody>
      </p:sp>
      <p:sp>
        <p:nvSpPr>
          <p:cNvPr id="7" name="Rectangle à coins arrondis 6"/>
          <p:cNvSpPr/>
          <p:nvPr/>
        </p:nvSpPr>
        <p:spPr>
          <a:xfrm>
            <a:off x="338160" y="4004441"/>
            <a:ext cx="2578461" cy="83557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smtClean="0"/>
              <a:t>Monnaie Fiat (qu’il soit fait en latin), monnaie gouvernementale</a:t>
            </a:r>
            <a:endParaRPr lang="fr-FR" dirty="0"/>
          </a:p>
        </p:txBody>
      </p:sp>
      <p:sp>
        <p:nvSpPr>
          <p:cNvPr id="8" name="Rectangle à coins arrondis 7"/>
          <p:cNvSpPr/>
          <p:nvPr/>
        </p:nvSpPr>
        <p:spPr>
          <a:xfrm>
            <a:off x="2128345" y="819807"/>
            <a:ext cx="4587765" cy="10562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PLATEFORMES D’ECHANGE</a:t>
            </a:r>
          </a:p>
          <a:p>
            <a:pPr algn="ctr"/>
            <a:r>
              <a:rPr lang="fr-FR" dirty="0" smtClean="0"/>
              <a:t>Fiduciaires - Cryptos</a:t>
            </a:r>
            <a:endParaRPr lang="fr-FR" dirty="0"/>
          </a:p>
        </p:txBody>
      </p:sp>
    </p:spTree>
    <p:extLst>
      <p:ext uri="{BB962C8B-B14F-4D97-AF65-F5344CB8AC3E}">
        <p14:creationId xmlns:p14="http://schemas.microsoft.com/office/powerpoint/2010/main" val="3936242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à coins arrondis 2"/>
          <p:cNvSpPr/>
          <p:nvPr/>
        </p:nvSpPr>
        <p:spPr>
          <a:xfrm>
            <a:off x="0" y="2485403"/>
            <a:ext cx="2475186" cy="11091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EXCHANGE CENTRALISE</a:t>
            </a:r>
            <a:endParaRPr lang="fr-FR" dirty="0"/>
          </a:p>
        </p:txBody>
      </p:sp>
      <p:sp>
        <p:nvSpPr>
          <p:cNvPr id="4" name="Rectangle 3"/>
          <p:cNvSpPr/>
          <p:nvPr/>
        </p:nvSpPr>
        <p:spPr>
          <a:xfrm>
            <a:off x="5933090" y="6022456"/>
            <a:ext cx="6096000" cy="646331"/>
          </a:xfrm>
          <a:prstGeom prst="rect">
            <a:avLst/>
          </a:prstGeom>
          <a:solidFill>
            <a:srgbClr val="FF0000"/>
          </a:solidFill>
        </p:spPr>
        <p:txBody>
          <a:bodyPr>
            <a:spAutoFit/>
          </a:bodyPr>
          <a:lstStyle/>
          <a:p>
            <a:r>
              <a:rPr lang="fr-FR" dirty="0"/>
              <a:t>https://journalducoin.com/defi/binance-smart-chain-trop-centralisee-probleme/</a:t>
            </a:r>
          </a:p>
        </p:txBody>
      </p:sp>
    </p:spTree>
    <p:extLst>
      <p:ext uri="{BB962C8B-B14F-4D97-AF65-F5344CB8AC3E}">
        <p14:creationId xmlns:p14="http://schemas.microsoft.com/office/powerpoint/2010/main" val="1041413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149773" y="546244"/>
            <a:ext cx="2475186" cy="221272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PLATEFORMES D’ECHANGE DECENTRALISEES ou DEX APPARTENANT A DEFI (finance décentralisée)</a:t>
            </a:r>
            <a:endParaRPr lang="fr-FR" dirty="0"/>
          </a:p>
        </p:txBody>
      </p:sp>
      <p:graphicFrame>
        <p:nvGraphicFramePr>
          <p:cNvPr id="3" name="Diagramme 2"/>
          <p:cNvGraphicFramePr/>
          <p:nvPr/>
        </p:nvGraphicFramePr>
        <p:xfrm>
          <a:off x="2806262" y="1024759"/>
          <a:ext cx="7353738" cy="5113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5870027" y="6006691"/>
            <a:ext cx="6096000" cy="646331"/>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fr-FR" dirty="0"/>
              <a:t>https://academy.binance.com/fr/articles/what-is-uniswap-and-how-does-it-work</a:t>
            </a:r>
          </a:p>
        </p:txBody>
      </p:sp>
      <p:pic>
        <p:nvPicPr>
          <p:cNvPr id="5" name="Image 4"/>
          <p:cNvPicPr>
            <a:picLocks noChangeAspect="1"/>
          </p:cNvPicPr>
          <p:nvPr/>
        </p:nvPicPr>
        <p:blipFill>
          <a:blip r:embed="rId7"/>
          <a:stretch>
            <a:fillRect/>
          </a:stretch>
        </p:blipFill>
        <p:spPr>
          <a:xfrm>
            <a:off x="419306" y="3035565"/>
            <a:ext cx="1936120" cy="1936120"/>
          </a:xfrm>
          <a:prstGeom prst="rect">
            <a:avLst/>
          </a:prstGeom>
        </p:spPr>
      </p:pic>
    </p:spTree>
    <p:extLst>
      <p:ext uri="{BB962C8B-B14F-4D97-AF65-F5344CB8AC3E}">
        <p14:creationId xmlns:p14="http://schemas.microsoft.com/office/powerpoint/2010/main" val="1174393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67597" y="5561865"/>
            <a:ext cx="4940583" cy="369332"/>
          </a:xfrm>
          <a:prstGeom prst="rect">
            <a:avLst/>
          </a:prstGeom>
        </p:spPr>
        <p:txBody>
          <a:bodyPr wrap="none">
            <a:spAutoFit/>
          </a:bodyPr>
          <a:lstStyle/>
          <a:p>
            <a:r>
              <a:rPr lang="fr-FR" dirty="0"/>
              <a:t>https://www.youtube.com/watch?v=6spG5RhmrPI</a:t>
            </a:r>
          </a:p>
        </p:txBody>
      </p:sp>
      <p:sp>
        <p:nvSpPr>
          <p:cNvPr id="4" name="Titre 3"/>
          <p:cNvSpPr>
            <a:spLocks noGrp="1"/>
          </p:cNvSpPr>
          <p:nvPr>
            <p:ph type="title"/>
          </p:nvPr>
        </p:nvSpPr>
        <p:spPr/>
        <p:txBody>
          <a:bodyPr>
            <a:normAutofit fontScale="90000"/>
          </a:bodyPr>
          <a:lstStyle/>
          <a:p>
            <a:r>
              <a:rPr lang="fr-FR" dirty="0" smtClean="0"/>
              <a:t>Autant de </a:t>
            </a:r>
            <a:r>
              <a:rPr lang="fr-FR" dirty="0" err="1" smtClean="0"/>
              <a:t>tokens</a:t>
            </a:r>
            <a:r>
              <a:rPr lang="fr-FR" dirty="0" smtClean="0"/>
              <a:t> que de coins et donc de cryptos</a:t>
            </a:r>
            <a:endParaRPr lang="fr-FR" dirty="0"/>
          </a:p>
        </p:txBody>
      </p:sp>
      <p:pic>
        <p:nvPicPr>
          <p:cNvPr id="5" name="Image 4"/>
          <p:cNvPicPr>
            <a:picLocks noChangeAspect="1"/>
          </p:cNvPicPr>
          <p:nvPr/>
        </p:nvPicPr>
        <p:blipFill>
          <a:blip r:embed="rId2"/>
          <a:stretch>
            <a:fillRect/>
          </a:stretch>
        </p:blipFill>
        <p:spPr>
          <a:xfrm>
            <a:off x="2723682" y="1949642"/>
            <a:ext cx="6744641" cy="3353268"/>
          </a:xfrm>
          <a:prstGeom prst="rect">
            <a:avLst/>
          </a:prstGeom>
        </p:spPr>
      </p:pic>
    </p:spTree>
    <p:extLst>
      <p:ext uri="{BB962C8B-B14F-4D97-AF65-F5344CB8AC3E}">
        <p14:creationId xmlns:p14="http://schemas.microsoft.com/office/powerpoint/2010/main" val="3357075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smtClean="0"/>
              <a:t>Les </a:t>
            </a:r>
            <a:r>
              <a:rPr lang="fr-FR" dirty="0" err="1" smtClean="0"/>
              <a:t>tokens</a:t>
            </a:r>
            <a:endParaRPr lang="fr-FR" dirty="0"/>
          </a:p>
        </p:txBody>
      </p:sp>
      <p:sp>
        <p:nvSpPr>
          <p:cNvPr id="2" name="Espace réservé du numéro de diapositive 1"/>
          <p:cNvSpPr>
            <a:spLocks noGrp="1"/>
          </p:cNvSpPr>
          <p:nvPr>
            <p:ph type="sldNum" sz="quarter" idx="4294967295"/>
          </p:nvPr>
        </p:nvSpPr>
        <p:spPr>
          <a:xfrm>
            <a:off x="11760200" y="6465888"/>
            <a:ext cx="431800" cy="365125"/>
          </a:xfrm>
          <a:prstGeom prst="rect">
            <a:avLst/>
          </a:prstGeom>
        </p:spPr>
        <p:txBody>
          <a:bodyPr/>
          <a:lstStyle/>
          <a:p>
            <a:pPr rtl="0"/>
            <a:fld id="{5AE1514C-5E56-4738-A1FF-4B1CFD2A3E36}" type="slidenum">
              <a:rPr lang="fr-FR" noProof="0" smtClean="0"/>
              <a:t>35</a:t>
            </a:fld>
            <a:endParaRPr lang="fr-FR" noProof="0"/>
          </a:p>
        </p:txBody>
      </p:sp>
    </p:spTree>
    <p:extLst>
      <p:ext uri="{BB962C8B-B14F-4D97-AF65-F5344CB8AC3E}">
        <p14:creationId xmlns:p14="http://schemas.microsoft.com/office/powerpoint/2010/main" val="10170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10360" y="94592"/>
            <a:ext cx="12081640" cy="6763407"/>
          </a:xfrm>
          <a:prstGeom prst="rect">
            <a:avLst/>
          </a:prstGeom>
        </p:spPr>
      </p:pic>
      <p:sp>
        <p:nvSpPr>
          <p:cNvPr id="2" name="Titre 1"/>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fr-FR" dirty="0" smtClean="0"/>
              <a:t>Je retiens…</a:t>
            </a:r>
            <a:endParaRPr lang="fr-FR" dirty="0"/>
          </a:p>
        </p:txBody>
      </p:sp>
      <p:sp>
        <p:nvSpPr>
          <p:cNvPr id="3" name="Rectangle 2"/>
          <p:cNvSpPr/>
          <p:nvPr/>
        </p:nvSpPr>
        <p:spPr>
          <a:xfrm>
            <a:off x="3048000" y="2159876"/>
            <a:ext cx="7325710" cy="255454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fr-FR" sz="3200" dirty="0" err="1">
                <a:ln w="0"/>
                <a:solidFill>
                  <a:schemeClr val="accent1"/>
                </a:solidFill>
                <a:effectLst>
                  <a:outerShdw blurRad="38100" dist="25400" dir="5400000" algn="ctr" rotWithShape="0">
                    <a:srgbClr val="6E747A">
                      <a:alpha val="43000"/>
                    </a:srgbClr>
                  </a:outerShdw>
                </a:effectLst>
              </a:rPr>
              <a:t>Ethereum</a:t>
            </a:r>
            <a:r>
              <a:rPr lang="fr-FR" sz="3200" dirty="0">
                <a:ln w="0"/>
                <a:solidFill>
                  <a:schemeClr val="accent1"/>
                </a:solidFill>
                <a:effectLst>
                  <a:outerShdw blurRad="38100" dist="25400" dir="5400000" algn="ctr" rotWithShape="0">
                    <a:srgbClr val="6E747A">
                      <a:alpha val="43000"/>
                    </a:srgbClr>
                  </a:outerShdw>
                </a:effectLst>
              </a:rPr>
              <a:t>, ayant sa propre </a:t>
            </a:r>
            <a:r>
              <a:rPr lang="fr-FR" sz="3200" dirty="0" err="1">
                <a:ln w="0"/>
                <a:solidFill>
                  <a:schemeClr val="accent1"/>
                </a:solidFill>
                <a:effectLst>
                  <a:outerShdw blurRad="38100" dist="25400" dir="5400000" algn="ctr" rotWithShape="0">
                    <a:srgbClr val="6E747A">
                      <a:alpha val="43000"/>
                    </a:srgbClr>
                  </a:outerShdw>
                </a:effectLst>
              </a:rPr>
              <a:t>blockchain</a:t>
            </a:r>
            <a:r>
              <a:rPr lang="fr-FR" sz="3200" dirty="0">
                <a:ln w="0"/>
                <a:solidFill>
                  <a:schemeClr val="accent1"/>
                </a:solidFill>
                <a:effectLst>
                  <a:outerShdw blurRad="38100" dist="25400" dir="5400000" algn="ctr" rotWithShape="0">
                    <a:srgbClr val="6E747A">
                      <a:alpha val="43000"/>
                    </a:srgbClr>
                  </a:outerShdw>
                </a:effectLst>
              </a:rPr>
              <a:t>, est un coin.</a:t>
            </a:r>
          </a:p>
          <a:p>
            <a:r>
              <a:rPr lang="fr-FR" sz="3200" dirty="0">
                <a:ln w="0"/>
                <a:solidFill>
                  <a:schemeClr val="accent1"/>
                </a:solidFill>
                <a:effectLst>
                  <a:outerShdw blurRad="38100" dist="25400" dir="5400000" algn="ctr" rotWithShape="0">
                    <a:srgbClr val="6E747A">
                      <a:alpha val="43000"/>
                    </a:srgbClr>
                  </a:outerShdw>
                </a:effectLst>
              </a:rPr>
              <a:t>Les monnaies basées sur </a:t>
            </a:r>
            <a:r>
              <a:rPr lang="fr-FR" sz="3200" dirty="0" err="1">
                <a:ln w="0"/>
                <a:solidFill>
                  <a:schemeClr val="accent1"/>
                </a:solidFill>
                <a:effectLst>
                  <a:outerShdw blurRad="38100" dist="25400" dir="5400000" algn="ctr" rotWithShape="0">
                    <a:srgbClr val="6E747A">
                      <a:alpha val="43000"/>
                    </a:srgbClr>
                  </a:outerShdw>
                </a:effectLst>
              </a:rPr>
              <a:t>Ethereum</a:t>
            </a:r>
            <a:r>
              <a:rPr lang="fr-FR" sz="3200" dirty="0">
                <a:ln w="0"/>
                <a:solidFill>
                  <a:schemeClr val="accent1"/>
                </a:solidFill>
                <a:effectLst>
                  <a:outerShdw blurRad="38100" dist="25400" dir="5400000" algn="ctr" rotWithShape="0">
                    <a:srgbClr val="6E747A">
                      <a:alpha val="43000"/>
                    </a:srgbClr>
                  </a:outerShdw>
                </a:effectLst>
              </a:rPr>
              <a:t> telles que le BNT, le REP ou le CVC sont des </a:t>
            </a:r>
            <a:r>
              <a:rPr lang="fr-FR" sz="3200" dirty="0" err="1">
                <a:ln w="0"/>
                <a:solidFill>
                  <a:schemeClr val="accent1"/>
                </a:solidFill>
                <a:effectLst>
                  <a:outerShdw blurRad="38100" dist="25400" dir="5400000" algn="ctr" rotWithShape="0">
                    <a:srgbClr val="6E747A">
                      <a:alpha val="43000"/>
                    </a:srgbClr>
                  </a:outerShdw>
                </a:effectLst>
              </a:rPr>
              <a:t>tokens</a:t>
            </a:r>
            <a:r>
              <a:rPr lang="fr-FR" sz="3200" dirty="0">
                <a:ln w="0"/>
                <a:solidFill>
                  <a:schemeClr val="accent1"/>
                </a:solidFill>
                <a:effectLst>
                  <a:outerShdw blurRad="38100" dist="25400" dir="5400000" algn="ctr" rotWithShape="0">
                    <a:srgbClr val="6E747A">
                      <a:alpha val="43000"/>
                    </a:srgbClr>
                  </a:outerShdw>
                </a:effectLst>
              </a:rPr>
              <a:t>.</a:t>
            </a:r>
          </a:p>
        </p:txBody>
      </p:sp>
    </p:spTree>
    <p:extLst>
      <p:ext uri="{BB962C8B-B14F-4D97-AF65-F5344CB8AC3E}">
        <p14:creationId xmlns:p14="http://schemas.microsoft.com/office/powerpoint/2010/main" val="3175247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nvGraphicFramePr>
        <p:xfrm>
          <a:off x="2348189" y="68813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0331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t>
            </a:r>
            <a:r>
              <a:rPr lang="fr-FR" dirty="0" err="1" smtClean="0"/>
              <a:t>differents</a:t>
            </a:r>
            <a:r>
              <a:rPr lang="fr-FR" dirty="0" smtClean="0"/>
              <a:t> </a:t>
            </a:r>
            <a:r>
              <a:rPr lang="fr-FR" dirty="0" err="1" smtClean="0"/>
              <a:t>tokens</a:t>
            </a:r>
            <a:endParaRPr lang="fr-FR" dirty="0"/>
          </a:p>
        </p:txBody>
      </p:sp>
      <p:sp>
        <p:nvSpPr>
          <p:cNvPr id="3" name="Espace réservé du contenu 2"/>
          <p:cNvSpPr>
            <a:spLocks noGrp="1"/>
          </p:cNvSpPr>
          <p:nvPr>
            <p:ph idx="1"/>
          </p:nvPr>
        </p:nvSpPr>
        <p:spPr/>
        <p:txBody>
          <a:bodyPr/>
          <a:lstStyle/>
          <a:p>
            <a:r>
              <a:rPr lang="fr-FR" dirty="0" err="1" smtClean="0"/>
              <a:t>Equity</a:t>
            </a:r>
            <a:r>
              <a:rPr lang="fr-FR" dirty="0" smtClean="0"/>
              <a:t> </a:t>
            </a:r>
            <a:r>
              <a:rPr lang="fr-FR" dirty="0" err="1" smtClean="0"/>
              <a:t>token</a:t>
            </a:r>
            <a:endParaRPr lang="fr-FR" dirty="0" smtClean="0"/>
          </a:p>
          <a:p>
            <a:pPr lvl="1"/>
            <a:r>
              <a:rPr lang="fr-FR" dirty="0" smtClean="0"/>
              <a:t>Les </a:t>
            </a:r>
            <a:r>
              <a:rPr lang="fr-FR" dirty="0" err="1" smtClean="0"/>
              <a:t>Equity</a:t>
            </a:r>
            <a:r>
              <a:rPr lang="fr-FR" dirty="0" smtClean="0"/>
              <a:t> </a:t>
            </a:r>
            <a:r>
              <a:rPr lang="fr-FR" dirty="0" err="1" smtClean="0"/>
              <a:t>tokens</a:t>
            </a:r>
            <a:r>
              <a:rPr lang="fr-FR" dirty="0" smtClean="0"/>
              <a:t> représentent des droits émis par une entreprise qui a procédé à une </a:t>
            </a:r>
            <a:r>
              <a:rPr lang="fr-FR" dirty="0" err="1" smtClean="0"/>
              <a:t>ico</a:t>
            </a:r>
            <a:r>
              <a:rPr lang="fr-FR" dirty="0" smtClean="0"/>
              <a:t> (Initial Coin </a:t>
            </a:r>
            <a:r>
              <a:rPr lang="fr-FR" dirty="0" err="1" smtClean="0"/>
              <a:t>Offering</a:t>
            </a:r>
            <a:r>
              <a:rPr lang="fr-FR" dirty="0" smtClean="0"/>
              <a:t>) et qui ont été cédés aux investisseurs en contrepartie des fonds qu'ils ont apportés à cette jeune entreprise du secteur de la technologie </a:t>
            </a:r>
            <a:r>
              <a:rPr lang="fr-FR" dirty="0" err="1" smtClean="0"/>
              <a:t>Blockchain</a:t>
            </a:r>
            <a:r>
              <a:rPr lang="fr-FR" dirty="0" smtClean="0"/>
              <a:t>. (source </a:t>
            </a:r>
            <a:r>
              <a:rPr lang="fr-FR" dirty="0" err="1" smtClean="0"/>
              <a:t>vernimmen</a:t>
            </a:r>
            <a:r>
              <a:rPr lang="fr-FR" dirty="0" smtClean="0"/>
              <a:t>)</a:t>
            </a:r>
          </a:p>
          <a:p>
            <a:r>
              <a:rPr lang="fr-FR" dirty="0" smtClean="0"/>
              <a:t>Utility </a:t>
            </a:r>
            <a:r>
              <a:rPr lang="fr-FR" dirty="0" err="1" smtClean="0"/>
              <a:t>token</a:t>
            </a:r>
            <a:endParaRPr lang="fr-FR" dirty="0" smtClean="0"/>
          </a:p>
          <a:p>
            <a:pPr lvl="1"/>
            <a:r>
              <a:rPr lang="fr-FR" dirty="0" smtClean="0"/>
              <a:t>Un utility </a:t>
            </a:r>
            <a:r>
              <a:rPr lang="fr-FR" dirty="0" err="1" smtClean="0"/>
              <a:t>token</a:t>
            </a:r>
            <a:r>
              <a:rPr lang="fr-FR" dirty="0" smtClean="0"/>
              <a:t> est un « jeton utilitaire » dont la principale fonction consiste à permettre l'accès futur à un service ou à un produit proposé ...</a:t>
            </a:r>
          </a:p>
        </p:txBody>
      </p:sp>
      <p:sp>
        <p:nvSpPr>
          <p:cNvPr id="4" name="Rectangle 3"/>
          <p:cNvSpPr/>
          <p:nvPr/>
        </p:nvSpPr>
        <p:spPr>
          <a:xfrm>
            <a:off x="5728138" y="5530632"/>
            <a:ext cx="6096000" cy="646331"/>
          </a:xfrm>
          <a:prstGeom prst="rect">
            <a:avLst/>
          </a:prstGeom>
        </p:spPr>
        <p:txBody>
          <a:bodyPr>
            <a:spAutoFit/>
          </a:bodyPr>
          <a:lstStyle/>
          <a:p>
            <a:r>
              <a:rPr lang="fr-FR" dirty="0"/>
              <a:t>https://cryptoast.fr/security-token-vs-utility-token-comparaison/</a:t>
            </a:r>
          </a:p>
        </p:txBody>
      </p:sp>
    </p:spTree>
    <p:extLst>
      <p:ext uri="{BB962C8B-B14F-4D97-AF65-F5344CB8AC3E}">
        <p14:creationId xmlns:p14="http://schemas.microsoft.com/office/powerpoint/2010/main" val="2591358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smtClean="0"/>
              <a:t>Les cryptos</a:t>
            </a:r>
            <a:endParaRPr lang="fr-FR" dirty="0"/>
          </a:p>
        </p:txBody>
      </p:sp>
      <p:sp>
        <p:nvSpPr>
          <p:cNvPr id="2" name="Espace réservé du numéro de diapositive 1"/>
          <p:cNvSpPr>
            <a:spLocks noGrp="1"/>
          </p:cNvSpPr>
          <p:nvPr>
            <p:ph type="sldNum" sz="quarter" idx="4294967295"/>
          </p:nvPr>
        </p:nvSpPr>
        <p:spPr>
          <a:xfrm>
            <a:off x="11760200" y="6465888"/>
            <a:ext cx="431800" cy="365125"/>
          </a:xfrm>
          <a:prstGeom prst="rect">
            <a:avLst/>
          </a:prstGeom>
        </p:spPr>
        <p:txBody>
          <a:bodyPr/>
          <a:lstStyle/>
          <a:p>
            <a:pPr rtl="0"/>
            <a:fld id="{5AE1514C-5E56-4738-A1FF-4B1CFD2A3E36}" type="slidenum">
              <a:rPr lang="fr-FR" noProof="0" smtClean="0"/>
              <a:t>39</a:t>
            </a:fld>
            <a:endParaRPr lang="fr-FR" noProof="0"/>
          </a:p>
        </p:txBody>
      </p:sp>
    </p:spTree>
    <p:extLst>
      <p:ext uri="{BB962C8B-B14F-4D97-AF65-F5344CB8AC3E}">
        <p14:creationId xmlns:p14="http://schemas.microsoft.com/office/powerpoint/2010/main" val="1694871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9394" y="600469"/>
            <a:ext cx="6159062" cy="600164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fr-FR" sz="2400" dirty="0"/>
              <a:t>La </a:t>
            </a:r>
            <a:r>
              <a:rPr lang="fr-FR" sz="2400" dirty="0" err="1"/>
              <a:t>cryptomonnaie</a:t>
            </a:r>
            <a:r>
              <a:rPr lang="fr-FR" sz="2400" dirty="0"/>
              <a:t> ne peut exister sans la </a:t>
            </a:r>
            <a:r>
              <a:rPr lang="fr-FR" sz="2400" dirty="0" err="1"/>
              <a:t>blockchain</a:t>
            </a:r>
            <a:r>
              <a:rPr lang="fr-FR" sz="2400" dirty="0"/>
              <a:t>. La </a:t>
            </a:r>
            <a:r>
              <a:rPr lang="fr-FR" sz="2400" dirty="0" err="1"/>
              <a:t>cryptomonnaie</a:t>
            </a:r>
            <a:r>
              <a:rPr lang="fr-FR" sz="2400" dirty="0"/>
              <a:t> repose sur la cryptographie.</a:t>
            </a:r>
          </a:p>
          <a:p>
            <a:endParaRPr lang="fr-FR" sz="2400" dirty="0"/>
          </a:p>
          <a:p>
            <a:pPr marL="285750" indent="-285750">
              <a:buFont typeface="Wingdings" panose="05000000000000000000" pitchFamily="2" charset="2"/>
              <a:buChar char="ü"/>
            </a:pPr>
            <a:r>
              <a:rPr lang="fr-FR" sz="2400" dirty="0" smtClean="0"/>
              <a:t>2008</a:t>
            </a:r>
            <a:r>
              <a:rPr lang="fr-FR" sz="2400" dirty="0"/>
              <a:t>, création par Satoshi </a:t>
            </a:r>
            <a:r>
              <a:rPr lang="fr-FR" sz="2400" dirty="0" err="1" smtClean="0"/>
              <a:t>Nakamoto</a:t>
            </a:r>
            <a:endParaRPr lang="fr-FR" sz="2400" dirty="0"/>
          </a:p>
          <a:p>
            <a:pPr marL="285750" indent="-285750">
              <a:buFont typeface="Wingdings" panose="05000000000000000000" pitchFamily="2" charset="2"/>
              <a:buChar char="ü"/>
            </a:pPr>
            <a:r>
              <a:rPr lang="fr-FR" sz="2400" dirty="0"/>
              <a:t>2009, création du premier bloc</a:t>
            </a:r>
          </a:p>
          <a:p>
            <a:pPr marL="285750" indent="-285750">
              <a:buFont typeface="Wingdings" panose="05000000000000000000" pitchFamily="2" charset="2"/>
              <a:buChar char="ü"/>
            </a:pPr>
            <a:r>
              <a:rPr lang="fr-FR" sz="2400" dirty="0"/>
              <a:t>22 mai, achat d’une pizza en Bitcoins</a:t>
            </a:r>
          </a:p>
          <a:p>
            <a:pPr marL="285750" indent="-285750">
              <a:buFont typeface="Wingdings" panose="05000000000000000000" pitchFamily="2" charset="2"/>
              <a:buChar char="ü"/>
            </a:pPr>
            <a:r>
              <a:rPr lang="fr-FR" sz="2400" dirty="0"/>
              <a:t>Tous les 22 mai, c’est la fête des cryptos</a:t>
            </a:r>
          </a:p>
          <a:p>
            <a:pPr marL="285750" indent="-285750">
              <a:buFont typeface="Wingdings" panose="05000000000000000000" pitchFamily="2" charset="2"/>
              <a:buChar char="ü"/>
            </a:pPr>
            <a:r>
              <a:rPr lang="fr-FR" sz="2400" dirty="0"/>
              <a:t>2012, création de la fondation Bitcoin</a:t>
            </a:r>
          </a:p>
          <a:p>
            <a:pPr marL="285750" indent="-285750">
              <a:buFont typeface="Wingdings" panose="05000000000000000000" pitchFamily="2" charset="2"/>
              <a:buChar char="ü"/>
            </a:pPr>
            <a:r>
              <a:rPr lang="fr-FR" sz="2400" dirty="0"/>
              <a:t>Octobre 2012, publication du rapport de la BCE sur la technologie </a:t>
            </a:r>
            <a:r>
              <a:rPr lang="fr-FR" sz="2400" dirty="0" err="1"/>
              <a:t>Blockchain</a:t>
            </a:r>
            <a:endParaRPr lang="fr-FR" sz="2400" dirty="0"/>
          </a:p>
          <a:p>
            <a:pPr marL="285750" indent="-285750">
              <a:buFont typeface="Wingdings" panose="05000000000000000000" pitchFamily="2" charset="2"/>
              <a:buChar char="ü"/>
            </a:pPr>
            <a:r>
              <a:rPr lang="fr-FR" sz="2400" dirty="0" smtClean="0"/>
              <a:t>2013</a:t>
            </a:r>
            <a:r>
              <a:rPr lang="fr-FR" sz="2400" dirty="0"/>
              <a:t>, Reconnaissance des cryptos par l’Allemagne</a:t>
            </a:r>
          </a:p>
          <a:p>
            <a:pPr marL="285750" indent="-285750">
              <a:buFont typeface="Wingdings" panose="05000000000000000000" pitchFamily="2" charset="2"/>
              <a:buChar char="ü"/>
            </a:pPr>
            <a:r>
              <a:rPr lang="fr-FR" sz="2400" dirty="0"/>
              <a:t>Novembre 2017, premier billet sur la crypto par l’AMF avec plein de recommandations de prudence</a:t>
            </a:r>
          </a:p>
        </p:txBody>
      </p:sp>
      <p:pic>
        <p:nvPicPr>
          <p:cNvPr id="4" name="Image 3"/>
          <p:cNvPicPr>
            <a:picLocks noChangeAspect="1"/>
          </p:cNvPicPr>
          <p:nvPr/>
        </p:nvPicPr>
        <p:blipFill>
          <a:blip r:embed="rId2"/>
          <a:stretch>
            <a:fillRect/>
          </a:stretch>
        </p:blipFill>
        <p:spPr>
          <a:xfrm>
            <a:off x="6956943" y="862181"/>
            <a:ext cx="4709540" cy="3899005"/>
          </a:xfrm>
          <a:prstGeom prst="rect">
            <a:avLst/>
          </a:prstGeom>
        </p:spPr>
      </p:pic>
    </p:spTree>
    <p:extLst>
      <p:ext uri="{BB962C8B-B14F-4D97-AF65-F5344CB8AC3E}">
        <p14:creationId xmlns:p14="http://schemas.microsoft.com/office/powerpoint/2010/main" val="1764850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7269" y="1020544"/>
            <a:ext cx="8765628" cy="480131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fr-FR" b="1" dirty="0" err="1"/>
              <a:t>Digicash</a:t>
            </a:r>
            <a:r>
              <a:rPr lang="fr-FR" dirty="0"/>
              <a:t> lancé en 1989 par </a:t>
            </a:r>
            <a:r>
              <a:rPr lang="fr-FR" dirty="0">
                <a:solidFill>
                  <a:srgbClr val="FF0000"/>
                </a:solidFill>
              </a:rPr>
              <a:t>David </a:t>
            </a:r>
            <a:r>
              <a:rPr lang="fr-FR" dirty="0" err="1">
                <a:solidFill>
                  <a:srgbClr val="FF0000"/>
                </a:solidFill>
              </a:rPr>
              <a:t>Chaum</a:t>
            </a:r>
            <a:r>
              <a:rPr lang="fr-FR" dirty="0"/>
              <a:t>, cryptographe. Les transactions sécurisées reposaient sur un système de signature aveugle. Le problème est que le serveur était géré par une entreprise qui a fait faillite.</a:t>
            </a:r>
          </a:p>
          <a:p>
            <a:r>
              <a:rPr lang="fr-FR" b="1" dirty="0" err="1"/>
              <a:t>Hashcash</a:t>
            </a:r>
            <a:r>
              <a:rPr lang="fr-FR" dirty="0"/>
              <a:t> en 1997 lancé par </a:t>
            </a:r>
            <a:r>
              <a:rPr lang="fr-FR" dirty="0">
                <a:solidFill>
                  <a:srgbClr val="FF0000"/>
                </a:solidFill>
              </a:rPr>
              <a:t>Adam Back</a:t>
            </a:r>
            <a:r>
              <a:rPr lang="fr-FR" dirty="0"/>
              <a:t>. Le système reposait sur la puissance de calcul des ordinateurs et la preuve de travail (effectuer une certaine quantité de travail par l’intermédiaire de son ordinateur) pour décourager les spammeurs.</a:t>
            </a:r>
          </a:p>
          <a:p>
            <a:r>
              <a:rPr lang="fr-FR" b="1" dirty="0"/>
              <a:t>B-money</a:t>
            </a:r>
            <a:r>
              <a:rPr lang="fr-FR" dirty="0"/>
              <a:t> en 1998 par </a:t>
            </a:r>
            <a:r>
              <a:rPr lang="fr-FR" dirty="0">
                <a:solidFill>
                  <a:srgbClr val="FF0000"/>
                </a:solidFill>
              </a:rPr>
              <a:t>Wei </a:t>
            </a:r>
            <a:r>
              <a:rPr lang="fr-FR" dirty="0" err="1">
                <a:solidFill>
                  <a:srgbClr val="FF0000"/>
                </a:solidFill>
              </a:rPr>
              <a:t>Dai</a:t>
            </a:r>
            <a:r>
              <a:rPr lang="fr-FR" dirty="0"/>
              <a:t>. “Tout individu désireux d’utiliser un service en ligne devrait pouvoir avoir effectué une certaine quantité de travail par l’intermédiaire de son ordinateur serait récompensé avec des monnaies virtuelles”. B-money est considéré comme l’ancêtre du Bitcoin. Le problème est l’absence d’horodatage qui permettrait de dépenser plusieurs fois la même monnaie virtuelle.</a:t>
            </a:r>
          </a:p>
          <a:p>
            <a:r>
              <a:rPr lang="fr-FR" b="1" dirty="0" err="1"/>
              <a:t>BitGold</a:t>
            </a:r>
            <a:r>
              <a:rPr lang="fr-FR" dirty="0"/>
              <a:t> conçu en 1998 par </a:t>
            </a:r>
            <a:r>
              <a:rPr lang="fr-FR" dirty="0">
                <a:solidFill>
                  <a:srgbClr val="FF0000"/>
                </a:solidFill>
              </a:rPr>
              <a:t>Nick Szabo </a:t>
            </a:r>
            <a:r>
              <a:rPr lang="fr-FR" dirty="0"/>
              <a:t>(qui est peut-être le mystérieux inventeur du Bitcoin, Satoshi </a:t>
            </a:r>
            <a:r>
              <a:rPr lang="fr-FR" dirty="0" err="1"/>
              <a:t>Nakamoto</a:t>
            </a:r>
            <a:r>
              <a:rPr lang="fr-FR" dirty="0"/>
              <a:t>) se rapproche le plus du Bitcoin tel que nous le connaissons. Le réseau fonctionne de façon asynchrone (la solution de chaque équation devient partie intégrante de la prochaine équation à résoudre). Ainsi, une série de transactions s’enchaînent les unes aux autres de façon chronologique. La nouvelle monnaie est donc horodatée. </a:t>
            </a:r>
            <a:r>
              <a:rPr lang="fr-FR" dirty="0" err="1"/>
              <a:t>Bitgold</a:t>
            </a:r>
            <a:r>
              <a:rPr lang="fr-FR" dirty="0"/>
              <a:t> s’est heurté à une série d’attaques qui a conduit à son abandon.</a:t>
            </a:r>
          </a:p>
        </p:txBody>
      </p:sp>
    </p:spTree>
    <p:extLst>
      <p:ext uri="{BB962C8B-B14F-4D97-AF65-F5344CB8AC3E}">
        <p14:creationId xmlns:p14="http://schemas.microsoft.com/office/powerpoint/2010/main" val="3417836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tournant </a:t>
            </a:r>
            <a:r>
              <a:rPr lang="fr-FR" dirty="0" err="1" smtClean="0"/>
              <a:t>ethereum</a:t>
            </a:r>
            <a:endParaRPr lang="fr-FR" dirty="0"/>
          </a:p>
        </p:txBody>
      </p:sp>
      <p:sp>
        <p:nvSpPr>
          <p:cNvPr id="3" name="Rectangle 2"/>
          <p:cNvSpPr/>
          <p:nvPr/>
        </p:nvSpPr>
        <p:spPr>
          <a:xfrm>
            <a:off x="3672294" y="5956002"/>
            <a:ext cx="4847417" cy="369332"/>
          </a:xfrm>
          <a:prstGeom prst="rect">
            <a:avLst/>
          </a:prstGeom>
        </p:spPr>
        <p:txBody>
          <a:bodyPr wrap="none">
            <a:spAutoFit/>
          </a:bodyPr>
          <a:lstStyle/>
          <a:p>
            <a:r>
              <a:rPr lang="fr-FR" dirty="0"/>
              <a:t>https://www.youtube.com/watch?v=8OFeSurftbo</a:t>
            </a:r>
          </a:p>
        </p:txBody>
      </p:sp>
      <p:pic>
        <p:nvPicPr>
          <p:cNvPr id="4" name="Image 3"/>
          <p:cNvPicPr>
            <a:picLocks noChangeAspect="1"/>
          </p:cNvPicPr>
          <p:nvPr/>
        </p:nvPicPr>
        <p:blipFill>
          <a:blip r:embed="rId2"/>
          <a:stretch>
            <a:fillRect/>
          </a:stretch>
        </p:blipFill>
        <p:spPr>
          <a:xfrm>
            <a:off x="2552207" y="1431139"/>
            <a:ext cx="7087589" cy="4401164"/>
          </a:xfrm>
          <a:prstGeom prst="rect">
            <a:avLst/>
          </a:prstGeom>
        </p:spPr>
      </p:pic>
    </p:spTree>
    <p:extLst>
      <p:ext uri="{BB962C8B-B14F-4D97-AF65-F5344CB8AC3E}">
        <p14:creationId xmlns:p14="http://schemas.microsoft.com/office/powerpoint/2010/main" val="3782223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54717" y="747788"/>
            <a:ext cx="6096000" cy="1200329"/>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fr-FR" dirty="0" err="1"/>
              <a:t>Polygon</a:t>
            </a:r>
            <a:r>
              <a:rPr lang="fr-FR" dirty="0"/>
              <a:t> est une plateforme de </a:t>
            </a:r>
            <a:r>
              <a:rPr lang="fr-FR" dirty="0" err="1"/>
              <a:t>scalabilité</a:t>
            </a:r>
            <a:r>
              <a:rPr lang="fr-FR" dirty="0"/>
              <a:t> de </a:t>
            </a:r>
            <a:r>
              <a:rPr lang="fr-FR" dirty="0" err="1"/>
              <a:t>blockchain</a:t>
            </a:r>
            <a:r>
              <a:rPr lang="fr-FR" dirty="0"/>
              <a:t> indienne. Elle répond aux difficultés auxquelles fait face </a:t>
            </a:r>
            <a:r>
              <a:rPr lang="fr-FR" dirty="0" err="1"/>
              <a:t>Ethereum</a:t>
            </a:r>
            <a:r>
              <a:rPr lang="fr-FR" dirty="0"/>
              <a:t> tels que les frais importants, la mauvaise expérience utilisateur et un nombre de transaction par seconde bas. </a:t>
            </a:r>
          </a:p>
        </p:txBody>
      </p:sp>
      <p:pic>
        <p:nvPicPr>
          <p:cNvPr id="4" name="Image 3"/>
          <p:cNvPicPr>
            <a:picLocks noChangeAspect="1"/>
          </p:cNvPicPr>
          <p:nvPr/>
        </p:nvPicPr>
        <p:blipFill>
          <a:blip r:embed="rId2"/>
          <a:stretch>
            <a:fillRect/>
          </a:stretch>
        </p:blipFill>
        <p:spPr>
          <a:xfrm>
            <a:off x="1246819" y="2121538"/>
            <a:ext cx="6639852" cy="3905795"/>
          </a:xfrm>
          <a:prstGeom prst="rect">
            <a:avLst/>
          </a:prstGeom>
        </p:spPr>
      </p:pic>
      <p:sp>
        <p:nvSpPr>
          <p:cNvPr id="5" name="Rectangle 4"/>
          <p:cNvSpPr/>
          <p:nvPr/>
        </p:nvSpPr>
        <p:spPr>
          <a:xfrm>
            <a:off x="4566745" y="6027333"/>
            <a:ext cx="7225862"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fr-FR" dirty="0"/>
              <a:t>https://www.youtube.com/watch?v=x3HSr62ax3U&amp;list=PL6VM0N695IhnurbIjBTwzQ3cSeXvBJeJj&amp;index=17</a:t>
            </a:r>
          </a:p>
        </p:txBody>
      </p:sp>
    </p:spTree>
    <p:extLst>
      <p:ext uri="{BB962C8B-B14F-4D97-AF65-F5344CB8AC3E}">
        <p14:creationId xmlns:p14="http://schemas.microsoft.com/office/powerpoint/2010/main" val="1594371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313521" y="961816"/>
            <a:ext cx="11564964" cy="5344271"/>
          </a:xfrm>
          <a:prstGeom prst="rect">
            <a:avLst/>
          </a:prstGeom>
        </p:spPr>
      </p:pic>
      <p:sp>
        <p:nvSpPr>
          <p:cNvPr id="4" name="Rectangle 3"/>
          <p:cNvSpPr/>
          <p:nvPr/>
        </p:nvSpPr>
        <p:spPr>
          <a:xfrm>
            <a:off x="517042" y="453838"/>
            <a:ext cx="2833724"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dirty="0"/>
              <a:t>https://coinmarketcap.com/</a:t>
            </a:r>
          </a:p>
        </p:txBody>
      </p:sp>
    </p:spTree>
    <p:extLst>
      <p:ext uri="{BB962C8B-B14F-4D97-AF65-F5344CB8AC3E}">
        <p14:creationId xmlns:p14="http://schemas.microsoft.com/office/powerpoint/2010/main" val="705540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6804" y="551821"/>
            <a:ext cx="8326120"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a:t>https://www.coinhouse.com/fr/blog/actualites/cryptomonnaies-prometteuses-2022/</a:t>
            </a:r>
          </a:p>
        </p:txBody>
      </p:sp>
      <p:pic>
        <p:nvPicPr>
          <p:cNvPr id="4" name="Image 3"/>
          <p:cNvPicPr>
            <a:picLocks noChangeAspect="1"/>
          </p:cNvPicPr>
          <p:nvPr/>
        </p:nvPicPr>
        <p:blipFill>
          <a:blip r:embed="rId2"/>
          <a:stretch>
            <a:fillRect/>
          </a:stretch>
        </p:blipFill>
        <p:spPr>
          <a:xfrm>
            <a:off x="486803" y="1355833"/>
            <a:ext cx="11155332" cy="5100911"/>
          </a:xfrm>
          <a:prstGeom prst="rect">
            <a:avLst/>
          </a:prstGeom>
        </p:spPr>
      </p:pic>
    </p:spTree>
    <p:extLst>
      <p:ext uri="{BB962C8B-B14F-4D97-AF65-F5344CB8AC3E}">
        <p14:creationId xmlns:p14="http://schemas.microsoft.com/office/powerpoint/2010/main" val="3521152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ored Ape holder loses NFTs worth $567,000 to a scamm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6742" y="-1"/>
            <a:ext cx="5595257" cy="6831013"/>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p:cNvSpPr>
            <a:spLocks noGrp="1"/>
          </p:cNvSpPr>
          <p:nvPr>
            <p:ph type="ctrTitle"/>
          </p:nvPr>
        </p:nvSpPr>
        <p:spPr/>
        <p:txBody>
          <a:bodyPr/>
          <a:lstStyle/>
          <a:p>
            <a:r>
              <a:rPr lang="fr-FR" dirty="0" smtClean="0">
                <a:solidFill>
                  <a:srgbClr val="FF0000"/>
                </a:solidFill>
              </a:rPr>
              <a:t>NFT</a:t>
            </a:r>
            <a:endParaRPr lang="fr-FR" dirty="0">
              <a:solidFill>
                <a:srgbClr val="FF0000"/>
              </a:solidFill>
            </a:endParaRPr>
          </a:p>
        </p:txBody>
      </p:sp>
      <p:sp>
        <p:nvSpPr>
          <p:cNvPr id="2" name="Espace réservé du numéro de diapositive 1"/>
          <p:cNvSpPr>
            <a:spLocks noGrp="1"/>
          </p:cNvSpPr>
          <p:nvPr>
            <p:ph type="sldNum" sz="quarter" idx="4294967295"/>
          </p:nvPr>
        </p:nvSpPr>
        <p:spPr>
          <a:xfrm>
            <a:off x="11760200" y="6465888"/>
            <a:ext cx="431800" cy="365125"/>
          </a:xfrm>
          <a:prstGeom prst="rect">
            <a:avLst/>
          </a:prstGeom>
        </p:spPr>
        <p:txBody>
          <a:bodyPr/>
          <a:lstStyle/>
          <a:p>
            <a:pPr rtl="0"/>
            <a:fld id="{5AE1514C-5E56-4738-A1FF-4B1CFD2A3E36}" type="slidenum">
              <a:rPr lang="fr-FR" noProof="0" smtClean="0"/>
              <a:t>46</a:t>
            </a:fld>
            <a:endParaRPr lang="fr-FR" noProof="0"/>
          </a:p>
        </p:txBody>
      </p:sp>
    </p:spTree>
    <p:extLst>
      <p:ext uri="{BB962C8B-B14F-4D97-AF65-F5344CB8AC3E}">
        <p14:creationId xmlns:p14="http://schemas.microsoft.com/office/powerpoint/2010/main" val="1311145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Qu’</a:t>
            </a:r>
            <a:r>
              <a:rPr lang="fr-FR" dirty="0" err="1" smtClean="0"/>
              <a:t>est-ce-qu’un</a:t>
            </a:r>
            <a:r>
              <a:rPr lang="fr-FR" dirty="0" smtClean="0"/>
              <a:t> NFT ? </a:t>
            </a:r>
            <a:endParaRPr lang="fr-FR" dirty="0"/>
          </a:p>
        </p:txBody>
      </p:sp>
      <p:graphicFrame>
        <p:nvGraphicFramePr>
          <p:cNvPr id="4" name="Diagramme 3"/>
          <p:cNvGraphicFramePr/>
          <p:nvPr>
            <p:extLst>
              <p:ext uri="{D42A27DB-BD31-4B8C-83A1-F6EECF244321}">
                <p14:modId xmlns:p14="http://schemas.microsoft.com/office/powerpoint/2010/main" val="3213741380"/>
              </p:ext>
            </p:extLst>
          </p:nvPr>
        </p:nvGraphicFramePr>
        <p:xfrm>
          <a:off x="0" y="1564564"/>
          <a:ext cx="7238124" cy="4447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 4"/>
          <p:cNvPicPr>
            <a:picLocks noChangeAspect="1"/>
          </p:cNvPicPr>
          <p:nvPr/>
        </p:nvPicPr>
        <p:blipFill>
          <a:blip r:embed="rId7"/>
          <a:stretch>
            <a:fillRect/>
          </a:stretch>
        </p:blipFill>
        <p:spPr>
          <a:xfrm>
            <a:off x="7357734" y="425669"/>
            <a:ext cx="4702887" cy="6432331"/>
          </a:xfrm>
          <a:prstGeom prst="rect">
            <a:avLst/>
          </a:prstGeom>
        </p:spPr>
      </p:pic>
    </p:spTree>
    <p:extLst>
      <p:ext uri="{BB962C8B-B14F-4D97-AF65-F5344CB8AC3E}">
        <p14:creationId xmlns:p14="http://schemas.microsoft.com/office/powerpoint/2010/main" val="83872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p:cNvPicPr>
            <a:picLocks noGrp="1" noChangeAspect="1"/>
          </p:cNvPicPr>
          <p:nvPr>
            <p:ph type="pic" sz="quarter" idx="13"/>
          </p:nvPr>
        </p:nvPicPr>
        <p:blipFill>
          <a:blip r:embed="rId3"/>
          <a:srcRect l="3122" r="3122"/>
          <a:stretch>
            <a:fillRect/>
          </a:stretch>
        </p:blipFill>
        <p:spPr>
          <a:prstGeom prst="rect">
            <a:avLst/>
          </a:prstGeom>
        </p:spPr>
      </p:pic>
    </p:spTree>
    <p:extLst>
      <p:ext uri="{BB962C8B-B14F-4D97-AF65-F5344CB8AC3E}">
        <p14:creationId xmlns:p14="http://schemas.microsoft.com/office/powerpoint/2010/main" val="40428472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11760200" y="6465888"/>
            <a:ext cx="431800" cy="365125"/>
          </a:xfrm>
          <a:prstGeom prst="rect">
            <a:avLst/>
          </a:prstGeom>
        </p:spPr>
        <p:txBody>
          <a:bodyPr/>
          <a:lstStyle/>
          <a:p>
            <a:pPr rtl="0"/>
            <a:fld id="{5AE1514C-5E56-4738-A1FF-4B1CFD2A3E36}" type="slidenum">
              <a:rPr lang="fr-FR" noProof="0" smtClean="0"/>
              <a:t>49</a:t>
            </a:fld>
            <a:endParaRPr lang="fr-FR" noProof="0"/>
          </a:p>
        </p:txBody>
      </p:sp>
      <p:sp>
        <p:nvSpPr>
          <p:cNvPr id="4" name="Rectangle 3"/>
          <p:cNvSpPr/>
          <p:nvPr/>
        </p:nvSpPr>
        <p:spPr>
          <a:xfrm>
            <a:off x="399393" y="662180"/>
            <a:ext cx="6096000" cy="646331"/>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fr-FR" dirty="0"/>
              <a:t>Quantum est le premier NFT créé par </a:t>
            </a:r>
            <a:r>
              <a:rPr lang="fr-FR" dirty="0" err="1"/>
              <a:t>McCoy</a:t>
            </a:r>
            <a:r>
              <a:rPr lang="fr-FR" dirty="0"/>
              <a:t> et </a:t>
            </a:r>
            <a:r>
              <a:rPr lang="fr-FR" dirty="0" err="1"/>
              <a:t>Dash</a:t>
            </a:r>
            <a:r>
              <a:rPr lang="fr-FR" dirty="0"/>
              <a:t> en 2014 lors d’une conférence au New Museum de New York.</a:t>
            </a:r>
          </a:p>
        </p:txBody>
      </p:sp>
      <p:pic>
        <p:nvPicPr>
          <p:cNvPr id="5" name="Image 4"/>
          <p:cNvPicPr>
            <a:picLocks noChangeAspect="1"/>
          </p:cNvPicPr>
          <p:nvPr/>
        </p:nvPicPr>
        <p:blipFill>
          <a:blip r:embed="rId2"/>
          <a:stretch>
            <a:fillRect/>
          </a:stretch>
        </p:blipFill>
        <p:spPr>
          <a:xfrm>
            <a:off x="399393" y="1506098"/>
            <a:ext cx="4461641" cy="4461641"/>
          </a:xfrm>
          <a:prstGeom prst="rect">
            <a:avLst/>
          </a:prstGeom>
        </p:spPr>
      </p:pic>
      <p:sp>
        <p:nvSpPr>
          <p:cNvPr id="6" name="Rectangle 5"/>
          <p:cNvSpPr/>
          <p:nvPr/>
        </p:nvSpPr>
        <p:spPr>
          <a:xfrm>
            <a:off x="5365531" y="2273652"/>
            <a:ext cx="6096000" cy="92333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fr-FR" dirty="0"/>
              <a:t>La première œuvre d’art jamais créée sur la base de la technologie NFT a été adjugée pour 1,47 million de dollars (environ 1,2 million d’euros</a:t>
            </a:r>
            <a:r>
              <a:rPr lang="fr-FR" dirty="0" smtClean="0"/>
              <a:t>) avant que le terme </a:t>
            </a:r>
            <a:r>
              <a:rPr lang="fr-FR" dirty="0" err="1" smtClean="0"/>
              <a:t>exiSte</a:t>
            </a:r>
            <a:r>
              <a:rPr lang="fr-FR" dirty="0" smtClean="0"/>
              <a:t>.</a:t>
            </a:r>
            <a:endParaRPr lang="fr-FR" dirty="0"/>
          </a:p>
        </p:txBody>
      </p:sp>
      <p:sp>
        <p:nvSpPr>
          <p:cNvPr id="7" name="Rectangle 6"/>
          <p:cNvSpPr/>
          <p:nvPr/>
        </p:nvSpPr>
        <p:spPr>
          <a:xfrm>
            <a:off x="5365531" y="3456066"/>
            <a:ext cx="6096000" cy="92333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fr-FR" dirty="0"/>
              <a:t>Les NFT renforcent le droit de propriété de toutes les œuvres immatérielles dont l’art. Ils sont en effet basés sur des smart </a:t>
            </a:r>
            <a:r>
              <a:rPr lang="fr-FR" dirty="0" err="1" smtClean="0"/>
              <a:t>contracts</a:t>
            </a:r>
            <a:r>
              <a:rPr lang="fr-FR" dirty="0" smtClean="0"/>
              <a:t>. </a:t>
            </a:r>
            <a:endParaRPr lang="fr-FR" dirty="0"/>
          </a:p>
        </p:txBody>
      </p:sp>
      <p:sp>
        <p:nvSpPr>
          <p:cNvPr id="8" name="Rectangle à coins arrondis 7"/>
          <p:cNvSpPr/>
          <p:nvPr/>
        </p:nvSpPr>
        <p:spPr>
          <a:xfrm>
            <a:off x="5365531" y="4855779"/>
            <a:ext cx="2469931" cy="945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CODE IS LAW</a:t>
            </a:r>
            <a:endParaRPr lang="fr-FR" dirty="0"/>
          </a:p>
        </p:txBody>
      </p:sp>
    </p:spTree>
    <p:extLst>
      <p:ext uri="{BB962C8B-B14F-4D97-AF65-F5344CB8AC3E}">
        <p14:creationId xmlns:p14="http://schemas.microsoft.com/office/powerpoint/2010/main" val="13766993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958F84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62024" y="666754"/>
            <a:ext cx="10267950" cy="5619750"/>
          </a:xfrm>
          <a:prstGeom prst="rect">
            <a:avLst/>
          </a:prstGeom>
        </p:spPr>
      </p:pic>
      <p:sp>
        <p:nvSpPr>
          <p:cNvPr id="2" name="Rectangle 1"/>
          <p:cNvSpPr/>
          <p:nvPr/>
        </p:nvSpPr>
        <p:spPr>
          <a:xfrm>
            <a:off x="757073" y="56252"/>
            <a:ext cx="10657161"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fr-FR" dirty="0"/>
              <a:t>En 2017, le terme NFT est inventé par Dieter Shirley (https://twitter.com/dete73), fondateur des </a:t>
            </a:r>
            <a:r>
              <a:rPr lang="fr-FR" dirty="0" err="1"/>
              <a:t>Cryptokitties</a:t>
            </a:r>
            <a:r>
              <a:rPr lang="fr-FR" dirty="0"/>
              <a:t>, animal de compagnie virtuel. </a:t>
            </a:r>
            <a:r>
              <a:rPr lang="fr-FR" dirty="0" err="1"/>
              <a:t>CryptoKitties</a:t>
            </a:r>
            <a:r>
              <a:rPr lang="fr-FR" dirty="0"/>
              <a:t> est un jeu en ligne et </a:t>
            </a:r>
            <a:r>
              <a:rPr lang="fr-FR" dirty="0" err="1"/>
              <a:t>DApp</a:t>
            </a:r>
            <a:r>
              <a:rPr lang="fr-FR" dirty="0"/>
              <a:t> (application décentralisée) qui permet aux joueurs d’acheter et de vendre ainsi que de collecter et d’élever différents types de chats virtuels. </a:t>
            </a:r>
            <a:endParaRPr lang="fr-FR" dirty="0" smtClean="0"/>
          </a:p>
          <a:p>
            <a:pPr algn="just"/>
            <a:r>
              <a:rPr lang="fr-FR" dirty="0" smtClean="0"/>
              <a:t>Il </a:t>
            </a:r>
            <a:r>
              <a:rPr lang="fr-FR" dirty="0"/>
              <a:t>utilise la </a:t>
            </a:r>
            <a:r>
              <a:rPr lang="fr-FR" dirty="0" err="1"/>
              <a:t>blockchain</a:t>
            </a:r>
            <a:r>
              <a:rPr lang="fr-FR" dirty="0"/>
              <a:t> </a:t>
            </a:r>
            <a:r>
              <a:rPr lang="fr-FR" dirty="0" err="1"/>
              <a:t>Ethereum</a:t>
            </a:r>
            <a:r>
              <a:rPr lang="fr-FR" dirty="0"/>
              <a:t>, et les chats virtuels sont négociés en échange d’Ether la </a:t>
            </a:r>
            <a:r>
              <a:rPr lang="fr-FR" dirty="0" err="1"/>
              <a:t>cryptomonnaie</a:t>
            </a:r>
            <a:r>
              <a:rPr lang="fr-FR" dirty="0"/>
              <a:t> de la </a:t>
            </a:r>
            <a:r>
              <a:rPr lang="fr-FR" dirty="0" err="1"/>
              <a:t>blockchain</a:t>
            </a:r>
            <a:r>
              <a:rPr lang="fr-FR" dirty="0"/>
              <a:t> </a:t>
            </a:r>
            <a:r>
              <a:rPr lang="fr-FR" dirty="0" err="1"/>
              <a:t>Ethereum</a:t>
            </a:r>
            <a:r>
              <a:rPr lang="fr-FR" dirty="0"/>
              <a:t>.</a:t>
            </a:r>
          </a:p>
        </p:txBody>
      </p:sp>
    </p:spTree>
    <p:extLst>
      <p:ext uri="{BB962C8B-B14F-4D97-AF65-F5344CB8AC3E}">
        <p14:creationId xmlns:p14="http://schemas.microsoft.com/office/powerpoint/2010/main" val="4077182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5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40EA4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62025" y="619125"/>
            <a:ext cx="10267950" cy="5619750"/>
          </a:xfrm>
          <a:prstGeom prst="rect">
            <a:avLst/>
          </a:prstGeom>
        </p:spPr>
      </p:pic>
      <p:sp>
        <p:nvSpPr>
          <p:cNvPr id="2" name="Rectangle 1"/>
          <p:cNvSpPr/>
          <p:nvPr/>
        </p:nvSpPr>
        <p:spPr>
          <a:xfrm>
            <a:off x="0" y="0"/>
            <a:ext cx="6096000" cy="147732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fr-FR" dirty="0" err="1"/>
              <a:t>CryptoPunks</a:t>
            </a:r>
            <a:r>
              <a:rPr lang="fr-FR" dirty="0"/>
              <a:t> est une collection de jetons non fongibles (NFT) sur la </a:t>
            </a:r>
            <a:r>
              <a:rPr lang="fr-FR" dirty="0" err="1"/>
              <a:t>blockchain</a:t>
            </a:r>
            <a:r>
              <a:rPr lang="fr-FR" dirty="0"/>
              <a:t> </a:t>
            </a:r>
            <a:r>
              <a:rPr lang="fr-FR" dirty="0" err="1"/>
              <a:t>Ethereum</a:t>
            </a:r>
            <a:r>
              <a:rPr lang="fr-FR" dirty="0"/>
              <a:t>. Le projet a été lancé en juin 2017 par le studio </a:t>
            </a:r>
            <a:r>
              <a:rPr lang="fr-FR" dirty="0" err="1"/>
              <a:t>Larva</a:t>
            </a:r>
            <a:r>
              <a:rPr lang="fr-FR" dirty="0"/>
              <a:t> </a:t>
            </a:r>
            <a:r>
              <a:rPr lang="fr-FR" dirty="0" err="1"/>
              <a:t>Labs</a:t>
            </a:r>
            <a:r>
              <a:rPr lang="fr-FR" dirty="0"/>
              <a:t>. Le projet expérimental a été inspiré par les scènes punk de Londres, le mouvement cyberpunk et les artistes de musique électronique </a:t>
            </a:r>
            <a:r>
              <a:rPr lang="fr-FR" dirty="0" err="1"/>
              <a:t>Daft</a:t>
            </a:r>
            <a:r>
              <a:rPr lang="fr-FR" dirty="0"/>
              <a:t> Punk.</a:t>
            </a:r>
          </a:p>
        </p:txBody>
      </p:sp>
    </p:spTree>
    <p:extLst>
      <p:ext uri="{BB962C8B-B14F-4D97-AF65-F5344CB8AC3E}">
        <p14:creationId xmlns:p14="http://schemas.microsoft.com/office/powerpoint/2010/main" val="720904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2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52</a:t>
            </a:fld>
            <a:endParaRPr lang="fr-FR" noProof="0"/>
          </a:p>
        </p:txBody>
      </p:sp>
      <p:sp>
        <p:nvSpPr>
          <p:cNvPr id="3" name="Ellipse 2"/>
          <p:cNvSpPr/>
          <p:nvPr/>
        </p:nvSpPr>
        <p:spPr>
          <a:xfrm>
            <a:off x="407963" y="253218"/>
            <a:ext cx="956603" cy="53457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NFT</a:t>
            </a:r>
            <a:endParaRPr lang="fr-FR" dirty="0"/>
          </a:p>
        </p:txBody>
      </p:sp>
      <p:pic>
        <p:nvPicPr>
          <p:cNvPr id="10" name="Image 9"/>
          <p:cNvPicPr>
            <a:picLocks noChangeAspect="1"/>
          </p:cNvPicPr>
          <p:nvPr/>
        </p:nvPicPr>
        <p:blipFill>
          <a:blip r:embed="rId2"/>
          <a:stretch>
            <a:fillRect/>
          </a:stretch>
        </p:blipFill>
        <p:spPr>
          <a:xfrm>
            <a:off x="886264" y="1019624"/>
            <a:ext cx="4608125" cy="2608188"/>
          </a:xfrm>
          <a:prstGeom prst="rect">
            <a:avLst/>
          </a:prstGeom>
        </p:spPr>
      </p:pic>
      <p:sp>
        <p:nvSpPr>
          <p:cNvPr id="8" name="Rectangle 7"/>
          <p:cNvSpPr/>
          <p:nvPr/>
        </p:nvSpPr>
        <p:spPr>
          <a:xfrm>
            <a:off x="886264" y="4064141"/>
            <a:ext cx="5052602" cy="369332"/>
          </a:xfrm>
          <a:prstGeom prst="rect">
            <a:avLst/>
          </a:prstGeom>
        </p:spPr>
        <p:txBody>
          <a:bodyPr wrap="none">
            <a:spAutoFit/>
          </a:bodyPr>
          <a:lstStyle/>
          <a:p>
            <a:r>
              <a:rPr lang="fr-FR" dirty="0"/>
              <a:t>https://www.youtube.com/watch?v=U6srBwVduMk</a:t>
            </a:r>
          </a:p>
        </p:txBody>
      </p:sp>
      <p:pic>
        <p:nvPicPr>
          <p:cNvPr id="9" name="Image 8"/>
          <p:cNvPicPr>
            <a:picLocks noChangeAspect="1"/>
          </p:cNvPicPr>
          <p:nvPr/>
        </p:nvPicPr>
        <p:blipFill>
          <a:blip r:embed="rId3"/>
          <a:stretch>
            <a:fillRect/>
          </a:stretch>
        </p:blipFill>
        <p:spPr>
          <a:xfrm>
            <a:off x="6094358" y="1019625"/>
            <a:ext cx="5366656" cy="2608188"/>
          </a:xfrm>
          <a:prstGeom prst="rect">
            <a:avLst/>
          </a:prstGeom>
        </p:spPr>
      </p:pic>
    </p:spTree>
    <p:extLst>
      <p:ext uri="{BB962C8B-B14F-4D97-AF65-F5344CB8AC3E}">
        <p14:creationId xmlns:p14="http://schemas.microsoft.com/office/powerpoint/2010/main" val="21089113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53</a:t>
            </a:fld>
            <a:endParaRPr lang="fr-FR" noProof="0"/>
          </a:p>
        </p:txBody>
      </p:sp>
      <p:pic>
        <p:nvPicPr>
          <p:cNvPr id="3" name="Image 2"/>
          <p:cNvPicPr>
            <a:picLocks noChangeAspect="1"/>
          </p:cNvPicPr>
          <p:nvPr/>
        </p:nvPicPr>
        <p:blipFill>
          <a:blip r:embed="rId2"/>
          <a:stretch>
            <a:fillRect/>
          </a:stretch>
        </p:blipFill>
        <p:spPr>
          <a:xfrm>
            <a:off x="225083" y="140938"/>
            <a:ext cx="11522604" cy="5992576"/>
          </a:xfrm>
          <a:prstGeom prst="rect">
            <a:avLst/>
          </a:prstGeom>
        </p:spPr>
      </p:pic>
    </p:spTree>
    <p:extLst>
      <p:ext uri="{BB962C8B-B14F-4D97-AF65-F5344CB8AC3E}">
        <p14:creationId xmlns:p14="http://schemas.microsoft.com/office/powerpoint/2010/main" val="7017892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autres usages des NFT</a:t>
            </a:r>
            <a:endParaRPr lang="fr-FR" dirty="0"/>
          </a:p>
        </p:txBody>
      </p:sp>
      <p:sp>
        <p:nvSpPr>
          <p:cNvPr id="4" name="Espace réservé du contenu 3"/>
          <p:cNvSpPr>
            <a:spLocks noGrp="1"/>
          </p:cNvSpPr>
          <p:nvPr>
            <p:ph idx="1"/>
          </p:nvPr>
        </p:nvSpPr>
        <p:spPr>
          <a:xfrm>
            <a:off x="0" y="1690688"/>
            <a:ext cx="6650418" cy="4351336"/>
          </a:xfrm>
        </p:spPr>
        <p:txBody>
          <a:bodyPr>
            <a:normAutofit lnSpcReduction="10000"/>
          </a:bodyPr>
          <a:lstStyle/>
          <a:p>
            <a:r>
              <a:rPr lang="fr-FR" dirty="0"/>
              <a:t> Billetterie : La </a:t>
            </a:r>
            <a:r>
              <a:rPr lang="fr-FR" dirty="0">
                <a:hlinkClick r:id="rId2"/>
              </a:rPr>
              <a:t>National Football League (NFL)</a:t>
            </a:r>
            <a:r>
              <a:rPr lang="fr-FR" dirty="0"/>
              <a:t> vend des billets sous forme de NFT afin d’éviter la fraude.</a:t>
            </a:r>
            <a:br>
              <a:rPr lang="fr-FR" dirty="0"/>
            </a:br>
            <a:r>
              <a:rPr lang="fr-FR" dirty="0"/>
              <a:t>✅ Adhésion : </a:t>
            </a:r>
            <a:r>
              <a:rPr lang="fr-FR" dirty="0">
                <a:hlinkClick r:id="rId3"/>
              </a:rPr>
              <a:t>L'Olympia</a:t>
            </a:r>
            <a:r>
              <a:rPr lang="fr-FR" dirty="0"/>
              <a:t> émet des cartes de membre sous forme de NFT donnant droit à des privilèges exclusifs.</a:t>
            </a:r>
            <a:br>
              <a:rPr lang="fr-FR" dirty="0"/>
            </a:br>
            <a:r>
              <a:rPr lang="fr-FR" dirty="0"/>
              <a:t>✅ Musique : </a:t>
            </a:r>
            <a:r>
              <a:rPr lang="fr-FR" dirty="0">
                <a:hlinkClick r:id="rId4"/>
              </a:rPr>
              <a:t>#Muse</a:t>
            </a:r>
            <a:r>
              <a:rPr lang="fr-FR" dirty="0"/>
              <a:t> a vendu son dernier album « Will Of The People » sous forme de NFT.</a:t>
            </a:r>
            <a:br>
              <a:rPr lang="fr-FR" dirty="0"/>
            </a:br>
            <a:r>
              <a:rPr lang="fr-FR" dirty="0"/>
              <a:t>✅ Immobilier : </a:t>
            </a:r>
            <a:r>
              <a:rPr lang="fr-FR" dirty="0" err="1">
                <a:hlinkClick r:id="rId5"/>
              </a:rPr>
              <a:t>RealT</a:t>
            </a:r>
            <a:r>
              <a:rPr lang="fr-FR" dirty="0"/>
              <a:t> permet la numérisation d’actif immobilier, généralement peu liquide.</a:t>
            </a:r>
          </a:p>
        </p:txBody>
      </p:sp>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54</a:t>
            </a:fld>
            <a:endParaRPr lang="fr-FR" noProof="0"/>
          </a:p>
        </p:txBody>
      </p:sp>
      <p:pic>
        <p:nvPicPr>
          <p:cNvPr id="5" name="Image 4"/>
          <p:cNvPicPr>
            <a:picLocks noChangeAspect="1"/>
          </p:cNvPicPr>
          <p:nvPr/>
        </p:nvPicPr>
        <p:blipFill>
          <a:blip r:embed="rId6"/>
          <a:stretch>
            <a:fillRect/>
          </a:stretch>
        </p:blipFill>
        <p:spPr>
          <a:xfrm>
            <a:off x="6716109" y="961697"/>
            <a:ext cx="5281449" cy="2970815"/>
          </a:xfrm>
          <a:prstGeom prst="rect">
            <a:avLst/>
          </a:prstGeom>
        </p:spPr>
      </p:pic>
      <p:sp>
        <p:nvSpPr>
          <p:cNvPr id="6" name="Rectangle à coins arrondis 5"/>
          <p:cNvSpPr/>
          <p:nvPr/>
        </p:nvSpPr>
        <p:spPr>
          <a:xfrm>
            <a:off x="7409793" y="4083269"/>
            <a:ext cx="3944010" cy="4729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Muse / </a:t>
            </a:r>
            <a:r>
              <a:rPr lang="fr-FR" dirty="0" err="1" smtClean="0"/>
              <a:t>Serenade</a:t>
            </a:r>
            <a:endParaRPr lang="fr-FR" dirty="0"/>
          </a:p>
        </p:txBody>
      </p:sp>
    </p:spTree>
    <p:extLst>
      <p:ext uri="{BB962C8B-B14F-4D97-AF65-F5344CB8AC3E}">
        <p14:creationId xmlns:p14="http://schemas.microsoft.com/office/powerpoint/2010/main" val="5143924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504496"/>
            <a:ext cx="6006661" cy="5152204"/>
          </a:xfrm>
        </p:spPr>
        <p:txBody>
          <a:bodyPr>
            <a:noAutofit/>
          </a:bodyPr>
          <a:lstStyle/>
          <a:p>
            <a:r>
              <a:rPr lang="fr-FR" sz="1800" dirty="0"/>
              <a:t> </a:t>
            </a:r>
            <a:r>
              <a:rPr lang="fr-FR" sz="2400" dirty="0"/>
              <a:t>Actifs in-</a:t>
            </a:r>
            <a:r>
              <a:rPr lang="fr-FR" sz="2400" dirty="0" err="1"/>
              <a:t>game</a:t>
            </a:r>
            <a:r>
              <a:rPr lang="fr-FR" sz="2400" dirty="0"/>
              <a:t> : </a:t>
            </a:r>
            <a:r>
              <a:rPr lang="fr-FR" sz="2400" dirty="0" smtClean="0"/>
              <a:t>des </a:t>
            </a:r>
            <a:r>
              <a:rPr lang="fr-FR" sz="2400" dirty="0"/>
              <a:t>éléments de jeu, tels que des </a:t>
            </a:r>
            <a:r>
              <a:rPr lang="fr-FR" sz="2400" dirty="0" smtClean="0"/>
              <a:t>bonus</a:t>
            </a:r>
            <a:r>
              <a:rPr lang="fr-FR" sz="2400" dirty="0"/>
              <a:t>, </a:t>
            </a:r>
            <a:r>
              <a:rPr lang="fr-FR" sz="2400" dirty="0" smtClean="0"/>
              <a:t>des </a:t>
            </a:r>
            <a:r>
              <a:rPr lang="fr-FR" sz="2400" dirty="0"/>
              <a:t>personnages, etc. L’utilisation de l’élément durant le jeu peut brûler (détruire) </a:t>
            </a:r>
            <a:r>
              <a:rPr lang="fr-FR" sz="2400" dirty="0" smtClean="0"/>
              <a:t>le NFT.</a:t>
            </a:r>
            <a:endParaRPr lang="fr-FR" sz="2400" dirty="0"/>
          </a:p>
          <a:p>
            <a:r>
              <a:rPr lang="fr-FR" sz="2400" dirty="0" smtClean="0"/>
              <a:t>Cartes </a:t>
            </a:r>
            <a:r>
              <a:rPr lang="fr-FR" sz="2400" dirty="0"/>
              <a:t>à collectionner / collectors : </a:t>
            </a:r>
            <a:r>
              <a:rPr lang="fr-FR" sz="2400" dirty="0" smtClean="0"/>
              <a:t>des </a:t>
            </a:r>
            <a:r>
              <a:rPr lang="fr-FR" sz="2400" dirty="0"/>
              <a:t>collectors crypto </a:t>
            </a:r>
            <a:r>
              <a:rPr lang="fr-FR" sz="2400" dirty="0" err="1" smtClean="0"/>
              <a:t>CryptoKitties</a:t>
            </a:r>
            <a:r>
              <a:rPr lang="fr-FR" sz="2400" dirty="0"/>
              <a:t>, les </a:t>
            </a:r>
            <a:r>
              <a:rPr lang="fr-FR" sz="2400" dirty="0" err="1"/>
              <a:t>Axies</a:t>
            </a:r>
            <a:r>
              <a:rPr lang="fr-FR" sz="2400" dirty="0"/>
              <a:t> (</a:t>
            </a:r>
            <a:r>
              <a:rPr lang="fr-FR" sz="2400" dirty="0" err="1"/>
              <a:t>Axie</a:t>
            </a:r>
            <a:r>
              <a:rPr lang="fr-FR" sz="2400" dirty="0"/>
              <a:t> </a:t>
            </a:r>
            <a:r>
              <a:rPr lang="fr-FR" sz="2400" dirty="0" err="1"/>
              <a:t>Infinity</a:t>
            </a:r>
            <a:r>
              <a:rPr lang="fr-FR" sz="2400" dirty="0"/>
              <a:t>), les </a:t>
            </a:r>
            <a:r>
              <a:rPr lang="fr-FR" sz="2400" dirty="0" err="1"/>
              <a:t>CryptoPunks</a:t>
            </a:r>
            <a:r>
              <a:rPr lang="fr-FR" sz="2400" dirty="0"/>
              <a:t> et les cartes </a:t>
            </a:r>
            <a:r>
              <a:rPr lang="fr-FR" sz="2400" dirty="0" smtClean="0"/>
              <a:t>de </a:t>
            </a:r>
            <a:r>
              <a:rPr lang="fr-FR" sz="2400" dirty="0"/>
              <a:t>sport.</a:t>
            </a:r>
          </a:p>
          <a:p>
            <a:r>
              <a:rPr lang="fr-FR" sz="2400" dirty="0" smtClean="0"/>
              <a:t>Propriété </a:t>
            </a:r>
            <a:r>
              <a:rPr lang="fr-FR" sz="2400" dirty="0"/>
              <a:t>foncière : dans </a:t>
            </a:r>
            <a:r>
              <a:rPr lang="fr-FR" sz="2400" dirty="0" err="1"/>
              <a:t>Decentraland</a:t>
            </a:r>
            <a:r>
              <a:rPr lang="fr-FR" sz="2400" dirty="0"/>
              <a:t> (un </a:t>
            </a:r>
            <a:r>
              <a:rPr lang="fr-FR" sz="2400" dirty="0" err="1" smtClean="0"/>
              <a:t>metaverse</a:t>
            </a:r>
            <a:r>
              <a:rPr lang="fr-FR" sz="2400" dirty="0" smtClean="0"/>
              <a:t>), </a:t>
            </a:r>
            <a:r>
              <a:rPr lang="fr-FR" sz="2400" dirty="0"/>
              <a:t>les NFT </a:t>
            </a:r>
            <a:r>
              <a:rPr lang="fr-FR" sz="2400" dirty="0" smtClean="0"/>
              <a:t>sont </a:t>
            </a:r>
            <a:r>
              <a:rPr lang="fr-FR" sz="2400" dirty="0"/>
              <a:t>des parcelles de terrain </a:t>
            </a:r>
            <a:r>
              <a:rPr lang="fr-FR" sz="2400" dirty="0" smtClean="0"/>
              <a:t>. Les </a:t>
            </a:r>
            <a:r>
              <a:rPr lang="fr-FR" sz="2400" dirty="0"/>
              <a:t>propriétaires de LAND peuvent construire et monétiser leur </a:t>
            </a:r>
            <a:r>
              <a:rPr lang="fr-FR" sz="2400" dirty="0" smtClean="0"/>
              <a:t>parcelle en </a:t>
            </a:r>
            <a:r>
              <a:rPr lang="fr-FR" sz="2400" dirty="0"/>
              <a:t>la louant </a:t>
            </a:r>
            <a:r>
              <a:rPr lang="fr-FR" sz="2400" dirty="0" smtClean="0"/>
              <a:t>ou </a:t>
            </a:r>
            <a:r>
              <a:rPr lang="fr-FR" sz="2400" dirty="0"/>
              <a:t>en l’utilisant pour la publicité</a:t>
            </a:r>
            <a:r>
              <a:rPr lang="fr-FR" sz="2400" dirty="0" smtClean="0"/>
              <a:t>.</a:t>
            </a:r>
            <a:endParaRPr lang="fr-FR" sz="2400" dirty="0"/>
          </a:p>
          <a:p>
            <a:r>
              <a:rPr lang="fr-FR" sz="2400" dirty="0"/>
              <a:t>Noms de domaine : </a:t>
            </a:r>
            <a:r>
              <a:rPr lang="fr-FR" sz="2400" dirty="0" smtClean="0"/>
              <a:t>Propriété </a:t>
            </a:r>
            <a:r>
              <a:rPr lang="fr-FR" sz="2400" dirty="0"/>
              <a:t>d’un domaine de cryptos particulier, comme </a:t>
            </a:r>
            <a:r>
              <a:rPr lang="fr-FR" sz="2400" dirty="0" err="1"/>
              <a:t>nom.eth</a:t>
            </a:r>
            <a:r>
              <a:rPr lang="fr-FR" sz="2400" dirty="0"/>
              <a:t> ou </a:t>
            </a:r>
            <a:r>
              <a:rPr lang="fr-FR" sz="2400" dirty="0" err="1"/>
              <a:t>token.crypto</a:t>
            </a:r>
            <a:r>
              <a:rPr lang="fr-FR" sz="2400" dirty="0"/>
              <a:t>.</a:t>
            </a:r>
          </a:p>
          <a:p>
            <a:r>
              <a:rPr lang="fr-FR" sz="2400" dirty="0" smtClean="0"/>
              <a:t>Œuvres </a:t>
            </a:r>
            <a:r>
              <a:rPr lang="fr-FR" sz="2400" dirty="0"/>
              <a:t>d’art </a:t>
            </a:r>
          </a:p>
        </p:txBody>
      </p:sp>
      <p:sp>
        <p:nvSpPr>
          <p:cNvPr id="4" name="Espace réservé du numéro de diapositive 3"/>
          <p:cNvSpPr>
            <a:spLocks noGrp="1"/>
          </p:cNvSpPr>
          <p:nvPr>
            <p:ph type="sldNum" sz="quarter" idx="12"/>
          </p:nvPr>
        </p:nvSpPr>
        <p:spPr/>
        <p:txBody>
          <a:bodyPr/>
          <a:lstStyle/>
          <a:p>
            <a:r>
              <a:rPr lang="en-US" dirty="0" smtClean="0"/>
              <a:t>22</a:t>
            </a:r>
            <a:endParaRPr lang="en-US" dirty="0"/>
          </a:p>
        </p:txBody>
      </p:sp>
      <p:pic>
        <p:nvPicPr>
          <p:cNvPr id="7" name="Image 6"/>
          <p:cNvPicPr>
            <a:picLocks noChangeAspect="1"/>
          </p:cNvPicPr>
          <p:nvPr/>
        </p:nvPicPr>
        <p:blipFill>
          <a:blip r:embed="rId2"/>
          <a:stretch>
            <a:fillRect/>
          </a:stretch>
        </p:blipFill>
        <p:spPr>
          <a:xfrm>
            <a:off x="6167437" y="723900"/>
            <a:ext cx="5802974" cy="3911162"/>
          </a:xfrm>
          <a:prstGeom prst="rect">
            <a:avLst/>
          </a:prstGeom>
        </p:spPr>
      </p:pic>
      <p:sp>
        <p:nvSpPr>
          <p:cNvPr id="8" name="Rectangle à coins arrondis 7"/>
          <p:cNvSpPr/>
          <p:nvPr/>
        </p:nvSpPr>
        <p:spPr>
          <a:xfrm>
            <a:off x="7394028" y="4776952"/>
            <a:ext cx="3689131" cy="4099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DECENTRALAND</a:t>
            </a:r>
            <a:endParaRPr lang="fr-FR" dirty="0"/>
          </a:p>
        </p:txBody>
      </p:sp>
    </p:spTree>
    <p:extLst>
      <p:ext uri="{BB962C8B-B14F-4D97-AF65-F5344CB8AC3E}">
        <p14:creationId xmlns:p14="http://schemas.microsoft.com/office/powerpoint/2010/main" val="312751389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a:stretch>
            <a:fillRect/>
          </a:stretch>
        </p:blipFill>
        <p:spPr>
          <a:xfrm>
            <a:off x="520262" y="646385"/>
            <a:ext cx="10941269" cy="5659821"/>
          </a:xfrm>
          <a:prstGeom prst="rect">
            <a:avLst/>
          </a:prstGeom>
        </p:spPr>
      </p:pic>
      <p:sp>
        <p:nvSpPr>
          <p:cNvPr id="2" name="Rectangle 1"/>
          <p:cNvSpPr/>
          <p:nvPr/>
        </p:nvSpPr>
        <p:spPr>
          <a:xfrm>
            <a:off x="2890345" y="1521484"/>
            <a:ext cx="6096000" cy="2585323"/>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fr-FR" dirty="0"/>
              <a:t>Aura”, le consortium initié par LVMH et regroupant Prada, Cartier et OTB Group, continue de poser ses pions dans le « Web3 ». Cette solution </a:t>
            </a:r>
            <a:r>
              <a:rPr lang="fr-FR" dirty="0" err="1"/>
              <a:t>blockchain</a:t>
            </a:r>
            <a:r>
              <a:rPr lang="fr-FR" dirty="0"/>
              <a:t> d’authentification des produits a en effet annoncé à la fin du mois dernier qu’il intégrait la solution développée par l’entreprise diamantaire Sarine Technologies. Le but ? Garantir l’authenticité et le respect de principes éthiques dans la conception de leurs diamants, à travers leur traçabilité tout au long de la chaîne d’approvisionnement.</a:t>
            </a:r>
          </a:p>
        </p:txBody>
      </p:sp>
      <p:sp>
        <p:nvSpPr>
          <p:cNvPr id="3" name="Rectangle 2"/>
          <p:cNvSpPr/>
          <p:nvPr/>
        </p:nvSpPr>
        <p:spPr>
          <a:xfrm>
            <a:off x="2890345" y="4351310"/>
            <a:ext cx="6096000" cy="646331"/>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fr-FR" dirty="0"/>
              <a:t>https://siecledigital.fr/2022/05/11/blockchain-nft-metaverse-lvmh-a-la-conquete-de-linternet-3-0/</a:t>
            </a:r>
          </a:p>
        </p:txBody>
      </p:sp>
    </p:spTree>
    <p:extLst>
      <p:ext uri="{BB962C8B-B14F-4D97-AF65-F5344CB8AC3E}">
        <p14:creationId xmlns:p14="http://schemas.microsoft.com/office/powerpoint/2010/main" val="2408829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57</a:t>
            </a:fld>
            <a:endParaRPr lang="fr-FR" noProof="0"/>
          </a:p>
        </p:txBody>
      </p:sp>
      <p:sp>
        <p:nvSpPr>
          <p:cNvPr id="3" name="Rectangle 2"/>
          <p:cNvSpPr/>
          <p:nvPr/>
        </p:nvSpPr>
        <p:spPr>
          <a:xfrm>
            <a:off x="700496" y="832209"/>
            <a:ext cx="3065904"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fr-FR" dirty="0"/>
              <a:t>https://etherscan.io/nfttracker</a:t>
            </a:r>
          </a:p>
        </p:txBody>
      </p:sp>
      <p:pic>
        <p:nvPicPr>
          <p:cNvPr id="5" name="Image 4"/>
          <p:cNvPicPr>
            <a:picLocks noChangeAspect="1"/>
          </p:cNvPicPr>
          <p:nvPr/>
        </p:nvPicPr>
        <p:blipFill>
          <a:blip r:embed="rId2"/>
          <a:stretch>
            <a:fillRect/>
          </a:stretch>
        </p:blipFill>
        <p:spPr>
          <a:xfrm>
            <a:off x="383761" y="1529255"/>
            <a:ext cx="10857053" cy="4628232"/>
          </a:xfrm>
          <a:prstGeom prst="rect">
            <a:avLst/>
          </a:prstGeom>
        </p:spPr>
      </p:pic>
    </p:spTree>
    <p:extLst>
      <p:ext uri="{BB962C8B-B14F-4D97-AF65-F5344CB8AC3E}">
        <p14:creationId xmlns:p14="http://schemas.microsoft.com/office/powerpoint/2010/main" val="252431470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MMG">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MMG" id="{8525FF0E-806B-462B-A98C-BCC67DB28E5C}" vid="{6849C229-69FE-49B5-A70C-A454256A5FB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480f6609812271f56e53f2aff71704">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b48d77c16982ba2890c3fe2b4c067b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C2FF92-1ACE-4D23-9586-85906FF02F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2E6351-E64A-42DD-A554-7DF752222129}">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71af3243-3dd4-4a8d-8c0d-dd76da1f02a5"/>
    <ds:schemaRef ds:uri="http://www.w3.org/XML/1998/namespace"/>
  </ds:schemaRefs>
</ds:datastoreItem>
</file>

<file path=customXml/itemProps3.xml><?xml version="1.0" encoding="utf-8"?>
<ds:datastoreItem xmlns:ds="http://schemas.openxmlformats.org/officeDocument/2006/customXml" ds:itemID="{530CA71C-6B24-463C-853F-076A02E27C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ThèmeMMG</Template>
  <TotalTime>0</TotalTime>
  <Words>2918</Words>
  <Application>Microsoft Office PowerPoint</Application>
  <PresentationFormat>Grand écran</PresentationFormat>
  <Paragraphs>250</Paragraphs>
  <Slides>57</Slides>
  <Notes>4</Notes>
  <HiddenSlides>0</HiddenSlides>
  <MMClips>2</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57</vt:i4>
      </vt:variant>
    </vt:vector>
  </HeadingPairs>
  <TitlesOfParts>
    <vt:vector size="69" baseType="lpstr">
      <vt:lpstr>Antic Slab</vt:lpstr>
      <vt:lpstr>Arial</vt:lpstr>
      <vt:lpstr>Arial Black</vt:lpstr>
      <vt:lpstr>Calibri</vt:lpstr>
      <vt:lpstr>Calibri Light</vt:lpstr>
      <vt:lpstr>Corbel</vt:lpstr>
      <vt:lpstr>Segoe UI</vt:lpstr>
      <vt:lpstr>Segoe UI Black</vt:lpstr>
      <vt:lpstr>Segoe UI Semibold</vt:lpstr>
      <vt:lpstr>Segoe UI Semilight</vt:lpstr>
      <vt:lpstr>Wingdings</vt:lpstr>
      <vt:lpstr>ThèmeMMG</vt:lpstr>
      <vt:lpstr>Blockchain, NFT, Cryptos</vt:lpstr>
      <vt:lpstr>La Technologie Blockchain</vt:lpstr>
      <vt:lpstr>Présentation PowerPoint</vt:lpstr>
      <vt:lpstr>Présentation PowerPoint</vt:lpstr>
      <vt:lpstr>Présentation PowerPoint</vt:lpstr>
      <vt:lpstr>Présentation PowerPoint</vt:lpstr>
      <vt:lpstr>Les principaux protocoles Blockchain</vt:lpstr>
      <vt:lpstr>Présentation PowerPoint</vt:lpstr>
      <vt:lpstr>Présentation PowerPoint</vt:lpstr>
      <vt:lpstr>Présentation PowerPoint</vt:lpstr>
      <vt:lpstr>Présentation PowerPoint</vt:lpstr>
      <vt:lpstr>Les outils Blockchain</vt:lpstr>
      <vt:lpstr>Présentation PowerPoint</vt:lpstr>
      <vt:lpstr>Présentation PowerPoint</vt:lpstr>
      <vt:lpstr>Présentation PowerPoint</vt:lpstr>
      <vt:lpstr>Présentation PowerPoint</vt:lpstr>
      <vt:lpstr>Les membres d’une blockchain (1)</vt:lpstr>
      <vt:lpstr>Présentation PowerPoint</vt:lpstr>
      <vt:lpstr>Les membres d’une blockchain (2)</vt:lpstr>
      <vt:lpstr>La remuneration des mineurs, l’exemple d’Ethereum</vt:lpstr>
      <vt:lpstr>Présentation PowerPoint</vt:lpstr>
      <vt:lpstr>Pour comprendre la notion de clés et de smart contract</vt:lpstr>
      <vt:lpstr>Metamask, le portefeuille aux 30 millions d’utilisateurs</vt:lpstr>
      <vt:lpstr>Smart Contract</vt:lpstr>
      <vt:lpstr>Présentation PowerPoint</vt:lpstr>
      <vt:lpstr>Les algorithmes de consensus</vt:lpstr>
      <vt:lpstr>Les algorithmes de consensus</vt:lpstr>
      <vt:lpstr>Les algorithmes de consensus</vt:lpstr>
      <vt:lpstr>Présentation PowerPoint</vt:lpstr>
      <vt:lpstr>Je retiens</vt:lpstr>
      <vt:lpstr>Présentation PowerPoint</vt:lpstr>
      <vt:lpstr>Présentation PowerPoint</vt:lpstr>
      <vt:lpstr>Présentation PowerPoint</vt:lpstr>
      <vt:lpstr>Autant de tokens que de coins et donc de cryptos</vt:lpstr>
      <vt:lpstr>Les tokens</vt:lpstr>
      <vt:lpstr>Je retiens…</vt:lpstr>
      <vt:lpstr>Présentation PowerPoint</vt:lpstr>
      <vt:lpstr>Les differents tokens</vt:lpstr>
      <vt:lpstr>Les cryptos</vt:lpstr>
      <vt:lpstr>Présentation PowerPoint</vt:lpstr>
      <vt:lpstr>Présentation PowerPoint</vt:lpstr>
      <vt:lpstr>Le tournant ethereum</vt:lpstr>
      <vt:lpstr>Présentation PowerPoint</vt:lpstr>
      <vt:lpstr>Présentation PowerPoint</vt:lpstr>
      <vt:lpstr>Présentation PowerPoint</vt:lpstr>
      <vt:lpstr>NFT</vt:lpstr>
      <vt:lpstr>Qu’est-ce-qu’un NFT ? </vt:lpstr>
      <vt:lpstr>Présentation PowerPoint</vt:lpstr>
      <vt:lpstr>Présentation PowerPoint</vt:lpstr>
      <vt:lpstr>Présentation PowerPoint</vt:lpstr>
      <vt:lpstr>Présentation PowerPoint</vt:lpstr>
      <vt:lpstr>Présentation PowerPoint</vt:lpstr>
      <vt:lpstr>Présentation PowerPoint</vt:lpstr>
      <vt:lpstr>Les autres usages des NFT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2022-09-01T17:25:34Z</dcterms:created>
  <dcterms:modified xsi:type="dcterms:W3CDTF">2022-09-14T16:54:30Z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