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301" r:id="rId4"/>
    <p:sldId id="302" r:id="rId5"/>
    <p:sldId id="303" r:id="rId6"/>
    <p:sldId id="297" r:id="rId7"/>
    <p:sldId id="298" r:id="rId8"/>
    <p:sldId id="300" r:id="rId9"/>
    <p:sldId id="299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304" r:id="rId43"/>
    <p:sldId id="257" r:id="rId44"/>
    <p:sldId id="258" r:id="rId45"/>
    <p:sldId id="260" r:id="rId46"/>
    <p:sldId id="263" r:id="rId47"/>
    <p:sldId id="259" r:id="rId48"/>
    <p:sldId id="262" r:id="rId49"/>
    <p:sldId id="305" r:id="rId50"/>
    <p:sldId id="307" r:id="rId51"/>
    <p:sldId id="308" r:id="rId52"/>
    <p:sldId id="306" r:id="rId53"/>
    <p:sldId id="309" r:id="rId54"/>
    <p:sldId id="311" r:id="rId55"/>
    <p:sldId id="310" r:id="rId56"/>
    <p:sldId id="312" r:id="rId5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92BABF-0B73-41B9-BEB8-1FFFE1103EA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C43D77D-65D4-464B-A787-C162D51C5F73}">
      <dgm:prSet phldrT="[Texte]"/>
      <dgm:spPr/>
      <dgm:t>
        <a:bodyPr/>
        <a:lstStyle/>
        <a:p>
          <a:r>
            <a:rPr lang="fr-FR" dirty="0" smtClean="0"/>
            <a:t>Réseaux sociaux décentralisés</a:t>
          </a:r>
          <a:endParaRPr lang="fr-FR" dirty="0"/>
        </a:p>
      </dgm:t>
    </dgm:pt>
    <dgm:pt modelId="{AE8EA886-A572-4052-ADB6-F8F1A7E5808E}" type="parTrans" cxnId="{649150ED-8B79-45FD-885E-DE757EA0CFC8}">
      <dgm:prSet/>
      <dgm:spPr/>
      <dgm:t>
        <a:bodyPr/>
        <a:lstStyle/>
        <a:p>
          <a:endParaRPr lang="fr-FR"/>
        </a:p>
      </dgm:t>
    </dgm:pt>
    <dgm:pt modelId="{6214A2D4-6647-4C86-8DF1-00D8F4915D41}" type="sibTrans" cxnId="{649150ED-8B79-45FD-885E-DE757EA0CFC8}">
      <dgm:prSet/>
      <dgm:spPr/>
      <dgm:t>
        <a:bodyPr/>
        <a:lstStyle/>
        <a:p>
          <a:endParaRPr lang="fr-FR"/>
        </a:p>
      </dgm:t>
    </dgm:pt>
    <dgm:pt modelId="{4753D7A7-26C5-484B-961F-ABFDA8A1C6A9}">
      <dgm:prSet phldrT="[Texte]"/>
      <dgm:spPr/>
      <dgm:t>
        <a:bodyPr/>
        <a:lstStyle/>
        <a:p>
          <a:r>
            <a:rPr lang="fr-FR" dirty="0" smtClean="0"/>
            <a:t>Abonnements payants si refus de la publicité</a:t>
          </a:r>
          <a:endParaRPr lang="fr-FR" dirty="0"/>
        </a:p>
      </dgm:t>
    </dgm:pt>
    <dgm:pt modelId="{78D4D9A5-67BF-4F61-A56A-BA6E5A6523C3}" type="parTrans" cxnId="{9E12569E-15D9-402D-9704-69DE0C9ACAF4}">
      <dgm:prSet/>
      <dgm:spPr/>
      <dgm:t>
        <a:bodyPr/>
        <a:lstStyle/>
        <a:p>
          <a:endParaRPr lang="fr-FR"/>
        </a:p>
      </dgm:t>
    </dgm:pt>
    <dgm:pt modelId="{CD278DAC-1FA0-4C9A-BFDF-DB5AF0B70ABE}" type="sibTrans" cxnId="{9E12569E-15D9-402D-9704-69DE0C9ACAF4}">
      <dgm:prSet/>
      <dgm:spPr/>
      <dgm:t>
        <a:bodyPr/>
        <a:lstStyle/>
        <a:p>
          <a:endParaRPr lang="fr-FR"/>
        </a:p>
      </dgm:t>
    </dgm:pt>
    <dgm:pt modelId="{20786BEC-7DE2-49B8-8DB8-27F0ED7EAB77}">
      <dgm:prSet phldrT="[Texte]"/>
      <dgm:spPr/>
      <dgm:t>
        <a:bodyPr/>
        <a:lstStyle/>
        <a:p>
          <a:r>
            <a:rPr lang="fr-FR" dirty="0" err="1" smtClean="0"/>
            <a:t>Dark</a:t>
          </a:r>
          <a:r>
            <a:rPr lang="fr-FR" dirty="0" smtClean="0"/>
            <a:t> Social</a:t>
          </a:r>
          <a:endParaRPr lang="fr-FR" dirty="0"/>
        </a:p>
      </dgm:t>
    </dgm:pt>
    <dgm:pt modelId="{1750871A-E622-4451-B763-8C0C92C80000}" type="parTrans" cxnId="{FC08D371-7170-4383-A1EB-735AF7F81901}">
      <dgm:prSet/>
      <dgm:spPr/>
      <dgm:t>
        <a:bodyPr/>
        <a:lstStyle/>
        <a:p>
          <a:endParaRPr lang="fr-FR"/>
        </a:p>
      </dgm:t>
    </dgm:pt>
    <dgm:pt modelId="{25399BCB-2E37-4F6F-AEF0-060A24D803E1}" type="sibTrans" cxnId="{FC08D371-7170-4383-A1EB-735AF7F81901}">
      <dgm:prSet/>
      <dgm:spPr/>
      <dgm:t>
        <a:bodyPr/>
        <a:lstStyle/>
        <a:p>
          <a:endParaRPr lang="fr-FR"/>
        </a:p>
      </dgm:t>
    </dgm:pt>
    <dgm:pt modelId="{DC5F1EA9-0FEF-4E60-A672-7B430A296BB2}">
      <dgm:prSet phldrT="[Texte]"/>
      <dgm:spPr/>
      <dgm:t>
        <a:bodyPr/>
        <a:lstStyle/>
        <a:p>
          <a:r>
            <a:rPr lang="fr-FR" dirty="0" smtClean="0"/>
            <a:t>Législation</a:t>
          </a:r>
          <a:endParaRPr lang="fr-FR" dirty="0"/>
        </a:p>
      </dgm:t>
    </dgm:pt>
    <dgm:pt modelId="{0F0E8FDE-58D2-48F4-9D7B-DA2023AB03EA}" type="parTrans" cxnId="{C1954928-7CF1-431E-A5D0-B8EB30B4A2E8}">
      <dgm:prSet/>
      <dgm:spPr/>
      <dgm:t>
        <a:bodyPr/>
        <a:lstStyle/>
        <a:p>
          <a:endParaRPr lang="fr-FR"/>
        </a:p>
      </dgm:t>
    </dgm:pt>
    <dgm:pt modelId="{382D5DB1-EDCB-4046-A094-A4A912B0DDCB}" type="sibTrans" cxnId="{C1954928-7CF1-431E-A5D0-B8EB30B4A2E8}">
      <dgm:prSet/>
      <dgm:spPr/>
      <dgm:t>
        <a:bodyPr/>
        <a:lstStyle/>
        <a:p>
          <a:endParaRPr lang="fr-FR"/>
        </a:p>
      </dgm:t>
    </dgm:pt>
    <dgm:pt modelId="{34972CE3-D58F-4BA4-A1E9-EF0720DC3627}" type="pres">
      <dgm:prSet presAssocID="{D892BABF-0B73-41B9-BEB8-1FFFE1103EA4}" presName="diagram" presStyleCnt="0">
        <dgm:presLayoutVars>
          <dgm:dir/>
          <dgm:resizeHandles val="exact"/>
        </dgm:presLayoutVars>
      </dgm:prSet>
      <dgm:spPr/>
    </dgm:pt>
    <dgm:pt modelId="{7BF6BD51-D5EA-4E3A-B4D0-99505D16018D}" type="pres">
      <dgm:prSet presAssocID="{5C43D77D-65D4-464B-A787-C162D51C5F73}" presName="node" presStyleLbl="node1" presStyleIdx="0" presStyleCnt="4">
        <dgm:presLayoutVars>
          <dgm:bulletEnabled val="1"/>
        </dgm:presLayoutVars>
      </dgm:prSet>
      <dgm:spPr/>
    </dgm:pt>
    <dgm:pt modelId="{E7A1F07D-D52E-49B7-8AB4-AABC0BAEEF17}" type="pres">
      <dgm:prSet presAssocID="{6214A2D4-6647-4C86-8DF1-00D8F4915D41}" presName="sibTrans" presStyleCnt="0"/>
      <dgm:spPr/>
    </dgm:pt>
    <dgm:pt modelId="{A7839688-7A24-44BE-B80D-B99A0FE49115}" type="pres">
      <dgm:prSet presAssocID="{4753D7A7-26C5-484B-961F-ABFDA8A1C6A9}" presName="node" presStyleLbl="node1" presStyleIdx="1" presStyleCnt="4">
        <dgm:presLayoutVars>
          <dgm:bulletEnabled val="1"/>
        </dgm:presLayoutVars>
      </dgm:prSet>
      <dgm:spPr/>
    </dgm:pt>
    <dgm:pt modelId="{ACDB1B4C-EC1F-4702-8A7D-19E5D4DFEC75}" type="pres">
      <dgm:prSet presAssocID="{CD278DAC-1FA0-4C9A-BFDF-DB5AF0B70ABE}" presName="sibTrans" presStyleCnt="0"/>
      <dgm:spPr/>
    </dgm:pt>
    <dgm:pt modelId="{8E7F7385-F6FD-4F4B-86F0-BE518B7A902A}" type="pres">
      <dgm:prSet presAssocID="{20786BEC-7DE2-49B8-8DB8-27F0ED7EAB77}" presName="node" presStyleLbl="node1" presStyleIdx="2" presStyleCnt="4">
        <dgm:presLayoutVars>
          <dgm:bulletEnabled val="1"/>
        </dgm:presLayoutVars>
      </dgm:prSet>
      <dgm:spPr/>
    </dgm:pt>
    <dgm:pt modelId="{032CC61C-6EF1-4232-8173-FA8600F9F4DC}" type="pres">
      <dgm:prSet presAssocID="{25399BCB-2E37-4F6F-AEF0-060A24D803E1}" presName="sibTrans" presStyleCnt="0"/>
      <dgm:spPr/>
    </dgm:pt>
    <dgm:pt modelId="{13FD4C66-71E0-4AD0-8F14-B8A4E4C081E4}" type="pres">
      <dgm:prSet presAssocID="{DC5F1EA9-0FEF-4E60-A672-7B430A296BB2}" presName="node" presStyleLbl="node1" presStyleIdx="3" presStyleCnt="4">
        <dgm:presLayoutVars>
          <dgm:bulletEnabled val="1"/>
        </dgm:presLayoutVars>
      </dgm:prSet>
      <dgm:spPr/>
    </dgm:pt>
  </dgm:ptLst>
  <dgm:cxnLst>
    <dgm:cxn modelId="{1D52A6ED-EB03-4B62-8623-3FD2B921FC0F}" type="presOf" srcId="{5C43D77D-65D4-464B-A787-C162D51C5F73}" destId="{7BF6BD51-D5EA-4E3A-B4D0-99505D16018D}" srcOrd="0" destOrd="0" presId="urn:microsoft.com/office/officeart/2005/8/layout/default"/>
    <dgm:cxn modelId="{C1954928-7CF1-431E-A5D0-B8EB30B4A2E8}" srcId="{D892BABF-0B73-41B9-BEB8-1FFFE1103EA4}" destId="{DC5F1EA9-0FEF-4E60-A672-7B430A296BB2}" srcOrd="3" destOrd="0" parTransId="{0F0E8FDE-58D2-48F4-9D7B-DA2023AB03EA}" sibTransId="{382D5DB1-EDCB-4046-A094-A4A912B0DDCB}"/>
    <dgm:cxn modelId="{963C481D-3431-4B90-B522-45D7385811BA}" type="presOf" srcId="{20786BEC-7DE2-49B8-8DB8-27F0ED7EAB77}" destId="{8E7F7385-F6FD-4F4B-86F0-BE518B7A902A}" srcOrd="0" destOrd="0" presId="urn:microsoft.com/office/officeart/2005/8/layout/default"/>
    <dgm:cxn modelId="{FC08D371-7170-4383-A1EB-735AF7F81901}" srcId="{D892BABF-0B73-41B9-BEB8-1FFFE1103EA4}" destId="{20786BEC-7DE2-49B8-8DB8-27F0ED7EAB77}" srcOrd="2" destOrd="0" parTransId="{1750871A-E622-4451-B763-8C0C92C80000}" sibTransId="{25399BCB-2E37-4F6F-AEF0-060A24D803E1}"/>
    <dgm:cxn modelId="{9E12569E-15D9-402D-9704-69DE0C9ACAF4}" srcId="{D892BABF-0B73-41B9-BEB8-1FFFE1103EA4}" destId="{4753D7A7-26C5-484B-961F-ABFDA8A1C6A9}" srcOrd="1" destOrd="0" parTransId="{78D4D9A5-67BF-4F61-A56A-BA6E5A6523C3}" sibTransId="{CD278DAC-1FA0-4C9A-BFDF-DB5AF0B70ABE}"/>
    <dgm:cxn modelId="{0BAF3C39-974C-4A98-B93D-2A449C631521}" type="presOf" srcId="{4753D7A7-26C5-484B-961F-ABFDA8A1C6A9}" destId="{A7839688-7A24-44BE-B80D-B99A0FE49115}" srcOrd="0" destOrd="0" presId="urn:microsoft.com/office/officeart/2005/8/layout/default"/>
    <dgm:cxn modelId="{8B9579F1-8C66-4B64-8A7E-98D2C2386DF7}" type="presOf" srcId="{D892BABF-0B73-41B9-BEB8-1FFFE1103EA4}" destId="{34972CE3-D58F-4BA4-A1E9-EF0720DC3627}" srcOrd="0" destOrd="0" presId="urn:microsoft.com/office/officeart/2005/8/layout/default"/>
    <dgm:cxn modelId="{D990CCBA-DEAE-49C4-AC09-B3178005F2D8}" type="presOf" srcId="{DC5F1EA9-0FEF-4E60-A672-7B430A296BB2}" destId="{13FD4C66-71E0-4AD0-8F14-B8A4E4C081E4}" srcOrd="0" destOrd="0" presId="urn:microsoft.com/office/officeart/2005/8/layout/default"/>
    <dgm:cxn modelId="{649150ED-8B79-45FD-885E-DE757EA0CFC8}" srcId="{D892BABF-0B73-41B9-BEB8-1FFFE1103EA4}" destId="{5C43D77D-65D4-464B-A787-C162D51C5F73}" srcOrd="0" destOrd="0" parTransId="{AE8EA886-A572-4052-ADB6-F8F1A7E5808E}" sibTransId="{6214A2D4-6647-4C86-8DF1-00D8F4915D41}"/>
    <dgm:cxn modelId="{613BCD9B-E9F3-44FB-B68C-83EFF9D8153A}" type="presParOf" srcId="{34972CE3-D58F-4BA4-A1E9-EF0720DC3627}" destId="{7BF6BD51-D5EA-4E3A-B4D0-99505D16018D}" srcOrd="0" destOrd="0" presId="urn:microsoft.com/office/officeart/2005/8/layout/default"/>
    <dgm:cxn modelId="{ACB97787-8489-413D-AACD-EC71B542D28C}" type="presParOf" srcId="{34972CE3-D58F-4BA4-A1E9-EF0720DC3627}" destId="{E7A1F07D-D52E-49B7-8AB4-AABC0BAEEF17}" srcOrd="1" destOrd="0" presId="urn:microsoft.com/office/officeart/2005/8/layout/default"/>
    <dgm:cxn modelId="{7290F6BA-0EBB-42BF-8DA6-6B77DD574A99}" type="presParOf" srcId="{34972CE3-D58F-4BA4-A1E9-EF0720DC3627}" destId="{A7839688-7A24-44BE-B80D-B99A0FE49115}" srcOrd="2" destOrd="0" presId="urn:microsoft.com/office/officeart/2005/8/layout/default"/>
    <dgm:cxn modelId="{9556376D-B70B-40C3-9C5E-49812EA6C41B}" type="presParOf" srcId="{34972CE3-D58F-4BA4-A1E9-EF0720DC3627}" destId="{ACDB1B4C-EC1F-4702-8A7D-19E5D4DFEC75}" srcOrd="3" destOrd="0" presId="urn:microsoft.com/office/officeart/2005/8/layout/default"/>
    <dgm:cxn modelId="{C826E2A2-3E26-41D4-A0EA-5C8A2CC022CE}" type="presParOf" srcId="{34972CE3-D58F-4BA4-A1E9-EF0720DC3627}" destId="{8E7F7385-F6FD-4F4B-86F0-BE518B7A902A}" srcOrd="4" destOrd="0" presId="urn:microsoft.com/office/officeart/2005/8/layout/default"/>
    <dgm:cxn modelId="{83244D40-E474-4680-A604-CC5C5AC20D7D}" type="presParOf" srcId="{34972CE3-D58F-4BA4-A1E9-EF0720DC3627}" destId="{032CC61C-6EF1-4232-8173-FA8600F9F4DC}" srcOrd="5" destOrd="0" presId="urn:microsoft.com/office/officeart/2005/8/layout/default"/>
    <dgm:cxn modelId="{B3CF123D-0C5D-4AB9-AA82-5DAC708D451A}" type="presParOf" srcId="{34972CE3-D58F-4BA4-A1E9-EF0720DC3627}" destId="{13FD4C66-71E0-4AD0-8F14-B8A4E4C081E4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F6BD51-D5EA-4E3A-B4D0-99505D16018D}">
      <dsp:nvSpPr>
        <dsp:cNvPr id="0" name=""/>
        <dsp:cNvSpPr/>
      </dsp:nvSpPr>
      <dsp:spPr>
        <a:xfrm>
          <a:off x="676076" y="1209"/>
          <a:ext cx="3226593" cy="19359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700" kern="1200" dirty="0" smtClean="0"/>
            <a:t>Réseaux sociaux décentralisés</a:t>
          </a:r>
          <a:endParaRPr lang="fr-FR" sz="3700" kern="1200" dirty="0"/>
        </a:p>
      </dsp:txBody>
      <dsp:txXfrm>
        <a:off x="676076" y="1209"/>
        <a:ext cx="3226593" cy="1935956"/>
      </dsp:txXfrm>
    </dsp:sp>
    <dsp:sp modelId="{A7839688-7A24-44BE-B80D-B99A0FE49115}">
      <dsp:nvSpPr>
        <dsp:cNvPr id="0" name=""/>
        <dsp:cNvSpPr/>
      </dsp:nvSpPr>
      <dsp:spPr>
        <a:xfrm>
          <a:off x="4225329" y="1209"/>
          <a:ext cx="3226593" cy="193595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700" kern="1200" dirty="0" smtClean="0"/>
            <a:t>Abonnements payants si refus de la publicité</a:t>
          </a:r>
          <a:endParaRPr lang="fr-FR" sz="3700" kern="1200" dirty="0"/>
        </a:p>
      </dsp:txBody>
      <dsp:txXfrm>
        <a:off x="4225329" y="1209"/>
        <a:ext cx="3226593" cy="1935956"/>
      </dsp:txXfrm>
    </dsp:sp>
    <dsp:sp modelId="{8E7F7385-F6FD-4F4B-86F0-BE518B7A902A}">
      <dsp:nvSpPr>
        <dsp:cNvPr id="0" name=""/>
        <dsp:cNvSpPr/>
      </dsp:nvSpPr>
      <dsp:spPr>
        <a:xfrm>
          <a:off x="676076" y="2259825"/>
          <a:ext cx="3226593" cy="193595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700" kern="1200" dirty="0" err="1" smtClean="0"/>
            <a:t>Dark</a:t>
          </a:r>
          <a:r>
            <a:rPr lang="fr-FR" sz="3700" kern="1200" dirty="0" smtClean="0"/>
            <a:t> Social</a:t>
          </a:r>
          <a:endParaRPr lang="fr-FR" sz="3700" kern="1200" dirty="0"/>
        </a:p>
      </dsp:txBody>
      <dsp:txXfrm>
        <a:off x="676076" y="2259825"/>
        <a:ext cx="3226593" cy="1935956"/>
      </dsp:txXfrm>
    </dsp:sp>
    <dsp:sp modelId="{13FD4C66-71E0-4AD0-8F14-B8A4E4C081E4}">
      <dsp:nvSpPr>
        <dsp:cNvPr id="0" name=""/>
        <dsp:cNvSpPr/>
      </dsp:nvSpPr>
      <dsp:spPr>
        <a:xfrm>
          <a:off x="4225329" y="2259825"/>
          <a:ext cx="3226593" cy="193595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700" kern="1200" dirty="0" smtClean="0"/>
            <a:t>Législation</a:t>
          </a:r>
          <a:endParaRPr lang="fr-FR" sz="3700" kern="1200" dirty="0"/>
        </a:p>
      </dsp:txBody>
      <dsp:txXfrm>
        <a:off x="4225329" y="2259825"/>
        <a:ext cx="3226593" cy="19359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3530B-53EE-48F5-B73E-23F3887AC11C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8C50E-79E2-42F0-A636-72F610F12B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267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3530B-53EE-48F5-B73E-23F3887AC11C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8C50E-79E2-42F0-A636-72F610F12B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870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3530B-53EE-48F5-B73E-23F3887AC11C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8C50E-79E2-42F0-A636-72F610F12B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408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3530B-53EE-48F5-B73E-23F3887AC11C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8C50E-79E2-42F0-A636-72F610F12B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621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3530B-53EE-48F5-B73E-23F3887AC11C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8C50E-79E2-42F0-A636-72F610F12B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428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3530B-53EE-48F5-B73E-23F3887AC11C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8C50E-79E2-42F0-A636-72F610F12B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7843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3530B-53EE-48F5-B73E-23F3887AC11C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8C50E-79E2-42F0-A636-72F610F12B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281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3530B-53EE-48F5-B73E-23F3887AC11C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8C50E-79E2-42F0-A636-72F610F12B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8738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3530B-53EE-48F5-B73E-23F3887AC11C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8C50E-79E2-42F0-A636-72F610F12B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4274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3530B-53EE-48F5-B73E-23F3887AC11C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8C50E-79E2-42F0-A636-72F610F12B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465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3530B-53EE-48F5-B73E-23F3887AC11C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8C50E-79E2-42F0-A636-72F610F12B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6345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re 1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  <a:prstGeom prst="round2DiagRect">
            <a:avLst/>
          </a:prstGeom>
          <a:ln w="19046">
            <a:solidFill>
              <a:schemeClr val="accent4">
                <a:lumMod val="75000"/>
              </a:schemeClr>
            </a:solidFill>
            <a:prstDash val="solid"/>
          </a:ln>
        </p:spPr>
        <p:txBody>
          <a:bodyPr anchor="b" anchorCtr="1"/>
          <a:lstStyle>
            <a:lvl1pPr algn="ctr">
              <a:defRPr sz="6000" b="1">
                <a:solidFill>
                  <a:schemeClr val="tx1">
                    <a:lumMod val="9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4" name="Sous-titre 2"/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  <a:prstGeom prst="round2DiagRect">
            <a:avLst/>
          </a:prstGeom>
        </p:spPr>
        <p:txBody>
          <a:bodyPr anchorCtr="1"/>
          <a:lstStyle>
            <a:lvl1pPr marL="0" indent="0" algn="ctr">
              <a:buNone/>
              <a:defRPr sz="2400" b="1" cap="small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Modifier le style des sous-titres du masque</a:t>
            </a:r>
            <a:endParaRPr lang="fr-FR" dirty="0"/>
          </a:p>
        </p:txBody>
      </p:sp>
      <p:sp>
        <p:nvSpPr>
          <p:cNvPr id="35" name="Espace réservé du pied de page 4"/>
          <p:cNvSpPr txBox="1">
            <a:spLocks noGrp="1"/>
          </p:cNvSpPr>
          <p:nvPr>
            <p:ph type="ftr" sz="quarter" idx="9"/>
          </p:nvPr>
        </p:nvSpPr>
        <p:spPr>
          <a:xfrm>
            <a:off x="343128" y="11774737"/>
            <a:ext cx="554921" cy="4572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6" name="ZoneTexte 35"/>
          <p:cNvSpPr txBox="1"/>
          <p:nvPr userDrawn="1"/>
        </p:nvSpPr>
        <p:spPr>
          <a:xfrm>
            <a:off x="7090117" y="6398523"/>
            <a:ext cx="2138289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Formation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7" name="Image 3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0431" y="5926829"/>
            <a:ext cx="1703802" cy="84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75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Diagramme 7"/>
          <p:cNvGrpSpPr/>
          <p:nvPr/>
        </p:nvGrpSpPr>
        <p:grpSpPr>
          <a:xfrm>
            <a:off x="1423007" y="6278169"/>
            <a:ext cx="1423144" cy="532647"/>
            <a:chOff x="1423007" y="6278169"/>
            <a:chExt cx="1423144" cy="532647"/>
          </a:xfrm>
        </p:grpSpPr>
        <p:sp>
          <p:nvSpPr>
            <p:cNvPr id="6" name="Forme libre 5"/>
            <p:cNvSpPr/>
            <p:nvPr/>
          </p:nvSpPr>
          <p:spPr>
            <a:xfrm>
              <a:off x="1453493" y="6469380"/>
              <a:ext cx="536542" cy="1768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6547"/>
                <a:gd name="f7" fmla="val 176816"/>
                <a:gd name="f8" fmla="+- 0 0 -90"/>
                <a:gd name="f9" fmla="*/ f3 1 536547"/>
                <a:gd name="f10" fmla="*/ f4 1 176816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36547"/>
                <a:gd name="f19" fmla="*/ f15 1 176816"/>
                <a:gd name="f20" fmla="*/ 0 f16 1"/>
                <a:gd name="f21" fmla="*/ 0 f15 1"/>
                <a:gd name="f22" fmla="*/ 536547 f16 1"/>
                <a:gd name="f23" fmla="*/ 176816 f15 1"/>
                <a:gd name="f24" fmla="+- f17 0 f1"/>
                <a:gd name="f25" fmla="*/ f20 1 536547"/>
                <a:gd name="f26" fmla="*/ f21 1 176816"/>
                <a:gd name="f27" fmla="*/ f22 1 536547"/>
                <a:gd name="f28" fmla="*/ f23 1 176816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36547" h="17681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2701" tIns="12701" rIns="12701" bIns="12701" anchor="ctr" anchorCtr="1" compatLnSpc="1">
              <a:noAutofit/>
            </a:bodyPr>
            <a:lstStyle/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0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Forme libre 6"/>
            <p:cNvSpPr/>
            <p:nvPr/>
          </p:nvSpPr>
          <p:spPr>
            <a:xfrm>
              <a:off x="145288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6689F"/>
                </a:gs>
                <a:gs pos="100000">
                  <a:srgbClr val="015098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1482763" y="6355848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Forme libre 8"/>
            <p:cNvSpPr/>
            <p:nvPr/>
          </p:nvSpPr>
          <p:spPr>
            <a:xfrm>
              <a:off x="1554461" y="6367799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614217" y="6302072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1691896" y="6278169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1787496" y="6320003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1847243" y="634987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Forme libre 13"/>
            <p:cNvSpPr/>
            <p:nvPr/>
          </p:nvSpPr>
          <p:spPr>
            <a:xfrm>
              <a:off x="193090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Forme libre 14"/>
            <p:cNvSpPr/>
            <p:nvPr/>
          </p:nvSpPr>
          <p:spPr>
            <a:xfrm>
              <a:off x="1966755" y="648133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Forme libre 15"/>
            <p:cNvSpPr/>
            <p:nvPr/>
          </p:nvSpPr>
          <p:spPr>
            <a:xfrm>
              <a:off x="1656042" y="6355848"/>
              <a:ext cx="109746" cy="10974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1423007" y="658291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1458861" y="663668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1548490" y="6684483"/>
              <a:ext cx="97557" cy="97557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1673964" y="676216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1697867" y="6684483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1757623" y="676814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Forme libre 22"/>
            <p:cNvSpPr/>
            <p:nvPr/>
          </p:nvSpPr>
          <p:spPr>
            <a:xfrm>
              <a:off x="1840742" y="6678347"/>
              <a:ext cx="38852" cy="8592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1942853" y="6648638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2009915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477CC8"/>
                </a:gs>
                <a:gs pos="100000">
                  <a:srgbClr val="056AC6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2171078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C6D0E9"/>
                </a:gs>
                <a:gs pos="100000">
                  <a:srgbClr val="BAC7E7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2389537" y="6336627"/>
              <a:ext cx="456614" cy="456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6613"/>
                <a:gd name="f7" fmla="val 228307"/>
                <a:gd name="f8" fmla="val 102217"/>
                <a:gd name="f9" fmla="val 354397"/>
                <a:gd name="f10" fmla="val 456614"/>
                <a:gd name="f11" fmla="+- 0 0 -90"/>
                <a:gd name="f12" fmla="*/ f3 1 456613"/>
                <a:gd name="f13" fmla="*/ f4 1 45661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456613"/>
                <a:gd name="f20" fmla="*/ 0 f17 1"/>
                <a:gd name="f21" fmla="*/ 228307 f17 1"/>
                <a:gd name="f22" fmla="*/ 456614 f17 1"/>
                <a:gd name="f23" fmla="+- f18 0 f1"/>
                <a:gd name="f24" fmla="*/ f20 1 456613"/>
                <a:gd name="f25" fmla="*/ f21 1 456613"/>
                <a:gd name="f26" fmla="*/ f22 1 45661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456613" h="45661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vert="horz" wrap="square" lIns="66870" tIns="66870" rIns="66870" bIns="66870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3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33" name="Titre 1"/>
          <p:cNvSpPr txBox="1">
            <a:spLocks noGrp="1"/>
          </p:cNvSpPr>
          <p:nvPr>
            <p:ph type="title"/>
          </p:nvPr>
        </p:nvSpPr>
        <p:spPr>
          <a:prstGeom prst="round2DiagRect">
            <a:avLst/>
          </a:prstGeom>
          <a:ln>
            <a:solidFill>
              <a:schemeClr val="accent4">
                <a:lumMod val="75000"/>
              </a:schemeClr>
            </a:solidFill>
          </a:ln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4" name="Espace réservé du contenu 2"/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 b="1" cap="small">
                <a:solidFill>
                  <a:schemeClr val="accent4">
                    <a:lumMod val="75000"/>
                  </a:schemeClr>
                </a:solidFill>
              </a:defRPr>
            </a:lvl1pPr>
            <a:lvl2pPr>
              <a:defRPr cap="small">
                <a:solidFill>
                  <a:srgbClr val="FFFF00"/>
                </a:solidFill>
              </a:defRPr>
            </a:lvl2pPr>
            <a:lvl3pPr>
              <a:defRPr cap="small">
                <a:solidFill>
                  <a:srgbClr val="FFFF00"/>
                </a:solidFill>
              </a:defRPr>
            </a:lvl3pPr>
            <a:lvl4pPr>
              <a:defRPr cap="small">
                <a:solidFill>
                  <a:srgbClr val="FFFF00"/>
                </a:solidFill>
              </a:defRPr>
            </a:lvl4pPr>
            <a:lvl5pPr>
              <a:defRPr cap="small">
                <a:solidFill>
                  <a:srgbClr val="FFFF00"/>
                </a:solidFill>
              </a:defRPr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35" name="Espace réservé du contenu 3"/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 b="1" cap="small">
                <a:solidFill>
                  <a:schemeClr val="accent4">
                    <a:lumMod val="75000"/>
                  </a:schemeClr>
                </a:solidFill>
              </a:defRPr>
            </a:lvl1pPr>
            <a:lvl2pPr>
              <a:defRPr cap="small">
                <a:solidFill>
                  <a:srgbClr val="FFFF00"/>
                </a:solidFill>
              </a:defRPr>
            </a:lvl2pPr>
            <a:lvl3pPr>
              <a:defRPr cap="small">
                <a:solidFill>
                  <a:srgbClr val="FFFF00"/>
                </a:solidFill>
              </a:defRPr>
            </a:lvl3pPr>
            <a:lvl4pPr>
              <a:defRPr cap="small">
                <a:solidFill>
                  <a:srgbClr val="FFFF00"/>
                </a:solidFill>
              </a:defRPr>
            </a:lvl4pPr>
            <a:lvl5pPr>
              <a:defRPr cap="small">
                <a:solidFill>
                  <a:srgbClr val="FFFF00"/>
                </a:solidFill>
              </a:defRPr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36" name="Espace réservé du pied de pag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8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Diagramme 9"/>
          <p:cNvGrpSpPr/>
          <p:nvPr/>
        </p:nvGrpSpPr>
        <p:grpSpPr>
          <a:xfrm>
            <a:off x="1423007" y="6278169"/>
            <a:ext cx="1423144" cy="532647"/>
            <a:chOff x="1423007" y="6278169"/>
            <a:chExt cx="1423144" cy="532647"/>
          </a:xfrm>
        </p:grpSpPr>
        <p:sp>
          <p:nvSpPr>
            <p:cNvPr id="6" name="Forme libre 5"/>
            <p:cNvSpPr/>
            <p:nvPr/>
          </p:nvSpPr>
          <p:spPr>
            <a:xfrm>
              <a:off x="1453493" y="6469380"/>
              <a:ext cx="536542" cy="1768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6547"/>
                <a:gd name="f7" fmla="val 176816"/>
                <a:gd name="f8" fmla="+- 0 0 -90"/>
                <a:gd name="f9" fmla="*/ f3 1 536547"/>
                <a:gd name="f10" fmla="*/ f4 1 176816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36547"/>
                <a:gd name="f19" fmla="*/ f15 1 176816"/>
                <a:gd name="f20" fmla="*/ 0 f16 1"/>
                <a:gd name="f21" fmla="*/ 0 f15 1"/>
                <a:gd name="f22" fmla="*/ 536547 f16 1"/>
                <a:gd name="f23" fmla="*/ 176816 f15 1"/>
                <a:gd name="f24" fmla="+- f17 0 f1"/>
                <a:gd name="f25" fmla="*/ f20 1 536547"/>
                <a:gd name="f26" fmla="*/ f21 1 176816"/>
                <a:gd name="f27" fmla="*/ f22 1 536547"/>
                <a:gd name="f28" fmla="*/ f23 1 176816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36547" h="17681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2701" tIns="12701" rIns="12701" bIns="12701" anchor="ctr" anchorCtr="1" compatLnSpc="1">
              <a:noAutofit/>
            </a:bodyPr>
            <a:lstStyle/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0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Forme libre 6"/>
            <p:cNvSpPr/>
            <p:nvPr/>
          </p:nvSpPr>
          <p:spPr>
            <a:xfrm>
              <a:off x="145288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6689F"/>
                </a:gs>
                <a:gs pos="100000">
                  <a:srgbClr val="015098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1482763" y="6355848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Forme libre 8"/>
            <p:cNvSpPr/>
            <p:nvPr/>
          </p:nvSpPr>
          <p:spPr>
            <a:xfrm>
              <a:off x="1554461" y="6367799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614217" y="6302072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1691896" y="6278169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1787496" y="6320003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1847243" y="634987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Forme libre 13"/>
            <p:cNvSpPr/>
            <p:nvPr/>
          </p:nvSpPr>
          <p:spPr>
            <a:xfrm>
              <a:off x="193090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Forme libre 14"/>
            <p:cNvSpPr/>
            <p:nvPr/>
          </p:nvSpPr>
          <p:spPr>
            <a:xfrm>
              <a:off x="1966755" y="648133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Forme libre 15"/>
            <p:cNvSpPr/>
            <p:nvPr/>
          </p:nvSpPr>
          <p:spPr>
            <a:xfrm>
              <a:off x="1656042" y="6355848"/>
              <a:ext cx="109746" cy="10974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1423007" y="658291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1458861" y="663668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1548490" y="6684483"/>
              <a:ext cx="97557" cy="97557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1673964" y="676216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1697867" y="6684483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1757623" y="676814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Forme libre 22"/>
            <p:cNvSpPr/>
            <p:nvPr/>
          </p:nvSpPr>
          <p:spPr>
            <a:xfrm>
              <a:off x="1840742" y="6678347"/>
              <a:ext cx="38852" cy="8592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1942853" y="6648638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2009915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477CC8"/>
                </a:gs>
                <a:gs pos="100000">
                  <a:srgbClr val="056AC6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2171078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C6D0E9"/>
                </a:gs>
                <a:gs pos="100000">
                  <a:srgbClr val="BAC7E7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2389537" y="6336627"/>
              <a:ext cx="456614" cy="456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6613"/>
                <a:gd name="f7" fmla="val 228307"/>
                <a:gd name="f8" fmla="val 102217"/>
                <a:gd name="f9" fmla="val 354397"/>
                <a:gd name="f10" fmla="val 456614"/>
                <a:gd name="f11" fmla="+- 0 0 -90"/>
                <a:gd name="f12" fmla="*/ f3 1 456613"/>
                <a:gd name="f13" fmla="*/ f4 1 45661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456613"/>
                <a:gd name="f20" fmla="*/ 0 f17 1"/>
                <a:gd name="f21" fmla="*/ 228307 f17 1"/>
                <a:gd name="f22" fmla="*/ 456614 f17 1"/>
                <a:gd name="f23" fmla="+- f18 0 f1"/>
                <a:gd name="f24" fmla="*/ f20 1 456613"/>
                <a:gd name="f25" fmla="*/ f21 1 456613"/>
                <a:gd name="f26" fmla="*/ f22 1 45661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456613" h="45661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vert="horz" wrap="square" lIns="66870" tIns="66870" rIns="66870" bIns="66870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3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33" name="Titre 1"/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  <a:prstGeom prst="round2Diag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4" name="Espace réservé du texte 2"/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5" name="Espace réservé du contenu 3"/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  <a:lvl2pPr>
              <a:defRPr>
                <a:solidFill>
                  <a:srgbClr val="FFFF00"/>
                </a:solidFill>
              </a:defRPr>
            </a:lvl2pPr>
            <a:lvl3pPr>
              <a:defRPr>
                <a:solidFill>
                  <a:srgbClr val="FFFF00"/>
                </a:solidFill>
              </a:defRPr>
            </a:lvl3pPr>
            <a:lvl4pPr>
              <a:defRPr>
                <a:solidFill>
                  <a:srgbClr val="FFFF00"/>
                </a:solidFill>
              </a:defRPr>
            </a:lvl4pPr>
            <a:lvl5pPr>
              <a:defRPr>
                <a:solidFill>
                  <a:srgbClr val="FFFF00"/>
                </a:solidFill>
              </a:defRPr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36" name="Espace réservé du texte 4"/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7" name="Espace réservé du contenu 5"/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  <a:lvl2pPr>
              <a:defRPr>
                <a:solidFill>
                  <a:srgbClr val="FFFF00"/>
                </a:solidFill>
              </a:defRPr>
            </a:lvl2pPr>
            <a:lvl3pPr>
              <a:defRPr>
                <a:solidFill>
                  <a:srgbClr val="FFFF00"/>
                </a:solidFill>
              </a:defRPr>
            </a:lvl3pPr>
            <a:lvl4pPr>
              <a:defRPr>
                <a:solidFill>
                  <a:srgbClr val="FFFF00"/>
                </a:solidFill>
              </a:defRPr>
            </a:lvl4pPr>
            <a:lvl5pPr>
              <a:defRPr>
                <a:solidFill>
                  <a:srgbClr val="FFFF00"/>
                </a:solidFill>
              </a:defRPr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38" name="Espace réservé du pied de page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905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Diagramme 5"/>
          <p:cNvGrpSpPr/>
          <p:nvPr/>
        </p:nvGrpSpPr>
        <p:grpSpPr>
          <a:xfrm>
            <a:off x="1423007" y="6278169"/>
            <a:ext cx="1423144" cy="532647"/>
            <a:chOff x="1423007" y="6278169"/>
            <a:chExt cx="1423144" cy="532647"/>
          </a:xfrm>
        </p:grpSpPr>
        <p:sp>
          <p:nvSpPr>
            <p:cNvPr id="6" name="Forme libre 5"/>
            <p:cNvSpPr/>
            <p:nvPr/>
          </p:nvSpPr>
          <p:spPr>
            <a:xfrm>
              <a:off x="1453493" y="6469380"/>
              <a:ext cx="536542" cy="1768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6547"/>
                <a:gd name="f7" fmla="val 176816"/>
                <a:gd name="f8" fmla="+- 0 0 -90"/>
                <a:gd name="f9" fmla="*/ f3 1 536547"/>
                <a:gd name="f10" fmla="*/ f4 1 176816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36547"/>
                <a:gd name="f19" fmla="*/ f15 1 176816"/>
                <a:gd name="f20" fmla="*/ 0 f16 1"/>
                <a:gd name="f21" fmla="*/ 0 f15 1"/>
                <a:gd name="f22" fmla="*/ 536547 f16 1"/>
                <a:gd name="f23" fmla="*/ 176816 f15 1"/>
                <a:gd name="f24" fmla="+- f17 0 f1"/>
                <a:gd name="f25" fmla="*/ f20 1 536547"/>
                <a:gd name="f26" fmla="*/ f21 1 176816"/>
                <a:gd name="f27" fmla="*/ f22 1 536547"/>
                <a:gd name="f28" fmla="*/ f23 1 176816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36547" h="17681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2701" tIns="12701" rIns="12701" bIns="12701" anchor="ctr" anchorCtr="1" compatLnSpc="1">
              <a:noAutofit/>
            </a:bodyPr>
            <a:lstStyle/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0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Forme libre 6"/>
            <p:cNvSpPr/>
            <p:nvPr/>
          </p:nvSpPr>
          <p:spPr>
            <a:xfrm>
              <a:off x="145288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6689F"/>
                </a:gs>
                <a:gs pos="100000">
                  <a:srgbClr val="015098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1482763" y="6355848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Forme libre 8"/>
            <p:cNvSpPr/>
            <p:nvPr/>
          </p:nvSpPr>
          <p:spPr>
            <a:xfrm>
              <a:off x="1554461" y="6367799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614217" y="6302072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1691896" y="6278169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1787496" y="6320003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1847243" y="634987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Forme libre 13"/>
            <p:cNvSpPr/>
            <p:nvPr/>
          </p:nvSpPr>
          <p:spPr>
            <a:xfrm>
              <a:off x="193090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Forme libre 14"/>
            <p:cNvSpPr/>
            <p:nvPr/>
          </p:nvSpPr>
          <p:spPr>
            <a:xfrm>
              <a:off x="1966755" y="648133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Forme libre 15"/>
            <p:cNvSpPr/>
            <p:nvPr/>
          </p:nvSpPr>
          <p:spPr>
            <a:xfrm>
              <a:off x="1656042" y="6355848"/>
              <a:ext cx="109746" cy="10974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1423007" y="658291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1458861" y="663668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1548490" y="6684483"/>
              <a:ext cx="97557" cy="97557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1673964" y="676216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1697867" y="6684483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1757623" y="676814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Forme libre 22"/>
            <p:cNvSpPr/>
            <p:nvPr/>
          </p:nvSpPr>
          <p:spPr>
            <a:xfrm>
              <a:off x="1840742" y="6678347"/>
              <a:ext cx="38852" cy="8592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1942853" y="6648638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2009915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477CC8"/>
                </a:gs>
                <a:gs pos="100000">
                  <a:srgbClr val="056AC6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2171078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C6D0E9"/>
                </a:gs>
                <a:gs pos="100000">
                  <a:srgbClr val="BAC7E7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2389537" y="6336627"/>
              <a:ext cx="456614" cy="456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6613"/>
                <a:gd name="f7" fmla="val 228307"/>
                <a:gd name="f8" fmla="val 102217"/>
                <a:gd name="f9" fmla="val 354397"/>
                <a:gd name="f10" fmla="val 456614"/>
                <a:gd name="f11" fmla="+- 0 0 -90"/>
                <a:gd name="f12" fmla="*/ f3 1 456613"/>
                <a:gd name="f13" fmla="*/ f4 1 45661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456613"/>
                <a:gd name="f20" fmla="*/ 0 f17 1"/>
                <a:gd name="f21" fmla="*/ 228307 f17 1"/>
                <a:gd name="f22" fmla="*/ 456614 f17 1"/>
                <a:gd name="f23" fmla="+- f18 0 f1"/>
                <a:gd name="f24" fmla="*/ f20 1 456613"/>
                <a:gd name="f25" fmla="*/ f21 1 456613"/>
                <a:gd name="f26" fmla="*/ f22 1 45661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456613" h="45661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vert="horz" wrap="square" lIns="66870" tIns="66870" rIns="66870" bIns="66870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3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33" name="Titre 1"/>
          <p:cNvSpPr txBox="1">
            <a:spLocks noGrp="1"/>
          </p:cNvSpPr>
          <p:nvPr>
            <p:ph type="title"/>
          </p:nvPr>
        </p:nvSpPr>
        <p:spPr>
          <a:prstGeom prst="round2DiagRect">
            <a:avLst/>
          </a:prstGeom>
          <a:ln>
            <a:solidFill>
              <a:schemeClr val="accent4">
                <a:lumMod val="75000"/>
              </a:schemeClr>
            </a:solidFill>
          </a:ln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4" name="Espace réservé du pied de page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0" name="Espace réservé du contenu 2"/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10515600" cy="4351336"/>
          </a:xfrm>
          <a:prstGeom prst="round2DiagRect">
            <a:avLst/>
          </a:prstGeom>
        </p:spPr>
        <p:txBody>
          <a:bodyPr/>
          <a:lstStyle>
            <a:lvl1pPr>
              <a:defRPr cap="small"/>
            </a:lvl1pPr>
            <a:lvl2pPr>
              <a:defRPr cap="small"/>
            </a:lvl2pPr>
            <a:lvl3pPr>
              <a:defRPr cap="small"/>
            </a:lvl3pPr>
            <a:lvl4pPr>
              <a:defRPr cap="small"/>
            </a:lvl4pPr>
            <a:lvl5pPr>
              <a:defRPr cap="small"/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925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Diagramme 4"/>
          <p:cNvGrpSpPr/>
          <p:nvPr/>
        </p:nvGrpSpPr>
        <p:grpSpPr>
          <a:xfrm>
            <a:off x="1423007" y="6278169"/>
            <a:ext cx="1423144" cy="532647"/>
            <a:chOff x="1423007" y="6278169"/>
            <a:chExt cx="1423144" cy="532647"/>
          </a:xfrm>
        </p:grpSpPr>
        <p:sp>
          <p:nvSpPr>
            <p:cNvPr id="6" name="Forme libre 5"/>
            <p:cNvSpPr/>
            <p:nvPr/>
          </p:nvSpPr>
          <p:spPr>
            <a:xfrm>
              <a:off x="1453493" y="6469380"/>
              <a:ext cx="536542" cy="1768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6547"/>
                <a:gd name="f7" fmla="val 176816"/>
                <a:gd name="f8" fmla="+- 0 0 -90"/>
                <a:gd name="f9" fmla="*/ f3 1 536547"/>
                <a:gd name="f10" fmla="*/ f4 1 176816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36547"/>
                <a:gd name="f19" fmla="*/ f15 1 176816"/>
                <a:gd name="f20" fmla="*/ 0 f16 1"/>
                <a:gd name="f21" fmla="*/ 0 f15 1"/>
                <a:gd name="f22" fmla="*/ 536547 f16 1"/>
                <a:gd name="f23" fmla="*/ 176816 f15 1"/>
                <a:gd name="f24" fmla="+- f17 0 f1"/>
                <a:gd name="f25" fmla="*/ f20 1 536547"/>
                <a:gd name="f26" fmla="*/ f21 1 176816"/>
                <a:gd name="f27" fmla="*/ f22 1 536547"/>
                <a:gd name="f28" fmla="*/ f23 1 176816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36547" h="17681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2701" tIns="12701" rIns="12701" bIns="12701" anchor="ctr" anchorCtr="1" compatLnSpc="1">
              <a:noAutofit/>
            </a:bodyPr>
            <a:lstStyle/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0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Forme libre 6"/>
            <p:cNvSpPr/>
            <p:nvPr/>
          </p:nvSpPr>
          <p:spPr>
            <a:xfrm>
              <a:off x="145288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6689F"/>
                </a:gs>
                <a:gs pos="100000">
                  <a:srgbClr val="015098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1482763" y="6355848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Forme libre 8"/>
            <p:cNvSpPr/>
            <p:nvPr/>
          </p:nvSpPr>
          <p:spPr>
            <a:xfrm>
              <a:off x="1554461" y="6367799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614217" y="6302072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1691896" y="6278169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1787496" y="6320003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1847243" y="634987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Forme libre 13"/>
            <p:cNvSpPr/>
            <p:nvPr/>
          </p:nvSpPr>
          <p:spPr>
            <a:xfrm>
              <a:off x="193090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Forme libre 14"/>
            <p:cNvSpPr/>
            <p:nvPr/>
          </p:nvSpPr>
          <p:spPr>
            <a:xfrm>
              <a:off x="1966755" y="648133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Forme libre 15"/>
            <p:cNvSpPr/>
            <p:nvPr/>
          </p:nvSpPr>
          <p:spPr>
            <a:xfrm>
              <a:off x="1656042" y="6355848"/>
              <a:ext cx="109746" cy="10974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1423007" y="658291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1458861" y="663668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1548490" y="6684483"/>
              <a:ext cx="97557" cy="97557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1673964" y="676216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1697867" y="6684483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1757623" y="676814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Forme libre 22"/>
            <p:cNvSpPr/>
            <p:nvPr/>
          </p:nvSpPr>
          <p:spPr>
            <a:xfrm>
              <a:off x="1840742" y="6678347"/>
              <a:ext cx="38852" cy="8592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1942853" y="6648638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2009915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477CC8"/>
                </a:gs>
                <a:gs pos="100000">
                  <a:srgbClr val="056AC6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2171078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C6D0E9"/>
                </a:gs>
                <a:gs pos="100000">
                  <a:srgbClr val="BAC7E7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2389537" y="6336627"/>
              <a:ext cx="456614" cy="456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6613"/>
                <a:gd name="f7" fmla="val 228307"/>
                <a:gd name="f8" fmla="val 102217"/>
                <a:gd name="f9" fmla="val 354397"/>
                <a:gd name="f10" fmla="val 456614"/>
                <a:gd name="f11" fmla="+- 0 0 -90"/>
                <a:gd name="f12" fmla="*/ f3 1 456613"/>
                <a:gd name="f13" fmla="*/ f4 1 45661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456613"/>
                <a:gd name="f20" fmla="*/ 0 f17 1"/>
                <a:gd name="f21" fmla="*/ 228307 f17 1"/>
                <a:gd name="f22" fmla="*/ 456614 f17 1"/>
                <a:gd name="f23" fmla="+- f18 0 f1"/>
                <a:gd name="f24" fmla="*/ f20 1 456613"/>
                <a:gd name="f25" fmla="*/ f21 1 456613"/>
                <a:gd name="f26" fmla="*/ f22 1 45661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456613" h="45661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vert="horz" wrap="square" lIns="66870" tIns="66870" rIns="66870" bIns="66870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3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33" name="Espace réservé du pied de page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083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re 1"/>
          <p:cNvSpPr txBox="1">
            <a:spLocks noGrp="1"/>
          </p:cNvSpPr>
          <p:nvPr>
            <p:ph type="title"/>
          </p:nvPr>
        </p:nvSpPr>
        <p:spPr>
          <a:prstGeom prst="round2Diag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4" name="Espace réservé du pied de page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5" name="ZoneTexte 3"/>
          <p:cNvSpPr txBox="1"/>
          <p:nvPr/>
        </p:nvSpPr>
        <p:spPr>
          <a:xfrm>
            <a:off x="853382" y="1996226"/>
            <a:ext cx="10500420" cy="40053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03877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Diagramme 7"/>
          <p:cNvGrpSpPr/>
          <p:nvPr/>
        </p:nvGrpSpPr>
        <p:grpSpPr>
          <a:xfrm>
            <a:off x="1423007" y="6278169"/>
            <a:ext cx="1423144" cy="532647"/>
            <a:chOff x="1423007" y="6278169"/>
            <a:chExt cx="1423144" cy="532647"/>
          </a:xfrm>
        </p:grpSpPr>
        <p:sp>
          <p:nvSpPr>
            <p:cNvPr id="6" name="Forme libre 5"/>
            <p:cNvSpPr/>
            <p:nvPr/>
          </p:nvSpPr>
          <p:spPr>
            <a:xfrm>
              <a:off x="1453493" y="6469380"/>
              <a:ext cx="536542" cy="1768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6547"/>
                <a:gd name="f7" fmla="val 176816"/>
                <a:gd name="f8" fmla="+- 0 0 -90"/>
                <a:gd name="f9" fmla="*/ f3 1 536547"/>
                <a:gd name="f10" fmla="*/ f4 1 176816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36547"/>
                <a:gd name="f19" fmla="*/ f15 1 176816"/>
                <a:gd name="f20" fmla="*/ 0 f16 1"/>
                <a:gd name="f21" fmla="*/ 0 f15 1"/>
                <a:gd name="f22" fmla="*/ 536547 f16 1"/>
                <a:gd name="f23" fmla="*/ 176816 f15 1"/>
                <a:gd name="f24" fmla="+- f17 0 f1"/>
                <a:gd name="f25" fmla="*/ f20 1 536547"/>
                <a:gd name="f26" fmla="*/ f21 1 176816"/>
                <a:gd name="f27" fmla="*/ f22 1 536547"/>
                <a:gd name="f28" fmla="*/ f23 1 176816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36547" h="17681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2701" tIns="12701" rIns="12701" bIns="12701" anchor="ctr" anchorCtr="1" compatLnSpc="1">
              <a:noAutofit/>
            </a:bodyPr>
            <a:lstStyle/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0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Forme libre 6"/>
            <p:cNvSpPr/>
            <p:nvPr/>
          </p:nvSpPr>
          <p:spPr>
            <a:xfrm>
              <a:off x="145288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6689F"/>
                </a:gs>
                <a:gs pos="100000">
                  <a:srgbClr val="015098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1482763" y="6355848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Forme libre 8"/>
            <p:cNvSpPr/>
            <p:nvPr/>
          </p:nvSpPr>
          <p:spPr>
            <a:xfrm>
              <a:off x="1554461" y="6367799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614217" y="6302072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1691896" y="6278169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1787496" y="6320003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1847243" y="634987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Forme libre 13"/>
            <p:cNvSpPr/>
            <p:nvPr/>
          </p:nvSpPr>
          <p:spPr>
            <a:xfrm>
              <a:off x="193090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Forme libre 14"/>
            <p:cNvSpPr/>
            <p:nvPr/>
          </p:nvSpPr>
          <p:spPr>
            <a:xfrm>
              <a:off x="1966755" y="648133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Forme libre 15"/>
            <p:cNvSpPr/>
            <p:nvPr/>
          </p:nvSpPr>
          <p:spPr>
            <a:xfrm>
              <a:off x="1656042" y="6355848"/>
              <a:ext cx="109746" cy="10974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1423007" y="658291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1458861" y="663668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1548490" y="6684483"/>
              <a:ext cx="97557" cy="97557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1673964" y="676216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1697867" y="6684483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1757623" y="676814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Forme libre 22"/>
            <p:cNvSpPr/>
            <p:nvPr/>
          </p:nvSpPr>
          <p:spPr>
            <a:xfrm>
              <a:off x="1840742" y="6678347"/>
              <a:ext cx="38852" cy="8592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1942853" y="6648638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2009915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477CC8"/>
                </a:gs>
                <a:gs pos="100000">
                  <a:srgbClr val="056AC6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2171078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C6D0E9"/>
                </a:gs>
                <a:gs pos="100000">
                  <a:srgbClr val="BAC7E7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2389537" y="6336627"/>
              <a:ext cx="456614" cy="456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6613"/>
                <a:gd name="f7" fmla="val 228307"/>
                <a:gd name="f8" fmla="val 102217"/>
                <a:gd name="f9" fmla="val 354397"/>
                <a:gd name="f10" fmla="val 456614"/>
                <a:gd name="f11" fmla="+- 0 0 -90"/>
                <a:gd name="f12" fmla="*/ f3 1 456613"/>
                <a:gd name="f13" fmla="*/ f4 1 45661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456613"/>
                <a:gd name="f20" fmla="*/ 0 f17 1"/>
                <a:gd name="f21" fmla="*/ 228307 f17 1"/>
                <a:gd name="f22" fmla="*/ 456614 f17 1"/>
                <a:gd name="f23" fmla="+- f18 0 f1"/>
                <a:gd name="f24" fmla="*/ f20 1 456613"/>
                <a:gd name="f25" fmla="*/ f21 1 456613"/>
                <a:gd name="f26" fmla="*/ f22 1 45661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456613" h="45661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vert="horz" wrap="square" lIns="66870" tIns="66870" rIns="66870" bIns="66870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3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33" name="Titre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  <a:prstGeom prst="round2DiagRect">
            <a:avLst/>
          </a:prstGeom>
          <a:ln>
            <a:solidFill>
              <a:schemeClr val="accent4">
                <a:lumMod val="75000"/>
              </a:schemeClr>
            </a:solidFill>
          </a:ln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4" name="Espace réservé du contenu 2"/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5" name="Espace réservé du texte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6" name="Espace réservé du pied de pag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97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Diagramme 7"/>
          <p:cNvGrpSpPr/>
          <p:nvPr/>
        </p:nvGrpSpPr>
        <p:grpSpPr>
          <a:xfrm>
            <a:off x="1423007" y="6278169"/>
            <a:ext cx="1423144" cy="532647"/>
            <a:chOff x="1423007" y="6278169"/>
            <a:chExt cx="1423144" cy="532647"/>
          </a:xfrm>
        </p:grpSpPr>
        <p:sp>
          <p:nvSpPr>
            <p:cNvPr id="6" name="Forme libre 5"/>
            <p:cNvSpPr/>
            <p:nvPr/>
          </p:nvSpPr>
          <p:spPr>
            <a:xfrm>
              <a:off x="1453493" y="6469380"/>
              <a:ext cx="536542" cy="1768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6547"/>
                <a:gd name="f7" fmla="val 176816"/>
                <a:gd name="f8" fmla="+- 0 0 -90"/>
                <a:gd name="f9" fmla="*/ f3 1 536547"/>
                <a:gd name="f10" fmla="*/ f4 1 176816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36547"/>
                <a:gd name="f19" fmla="*/ f15 1 176816"/>
                <a:gd name="f20" fmla="*/ 0 f16 1"/>
                <a:gd name="f21" fmla="*/ 0 f15 1"/>
                <a:gd name="f22" fmla="*/ 536547 f16 1"/>
                <a:gd name="f23" fmla="*/ 176816 f15 1"/>
                <a:gd name="f24" fmla="+- f17 0 f1"/>
                <a:gd name="f25" fmla="*/ f20 1 536547"/>
                <a:gd name="f26" fmla="*/ f21 1 176816"/>
                <a:gd name="f27" fmla="*/ f22 1 536547"/>
                <a:gd name="f28" fmla="*/ f23 1 176816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36547" h="17681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2701" tIns="12701" rIns="12701" bIns="12701" anchor="ctr" anchorCtr="1" compatLnSpc="1">
              <a:noAutofit/>
            </a:bodyPr>
            <a:lstStyle/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0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Forme libre 6"/>
            <p:cNvSpPr/>
            <p:nvPr/>
          </p:nvSpPr>
          <p:spPr>
            <a:xfrm>
              <a:off x="145288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6689F"/>
                </a:gs>
                <a:gs pos="100000">
                  <a:srgbClr val="015098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1482763" y="6355848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Forme libre 8"/>
            <p:cNvSpPr/>
            <p:nvPr/>
          </p:nvSpPr>
          <p:spPr>
            <a:xfrm>
              <a:off x="1554461" y="6367799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614217" y="6302072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1691896" y="6278169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1787496" y="6320003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1847243" y="634987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Forme libre 13"/>
            <p:cNvSpPr/>
            <p:nvPr/>
          </p:nvSpPr>
          <p:spPr>
            <a:xfrm>
              <a:off x="193090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Forme libre 14"/>
            <p:cNvSpPr/>
            <p:nvPr/>
          </p:nvSpPr>
          <p:spPr>
            <a:xfrm>
              <a:off x="1966755" y="648133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Forme libre 15"/>
            <p:cNvSpPr/>
            <p:nvPr/>
          </p:nvSpPr>
          <p:spPr>
            <a:xfrm>
              <a:off x="1656042" y="6355848"/>
              <a:ext cx="109746" cy="10974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1423007" y="658291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1458861" y="663668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1548490" y="6684483"/>
              <a:ext cx="97557" cy="97557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1673964" y="676216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1697867" y="6684483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1757623" y="676814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Forme libre 22"/>
            <p:cNvSpPr/>
            <p:nvPr/>
          </p:nvSpPr>
          <p:spPr>
            <a:xfrm>
              <a:off x="1840742" y="6678347"/>
              <a:ext cx="38852" cy="8592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1942853" y="6648638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2009915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477CC8"/>
                </a:gs>
                <a:gs pos="100000">
                  <a:srgbClr val="056AC6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2171078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C6D0E9"/>
                </a:gs>
                <a:gs pos="100000">
                  <a:srgbClr val="BAC7E7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2389537" y="6336627"/>
              <a:ext cx="456614" cy="456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6613"/>
                <a:gd name="f7" fmla="val 228307"/>
                <a:gd name="f8" fmla="val 102217"/>
                <a:gd name="f9" fmla="val 354397"/>
                <a:gd name="f10" fmla="val 456614"/>
                <a:gd name="f11" fmla="+- 0 0 -90"/>
                <a:gd name="f12" fmla="*/ f3 1 456613"/>
                <a:gd name="f13" fmla="*/ f4 1 45661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456613"/>
                <a:gd name="f20" fmla="*/ 0 f17 1"/>
                <a:gd name="f21" fmla="*/ 228307 f17 1"/>
                <a:gd name="f22" fmla="*/ 456614 f17 1"/>
                <a:gd name="f23" fmla="+- f18 0 f1"/>
                <a:gd name="f24" fmla="*/ f20 1 456613"/>
                <a:gd name="f25" fmla="*/ f21 1 456613"/>
                <a:gd name="f26" fmla="*/ f22 1 45661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456613" h="45661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vert="horz" wrap="square" lIns="66870" tIns="66870" rIns="66870" bIns="66870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3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33" name="Titre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4" name="Espace réservé pour une image  2"/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35" name="Espace réservé du texte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6" name="Espace réservé du pied de pag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19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3530B-53EE-48F5-B73E-23F3887AC11C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8C50E-79E2-42F0-A636-72F610F12B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2359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8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 txBox="1">
            <a:spLocks noGrp="1"/>
          </p:cNvSpPr>
          <p:nvPr>
            <p:ph type="title"/>
          </p:nvPr>
        </p:nvSpPr>
        <p:spPr>
          <a:xfrm>
            <a:off x="838203" y="721690"/>
            <a:ext cx="10515600" cy="968998"/>
          </a:xfrm>
          <a:prstGeom prst="round2Diag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 dirty="0"/>
              <a:t>				Modifiez le style du titre</a:t>
            </a: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ound2Diag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pied de page 4"/>
          <p:cNvSpPr txBox="1">
            <a:spLocks noGrp="1"/>
          </p:cNvSpPr>
          <p:nvPr>
            <p:ph type="ftr" sz="quarter" idx="3"/>
          </p:nvPr>
        </p:nvSpPr>
        <p:spPr>
          <a:xfrm>
            <a:off x="-155576" y="12976250"/>
            <a:ext cx="1008958" cy="457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defRPr>
            </a:lvl1pPr>
          </a:lstStyle>
          <a:p>
            <a:pPr lvl="0"/>
            <a:endParaRPr lang="fr-FR"/>
          </a:p>
        </p:txBody>
      </p:sp>
      <p:grpSp>
        <p:nvGrpSpPr>
          <p:cNvPr id="8" name="Diagramme 11"/>
          <p:cNvGrpSpPr/>
          <p:nvPr/>
        </p:nvGrpSpPr>
        <p:grpSpPr>
          <a:xfrm>
            <a:off x="1423007" y="6278169"/>
            <a:ext cx="1423144" cy="532647"/>
            <a:chOff x="1423007" y="6278169"/>
            <a:chExt cx="1423144" cy="532647"/>
          </a:xfrm>
        </p:grpSpPr>
        <p:sp>
          <p:nvSpPr>
            <p:cNvPr id="9" name="Forme libre 8"/>
            <p:cNvSpPr/>
            <p:nvPr/>
          </p:nvSpPr>
          <p:spPr>
            <a:xfrm>
              <a:off x="1453493" y="6469380"/>
              <a:ext cx="536542" cy="1768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6547"/>
                <a:gd name="f7" fmla="val 176816"/>
                <a:gd name="f8" fmla="+- 0 0 -90"/>
                <a:gd name="f9" fmla="*/ f3 1 536547"/>
                <a:gd name="f10" fmla="*/ f4 1 176816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536547"/>
                <a:gd name="f19" fmla="*/ f15 1 176816"/>
                <a:gd name="f20" fmla="*/ 0 f16 1"/>
                <a:gd name="f21" fmla="*/ 0 f15 1"/>
                <a:gd name="f22" fmla="*/ 536547 f16 1"/>
                <a:gd name="f23" fmla="*/ 176816 f15 1"/>
                <a:gd name="f24" fmla="+- f17 0 f1"/>
                <a:gd name="f25" fmla="*/ f20 1 536547"/>
                <a:gd name="f26" fmla="*/ f21 1 176816"/>
                <a:gd name="f27" fmla="*/ f22 1 536547"/>
                <a:gd name="f28" fmla="*/ f23 1 176816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536547" h="176816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2701" tIns="12701" rIns="12701" bIns="12701" anchor="ctr" anchorCtr="1" compatLnSpc="1">
              <a:noAutofit/>
            </a:bodyPr>
            <a:lstStyle/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0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145288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6689F"/>
                </a:gs>
                <a:gs pos="100000">
                  <a:srgbClr val="015098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1482763" y="6355848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1554461" y="6367799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1614217" y="6302072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Forme libre 13"/>
            <p:cNvSpPr/>
            <p:nvPr/>
          </p:nvSpPr>
          <p:spPr>
            <a:xfrm>
              <a:off x="1691896" y="6278169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Forme libre 14"/>
            <p:cNvSpPr/>
            <p:nvPr/>
          </p:nvSpPr>
          <p:spPr>
            <a:xfrm>
              <a:off x="1787496" y="6320003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Forme libre 15"/>
            <p:cNvSpPr/>
            <p:nvPr/>
          </p:nvSpPr>
          <p:spPr>
            <a:xfrm>
              <a:off x="1847243" y="634987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1930901" y="6415604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1966755" y="648133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1656042" y="6355848"/>
              <a:ext cx="109746" cy="10974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1423007" y="658291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B4C3E4"/>
                </a:gs>
                <a:gs pos="100000">
                  <a:srgbClr val="A6B9E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1458861" y="6636687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9FB5E1"/>
                </a:gs>
                <a:gs pos="100000">
                  <a:srgbClr val="8EAA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1548490" y="6684483"/>
              <a:ext cx="97557" cy="97557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8AA8DF"/>
                </a:gs>
                <a:gs pos="100000">
                  <a:srgbClr val="749B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Forme libre 22"/>
            <p:cNvSpPr/>
            <p:nvPr/>
          </p:nvSpPr>
          <p:spPr>
            <a:xfrm>
              <a:off x="1673964" y="676216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759BDE"/>
                </a:gs>
                <a:gs pos="100000">
                  <a:srgbClr val="5A8DDF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1697867" y="6684483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6190DE"/>
                </a:gs>
                <a:gs pos="100000">
                  <a:srgbClr val="3D80E0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1757623" y="6768141"/>
              <a:ext cx="42675" cy="4267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5186E0"/>
                </a:gs>
                <a:gs pos="100000">
                  <a:srgbClr val="2074E3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1840742" y="6678347"/>
              <a:ext cx="38852" cy="8592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B7ED6"/>
                </a:gs>
                <a:gs pos="100000">
                  <a:srgbClr val="146CD5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1942853" y="6648638"/>
              <a:ext cx="67071" cy="6707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4977C4"/>
                </a:gs>
                <a:gs pos="100000">
                  <a:srgbClr val="0C63C2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8" name="Forme libre 27"/>
            <p:cNvSpPr/>
            <p:nvPr/>
          </p:nvSpPr>
          <p:spPr>
            <a:xfrm>
              <a:off x="2009915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477CC8"/>
                </a:gs>
                <a:gs pos="100000">
                  <a:srgbClr val="056AC6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9" name="Forme libre 28"/>
            <p:cNvSpPr/>
            <p:nvPr/>
          </p:nvSpPr>
          <p:spPr>
            <a:xfrm>
              <a:off x="2171078" y="6367698"/>
              <a:ext cx="196970" cy="376037"/>
            </a:xfrm>
            <a:custGeom>
              <a:avLst>
                <a:gd name="f8" fmla="val 6231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62310"/>
                <a:gd name="f9" fmla="+- 0 0 -360"/>
                <a:gd name="f10" fmla="+- 0 0 -270"/>
                <a:gd name="f11" fmla="+- 0 0 -180"/>
                <a:gd name="f12" fmla="abs f4"/>
                <a:gd name="f13" fmla="abs f5"/>
                <a:gd name="f14" fmla="abs f6"/>
                <a:gd name="f15" fmla="val f7"/>
                <a:gd name="f16" fmla="val f8"/>
                <a:gd name="f17" fmla="*/ f9 f1 1"/>
                <a:gd name="f18" fmla="*/ f10 f1 1"/>
                <a:gd name="f19" fmla="*/ f11 f1 1"/>
                <a:gd name="f20" fmla="?: f12 f4 1"/>
                <a:gd name="f21" fmla="?: f13 f5 1"/>
                <a:gd name="f22" fmla="?: f14 f6 1"/>
                <a:gd name="f23" fmla="*/ f17 1 f3"/>
                <a:gd name="f24" fmla="*/ f18 1 f3"/>
                <a:gd name="f25" fmla="*/ f19 1 f3"/>
                <a:gd name="f26" fmla="*/ f20 1 21600"/>
                <a:gd name="f27" fmla="*/ f21 1 21600"/>
                <a:gd name="f28" fmla="*/ 21600 f20 1"/>
                <a:gd name="f29" fmla="*/ 21600 f21 1"/>
                <a:gd name="f30" fmla="+- f23 0 f2"/>
                <a:gd name="f31" fmla="+- f24 0 f2"/>
                <a:gd name="f32" fmla="+- f25 0 f2"/>
                <a:gd name="f33" fmla="min f27 f26"/>
                <a:gd name="f34" fmla="*/ f28 1 f22"/>
                <a:gd name="f35" fmla="*/ f29 1 f22"/>
                <a:gd name="f36" fmla="val f34"/>
                <a:gd name="f37" fmla="val f35"/>
                <a:gd name="f38" fmla="*/ f15 f33 1"/>
                <a:gd name="f39" fmla="+- f37 0 f15"/>
                <a:gd name="f40" fmla="+- f36 0 f15"/>
                <a:gd name="f41" fmla="*/ f37 f33 1"/>
                <a:gd name="f42" fmla="*/ f36 f33 1"/>
                <a:gd name="f43" fmla="*/ f39 1 2"/>
                <a:gd name="f44" fmla="min f40 f39"/>
                <a:gd name="f45" fmla="+- f15 f43 0"/>
                <a:gd name="f46" fmla="*/ f44 f16 1"/>
                <a:gd name="f47" fmla="*/ f46 1 100000"/>
                <a:gd name="f48" fmla="*/ f45 f33 1"/>
                <a:gd name="f49" fmla="+- f36 0 f47"/>
                <a:gd name="f50" fmla="*/ f47 f33 1"/>
                <a:gd name="f51" fmla="*/ f49 1 2"/>
                <a:gd name="f52" fmla="+- f49 0 f47"/>
                <a:gd name="f53" fmla="*/ f49 f33 1"/>
                <a:gd name="f54" fmla="?: f52 f47 f15"/>
                <a:gd name="f55" fmla="?: f52 f49 f36"/>
                <a:gd name="f56" fmla="*/ f51 f33 1"/>
                <a:gd name="f57" fmla="*/ f54 f33 1"/>
                <a:gd name="f58" fmla="*/ f5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6" y="f38"/>
                </a:cxn>
                <a:cxn ang="f31">
                  <a:pos x="f50" y="f48"/>
                </a:cxn>
                <a:cxn ang="f32">
                  <a:pos x="f56" y="f41"/>
                </a:cxn>
              </a:cxnLst>
              <a:rect l="f57" t="f38" r="f58" b="f41"/>
              <a:pathLst>
                <a:path>
                  <a:moveTo>
                    <a:pt x="f38" y="f38"/>
                  </a:moveTo>
                  <a:lnTo>
                    <a:pt x="f53" y="f38"/>
                  </a:lnTo>
                  <a:lnTo>
                    <a:pt x="f42" y="f48"/>
                  </a:lnTo>
                  <a:lnTo>
                    <a:pt x="f53" y="f41"/>
                  </a:lnTo>
                  <a:lnTo>
                    <a:pt x="f38" y="f41"/>
                  </a:lnTo>
                  <a:lnTo>
                    <a:pt x="f50" y="f48"/>
                  </a:lnTo>
                  <a:close/>
                </a:path>
              </a:pathLst>
            </a:custGeom>
            <a:gradFill>
              <a:gsLst>
                <a:gs pos="0">
                  <a:srgbClr val="C6D0E9"/>
                </a:gs>
                <a:gs pos="100000">
                  <a:srgbClr val="BAC7E7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" name="Forme libre 29"/>
            <p:cNvSpPr/>
            <p:nvPr/>
          </p:nvSpPr>
          <p:spPr>
            <a:xfrm>
              <a:off x="2389537" y="6336627"/>
              <a:ext cx="456614" cy="456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6613"/>
                <a:gd name="f7" fmla="val 228307"/>
                <a:gd name="f8" fmla="val 102217"/>
                <a:gd name="f9" fmla="val 354397"/>
                <a:gd name="f10" fmla="val 456614"/>
                <a:gd name="f11" fmla="+- 0 0 -90"/>
                <a:gd name="f12" fmla="*/ f3 1 456613"/>
                <a:gd name="f13" fmla="*/ f4 1 45661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456613"/>
                <a:gd name="f20" fmla="*/ 0 f17 1"/>
                <a:gd name="f21" fmla="*/ 228307 f17 1"/>
                <a:gd name="f22" fmla="*/ 456614 f17 1"/>
                <a:gd name="f23" fmla="+- f18 0 f1"/>
                <a:gd name="f24" fmla="*/ f20 1 456613"/>
                <a:gd name="f25" fmla="*/ f21 1 456613"/>
                <a:gd name="f26" fmla="*/ f22 1 45661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456613" h="45661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gradFill>
              <a:gsLst>
                <a:gs pos="0">
                  <a:srgbClr val="476FB2"/>
                </a:gs>
                <a:gs pos="100000">
                  <a:srgbClr val="065AAD"/>
                </a:gs>
              </a:gsLst>
              <a:lin ang="5400000"/>
            </a:gradFill>
            <a:ln cap="flat">
              <a:noFill/>
              <a:prstDash val="solid"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p:spPr>
          <p:txBody>
            <a:bodyPr vert="horz" wrap="square" lIns="66870" tIns="66870" rIns="66870" bIns="66870" anchor="ctr" anchorCtr="1" compatLnSpc="1">
              <a:noAutofit/>
            </a:bodyPr>
            <a:lstStyle/>
            <a:p>
              <a:pPr marL="0" marR="0" lvl="0" indent="0" algn="ctr" defTabSz="10223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3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pic>
        <p:nvPicPr>
          <p:cNvPr id="31" name="Image 1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78366" y="6358070"/>
            <a:ext cx="793306" cy="46622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2" name="Image 1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40480" y="6358070"/>
            <a:ext cx="647111" cy="45799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8" name="Diagramme 19"/>
          <p:cNvSpPr/>
          <p:nvPr/>
        </p:nvSpPr>
        <p:spPr>
          <a:xfrm>
            <a:off x="4656408" y="6401714"/>
            <a:ext cx="2452384" cy="37064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452383"/>
              <a:gd name="f7" fmla="val 370639"/>
              <a:gd name="f8" fmla="+- 0 0 -90"/>
              <a:gd name="f9" fmla="*/ f3 1 2452383"/>
              <a:gd name="f10" fmla="*/ f4 1 370639"/>
              <a:gd name="f11" fmla="val f5"/>
              <a:gd name="f12" fmla="val f6"/>
              <a:gd name="f13" fmla="val f7"/>
              <a:gd name="f14" fmla="*/ f8 f0 1"/>
              <a:gd name="f15" fmla="+- f13 0 f11"/>
              <a:gd name="f16" fmla="+- f12 0 f11"/>
              <a:gd name="f17" fmla="*/ f14 1 f2"/>
              <a:gd name="f18" fmla="*/ f16 1 2452383"/>
              <a:gd name="f19" fmla="*/ f15 1 370639"/>
              <a:gd name="f20" fmla="*/ 0 f16 1"/>
              <a:gd name="f21" fmla="*/ 0 f15 1"/>
              <a:gd name="f22" fmla="*/ 2452383 f16 1"/>
              <a:gd name="f23" fmla="*/ 370639 f15 1"/>
              <a:gd name="f24" fmla="+- f17 0 f1"/>
              <a:gd name="f25" fmla="*/ f20 1 2452383"/>
              <a:gd name="f26" fmla="*/ f21 1 370639"/>
              <a:gd name="f27" fmla="*/ f22 1 2452383"/>
              <a:gd name="f28" fmla="*/ f23 1 370639"/>
              <a:gd name="f29" fmla="*/ f11 1 f18"/>
              <a:gd name="f30" fmla="*/ f12 1 f18"/>
              <a:gd name="f31" fmla="*/ f11 1 f19"/>
              <a:gd name="f32" fmla="*/ f13 1 f19"/>
              <a:gd name="f33" fmla="*/ f25 1 f18"/>
              <a:gd name="f34" fmla="*/ f26 1 f19"/>
              <a:gd name="f35" fmla="*/ f27 1 f18"/>
              <a:gd name="f36" fmla="*/ f28 1 f19"/>
              <a:gd name="f37" fmla="*/ f29 f9 1"/>
              <a:gd name="f38" fmla="*/ f30 f9 1"/>
              <a:gd name="f39" fmla="*/ f32 f10 1"/>
              <a:gd name="f40" fmla="*/ f31 f10 1"/>
              <a:gd name="f41" fmla="*/ f33 f9 1"/>
              <a:gd name="f42" fmla="*/ f34 f10 1"/>
              <a:gd name="f43" fmla="*/ f35 f9 1"/>
              <a:gd name="f44" fmla="*/ f36 f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41" y="f42"/>
              </a:cxn>
              <a:cxn ang="f24">
                <a:pos x="f43" y="f42"/>
              </a:cxn>
              <a:cxn ang="f24">
                <a:pos x="f43" y="f44"/>
              </a:cxn>
              <a:cxn ang="f24">
                <a:pos x="f41" y="f44"/>
              </a:cxn>
              <a:cxn ang="f24">
                <a:pos x="f41" y="f42"/>
              </a:cxn>
            </a:cxnLst>
            <a:rect l="f37" t="f40" r="f38" b="f39"/>
            <a:pathLst>
              <a:path w="2452383" h="370639">
                <a:moveTo>
                  <a:pt x="f5" y="f5"/>
                </a:moveTo>
                <a:lnTo>
                  <a:pt x="f6" y="f5"/>
                </a:lnTo>
                <a:lnTo>
                  <a:pt x="f6" y="f7"/>
                </a:lnTo>
                <a:lnTo>
                  <a:pt x="f5" y="f7"/>
                </a:lnTo>
                <a:lnTo>
                  <a:pt x="f5" y="f5"/>
                </a:lnTo>
                <a:close/>
              </a:path>
            </a:pathLst>
          </a:custGeom>
          <a:solidFill>
            <a:srgbClr val="002060"/>
          </a:solidFill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64766" tIns="64766" rIns="64766" bIns="64766" anchor="ctr" anchorCtr="1" compatLnSpc="1">
            <a:noAutofit/>
          </a:bodyPr>
          <a:lstStyle/>
          <a:p>
            <a:pPr marL="0" marR="0" lvl="0" indent="0" algn="ctr" defTabSz="755651" rtl="0" fontAlgn="auto" hangingPunct="1">
              <a:lnSpc>
                <a:spcPct val="90000"/>
              </a:lnSpc>
              <a:spcBef>
                <a:spcPts val="0"/>
              </a:spcBef>
              <a:spcAft>
                <a:spcPts val="7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7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rPr>
              <a:t>@</a:t>
            </a:r>
            <a:r>
              <a:rPr lang="fr-FR" sz="11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rPr>
              <a:t>MERCANTIGUERIN</a:t>
            </a:r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677378" y="5956114"/>
            <a:ext cx="1514622" cy="74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3969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hdr="0" ftr="0" dt="0"/>
  <p:txStyles>
    <p:titleStyle>
      <a:lvl1pPr marL="0" marR="0" lvl="0" indent="0" algn="l" defTabSz="914400" rtl="0" eaLnBrk="1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small" spc="0" baseline="0">
          <a:solidFill>
            <a:schemeClr val="tx1">
              <a:lumMod val="95000"/>
            </a:schemeClr>
          </a:solidFill>
          <a:uFillTx/>
          <a:latin typeface="Corbel"/>
        </a:defRPr>
      </a:lvl1pPr>
    </p:titleStyle>
    <p:bodyStyle>
      <a:lvl1pPr marL="228600" marR="0" lvl="0" indent="-228600" algn="l" defTabSz="914400" rtl="0" eaLnBrk="1" fontAlgn="auto" hangingPunct="1">
        <a:lnSpc>
          <a:spcPct val="90000"/>
        </a:lnSpc>
        <a:spcBef>
          <a:spcPts val="1000"/>
        </a:spcBef>
        <a:spcAft>
          <a:spcPts val="0"/>
        </a:spcAft>
        <a:buClr>
          <a:srgbClr val="FF0000"/>
        </a:buClr>
        <a:buSzPct val="100000"/>
        <a:buFont typeface="Wingdings" pitchFamily="2"/>
        <a:buChar char="§"/>
        <a:tabLst/>
        <a:defRPr lang="fr-FR" sz="2800" b="0" i="0" u="none" strike="noStrike" kern="1200" cap="none" spc="0" baseline="0">
          <a:solidFill>
            <a:srgbClr val="FFC000"/>
          </a:solidFill>
          <a:uFillTx/>
          <a:latin typeface="Corbel"/>
        </a:defRPr>
      </a:lvl1pPr>
      <a:lvl2pPr marL="800100" marR="0" lvl="1" indent="-342900" algn="l" defTabSz="914400" rtl="0" eaLnBrk="1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00B050"/>
        </a:buClr>
        <a:buSzPct val="100000"/>
        <a:buFont typeface="Wingdings" panose="05000000000000000000" pitchFamily="2" charset="2"/>
        <a:buChar char="ü"/>
        <a:tabLst/>
        <a:defRPr lang="fr-FR" sz="2400" b="0" i="0" u="none" strike="noStrike" kern="1200" cap="none" spc="0" baseline="0">
          <a:solidFill>
            <a:srgbClr val="FFFF00"/>
          </a:solidFill>
          <a:uFillTx/>
          <a:latin typeface="Corbel"/>
        </a:defRPr>
      </a:lvl2pPr>
      <a:lvl3pPr marL="1143000" marR="0" lvl="2" indent="-228600" algn="l" defTabSz="914400" rtl="0" eaLnBrk="1" fontAlgn="auto" hangingPunct="1">
        <a:lnSpc>
          <a:spcPct val="90000"/>
        </a:lnSpc>
        <a:spcBef>
          <a:spcPts val="500"/>
        </a:spcBef>
        <a:spcAft>
          <a:spcPts val="0"/>
        </a:spcAft>
        <a:buClr>
          <a:schemeClr val="accent2"/>
        </a:buClr>
        <a:buSzPct val="100000"/>
        <a:buFont typeface="Wingdings" panose="05000000000000000000" pitchFamily="2" charset="2"/>
        <a:buChar char="Ø"/>
        <a:tabLst/>
        <a:defRPr lang="fr-FR" sz="2000" b="0" i="0" u="none" strike="noStrike" kern="1200" cap="none" spc="0" baseline="0">
          <a:solidFill>
            <a:srgbClr val="FFFF00"/>
          </a:solidFill>
          <a:uFillTx/>
          <a:latin typeface="Corbel"/>
        </a:defRPr>
      </a:lvl3pPr>
      <a:lvl4pPr marL="1600200" marR="0" lvl="3" indent="-228600" algn="l" defTabSz="914400" rtl="0" eaLnBrk="1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Wingdings" pitchFamily="2"/>
        <a:buChar char="§"/>
        <a:tabLst/>
        <a:defRPr lang="fr-FR" sz="1800" b="0" i="0" u="none" strike="noStrike" kern="1200" cap="none" spc="0" baseline="0">
          <a:solidFill>
            <a:srgbClr val="FFFF00"/>
          </a:solidFill>
          <a:uFillTx/>
          <a:latin typeface="Corbel"/>
        </a:defRPr>
      </a:lvl4pPr>
      <a:lvl5pPr marL="2057400" marR="0" lvl="4" indent="-228600" algn="l" defTabSz="914400" rtl="0" eaLnBrk="1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Wingdings" pitchFamily="2"/>
        <a:buChar char="§"/>
        <a:tabLst/>
        <a:defRPr lang="fr-FR" sz="1800" b="0" i="0" u="none" strike="noStrike" kern="1200" cap="none" spc="0" baseline="0">
          <a:solidFill>
            <a:srgbClr val="FFFF00"/>
          </a:solidFill>
          <a:uFillTx/>
          <a:latin typeface="Corbel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Réseaux sociaux 2024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Tendances et principaux acteurs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39" y="3951116"/>
            <a:ext cx="2613367" cy="261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03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92" y="709233"/>
            <a:ext cx="10679015" cy="543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14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18" y="704470"/>
            <a:ext cx="10659963" cy="544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37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tendances</a:t>
            </a:r>
            <a:endParaRPr lang="fr-FR" dirty="0"/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2594417690"/>
              </p:ext>
            </p:extLst>
          </p:nvPr>
        </p:nvGraphicFramePr>
        <p:xfrm>
          <a:off x="2032000" y="1941342"/>
          <a:ext cx="8128000" cy="4196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544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82" y="680654"/>
            <a:ext cx="10650436" cy="5496692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253218" y="1378634"/>
            <a:ext cx="2926080" cy="675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Threads, pas encore décentralisé…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398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55" y="680654"/>
            <a:ext cx="10669489" cy="549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82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810" y="713996"/>
            <a:ext cx="7916380" cy="543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4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6536" y="5889060"/>
            <a:ext cx="2616614" cy="369332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fr-FR" dirty="0" smtClean="0"/>
              <a:t>https://www.threads.net/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558019" y="418906"/>
            <a:ext cx="6096000" cy="646331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r>
              <a:rPr lang="fr-FR" dirty="0" smtClean="0"/>
              <a:t>https://www.youtube.com/watch?v=xaJHgx6RiGw&amp;ab_channel=MaxenceDuboeuf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225" y="1235337"/>
            <a:ext cx="7484016" cy="502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5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60" y="418680"/>
            <a:ext cx="10774279" cy="60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48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966" y="656838"/>
            <a:ext cx="10698068" cy="554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308" y="637785"/>
            <a:ext cx="10269383" cy="558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1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703" y="642548"/>
            <a:ext cx="10526594" cy="557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68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55" y="652075"/>
            <a:ext cx="10669489" cy="555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34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571" y="547285"/>
            <a:ext cx="10440857" cy="5763429"/>
          </a:xfrm>
          <a:prstGeom prst="rect">
            <a:avLst/>
          </a:prstGeom>
        </p:spPr>
      </p:pic>
      <p:sp>
        <p:nvSpPr>
          <p:cNvPr id="3" name="Rectangle à coins arrondis 2"/>
          <p:cNvSpPr/>
          <p:nvPr/>
        </p:nvSpPr>
        <p:spPr>
          <a:xfrm>
            <a:off x="379828" y="6063175"/>
            <a:ext cx="3995224" cy="63304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COUVERTURE POTENTIELLE DE L’ENSEMBLE DES MESSAGES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96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177" y="699706"/>
            <a:ext cx="10183646" cy="545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01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703" y="575864"/>
            <a:ext cx="10164594" cy="570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32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03" y="618733"/>
            <a:ext cx="10345594" cy="562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00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76" y="599680"/>
            <a:ext cx="10545647" cy="56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1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019" y="633022"/>
            <a:ext cx="10297962" cy="559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72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08" y="647312"/>
            <a:ext cx="10450383" cy="556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04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571" y="685417"/>
            <a:ext cx="10440857" cy="548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56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466" y="633022"/>
            <a:ext cx="10517068" cy="559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27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466" y="666364"/>
            <a:ext cx="10517068" cy="552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0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308" y="599680"/>
            <a:ext cx="10269383" cy="56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60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650" y="647312"/>
            <a:ext cx="10202699" cy="556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8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55" y="690180"/>
            <a:ext cx="10669489" cy="547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04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308" y="537759"/>
            <a:ext cx="10631384" cy="578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74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782" y="542522"/>
            <a:ext cx="9926435" cy="577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4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55" y="647312"/>
            <a:ext cx="10669489" cy="556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5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440" y="547285"/>
            <a:ext cx="10355120" cy="576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49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308" y="733049"/>
            <a:ext cx="10631384" cy="539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75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82" y="704470"/>
            <a:ext cx="10650436" cy="544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4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82" y="680654"/>
            <a:ext cx="10650436" cy="549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52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308" y="809259"/>
            <a:ext cx="10631384" cy="523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46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703" y="623496"/>
            <a:ext cx="10526594" cy="561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4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703" y="828312"/>
            <a:ext cx="10526594" cy="520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94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782" y="609206"/>
            <a:ext cx="10288436" cy="563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6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834" y="680654"/>
            <a:ext cx="10612331" cy="549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3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03" y="694943"/>
            <a:ext cx="10345594" cy="546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45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650" y="713996"/>
            <a:ext cx="10564699" cy="543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8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874" y="608629"/>
            <a:ext cx="10044332" cy="571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0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993" y="604443"/>
            <a:ext cx="9774014" cy="564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60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6320" y="78466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smtClean="0"/>
              <a:t>https://influencermarketinghub.com/instagram-money-calculator/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05" y="1912574"/>
            <a:ext cx="6307015" cy="3334383"/>
          </a:xfrm>
          <a:prstGeom prst="rect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642" y="1912574"/>
            <a:ext cx="4003308" cy="237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0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247" y="885247"/>
            <a:ext cx="4534533" cy="511563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85255" y="318254"/>
            <a:ext cx="3163495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fr-FR" dirty="0" smtClean="0"/>
              <a:t>https://app.favikon.com/home/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7482" y="1005846"/>
            <a:ext cx="6027484" cy="24372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9255" y="5857481"/>
            <a:ext cx="6096000" cy="92333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r>
              <a:rPr lang="fr-FR" dirty="0" smtClean="0"/>
              <a:t>De 20 à 40 : Tu commences à te faire un nom 🌱</a:t>
            </a:r>
          </a:p>
          <a:p>
            <a:r>
              <a:rPr lang="fr-FR" dirty="0" smtClean="0"/>
              <a:t>- De 40 à 100 : Tu es un influenceur dans ton domaine 🚀</a:t>
            </a:r>
          </a:p>
          <a:p>
            <a:r>
              <a:rPr lang="fr-FR" dirty="0" smtClean="0"/>
              <a:t>- A partir de 100 : Tu es une référence au-delà de ton secteur 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5517482" y="4290157"/>
            <a:ext cx="6096000" cy="646331"/>
          </a:xfrm>
          <a:prstGeom prst="rect">
            <a:avLst/>
          </a:prstGeom>
          <a:solidFill>
            <a:srgbClr val="FF0000"/>
          </a:solidFill>
        </p:spPr>
        <p:txBody>
          <a:bodyPr>
            <a:spAutoFit/>
          </a:bodyPr>
          <a:lstStyle/>
          <a:p>
            <a:r>
              <a:rPr lang="fr-FR" dirty="0" smtClean="0"/>
              <a:t>https://chromewebstore.google.com/detail/know-whos-who-on-social-m/kgcafegfbpedfggfhjjajmkaefamdlnl</a:t>
            </a:r>
            <a:endParaRPr lang="fr-FR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6077243" y="3601329"/>
            <a:ext cx="4684542" cy="5767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Pour installer </a:t>
            </a:r>
            <a:r>
              <a:rPr lang="fr-FR" dirty="0" err="1" smtClean="0"/>
              <a:t>Favikon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242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Importance des hashtags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838200" y="1924149"/>
            <a:ext cx="2988212" cy="147732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fr-FR" dirty="0" smtClean="0"/>
              <a:t>https://blog.hootsuite.com/fr/hashtags-sur-instagram-le-guide-ultime-pour-les-marques/#Generateur_de_hashtags_Instagram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841" y="1438429"/>
            <a:ext cx="5906324" cy="513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0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518" y="182881"/>
            <a:ext cx="4761914" cy="6400800"/>
          </a:xfrm>
          <a:prstGeom prst="rect">
            <a:avLst/>
          </a:prstGeom>
        </p:spPr>
      </p:pic>
      <p:sp>
        <p:nvSpPr>
          <p:cNvPr id="3" name="Rectangle à coins arrondis 2"/>
          <p:cNvSpPr/>
          <p:nvPr/>
        </p:nvSpPr>
        <p:spPr>
          <a:xfrm>
            <a:off x="6808763" y="365760"/>
            <a:ext cx="3207434" cy="8440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VIDEOS</a:t>
            </a:r>
          </a:p>
          <a:p>
            <a:pPr algn="ctr"/>
            <a:r>
              <a:rPr lang="fr-FR" dirty="0" smtClean="0"/>
              <a:t>REELS</a:t>
            </a:r>
            <a:endParaRPr lang="fr-FR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6822831" y="1842868"/>
            <a:ext cx="3179298" cy="7877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UNICITE DE STYLE ET DE CONTENU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5107" y="3038621"/>
            <a:ext cx="4923791" cy="286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1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6548" y="726217"/>
            <a:ext cx="4798942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fr-FR" dirty="0" smtClean="0"/>
              <a:t>https://metricool.com/fr/etude-reseaux-sociaux/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1206548" y="1299812"/>
            <a:ext cx="6096000" cy="1754326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r>
              <a:rPr lang="fr-FR" dirty="0" smtClean="0"/>
              <a:t>https://lookerstudio.google.com/u/0/reporting/68184be1-d199-4d5e-8455-bc8f5fec616a/page/p_00b0ggn7bd?utm_source=mautic&amp;utm_medium=email&amp;utm_campaign=Study%20Social%20Media%202023&amp;utm_content=Study%20Social%20Media%202023%20-%20No%20users%20-%20FR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19" y="3054138"/>
            <a:ext cx="6963989" cy="315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8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9647" y="1505243"/>
            <a:ext cx="10515600" cy="1369109"/>
          </a:xfrm>
        </p:spPr>
        <p:txBody>
          <a:bodyPr/>
          <a:lstStyle/>
          <a:p>
            <a:pPr algn="ctr"/>
            <a:r>
              <a:rPr lang="fr-FR" dirty="0" smtClean="0"/>
              <a:t>METRIQUES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4419" y="3549601"/>
            <a:ext cx="6246055" cy="217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91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portée (</a:t>
            </a:r>
            <a:r>
              <a:rPr lang="fr-FR" dirty="0" err="1" smtClean="0"/>
              <a:t>reach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Portée : Le nombre de comptes qui ont vu votre </a:t>
            </a:r>
            <a:r>
              <a:rPr lang="fr-FR" dirty="0" smtClean="0"/>
              <a:t>Post ou story. </a:t>
            </a:r>
            <a:r>
              <a:rPr lang="fr-FR" dirty="0"/>
              <a:t>Ce chiffre est une estimation.</a:t>
            </a:r>
          </a:p>
          <a:p>
            <a:r>
              <a:rPr lang="fr-FR" dirty="0" smtClean="0"/>
              <a:t>Le </a:t>
            </a:r>
            <a:r>
              <a:rPr lang="fr-FR" dirty="0"/>
              <a:t>taux de portée est calculé en divisant le nombre de personnes qui ont vu votre post </a:t>
            </a:r>
            <a:r>
              <a:rPr lang="fr-FR" dirty="0" smtClean="0"/>
              <a:t>ou story par </a:t>
            </a:r>
            <a:r>
              <a:rPr lang="fr-FR" dirty="0"/>
              <a:t>votre nombre d’abonnés.</a:t>
            </a:r>
          </a:p>
          <a:p>
            <a:endParaRPr lang="fr-FR" dirty="0"/>
          </a:p>
          <a:p>
            <a:r>
              <a:rPr lang="fr-FR" dirty="0"/>
              <a:t>La portée est toujours affichée en chiffres tandis que le taux de portée est affiché en pourcentage.</a:t>
            </a:r>
          </a:p>
          <a:p>
            <a:endParaRPr lang="fr-FR" dirty="0"/>
          </a:p>
          <a:p>
            <a:pPr lvl="1"/>
            <a:r>
              <a:rPr lang="fr-FR" dirty="0"/>
              <a:t>Il y a également le taux de portée moyen par post, qui est le taux de portée moyen de TOUS vos </a:t>
            </a:r>
            <a:r>
              <a:rPr lang="fr-FR" dirty="0" err="1"/>
              <a:t>posts</a:t>
            </a:r>
            <a:r>
              <a:rPr lang="fr-FR" dirty="0"/>
              <a:t> publiés sur une période de temps définie</a:t>
            </a:r>
            <a:r>
              <a:rPr lang="fr-FR" dirty="0" smtClean="0"/>
              <a:t>.</a:t>
            </a:r>
          </a:p>
          <a:p>
            <a:r>
              <a:rPr lang="fr-FR" b="1" dirty="0">
                <a:solidFill>
                  <a:srgbClr val="FF0000"/>
                </a:solidFill>
              </a:rPr>
              <a:t>Par exemple : si une personne a vu votre post trois fois, </a:t>
            </a:r>
            <a:r>
              <a:rPr lang="fr-FR" b="1" dirty="0" smtClean="0">
                <a:solidFill>
                  <a:srgbClr val="FF0000"/>
                </a:solidFill>
              </a:rPr>
              <a:t>elle </a:t>
            </a:r>
            <a:r>
              <a:rPr lang="fr-FR" b="1" dirty="0">
                <a:solidFill>
                  <a:srgbClr val="FF0000"/>
                </a:solidFill>
              </a:rPr>
              <a:t>comptabilisera 1 portée et 3 impressions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161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impressions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Les impressions représentent le nombre de fois que vos </a:t>
            </a:r>
            <a:r>
              <a:rPr lang="fr-FR" dirty="0" err="1"/>
              <a:t>posts</a:t>
            </a:r>
            <a:r>
              <a:rPr lang="fr-FR" dirty="0"/>
              <a:t>/stories/profil ont été vus sur une période de temps définie. Cela compte le nombre de fois que votre publication a été vue par un utilisateur. </a:t>
            </a:r>
            <a:endParaRPr lang="fr-FR" dirty="0" smtClean="0"/>
          </a:p>
          <a:p>
            <a:r>
              <a:rPr lang="fr-FR" dirty="0" smtClean="0"/>
              <a:t>Sur </a:t>
            </a:r>
            <a:r>
              <a:rPr lang="fr-FR" dirty="0"/>
              <a:t>Instagram, la même publication peut être vue plusieurs fois, un profil peut être visité plusieurs fois et une Story peut bien sûr être regardée plusieurs fois.</a:t>
            </a:r>
          </a:p>
        </p:txBody>
      </p:sp>
    </p:spTree>
    <p:extLst>
      <p:ext uri="{BB962C8B-B14F-4D97-AF65-F5344CB8AC3E}">
        <p14:creationId xmlns:p14="http://schemas.microsoft.com/office/powerpoint/2010/main" val="340459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 taux d’engagement et l’engagement sur la portée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Pour calculer le taux d’engagement, il faut diviser tous les </a:t>
            </a:r>
            <a:r>
              <a:rPr lang="fr-FR" dirty="0" err="1"/>
              <a:t>likes</a:t>
            </a:r>
            <a:r>
              <a:rPr lang="fr-FR" dirty="0"/>
              <a:t>, commentaires et enregistrements par votre nombre d’abonnés au moment du post.</a:t>
            </a:r>
          </a:p>
          <a:p>
            <a:endParaRPr lang="fr-FR" dirty="0"/>
          </a:p>
          <a:p>
            <a:r>
              <a:rPr lang="fr-FR" dirty="0"/>
              <a:t>L’engagement sur la portée représente tous les </a:t>
            </a:r>
            <a:r>
              <a:rPr lang="fr-FR" dirty="0" err="1"/>
              <a:t>likes</a:t>
            </a:r>
            <a:r>
              <a:rPr lang="fr-FR" dirty="0"/>
              <a:t>, commentaires et enregistrements d’un post divisé par la portée de </a:t>
            </a:r>
            <a:r>
              <a:rPr lang="fr-FR" dirty="0" smtClean="0"/>
              <a:t>votre post.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332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2765" y="138594"/>
            <a:ext cx="4996070" cy="1146867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Je retiens les principales métriques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765" y="1417983"/>
            <a:ext cx="5155095" cy="2941982"/>
          </a:xfrm>
        </p:spPr>
        <p:txBody>
          <a:bodyPr>
            <a:normAutofit fontScale="70000" lnSpcReduction="20000"/>
          </a:bodyPr>
          <a:lstStyle/>
          <a:p>
            <a:r>
              <a:rPr lang="fr-FR" dirty="0" err="1"/>
              <a:t>Available</a:t>
            </a:r>
            <a:r>
              <a:rPr lang="fr-FR" dirty="0"/>
              <a:t> Instagram Stories </a:t>
            </a:r>
            <a:r>
              <a:rPr lang="fr-FR" dirty="0" err="1"/>
              <a:t>metrics</a:t>
            </a:r>
            <a:r>
              <a:rPr lang="fr-FR" dirty="0"/>
              <a:t> </a:t>
            </a:r>
            <a:r>
              <a:rPr lang="fr-FR" dirty="0" err="1"/>
              <a:t>include</a:t>
            </a:r>
            <a:r>
              <a:rPr lang="fr-FR" dirty="0"/>
              <a:t>:</a:t>
            </a:r>
          </a:p>
          <a:p>
            <a:endParaRPr lang="fr-FR" dirty="0"/>
          </a:p>
          <a:p>
            <a:r>
              <a:rPr lang="fr-FR" dirty="0" smtClean="0"/>
              <a:t>Back - Call </a:t>
            </a:r>
            <a:r>
              <a:rPr lang="fr-FR" dirty="0" err="1"/>
              <a:t>Button</a:t>
            </a:r>
            <a:r>
              <a:rPr lang="fr-FR" dirty="0"/>
              <a:t> </a:t>
            </a:r>
            <a:r>
              <a:rPr lang="fr-FR" dirty="0" err="1" smtClean="0"/>
              <a:t>Taps</a:t>
            </a:r>
            <a:r>
              <a:rPr lang="fr-FR" dirty="0" smtClean="0"/>
              <a:t>- Email </a:t>
            </a:r>
            <a:r>
              <a:rPr lang="fr-FR" dirty="0" err="1"/>
              <a:t>button</a:t>
            </a:r>
            <a:r>
              <a:rPr lang="fr-FR" dirty="0"/>
              <a:t> </a:t>
            </a:r>
            <a:r>
              <a:rPr lang="fr-FR" dirty="0" err="1" smtClean="0"/>
              <a:t>taps</a:t>
            </a:r>
            <a:r>
              <a:rPr lang="fr-FR" dirty="0" smtClean="0"/>
              <a:t>- </a:t>
            </a:r>
            <a:r>
              <a:rPr lang="fr-FR" dirty="0" err="1" smtClean="0"/>
              <a:t>Exited</a:t>
            </a:r>
            <a:r>
              <a:rPr lang="fr-FR" dirty="0" smtClean="0"/>
              <a:t>- </a:t>
            </a:r>
            <a:r>
              <a:rPr lang="fr-FR" dirty="0" err="1" smtClean="0"/>
              <a:t>Follows</a:t>
            </a:r>
            <a:r>
              <a:rPr lang="fr-FR" dirty="0" smtClean="0"/>
              <a:t>- </a:t>
            </a:r>
            <a:r>
              <a:rPr lang="fr-FR" dirty="0" err="1" smtClean="0"/>
              <a:t>Next</a:t>
            </a:r>
            <a:r>
              <a:rPr lang="fr-FR" dirty="0" smtClean="0"/>
              <a:t> Story- Business </a:t>
            </a:r>
            <a:r>
              <a:rPr lang="fr-FR" dirty="0" err="1"/>
              <a:t>Address</a:t>
            </a:r>
            <a:r>
              <a:rPr lang="fr-FR" dirty="0"/>
              <a:t> </a:t>
            </a:r>
            <a:r>
              <a:rPr lang="fr-FR" dirty="0" err="1" smtClean="0"/>
              <a:t>Taps</a:t>
            </a:r>
            <a:r>
              <a:rPr lang="fr-FR" dirty="0" smtClean="0"/>
              <a:t>- Impressions- Link Clicks- </a:t>
            </a:r>
            <a:r>
              <a:rPr lang="fr-FR" dirty="0" err="1" smtClean="0"/>
              <a:t>Forward</a:t>
            </a:r>
            <a:r>
              <a:rPr lang="fr-FR" dirty="0" smtClean="0"/>
              <a:t>- Profile </a:t>
            </a:r>
            <a:r>
              <a:rPr lang="fr-FR" dirty="0" err="1" smtClean="0"/>
              <a:t>Visits</a:t>
            </a:r>
            <a:r>
              <a:rPr lang="fr-FR" dirty="0" smtClean="0"/>
              <a:t>- </a:t>
            </a:r>
            <a:r>
              <a:rPr lang="fr-FR" dirty="0" err="1" smtClean="0"/>
              <a:t>Reach</a:t>
            </a:r>
            <a:r>
              <a:rPr lang="fr-FR" dirty="0" smtClean="0"/>
              <a:t>- Replies- </a:t>
            </a:r>
            <a:r>
              <a:rPr lang="fr-FR" dirty="0" err="1" smtClean="0"/>
              <a:t>Shares</a:t>
            </a:r>
            <a:r>
              <a:rPr lang="fr-FR" dirty="0" smtClean="0"/>
              <a:t>- </a:t>
            </a:r>
            <a:r>
              <a:rPr lang="fr-FR" dirty="0" err="1" smtClean="0"/>
              <a:t>Text</a:t>
            </a:r>
            <a:r>
              <a:rPr lang="fr-FR" dirty="0" smtClean="0"/>
              <a:t> </a:t>
            </a:r>
            <a:r>
              <a:rPr lang="fr-FR" dirty="0" err="1"/>
              <a:t>Button</a:t>
            </a:r>
            <a:r>
              <a:rPr lang="fr-FR" dirty="0"/>
              <a:t> </a:t>
            </a:r>
            <a:r>
              <a:rPr lang="fr-FR" dirty="0" err="1" smtClean="0"/>
              <a:t>Taps</a:t>
            </a:r>
            <a:r>
              <a:rPr lang="fr-FR" dirty="0" smtClean="0"/>
              <a:t>- </a:t>
            </a:r>
            <a:r>
              <a:rPr lang="fr-FR" dirty="0" err="1" smtClean="0"/>
              <a:t>Website</a:t>
            </a:r>
            <a:r>
              <a:rPr lang="fr-FR" dirty="0" smtClean="0"/>
              <a:t> </a:t>
            </a:r>
            <a:r>
              <a:rPr lang="fr-FR" dirty="0" err="1" smtClean="0"/>
              <a:t>Taps</a:t>
            </a:r>
            <a:r>
              <a:rPr lang="fr-FR" dirty="0" smtClean="0"/>
              <a:t>- Story </a:t>
            </a:r>
            <a:r>
              <a:rPr lang="fr-FR" dirty="0"/>
              <a:t>Interactions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164" y="320662"/>
            <a:ext cx="6427305" cy="5907860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7195930" y="5883965"/>
            <a:ext cx="4996070" cy="7951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Source : social media examiner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72277" y="4359965"/>
            <a:ext cx="4943062" cy="203132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fr-FR" dirty="0" smtClean="0"/>
              <a:t>Retour </a:t>
            </a:r>
            <a:r>
              <a:rPr lang="fr-FR" dirty="0"/>
              <a:t>- Appui sur le bouton d'appel- Appui sur le bouton d'email- Exit- Suivis- Story suivante- Appui sur l'adresse de l'entreprise- Impressions- Clics sur le lien- En avant- Visites du profil- Atteinte- Réponses- Partages- Appui sur le bouton de texte- Appui sur le site web- Interactions avec la Story.</a:t>
            </a:r>
          </a:p>
        </p:txBody>
      </p:sp>
    </p:spTree>
    <p:extLst>
      <p:ext uri="{BB962C8B-B14F-4D97-AF65-F5344CB8AC3E}">
        <p14:creationId xmlns:p14="http://schemas.microsoft.com/office/powerpoint/2010/main" val="198791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Evaluer le prix de votre influenceur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Pour la publication d’un post</a:t>
            </a:r>
          </a:p>
          <a:p>
            <a:pPr lvl="1"/>
            <a:r>
              <a:rPr lang="en-US" dirty="0" smtClean="0"/>
              <a:t>100 </a:t>
            </a:r>
            <a:r>
              <a:rPr lang="en-US" dirty="0"/>
              <a:t>$ par 10 000 </a:t>
            </a:r>
            <a:r>
              <a:rPr lang="en-US" dirty="0" smtClean="0"/>
              <a:t>followers minimum + remuneration par </a:t>
            </a:r>
            <a:r>
              <a:rPr lang="en-US" dirty="0" err="1" smtClean="0"/>
              <a:t>nombre</a:t>
            </a:r>
            <a:r>
              <a:rPr lang="en-US" dirty="0" smtClean="0"/>
              <a:t> de posts</a:t>
            </a:r>
          </a:p>
          <a:p>
            <a:r>
              <a:rPr lang="fr-FR" dirty="0" smtClean="0"/>
              <a:t>Pour la publication d’une photo (par le biais de l’application)</a:t>
            </a:r>
          </a:p>
          <a:p>
            <a:pPr lvl="1"/>
            <a:r>
              <a:rPr lang="fr-FR" dirty="0" err="1"/>
              <a:t>Average</a:t>
            </a:r>
            <a:r>
              <a:rPr lang="fr-FR" dirty="0"/>
              <a:t> </a:t>
            </a:r>
            <a:r>
              <a:rPr lang="fr-FR" dirty="0" err="1"/>
              <a:t>price</a:t>
            </a:r>
            <a:r>
              <a:rPr lang="fr-FR" dirty="0"/>
              <a:t> per IG post (CPE) = </a:t>
            </a:r>
            <a:r>
              <a:rPr lang="fr-FR" dirty="0" err="1"/>
              <a:t>Recent</a:t>
            </a:r>
            <a:r>
              <a:rPr lang="fr-FR" dirty="0"/>
              <a:t> </a:t>
            </a:r>
            <a:r>
              <a:rPr lang="fr-FR" dirty="0" err="1"/>
              <a:t>Average</a:t>
            </a:r>
            <a:r>
              <a:rPr lang="fr-FR" dirty="0"/>
              <a:t> Engagements x $.14</a:t>
            </a:r>
            <a:r>
              <a:rPr lang="fr-FR" dirty="0" smtClean="0"/>
              <a:t>.</a:t>
            </a:r>
          </a:p>
          <a:p>
            <a:pPr lvl="1"/>
            <a:r>
              <a:rPr lang="en-US" dirty="0"/>
              <a:t>$2,000 for accounts with under 100,000 followers. </a:t>
            </a:r>
            <a:endParaRPr lang="en-US" dirty="0" smtClean="0"/>
          </a:p>
          <a:p>
            <a:pPr lvl="1"/>
            <a:r>
              <a:rPr lang="en-US" dirty="0" smtClean="0"/>
              <a:t>For </a:t>
            </a:r>
            <a:r>
              <a:rPr lang="en-US" dirty="0" err="1"/>
              <a:t>macroinfluencers</a:t>
            </a:r>
            <a:r>
              <a:rPr lang="en-US" dirty="0"/>
              <a:t>, you might expect to pay in the $5,000 to $10,000 range</a:t>
            </a:r>
            <a:r>
              <a:rPr lang="en-US" dirty="0" smtClean="0"/>
              <a:t>.</a:t>
            </a:r>
          </a:p>
          <a:p>
            <a:r>
              <a:rPr lang="en-US" dirty="0" smtClean="0"/>
              <a:t>Pour la publication </a:t>
            </a:r>
            <a:r>
              <a:rPr lang="en-US" dirty="0" err="1" smtClean="0"/>
              <a:t>d’une</a:t>
            </a:r>
            <a:r>
              <a:rPr lang="en-US" dirty="0" smtClean="0"/>
              <a:t> video</a:t>
            </a:r>
          </a:p>
          <a:p>
            <a:pPr lvl="1"/>
            <a:r>
              <a:rPr lang="fr-FR" dirty="0"/>
              <a:t>Price per IG </a:t>
            </a:r>
            <a:r>
              <a:rPr lang="fr-FR" dirty="0" err="1"/>
              <a:t>video</a:t>
            </a:r>
            <a:r>
              <a:rPr lang="fr-FR" dirty="0"/>
              <a:t> (CPE) = </a:t>
            </a:r>
            <a:r>
              <a:rPr lang="fr-FR" dirty="0" err="1"/>
              <a:t>Recent</a:t>
            </a:r>
            <a:r>
              <a:rPr lang="fr-FR" dirty="0"/>
              <a:t> </a:t>
            </a:r>
            <a:r>
              <a:rPr lang="fr-FR" dirty="0" err="1"/>
              <a:t>average</a:t>
            </a:r>
            <a:r>
              <a:rPr lang="fr-FR" dirty="0"/>
              <a:t> engagement x $</a:t>
            </a:r>
            <a:r>
              <a:rPr lang="fr-FR" dirty="0" smtClean="0"/>
              <a:t>0.16</a:t>
            </a:r>
          </a:p>
          <a:p>
            <a:pPr marL="457200" lvl="1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282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3936" y="363882"/>
            <a:ext cx="2582516" cy="968998"/>
          </a:xfrm>
        </p:spPr>
        <p:txBody>
          <a:bodyPr>
            <a:normAutofit/>
          </a:bodyPr>
          <a:lstStyle/>
          <a:p>
            <a:r>
              <a:rPr lang="fr-FR" dirty="0" smtClean="0"/>
              <a:t>Exercice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8783" y="1457739"/>
            <a:ext cx="2862469" cy="4719224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Estimez le prix de ce post. </a:t>
            </a:r>
          </a:p>
          <a:p>
            <a:r>
              <a:rPr lang="fr-FR" dirty="0" smtClean="0"/>
              <a:t> Calculez le taux d’engagement</a:t>
            </a:r>
          </a:p>
          <a:p>
            <a:r>
              <a:rPr lang="fr-FR" dirty="0" smtClean="0"/>
              <a:t>Sachant que le prix du robot est de 509 euros, calculez le point mort de cette op.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7024" y="1825626"/>
            <a:ext cx="8521150" cy="486672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8278" y="75404"/>
            <a:ext cx="5081300" cy="164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20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Correction exercice 3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Réponse 1 : 70000$ (7000000/10000 = 700 x100)</a:t>
            </a:r>
          </a:p>
          <a:p>
            <a:r>
              <a:rPr lang="fr-FR" dirty="0" smtClean="0"/>
              <a:t>Réponse 2 : 269563 J’aime/7000000 = 3,85%</a:t>
            </a:r>
          </a:p>
          <a:p>
            <a:r>
              <a:rPr lang="fr-FR" dirty="0" smtClean="0"/>
              <a:t>Réponse 3 : 138 robots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594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MM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MMG" id="{8525FF0E-806B-462B-A98C-BCC67DB28E5C}" vid="{6849C229-69FE-49B5-A70C-A454256A5F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1668</TotalTime>
  <Words>619</Words>
  <Application>Microsoft Office PowerPoint</Application>
  <PresentationFormat>Grand écran</PresentationFormat>
  <Paragraphs>64</Paragraphs>
  <Slides>55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55</vt:i4>
      </vt:variant>
    </vt:vector>
  </HeadingPairs>
  <TitlesOfParts>
    <vt:vector size="62" baseType="lpstr">
      <vt:lpstr>Arial</vt:lpstr>
      <vt:lpstr>Calibri</vt:lpstr>
      <vt:lpstr>Calibri Light</vt:lpstr>
      <vt:lpstr>Corbel</vt:lpstr>
      <vt:lpstr>Wingdings</vt:lpstr>
      <vt:lpstr>Thème Office</vt:lpstr>
      <vt:lpstr>ThèmeMMG</vt:lpstr>
      <vt:lpstr>Réseaux sociaux 2024</vt:lpstr>
      <vt:lpstr>Présentation PowerPoint</vt:lpstr>
      <vt:lpstr>Présentation PowerPoint</vt:lpstr>
      <vt:lpstr>Quelques tendances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Importance des hashtags</vt:lpstr>
      <vt:lpstr>Présentation PowerPoint</vt:lpstr>
      <vt:lpstr>Présentation PowerPoint</vt:lpstr>
      <vt:lpstr>METRIQUES</vt:lpstr>
      <vt:lpstr>La portée (reach)</vt:lpstr>
      <vt:lpstr>Les impressions</vt:lpstr>
      <vt:lpstr>Le taux d’engagement et l’engagement sur la portée</vt:lpstr>
      <vt:lpstr>Je retiens les principales métriques</vt:lpstr>
      <vt:lpstr>Evaluer le prix de votre influenceur</vt:lpstr>
      <vt:lpstr>Exercice</vt:lpstr>
      <vt:lpstr>Correction exercice 3</vt:lpstr>
    </vt:vector>
  </TitlesOfParts>
  <Company>IAEDEPARIS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ANONYME</dc:creator>
  <cp:lastModifiedBy>ANONYME</cp:lastModifiedBy>
  <cp:revision>23</cp:revision>
  <dcterms:created xsi:type="dcterms:W3CDTF">2024-05-02T13:58:31Z</dcterms:created>
  <dcterms:modified xsi:type="dcterms:W3CDTF">2024-05-03T17:47:28Z</dcterms:modified>
</cp:coreProperties>
</file>