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811" r:id="rId4"/>
  </p:sldMasterIdLst>
  <p:notesMasterIdLst>
    <p:notesMasterId r:id="rId116"/>
  </p:notesMasterIdLst>
  <p:handoutMasterIdLst>
    <p:handoutMasterId r:id="rId117"/>
  </p:handoutMasterIdLst>
  <p:sldIdLst>
    <p:sldId id="256" r:id="rId5"/>
    <p:sldId id="574" r:id="rId6"/>
    <p:sldId id="472" r:id="rId7"/>
    <p:sldId id="526" r:id="rId8"/>
    <p:sldId id="442" r:id="rId9"/>
    <p:sldId id="524" r:id="rId10"/>
    <p:sldId id="525" r:id="rId11"/>
    <p:sldId id="473" r:id="rId12"/>
    <p:sldId id="474" r:id="rId13"/>
    <p:sldId id="475" r:id="rId14"/>
    <p:sldId id="476" r:id="rId15"/>
    <p:sldId id="479" r:id="rId16"/>
    <p:sldId id="527" r:id="rId17"/>
    <p:sldId id="480" r:id="rId18"/>
    <p:sldId id="481" r:id="rId19"/>
    <p:sldId id="482" r:id="rId20"/>
    <p:sldId id="484" r:id="rId21"/>
    <p:sldId id="485" r:id="rId22"/>
    <p:sldId id="487" r:id="rId23"/>
    <p:sldId id="488" r:id="rId24"/>
    <p:sldId id="489" r:id="rId25"/>
    <p:sldId id="529" r:id="rId26"/>
    <p:sldId id="554" r:id="rId27"/>
    <p:sldId id="531" r:id="rId28"/>
    <p:sldId id="530" r:id="rId29"/>
    <p:sldId id="491" r:id="rId30"/>
    <p:sldId id="528" r:id="rId31"/>
    <p:sldId id="556" r:id="rId32"/>
    <p:sldId id="555" r:id="rId33"/>
    <p:sldId id="493" r:id="rId34"/>
    <p:sldId id="494" r:id="rId35"/>
    <p:sldId id="426" r:id="rId36"/>
    <p:sldId id="343" r:id="rId37"/>
    <p:sldId id="534" r:id="rId38"/>
    <p:sldId id="452" r:id="rId39"/>
    <p:sldId id="388" r:id="rId40"/>
    <p:sldId id="397" r:id="rId41"/>
    <p:sldId id="398" r:id="rId42"/>
    <p:sldId id="405" r:id="rId43"/>
    <p:sldId id="399" r:id="rId44"/>
    <p:sldId id="400" r:id="rId45"/>
    <p:sldId id="401" r:id="rId46"/>
    <p:sldId id="402" r:id="rId47"/>
    <p:sldId id="404" r:id="rId48"/>
    <p:sldId id="355" r:id="rId49"/>
    <p:sldId id="416" r:id="rId50"/>
    <p:sldId id="417" r:id="rId51"/>
    <p:sldId id="418" r:id="rId52"/>
    <p:sldId id="419" r:id="rId53"/>
    <p:sldId id="406" r:id="rId54"/>
    <p:sldId id="409" r:id="rId55"/>
    <p:sldId id="410" r:id="rId56"/>
    <p:sldId id="412" r:id="rId57"/>
    <p:sldId id="413" r:id="rId58"/>
    <p:sldId id="414" r:id="rId59"/>
    <p:sldId id="415" r:id="rId60"/>
    <p:sldId id="420" r:id="rId61"/>
    <p:sldId id="421" r:id="rId62"/>
    <p:sldId id="422" r:id="rId63"/>
    <p:sldId id="423" r:id="rId64"/>
    <p:sldId id="431" r:id="rId65"/>
    <p:sldId id="539" r:id="rId66"/>
    <p:sldId id="563" r:id="rId67"/>
    <p:sldId id="564" r:id="rId68"/>
    <p:sldId id="540" r:id="rId69"/>
    <p:sldId id="541" r:id="rId70"/>
    <p:sldId id="542" r:id="rId71"/>
    <p:sldId id="543" r:id="rId72"/>
    <p:sldId id="544" r:id="rId73"/>
    <p:sldId id="547" r:id="rId74"/>
    <p:sldId id="548" r:id="rId75"/>
    <p:sldId id="464" r:id="rId76"/>
    <p:sldId id="533" r:id="rId77"/>
    <p:sldId id="552" r:id="rId78"/>
    <p:sldId id="553" r:id="rId79"/>
    <p:sldId id="384" r:id="rId80"/>
    <p:sldId id="385" r:id="rId81"/>
    <p:sldId id="386" r:id="rId82"/>
    <p:sldId id="460" r:id="rId83"/>
    <p:sldId id="345" r:id="rId84"/>
    <p:sldId id="557" r:id="rId85"/>
    <p:sldId id="346" r:id="rId86"/>
    <p:sldId id="347" r:id="rId87"/>
    <p:sldId id="348" r:id="rId88"/>
    <p:sldId id="352" r:id="rId89"/>
    <p:sldId id="353" r:id="rId90"/>
    <p:sldId id="559" r:id="rId91"/>
    <p:sldId id="562" r:id="rId92"/>
    <p:sldId id="560" r:id="rId93"/>
    <p:sldId id="561" r:id="rId94"/>
    <p:sldId id="354" r:id="rId95"/>
    <p:sldId id="558" r:id="rId96"/>
    <p:sldId id="429" r:id="rId97"/>
    <p:sldId id="427" r:id="rId98"/>
    <p:sldId id="432" r:id="rId99"/>
    <p:sldId id="567" r:id="rId100"/>
    <p:sldId id="568" r:id="rId101"/>
    <p:sldId id="569" r:id="rId102"/>
    <p:sldId id="570" r:id="rId103"/>
    <p:sldId id="571" r:id="rId104"/>
    <p:sldId id="445" r:id="rId105"/>
    <p:sldId id="446" r:id="rId106"/>
    <p:sldId id="565" r:id="rId107"/>
    <p:sldId id="566" r:id="rId108"/>
    <p:sldId id="572" r:id="rId109"/>
    <p:sldId id="436" r:id="rId110"/>
    <p:sldId id="447" r:id="rId111"/>
    <p:sldId id="573" r:id="rId112"/>
    <p:sldId id="364" r:id="rId113"/>
    <p:sldId id="367" r:id="rId114"/>
    <p:sldId id="378" r:id="rId115"/>
  </p:sldIdLst>
  <p:sldSz cx="12192000" cy="6858000"/>
  <p:notesSz cx="9388475" cy="710247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urs" id="{BB928E10-A69C-42F6-8B07-A2FEAC067766}">
          <p14:sldIdLst>
            <p14:sldId id="256"/>
            <p14:sldId id="574"/>
            <p14:sldId id="472"/>
            <p14:sldId id="526"/>
            <p14:sldId id="442"/>
            <p14:sldId id="524"/>
            <p14:sldId id="525"/>
            <p14:sldId id="473"/>
            <p14:sldId id="474"/>
            <p14:sldId id="475"/>
            <p14:sldId id="476"/>
            <p14:sldId id="479"/>
            <p14:sldId id="527"/>
            <p14:sldId id="480"/>
            <p14:sldId id="481"/>
            <p14:sldId id="482"/>
            <p14:sldId id="484"/>
            <p14:sldId id="485"/>
            <p14:sldId id="487"/>
            <p14:sldId id="488"/>
            <p14:sldId id="489"/>
            <p14:sldId id="529"/>
            <p14:sldId id="554"/>
            <p14:sldId id="531"/>
            <p14:sldId id="530"/>
            <p14:sldId id="491"/>
            <p14:sldId id="528"/>
            <p14:sldId id="556"/>
            <p14:sldId id="555"/>
            <p14:sldId id="493"/>
            <p14:sldId id="494"/>
            <p14:sldId id="426"/>
            <p14:sldId id="343"/>
            <p14:sldId id="534"/>
            <p14:sldId id="452"/>
            <p14:sldId id="388"/>
            <p14:sldId id="397"/>
            <p14:sldId id="398"/>
            <p14:sldId id="405"/>
            <p14:sldId id="399"/>
            <p14:sldId id="400"/>
            <p14:sldId id="401"/>
            <p14:sldId id="402"/>
            <p14:sldId id="404"/>
            <p14:sldId id="355"/>
            <p14:sldId id="416"/>
            <p14:sldId id="417"/>
            <p14:sldId id="418"/>
            <p14:sldId id="419"/>
            <p14:sldId id="406"/>
            <p14:sldId id="409"/>
            <p14:sldId id="410"/>
            <p14:sldId id="412"/>
            <p14:sldId id="413"/>
            <p14:sldId id="414"/>
            <p14:sldId id="415"/>
            <p14:sldId id="420"/>
            <p14:sldId id="421"/>
            <p14:sldId id="422"/>
            <p14:sldId id="423"/>
            <p14:sldId id="431"/>
            <p14:sldId id="539"/>
            <p14:sldId id="563"/>
            <p14:sldId id="564"/>
            <p14:sldId id="540"/>
            <p14:sldId id="541"/>
            <p14:sldId id="542"/>
            <p14:sldId id="543"/>
            <p14:sldId id="544"/>
            <p14:sldId id="547"/>
            <p14:sldId id="548"/>
            <p14:sldId id="464"/>
            <p14:sldId id="533"/>
            <p14:sldId id="552"/>
            <p14:sldId id="553"/>
            <p14:sldId id="384"/>
            <p14:sldId id="385"/>
            <p14:sldId id="386"/>
            <p14:sldId id="460"/>
            <p14:sldId id="345"/>
            <p14:sldId id="557"/>
            <p14:sldId id="346"/>
            <p14:sldId id="347"/>
            <p14:sldId id="348"/>
            <p14:sldId id="352"/>
            <p14:sldId id="353"/>
            <p14:sldId id="559"/>
            <p14:sldId id="562"/>
            <p14:sldId id="560"/>
            <p14:sldId id="561"/>
            <p14:sldId id="354"/>
            <p14:sldId id="558"/>
            <p14:sldId id="429"/>
            <p14:sldId id="427"/>
            <p14:sldId id="432"/>
            <p14:sldId id="567"/>
            <p14:sldId id="568"/>
            <p14:sldId id="569"/>
            <p14:sldId id="570"/>
            <p14:sldId id="571"/>
            <p14:sldId id="445"/>
            <p14:sldId id="446"/>
            <p14:sldId id="565"/>
            <p14:sldId id="566"/>
            <p14:sldId id="572"/>
            <p14:sldId id="436"/>
            <p14:sldId id="447"/>
            <p14:sldId id="573"/>
            <p14:sldId id="364"/>
            <p14:sldId id="367"/>
            <p14:sldId id="37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6E6E6"/>
    <a:srgbClr val="DC5924"/>
    <a:srgbClr val="B7472A"/>
    <a:srgbClr val="000000"/>
    <a:srgbClr val="75D1FF"/>
    <a:srgbClr val="11161C"/>
    <a:srgbClr val="7F7F7F"/>
    <a:srgbClr val="F2F2F2"/>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82" autoAdjust="0"/>
    <p:restoredTop sz="84972" autoAdjust="0"/>
  </p:normalViewPr>
  <p:slideViewPr>
    <p:cSldViewPr snapToGrid="0">
      <p:cViewPr varScale="1">
        <p:scale>
          <a:sx n="61" d="100"/>
          <a:sy n="61" d="100"/>
        </p:scale>
        <p:origin x="858" y="42"/>
      </p:cViewPr>
      <p:guideLst/>
    </p:cSldViewPr>
  </p:slideViewPr>
  <p:outlineViewPr>
    <p:cViewPr>
      <p:scale>
        <a:sx n="33" d="100"/>
        <a:sy n="33" d="100"/>
      </p:scale>
      <p:origin x="0" y="-1164"/>
    </p:cViewPr>
  </p:outlineViewPr>
  <p:notesTextViewPr>
    <p:cViewPr>
      <p:scale>
        <a:sx n="1" d="1"/>
        <a:sy n="1" d="1"/>
      </p:scale>
      <p:origin x="0" y="0"/>
    </p:cViewPr>
  </p:notesTextViewPr>
  <p:sorterViewPr>
    <p:cViewPr>
      <p:scale>
        <a:sx n="75" d="100"/>
        <a:sy n="75" d="100"/>
      </p:scale>
      <p:origin x="0" y="-144"/>
    </p:cViewPr>
  </p:sorterViewPr>
  <p:notesViewPr>
    <p:cSldViewPr snapToGrid="0">
      <p:cViewPr varScale="1">
        <p:scale>
          <a:sx n="128" d="100"/>
          <a:sy n="128" d="100"/>
        </p:scale>
        <p:origin x="1950"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handoutMaster" Target="handoutMasters/handout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s>
</file>

<file path=ppt/diagrams/_rels/data10.xml.rels><?xml version="1.0" encoding="UTF-8" standalone="yes"?>
<Relationships xmlns="http://schemas.openxmlformats.org/package/2006/relationships"><Relationship Id="rId3" Type="http://schemas.openxmlformats.org/officeDocument/2006/relationships/hyperlink" Target="https://www.statista.com/statistics/1221400/nft-sales-revenue-by-segment/" TargetMode="External"/><Relationship Id="rId2" Type="http://schemas.openxmlformats.org/officeDocument/2006/relationships/hyperlink" Target="https://www.statista.com/statistics/1263110/biggest-dex-in-the-world/" TargetMode="External"/><Relationship Id="rId1" Type="http://schemas.openxmlformats.org/officeDocument/2006/relationships/hyperlink" Target="https://www.statista.com/statistics/1266486/blockchain-games-user-number/" TargetMode="External"/></Relationships>
</file>

<file path=ppt/diagrams/_rels/data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jpeg"/></Relationships>
</file>

<file path=ppt/diagrams/_rels/data4.xml.rels><?xml version="1.0" encoding="UTF-8" standalone="yes"?>
<Relationships xmlns="http://schemas.openxmlformats.org/package/2006/relationships"><Relationship Id="rId3" Type="http://schemas.openxmlformats.org/officeDocument/2006/relationships/hyperlink" Target="https://academy.binance.com/en/glossary/private-key" TargetMode="External"/><Relationship Id="rId2" Type="http://schemas.openxmlformats.org/officeDocument/2006/relationships/hyperlink" Target="https://academy.binance.com/fr/articles/what-is-cryptocurrency" TargetMode="External"/><Relationship Id="rId1" Type="http://schemas.openxmlformats.org/officeDocument/2006/relationships/hyperlink" Target="https://academy.binance.com/fr/articles/what-is-fiat-currency" TargetMode="External"/></Relationships>
</file>

<file path=ppt/diagrams/_rels/data5.xml.rels><?xml version="1.0" encoding="UTF-8" standalone="yes"?>
<Relationships xmlns="http://schemas.openxmlformats.org/package/2006/relationships"><Relationship Id="rId2" Type="http://schemas.openxmlformats.org/officeDocument/2006/relationships/hyperlink" Target="https://academy.binance.com/en/glossary/custody" TargetMode="External"/><Relationship Id="rId1" Type="http://schemas.openxmlformats.org/officeDocument/2006/relationships/hyperlink" Target="https://academy.binance.com/fr/articles/what-are-smart-contracts" TargetMode="External"/></Relationships>
</file>

<file path=ppt/diagrams/_rels/drawing10.xml.rels><?xml version="1.0" encoding="UTF-8" standalone="yes"?>
<Relationships xmlns="http://schemas.openxmlformats.org/package/2006/relationships"><Relationship Id="rId3" Type="http://schemas.openxmlformats.org/officeDocument/2006/relationships/hyperlink" Target="https://www.statista.com/statistics/1263110/biggest-dex-in-the-world/" TargetMode="External"/><Relationship Id="rId2" Type="http://schemas.openxmlformats.org/officeDocument/2006/relationships/hyperlink" Target="https://www.statista.com/statistics/1221400/nft-sales-revenue-by-segment/" TargetMode="External"/><Relationship Id="rId1" Type="http://schemas.openxmlformats.org/officeDocument/2006/relationships/hyperlink" Target="https://www.statista.com/statistics/1266486/blockchain-games-user-number/" TargetMode="External"/></Relationships>
</file>

<file path=ppt/diagrams/_rels/drawing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jpeg"/></Relationships>
</file>

<file path=ppt/diagrams/_rels/drawing4.xml.rels><?xml version="1.0" encoding="UTF-8" standalone="yes"?>
<Relationships xmlns="http://schemas.openxmlformats.org/package/2006/relationships"><Relationship Id="rId3" Type="http://schemas.openxmlformats.org/officeDocument/2006/relationships/hyperlink" Target="https://academy.binance.com/en/glossary/private-key" TargetMode="External"/><Relationship Id="rId2" Type="http://schemas.openxmlformats.org/officeDocument/2006/relationships/hyperlink" Target="https://academy.binance.com/fr/articles/what-is-cryptocurrency" TargetMode="External"/><Relationship Id="rId1" Type="http://schemas.openxmlformats.org/officeDocument/2006/relationships/hyperlink" Target="https://academy.binance.com/fr/articles/what-is-fiat-currency" TargetMode="External"/></Relationships>
</file>

<file path=ppt/diagrams/_rels/drawing5.xml.rels><?xml version="1.0" encoding="UTF-8" standalone="yes"?>
<Relationships xmlns="http://schemas.openxmlformats.org/package/2006/relationships"><Relationship Id="rId2" Type="http://schemas.openxmlformats.org/officeDocument/2006/relationships/hyperlink" Target="https://academy.binance.com/en/glossary/custody" TargetMode="External"/><Relationship Id="rId1" Type="http://schemas.openxmlformats.org/officeDocument/2006/relationships/hyperlink" Target="https://academy.binance.com/fr/articles/what-are-smart-contracts"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46FD90-B087-4F0C-8D7A-A5F4BC1A60DF}" type="doc">
      <dgm:prSet loTypeId="urn:microsoft.com/office/officeart/2008/layout/IncreasingCircleProcess" loCatId="list" qsTypeId="urn:microsoft.com/office/officeart/2005/8/quickstyle/simple1" qsCatId="simple" csTypeId="urn:microsoft.com/office/officeart/2005/8/colors/colorful1" csCatId="colorful" phldr="0"/>
      <dgm:spPr/>
      <dgm:t>
        <a:bodyPr/>
        <a:lstStyle/>
        <a:p>
          <a:endParaRPr lang="fr-FR"/>
        </a:p>
      </dgm:t>
    </dgm:pt>
    <dgm:pt modelId="{87DF3E15-151D-4171-AB66-3C7661DF0941}" type="pres">
      <dgm:prSet presAssocID="{5E46FD90-B087-4F0C-8D7A-A5F4BC1A60DF}" presName="Name0" presStyleCnt="0">
        <dgm:presLayoutVars>
          <dgm:chMax val="7"/>
          <dgm:chPref val="7"/>
          <dgm:dir/>
          <dgm:animOne val="branch"/>
          <dgm:animLvl val="lvl"/>
        </dgm:presLayoutVars>
      </dgm:prSet>
      <dgm:spPr/>
      <dgm:t>
        <a:bodyPr/>
        <a:lstStyle/>
        <a:p>
          <a:endParaRPr lang="fr-FR"/>
        </a:p>
      </dgm:t>
    </dgm:pt>
  </dgm:ptLst>
  <dgm:cxnLst>
    <dgm:cxn modelId="{B143D4CA-FBAA-4C0B-AB38-BF0217C03FB9}" type="presOf" srcId="{5E46FD90-B087-4F0C-8D7A-A5F4BC1A60DF}" destId="{87DF3E15-151D-4171-AB66-3C7661DF0941}" srcOrd="0" destOrd="0" presId="urn:microsoft.com/office/officeart/2008/layout/IncreasingCircleProcess"/>
  </dgm:cxnLst>
  <dgm:bg/>
  <dgm:whole/>
  <dgm:extLst>
    <a:ext uri="http://schemas.microsoft.com/office/drawing/2008/diagram">
      <dsp:dataModelExt xmlns:dsp="http://schemas.microsoft.com/office/drawing/2008/diagram" relId="rId4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8A34F69-A062-4BF1-90F1-BC9E62F0ED8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fr-FR"/>
        </a:p>
      </dgm:t>
    </dgm:pt>
    <dgm:pt modelId="{A54ABD77-DDA3-4AA9-ACBE-0C5006AF284E}">
      <dgm:prSet/>
      <dgm:spPr/>
      <dgm:t>
        <a:bodyPr/>
        <a:lstStyle/>
        <a:p>
          <a:r>
            <a:rPr lang="en-US" b="0" i="0" smtClean="0"/>
            <a:t>NFT marketplace OpenSea had a trading volume in November 2022 that was three times higher than Solana market place Magic Eden</a:t>
          </a:r>
          <a:endParaRPr lang="en-US"/>
        </a:p>
      </dgm:t>
    </dgm:pt>
    <dgm:pt modelId="{30EF36B0-544B-4E8D-9AAA-50D4930641B3}" type="parTrans" cxnId="{8EC8C982-1A35-43E1-BAD3-96C4830C4957}">
      <dgm:prSet/>
      <dgm:spPr/>
      <dgm:t>
        <a:bodyPr/>
        <a:lstStyle/>
        <a:p>
          <a:endParaRPr lang="fr-FR"/>
        </a:p>
      </dgm:t>
    </dgm:pt>
    <dgm:pt modelId="{71647072-14A6-4020-A06B-705E2CB79CF1}" type="sibTrans" cxnId="{8EC8C982-1A35-43E1-BAD3-96C4830C4957}">
      <dgm:prSet/>
      <dgm:spPr/>
      <dgm:t>
        <a:bodyPr/>
        <a:lstStyle/>
        <a:p>
          <a:endParaRPr lang="fr-FR"/>
        </a:p>
      </dgm:t>
    </dgm:pt>
    <dgm:pt modelId="{166F70F0-D2B2-4CF2-B0D4-2D815C4B2B72}">
      <dgm:prSet/>
      <dgm:spPr/>
      <dgm:t>
        <a:bodyPr/>
        <a:lstStyle/>
        <a:p>
          <a:r>
            <a:rPr lang="en-US" b="0" i="0" smtClean="0"/>
            <a:t>Axie Infinity, NBA Top Shot, and Decentraland, for instance, are example of </a:t>
          </a:r>
          <a:r>
            <a:rPr lang="en-US" b="0" i="0" smtClean="0">
              <a:hlinkClick xmlns:r="http://schemas.openxmlformats.org/officeDocument/2006/relationships" r:id="rId1"/>
            </a:rPr>
            <a:t>popular NFT games that either rely on collectibles or on metaverses</a:t>
          </a:r>
          <a:endParaRPr lang="en-US"/>
        </a:p>
      </dgm:t>
    </dgm:pt>
    <dgm:pt modelId="{EB7E6226-4D7E-487B-A63B-CB2884651C05}" type="parTrans" cxnId="{0D37A666-755C-45DD-9340-F6A14BB12ECA}">
      <dgm:prSet/>
      <dgm:spPr/>
      <dgm:t>
        <a:bodyPr/>
        <a:lstStyle/>
        <a:p>
          <a:endParaRPr lang="fr-FR"/>
        </a:p>
      </dgm:t>
    </dgm:pt>
    <dgm:pt modelId="{63321757-38E4-4CC6-9D21-32BB42A9E3CF}" type="sibTrans" cxnId="{0D37A666-755C-45DD-9340-F6A14BB12ECA}">
      <dgm:prSet/>
      <dgm:spPr/>
      <dgm:t>
        <a:bodyPr/>
        <a:lstStyle/>
        <a:p>
          <a:endParaRPr lang="fr-FR"/>
        </a:p>
      </dgm:t>
    </dgm:pt>
    <dgm:pt modelId="{F8729226-F2FF-454E-ABF4-135F56D13C3E}">
      <dgm:prSet/>
      <dgm:spPr/>
      <dgm:t>
        <a:bodyPr/>
        <a:lstStyle/>
        <a:p>
          <a:r>
            <a:rPr lang="en-US" b="0" i="0" smtClean="0"/>
            <a:t>OpenSea and Sushiswap, on the other hand, function more like </a:t>
          </a:r>
          <a:r>
            <a:rPr lang="en-US" b="0" i="0" smtClean="0">
              <a:hlinkClick xmlns:r="http://schemas.openxmlformats.org/officeDocument/2006/relationships" r:id="rId2"/>
            </a:rPr>
            <a:t>decentralized exchanges</a:t>
          </a:r>
          <a:r>
            <a:rPr lang="en-US" b="0" i="0" smtClean="0"/>
            <a:t>, where people can go and buy either NFT or crypto</a:t>
          </a:r>
          <a:endParaRPr lang="en-US"/>
        </a:p>
      </dgm:t>
    </dgm:pt>
    <dgm:pt modelId="{5C9BC788-030A-4A3E-B428-EAB195D617CC}" type="parTrans" cxnId="{C042B8E9-D21A-43BD-9D17-DC59C2B07E2F}">
      <dgm:prSet/>
      <dgm:spPr/>
      <dgm:t>
        <a:bodyPr/>
        <a:lstStyle/>
        <a:p>
          <a:endParaRPr lang="fr-FR"/>
        </a:p>
      </dgm:t>
    </dgm:pt>
    <dgm:pt modelId="{869BF2D9-2970-4940-8715-E79AC64A9518}" type="sibTrans" cxnId="{C042B8E9-D21A-43BD-9D17-DC59C2B07E2F}">
      <dgm:prSet/>
      <dgm:spPr/>
      <dgm:t>
        <a:bodyPr/>
        <a:lstStyle/>
        <a:p>
          <a:endParaRPr lang="fr-FR"/>
        </a:p>
      </dgm:t>
    </dgm:pt>
    <dgm:pt modelId="{038DF97C-F649-476D-827F-0E5FF36AC9E6}">
      <dgm:prSet/>
      <dgm:spPr/>
      <dgm:t>
        <a:bodyPr/>
        <a:lstStyle/>
        <a:p>
          <a:r>
            <a:rPr lang="en-US" b="0" i="0" smtClean="0"/>
            <a:t>Finally, CryptoPunks and Solanart are platform that specialize in crypto art - NFTs with unique pictures or artwork. Art was </a:t>
          </a:r>
          <a:r>
            <a:rPr lang="en-US" b="0" i="0" smtClean="0">
              <a:hlinkClick xmlns:r="http://schemas.openxmlformats.org/officeDocument/2006/relationships" r:id="rId3"/>
            </a:rPr>
            <a:t>one of the most popular categories for NFTs</a:t>
          </a:r>
          <a:r>
            <a:rPr lang="en-US" b="0" i="0" smtClean="0"/>
            <a:t>.</a:t>
          </a:r>
          <a:endParaRPr lang="en-US"/>
        </a:p>
      </dgm:t>
    </dgm:pt>
    <dgm:pt modelId="{0667B380-CF2E-4D42-B4FF-9F69EED2F464}" type="parTrans" cxnId="{4CB12A56-7143-419A-9EB4-598BCD78EBCE}">
      <dgm:prSet/>
      <dgm:spPr/>
      <dgm:t>
        <a:bodyPr/>
        <a:lstStyle/>
        <a:p>
          <a:endParaRPr lang="fr-FR"/>
        </a:p>
      </dgm:t>
    </dgm:pt>
    <dgm:pt modelId="{22209800-654B-48E3-8FF9-BEAD2D94649E}" type="sibTrans" cxnId="{4CB12A56-7143-419A-9EB4-598BCD78EBCE}">
      <dgm:prSet/>
      <dgm:spPr/>
      <dgm:t>
        <a:bodyPr/>
        <a:lstStyle/>
        <a:p>
          <a:endParaRPr lang="fr-FR"/>
        </a:p>
      </dgm:t>
    </dgm:pt>
    <dgm:pt modelId="{373B4B53-0459-4E11-B145-3331CD2A4F17}" type="pres">
      <dgm:prSet presAssocID="{B8A34F69-A062-4BF1-90F1-BC9E62F0ED86}" presName="diagram" presStyleCnt="0">
        <dgm:presLayoutVars>
          <dgm:dir/>
          <dgm:resizeHandles val="exact"/>
        </dgm:presLayoutVars>
      </dgm:prSet>
      <dgm:spPr/>
      <dgm:t>
        <a:bodyPr/>
        <a:lstStyle/>
        <a:p>
          <a:endParaRPr lang="fr-FR"/>
        </a:p>
      </dgm:t>
    </dgm:pt>
    <dgm:pt modelId="{EAD210AD-FF56-4D0E-9A9F-4C5A285A0828}" type="pres">
      <dgm:prSet presAssocID="{A54ABD77-DDA3-4AA9-ACBE-0C5006AF284E}" presName="node" presStyleLbl="node1" presStyleIdx="0" presStyleCnt="4">
        <dgm:presLayoutVars>
          <dgm:bulletEnabled val="1"/>
        </dgm:presLayoutVars>
      </dgm:prSet>
      <dgm:spPr/>
      <dgm:t>
        <a:bodyPr/>
        <a:lstStyle/>
        <a:p>
          <a:endParaRPr lang="fr-FR"/>
        </a:p>
      </dgm:t>
    </dgm:pt>
    <dgm:pt modelId="{B087FD31-4DC9-4701-B8D1-5766CBD1025D}" type="pres">
      <dgm:prSet presAssocID="{71647072-14A6-4020-A06B-705E2CB79CF1}" presName="sibTrans" presStyleCnt="0"/>
      <dgm:spPr/>
    </dgm:pt>
    <dgm:pt modelId="{0C431E59-19D6-45B3-8573-9A56BBE75188}" type="pres">
      <dgm:prSet presAssocID="{166F70F0-D2B2-4CF2-B0D4-2D815C4B2B72}" presName="node" presStyleLbl="node1" presStyleIdx="1" presStyleCnt="4">
        <dgm:presLayoutVars>
          <dgm:bulletEnabled val="1"/>
        </dgm:presLayoutVars>
      </dgm:prSet>
      <dgm:spPr/>
      <dgm:t>
        <a:bodyPr/>
        <a:lstStyle/>
        <a:p>
          <a:endParaRPr lang="fr-FR"/>
        </a:p>
      </dgm:t>
    </dgm:pt>
    <dgm:pt modelId="{29329C9E-A045-4CEC-B520-56A66196FD2C}" type="pres">
      <dgm:prSet presAssocID="{63321757-38E4-4CC6-9D21-32BB42A9E3CF}" presName="sibTrans" presStyleCnt="0"/>
      <dgm:spPr/>
    </dgm:pt>
    <dgm:pt modelId="{A71DFB35-C400-4440-A4EA-7E54757AA71D}" type="pres">
      <dgm:prSet presAssocID="{038DF97C-F649-476D-827F-0E5FF36AC9E6}" presName="node" presStyleLbl="node1" presStyleIdx="2" presStyleCnt="4">
        <dgm:presLayoutVars>
          <dgm:bulletEnabled val="1"/>
        </dgm:presLayoutVars>
      </dgm:prSet>
      <dgm:spPr/>
      <dgm:t>
        <a:bodyPr/>
        <a:lstStyle/>
        <a:p>
          <a:endParaRPr lang="fr-FR"/>
        </a:p>
      </dgm:t>
    </dgm:pt>
    <dgm:pt modelId="{CC208239-B91E-4D92-9EF8-3DD95AB011B7}" type="pres">
      <dgm:prSet presAssocID="{22209800-654B-48E3-8FF9-BEAD2D94649E}" presName="sibTrans" presStyleCnt="0"/>
      <dgm:spPr/>
    </dgm:pt>
    <dgm:pt modelId="{DE8EB279-6349-4D19-BC27-AFC31DFF4EA3}" type="pres">
      <dgm:prSet presAssocID="{F8729226-F2FF-454E-ABF4-135F56D13C3E}" presName="node" presStyleLbl="node1" presStyleIdx="3" presStyleCnt="4">
        <dgm:presLayoutVars>
          <dgm:bulletEnabled val="1"/>
        </dgm:presLayoutVars>
      </dgm:prSet>
      <dgm:spPr/>
      <dgm:t>
        <a:bodyPr/>
        <a:lstStyle/>
        <a:p>
          <a:endParaRPr lang="fr-FR"/>
        </a:p>
      </dgm:t>
    </dgm:pt>
  </dgm:ptLst>
  <dgm:cxnLst>
    <dgm:cxn modelId="{DB2BAC87-738A-4E65-8F76-F75D0E08A38E}" type="presOf" srcId="{A54ABD77-DDA3-4AA9-ACBE-0C5006AF284E}" destId="{EAD210AD-FF56-4D0E-9A9F-4C5A285A0828}" srcOrd="0" destOrd="0" presId="urn:microsoft.com/office/officeart/2005/8/layout/default"/>
    <dgm:cxn modelId="{8EC8C982-1A35-43E1-BAD3-96C4830C4957}" srcId="{B8A34F69-A062-4BF1-90F1-BC9E62F0ED86}" destId="{A54ABD77-DDA3-4AA9-ACBE-0C5006AF284E}" srcOrd="0" destOrd="0" parTransId="{30EF36B0-544B-4E8D-9AAA-50D4930641B3}" sibTransId="{71647072-14A6-4020-A06B-705E2CB79CF1}"/>
    <dgm:cxn modelId="{0D37A666-755C-45DD-9340-F6A14BB12ECA}" srcId="{B8A34F69-A062-4BF1-90F1-BC9E62F0ED86}" destId="{166F70F0-D2B2-4CF2-B0D4-2D815C4B2B72}" srcOrd="1" destOrd="0" parTransId="{EB7E6226-4D7E-487B-A63B-CB2884651C05}" sibTransId="{63321757-38E4-4CC6-9D21-32BB42A9E3CF}"/>
    <dgm:cxn modelId="{C54700D3-A6DA-4176-9EA4-3D18F15EABA4}" type="presOf" srcId="{166F70F0-D2B2-4CF2-B0D4-2D815C4B2B72}" destId="{0C431E59-19D6-45B3-8573-9A56BBE75188}" srcOrd="0" destOrd="0" presId="urn:microsoft.com/office/officeart/2005/8/layout/default"/>
    <dgm:cxn modelId="{FED8C92F-A0A5-4E40-B6B8-EE1043E09558}" type="presOf" srcId="{B8A34F69-A062-4BF1-90F1-BC9E62F0ED86}" destId="{373B4B53-0459-4E11-B145-3331CD2A4F17}" srcOrd="0" destOrd="0" presId="urn:microsoft.com/office/officeart/2005/8/layout/default"/>
    <dgm:cxn modelId="{1A679E3E-86A0-4CF9-8F51-8C2198D33189}" type="presOf" srcId="{038DF97C-F649-476D-827F-0E5FF36AC9E6}" destId="{A71DFB35-C400-4440-A4EA-7E54757AA71D}" srcOrd="0" destOrd="0" presId="urn:microsoft.com/office/officeart/2005/8/layout/default"/>
    <dgm:cxn modelId="{C042B8E9-D21A-43BD-9D17-DC59C2B07E2F}" srcId="{B8A34F69-A062-4BF1-90F1-BC9E62F0ED86}" destId="{F8729226-F2FF-454E-ABF4-135F56D13C3E}" srcOrd="3" destOrd="0" parTransId="{5C9BC788-030A-4A3E-B428-EAB195D617CC}" sibTransId="{869BF2D9-2970-4940-8715-E79AC64A9518}"/>
    <dgm:cxn modelId="{04DD8C49-8AE6-4E1E-AEDC-CC896E1B9833}" type="presOf" srcId="{F8729226-F2FF-454E-ABF4-135F56D13C3E}" destId="{DE8EB279-6349-4D19-BC27-AFC31DFF4EA3}" srcOrd="0" destOrd="0" presId="urn:microsoft.com/office/officeart/2005/8/layout/default"/>
    <dgm:cxn modelId="{4CB12A56-7143-419A-9EB4-598BCD78EBCE}" srcId="{B8A34F69-A062-4BF1-90F1-BC9E62F0ED86}" destId="{038DF97C-F649-476D-827F-0E5FF36AC9E6}" srcOrd="2" destOrd="0" parTransId="{0667B380-CF2E-4D42-B4FF-9F69EED2F464}" sibTransId="{22209800-654B-48E3-8FF9-BEAD2D94649E}"/>
    <dgm:cxn modelId="{90C6A7D3-B726-4267-AD0A-DED1885B1F4A}" type="presParOf" srcId="{373B4B53-0459-4E11-B145-3331CD2A4F17}" destId="{EAD210AD-FF56-4D0E-9A9F-4C5A285A0828}" srcOrd="0" destOrd="0" presId="urn:microsoft.com/office/officeart/2005/8/layout/default"/>
    <dgm:cxn modelId="{6CFD9F62-E3A4-4C99-8F39-37DF04E3C68F}" type="presParOf" srcId="{373B4B53-0459-4E11-B145-3331CD2A4F17}" destId="{B087FD31-4DC9-4701-B8D1-5766CBD1025D}" srcOrd="1" destOrd="0" presId="urn:microsoft.com/office/officeart/2005/8/layout/default"/>
    <dgm:cxn modelId="{A64B1BF7-DB1B-4DE1-BF27-6D7C54441C58}" type="presParOf" srcId="{373B4B53-0459-4E11-B145-3331CD2A4F17}" destId="{0C431E59-19D6-45B3-8573-9A56BBE75188}" srcOrd="2" destOrd="0" presId="urn:microsoft.com/office/officeart/2005/8/layout/default"/>
    <dgm:cxn modelId="{C45FEFC5-7891-4405-B213-C0A1C384BA32}" type="presParOf" srcId="{373B4B53-0459-4E11-B145-3331CD2A4F17}" destId="{29329C9E-A045-4CEC-B520-56A66196FD2C}" srcOrd="3" destOrd="0" presId="urn:microsoft.com/office/officeart/2005/8/layout/default"/>
    <dgm:cxn modelId="{846C9151-8CBA-413E-8FAC-A60D15E3D86A}" type="presParOf" srcId="{373B4B53-0459-4E11-B145-3331CD2A4F17}" destId="{A71DFB35-C400-4440-A4EA-7E54757AA71D}" srcOrd="4" destOrd="0" presId="urn:microsoft.com/office/officeart/2005/8/layout/default"/>
    <dgm:cxn modelId="{083DFF6A-B781-46F2-8619-B00463407998}" type="presParOf" srcId="{373B4B53-0459-4E11-B145-3331CD2A4F17}" destId="{CC208239-B91E-4D92-9EF8-3DD95AB011B7}" srcOrd="5" destOrd="0" presId="urn:microsoft.com/office/officeart/2005/8/layout/default"/>
    <dgm:cxn modelId="{7268467A-CE1F-47DE-BF6F-FD1DD95DD4F5}" type="presParOf" srcId="{373B4B53-0459-4E11-B145-3331CD2A4F17}" destId="{DE8EB279-6349-4D19-BC27-AFC31DFF4EA3}"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3CDFB92-3225-4617-A1DD-7CE1005CC9F7}"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fr-FR"/>
        </a:p>
      </dgm:t>
    </dgm:pt>
    <dgm:pt modelId="{8018818E-5B45-4326-9DCF-F44EC04E9721}">
      <dgm:prSet phldrT="[Texte]"/>
      <dgm:spPr/>
      <dgm:t>
        <a:bodyPr/>
        <a:lstStyle/>
        <a:p>
          <a:r>
            <a:rPr lang="fr-FR" dirty="0" smtClean="0"/>
            <a:t>CARITATIF</a:t>
          </a:r>
        </a:p>
        <a:p>
          <a:r>
            <a:rPr lang="fr-FR" dirty="0" smtClean="0"/>
            <a:t>Association pour les chiens</a:t>
          </a:r>
          <a:endParaRPr lang="fr-FR" dirty="0"/>
        </a:p>
      </dgm:t>
    </dgm:pt>
    <dgm:pt modelId="{4106C07C-35D1-4B59-B759-A2308ABB7DD1}" type="parTrans" cxnId="{9BEBA5E9-9C51-4FE9-9116-535B41FC8DA1}">
      <dgm:prSet/>
      <dgm:spPr/>
      <dgm:t>
        <a:bodyPr/>
        <a:lstStyle/>
        <a:p>
          <a:endParaRPr lang="fr-FR"/>
        </a:p>
      </dgm:t>
    </dgm:pt>
    <dgm:pt modelId="{03D8E7A7-8F42-4CF3-BC44-B5DB15344317}" type="sibTrans" cxnId="{9BEBA5E9-9C51-4FE9-9116-535B41FC8DA1}">
      <dgm:prSet/>
      <dgm:spPr/>
      <dgm:t>
        <a:bodyPr/>
        <a:lstStyle/>
        <a:p>
          <a:endParaRPr lang="fr-FR"/>
        </a:p>
      </dgm:t>
    </dgm:pt>
    <dgm:pt modelId="{156D0581-ED8E-416F-9C82-DE7968CE25F6}">
      <dgm:prSet phldrT="[Texte]"/>
      <dgm:spPr/>
      <dgm:t>
        <a:bodyPr/>
        <a:lstStyle/>
        <a:p>
          <a:r>
            <a:rPr lang="fr-FR" dirty="0" smtClean="0"/>
            <a:t>AIRDROP</a:t>
          </a:r>
        </a:p>
        <a:p>
          <a:r>
            <a:rPr lang="fr-FR" dirty="0" smtClean="0"/>
            <a:t>FAIR DISTRIBUTION</a:t>
          </a:r>
          <a:endParaRPr lang="fr-FR" dirty="0"/>
        </a:p>
      </dgm:t>
    </dgm:pt>
    <dgm:pt modelId="{4628B9F1-CBBE-4F8D-834A-D711140868E4}" type="parTrans" cxnId="{401051AF-9DF2-4605-A4AD-636832092F35}">
      <dgm:prSet/>
      <dgm:spPr/>
      <dgm:t>
        <a:bodyPr/>
        <a:lstStyle/>
        <a:p>
          <a:endParaRPr lang="fr-FR"/>
        </a:p>
      </dgm:t>
    </dgm:pt>
    <dgm:pt modelId="{F9FC6551-F94B-430A-916E-800BC08B715F}" type="sibTrans" cxnId="{401051AF-9DF2-4605-A4AD-636832092F35}">
      <dgm:prSet/>
      <dgm:spPr/>
      <dgm:t>
        <a:bodyPr/>
        <a:lstStyle/>
        <a:p>
          <a:endParaRPr lang="fr-FR"/>
        </a:p>
      </dgm:t>
    </dgm:pt>
    <dgm:pt modelId="{79C87215-4B25-4ACA-A588-AEE700F839A5}">
      <dgm:prSet phldrT="[Texte]"/>
      <dgm:spPr/>
      <dgm:t>
        <a:bodyPr/>
        <a:lstStyle/>
        <a:p>
          <a:r>
            <a:rPr lang="fr-FR" dirty="0" smtClean="0"/>
            <a:t>ROADMAP</a:t>
          </a:r>
          <a:endParaRPr lang="fr-FR" dirty="0"/>
        </a:p>
      </dgm:t>
    </dgm:pt>
    <dgm:pt modelId="{B899EF12-5553-46FC-BDFC-08A78F9764EB}" type="parTrans" cxnId="{78AF7645-3E71-400C-9A44-C3106D2878B8}">
      <dgm:prSet/>
      <dgm:spPr/>
      <dgm:t>
        <a:bodyPr/>
        <a:lstStyle/>
        <a:p>
          <a:endParaRPr lang="fr-FR"/>
        </a:p>
      </dgm:t>
    </dgm:pt>
    <dgm:pt modelId="{5B4C5234-8CAF-42A9-82FE-C8ABA35F589B}" type="sibTrans" cxnId="{78AF7645-3E71-400C-9A44-C3106D2878B8}">
      <dgm:prSet/>
      <dgm:spPr/>
      <dgm:t>
        <a:bodyPr/>
        <a:lstStyle/>
        <a:p>
          <a:endParaRPr lang="fr-FR"/>
        </a:p>
      </dgm:t>
    </dgm:pt>
    <dgm:pt modelId="{6920F737-660F-4A8B-8C0F-B6D079BAA495}">
      <dgm:prSet/>
      <dgm:spPr/>
      <dgm:t>
        <a:bodyPr/>
        <a:lstStyle/>
        <a:p>
          <a:r>
            <a:rPr lang="fr-FR" dirty="0" smtClean="0"/>
            <a:t>Licence d’exploitation (l’autorisation d’exploiter l’image de son NFT) aux détenteurs de </a:t>
          </a:r>
          <a:r>
            <a:rPr lang="fr-FR" dirty="0" err="1" smtClean="0"/>
            <a:t>Bored</a:t>
          </a:r>
          <a:r>
            <a:rPr lang="fr-FR" dirty="0" smtClean="0"/>
            <a:t> Ape. </a:t>
          </a:r>
          <a:endParaRPr lang="fr-FR" dirty="0"/>
        </a:p>
      </dgm:t>
    </dgm:pt>
    <dgm:pt modelId="{5023F922-0C98-49A9-97E7-CFC17B5207BD}" type="parTrans" cxnId="{4DCCB31B-8BC0-4F29-80AC-A24308633E64}">
      <dgm:prSet/>
      <dgm:spPr/>
      <dgm:t>
        <a:bodyPr/>
        <a:lstStyle/>
        <a:p>
          <a:endParaRPr lang="fr-FR"/>
        </a:p>
      </dgm:t>
    </dgm:pt>
    <dgm:pt modelId="{90BA1A42-40AC-4CC7-ACBA-D85AB89C87F7}" type="sibTrans" cxnId="{4DCCB31B-8BC0-4F29-80AC-A24308633E64}">
      <dgm:prSet/>
      <dgm:spPr/>
      <dgm:t>
        <a:bodyPr/>
        <a:lstStyle/>
        <a:p>
          <a:endParaRPr lang="fr-FR"/>
        </a:p>
      </dgm:t>
    </dgm:pt>
    <dgm:pt modelId="{0BAB809D-B3A0-45AD-907B-EF8228DB1FDB}" type="pres">
      <dgm:prSet presAssocID="{A3CDFB92-3225-4617-A1DD-7CE1005CC9F7}" presName="diagram" presStyleCnt="0">
        <dgm:presLayoutVars>
          <dgm:dir/>
          <dgm:resizeHandles val="exact"/>
        </dgm:presLayoutVars>
      </dgm:prSet>
      <dgm:spPr/>
      <dgm:t>
        <a:bodyPr/>
        <a:lstStyle/>
        <a:p>
          <a:endParaRPr lang="fr-FR"/>
        </a:p>
      </dgm:t>
    </dgm:pt>
    <dgm:pt modelId="{EBAF62DB-D43B-42CF-B624-B7DD4E42343A}" type="pres">
      <dgm:prSet presAssocID="{8018818E-5B45-4326-9DCF-F44EC04E9721}" presName="node" presStyleLbl="node1" presStyleIdx="0" presStyleCnt="4">
        <dgm:presLayoutVars>
          <dgm:bulletEnabled val="1"/>
        </dgm:presLayoutVars>
      </dgm:prSet>
      <dgm:spPr/>
      <dgm:t>
        <a:bodyPr/>
        <a:lstStyle/>
        <a:p>
          <a:endParaRPr lang="fr-FR"/>
        </a:p>
      </dgm:t>
    </dgm:pt>
    <dgm:pt modelId="{0D775F79-B739-4292-8ECC-159BA4DC7C6F}" type="pres">
      <dgm:prSet presAssocID="{03D8E7A7-8F42-4CF3-BC44-B5DB15344317}" presName="sibTrans" presStyleCnt="0"/>
      <dgm:spPr/>
    </dgm:pt>
    <dgm:pt modelId="{0493B6F0-FB04-4777-890C-71909FCD1A80}" type="pres">
      <dgm:prSet presAssocID="{6920F737-660F-4A8B-8C0F-B6D079BAA495}" presName="node" presStyleLbl="node1" presStyleIdx="1" presStyleCnt="4">
        <dgm:presLayoutVars>
          <dgm:bulletEnabled val="1"/>
        </dgm:presLayoutVars>
      </dgm:prSet>
      <dgm:spPr/>
      <dgm:t>
        <a:bodyPr/>
        <a:lstStyle/>
        <a:p>
          <a:endParaRPr lang="fr-FR"/>
        </a:p>
      </dgm:t>
    </dgm:pt>
    <dgm:pt modelId="{594E0574-E34A-4D8D-9F7E-5277D9453772}" type="pres">
      <dgm:prSet presAssocID="{90BA1A42-40AC-4CC7-ACBA-D85AB89C87F7}" presName="sibTrans" presStyleCnt="0"/>
      <dgm:spPr/>
    </dgm:pt>
    <dgm:pt modelId="{B53AA2B9-0759-40FE-967A-EB6192C61E01}" type="pres">
      <dgm:prSet presAssocID="{156D0581-ED8E-416F-9C82-DE7968CE25F6}" presName="node" presStyleLbl="node1" presStyleIdx="2" presStyleCnt="4">
        <dgm:presLayoutVars>
          <dgm:bulletEnabled val="1"/>
        </dgm:presLayoutVars>
      </dgm:prSet>
      <dgm:spPr/>
      <dgm:t>
        <a:bodyPr/>
        <a:lstStyle/>
        <a:p>
          <a:endParaRPr lang="fr-FR"/>
        </a:p>
      </dgm:t>
    </dgm:pt>
    <dgm:pt modelId="{8EDA4360-5F63-493D-B3D9-392FF67D6F2B}" type="pres">
      <dgm:prSet presAssocID="{F9FC6551-F94B-430A-916E-800BC08B715F}" presName="sibTrans" presStyleCnt="0"/>
      <dgm:spPr/>
    </dgm:pt>
    <dgm:pt modelId="{8B4AB00D-7A6A-4F47-9A0C-27B6A0393749}" type="pres">
      <dgm:prSet presAssocID="{79C87215-4B25-4ACA-A588-AEE700F839A5}" presName="node" presStyleLbl="node1" presStyleIdx="3" presStyleCnt="4">
        <dgm:presLayoutVars>
          <dgm:bulletEnabled val="1"/>
        </dgm:presLayoutVars>
      </dgm:prSet>
      <dgm:spPr/>
      <dgm:t>
        <a:bodyPr/>
        <a:lstStyle/>
        <a:p>
          <a:endParaRPr lang="fr-FR"/>
        </a:p>
      </dgm:t>
    </dgm:pt>
  </dgm:ptLst>
  <dgm:cxnLst>
    <dgm:cxn modelId="{401051AF-9DF2-4605-A4AD-636832092F35}" srcId="{A3CDFB92-3225-4617-A1DD-7CE1005CC9F7}" destId="{156D0581-ED8E-416F-9C82-DE7968CE25F6}" srcOrd="2" destOrd="0" parTransId="{4628B9F1-CBBE-4F8D-834A-D711140868E4}" sibTransId="{F9FC6551-F94B-430A-916E-800BC08B715F}"/>
    <dgm:cxn modelId="{4DCCB31B-8BC0-4F29-80AC-A24308633E64}" srcId="{A3CDFB92-3225-4617-A1DD-7CE1005CC9F7}" destId="{6920F737-660F-4A8B-8C0F-B6D079BAA495}" srcOrd="1" destOrd="0" parTransId="{5023F922-0C98-49A9-97E7-CFC17B5207BD}" sibTransId="{90BA1A42-40AC-4CC7-ACBA-D85AB89C87F7}"/>
    <dgm:cxn modelId="{9BEBA5E9-9C51-4FE9-9116-535B41FC8DA1}" srcId="{A3CDFB92-3225-4617-A1DD-7CE1005CC9F7}" destId="{8018818E-5B45-4326-9DCF-F44EC04E9721}" srcOrd="0" destOrd="0" parTransId="{4106C07C-35D1-4B59-B759-A2308ABB7DD1}" sibTransId="{03D8E7A7-8F42-4CF3-BC44-B5DB15344317}"/>
    <dgm:cxn modelId="{00C659D0-1FEE-4360-AB55-AB896756A7E1}" type="presOf" srcId="{6920F737-660F-4A8B-8C0F-B6D079BAA495}" destId="{0493B6F0-FB04-4777-890C-71909FCD1A80}" srcOrd="0" destOrd="0" presId="urn:microsoft.com/office/officeart/2005/8/layout/default"/>
    <dgm:cxn modelId="{A67205A7-0144-47BA-B34E-167C44B16965}" type="presOf" srcId="{8018818E-5B45-4326-9DCF-F44EC04E9721}" destId="{EBAF62DB-D43B-42CF-B624-B7DD4E42343A}" srcOrd="0" destOrd="0" presId="urn:microsoft.com/office/officeart/2005/8/layout/default"/>
    <dgm:cxn modelId="{78AF7645-3E71-400C-9A44-C3106D2878B8}" srcId="{A3CDFB92-3225-4617-A1DD-7CE1005CC9F7}" destId="{79C87215-4B25-4ACA-A588-AEE700F839A5}" srcOrd="3" destOrd="0" parTransId="{B899EF12-5553-46FC-BDFC-08A78F9764EB}" sibTransId="{5B4C5234-8CAF-42A9-82FE-C8ABA35F589B}"/>
    <dgm:cxn modelId="{E201E81E-4545-4C73-BC84-B6891ED545A7}" type="presOf" srcId="{79C87215-4B25-4ACA-A588-AEE700F839A5}" destId="{8B4AB00D-7A6A-4F47-9A0C-27B6A0393749}" srcOrd="0" destOrd="0" presId="urn:microsoft.com/office/officeart/2005/8/layout/default"/>
    <dgm:cxn modelId="{CFBFBFD5-9934-4BCB-B4B6-91A81DE8F773}" type="presOf" srcId="{156D0581-ED8E-416F-9C82-DE7968CE25F6}" destId="{B53AA2B9-0759-40FE-967A-EB6192C61E01}" srcOrd="0" destOrd="0" presId="urn:microsoft.com/office/officeart/2005/8/layout/default"/>
    <dgm:cxn modelId="{3C38685D-EB1F-4019-A9E9-1E2DE2165CD3}" type="presOf" srcId="{A3CDFB92-3225-4617-A1DD-7CE1005CC9F7}" destId="{0BAB809D-B3A0-45AD-907B-EF8228DB1FDB}" srcOrd="0" destOrd="0" presId="urn:microsoft.com/office/officeart/2005/8/layout/default"/>
    <dgm:cxn modelId="{957CEB34-E3E0-47DF-90AB-A6A46BF067DA}" type="presParOf" srcId="{0BAB809D-B3A0-45AD-907B-EF8228DB1FDB}" destId="{EBAF62DB-D43B-42CF-B624-B7DD4E42343A}" srcOrd="0" destOrd="0" presId="urn:microsoft.com/office/officeart/2005/8/layout/default"/>
    <dgm:cxn modelId="{7087E59C-7231-4D16-875F-04D21D18A17C}" type="presParOf" srcId="{0BAB809D-B3A0-45AD-907B-EF8228DB1FDB}" destId="{0D775F79-B739-4292-8ECC-159BA4DC7C6F}" srcOrd="1" destOrd="0" presId="urn:microsoft.com/office/officeart/2005/8/layout/default"/>
    <dgm:cxn modelId="{E27F8E71-5C2A-458E-8789-CC32FE53637D}" type="presParOf" srcId="{0BAB809D-B3A0-45AD-907B-EF8228DB1FDB}" destId="{0493B6F0-FB04-4777-890C-71909FCD1A80}" srcOrd="2" destOrd="0" presId="urn:microsoft.com/office/officeart/2005/8/layout/default"/>
    <dgm:cxn modelId="{59C485B9-5D0B-48C2-9178-8EC1EBA46316}" type="presParOf" srcId="{0BAB809D-B3A0-45AD-907B-EF8228DB1FDB}" destId="{594E0574-E34A-4D8D-9F7E-5277D9453772}" srcOrd="3" destOrd="0" presId="urn:microsoft.com/office/officeart/2005/8/layout/default"/>
    <dgm:cxn modelId="{A9C7B0BD-4CF7-4137-A191-5BFC8737F6AC}" type="presParOf" srcId="{0BAB809D-B3A0-45AD-907B-EF8228DB1FDB}" destId="{B53AA2B9-0759-40FE-967A-EB6192C61E01}" srcOrd="4" destOrd="0" presId="urn:microsoft.com/office/officeart/2005/8/layout/default"/>
    <dgm:cxn modelId="{809D5805-DA1E-4BB0-ADCA-9DAAB4466F25}" type="presParOf" srcId="{0BAB809D-B3A0-45AD-907B-EF8228DB1FDB}" destId="{8EDA4360-5F63-493D-B3D9-392FF67D6F2B}" srcOrd="5" destOrd="0" presId="urn:microsoft.com/office/officeart/2005/8/layout/default"/>
    <dgm:cxn modelId="{47E5E3E1-F818-4005-A1E8-393ADCC82539}" type="presParOf" srcId="{0BAB809D-B3A0-45AD-907B-EF8228DB1FDB}" destId="{8B4AB00D-7A6A-4F47-9A0C-27B6A0393749}"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864F93D-9594-475F-AE8B-E4E27847EE0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fr-FR"/>
        </a:p>
      </dgm:t>
    </dgm:pt>
    <dgm:pt modelId="{3D5AC43B-689F-455D-A59E-32F59329CC19}">
      <dgm:prSet phldrT="[Texte]"/>
      <dgm:spPr/>
      <dgm:t>
        <a:bodyPr/>
        <a:lstStyle/>
        <a:p>
          <a:r>
            <a:rPr lang="fr-FR" dirty="0" smtClean="0"/>
            <a:t>Marques de </a:t>
          </a:r>
          <a:r>
            <a:rPr lang="fr-FR" dirty="0" err="1" smtClean="0"/>
            <a:t>wearables</a:t>
          </a:r>
          <a:endParaRPr lang="fr-FR" dirty="0"/>
        </a:p>
      </dgm:t>
    </dgm:pt>
    <dgm:pt modelId="{56FAB656-0C9B-4E4C-9E58-7F3AFD19E190}" type="parTrans" cxnId="{622F55B5-681C-4A26-A0BA-8A6CA7789453}">
      <dgm:prSet/>
      <dgm:spPr/>
      <dgm:t>
        <a:bodyPr/>
        <a:lstStyle/>
        <a:p>
          <a:endParaRPr lang="fr-FR"/>
        </a:p>
      </dgm:t>
    </dgm:pt>
    <dgm:pt modelId="{AA912209-9FDF-4572-9C1F-B9F8B67E9C96}" type="sibTrans" cxnId="{622F55B5-681C-4A26-A0BA-8A6CA7789453}">
      <dgm:prSet/>
      <dgm:spPr/>
      <dgm:t>
        <a:bodyPr/>
        <a:lstStyle/>
        <a:p>
          <a:endParaRPr lang="fr-FR"/>
        </a:p>
      </dgm:t>
    </dgm:pt>
    <dgm:pt modelId="{9B715344-C055-4E44-A707-637AFC0E5D0A}">
      <dgm:prSet phldrT="[Texte]"/>
      <dgm:spPr/>
      <dgm:t>
        <a:bodyPr/>
        <a:lstStyle/>
        <a:p>
          <a:r>
            <a:rPr lang="fr-FR" dirty="0" err="1" smtClean="0"/>
            <a:t>DressX</a:t>
          </a:r>
          <a:endParaRPr lang="fr-FR" dirty="0" smtClean="0"/>
        </a:p>
        <a:p>
          <a:r>
            <a:rPr lang="fr-FR" dirty="0" smtClean="0"/>
            <a:t>(édition limitée, partenariat crypto.com)</a:t>
          </a:r>
          <a:endParaRPr lang="fr-FR" dirty="0"/>
        </a:p>
      </dgm:t>
    </dgm:pt>
    <dgm:pt modelId="{4302A3B0-503E-471D-B11D-42C3962237C4}" type="parTrans" cxnId="{7E9A615C-68CE-4BE0-B249-A97EE5375776}">
      <dgm:prSet/>
      <dgm:spPr/>
      <dgm:t>
        <a:bodyPr/>
        <a:lstStyle/>
        <a:p>
          <a:endParaRPr lang="fr-FR"/>
        </a:p>
      </dgm:t>
    </dgm:pt>
    <dgm:pt modelId="{2FA9A116-A051-44CC-9B54-7B171B5D9018}" type="sibTrans" cxnId="{7E9A615C-68CE-4BE0-B249-A97EE5375776}">
      <dgm:prSet/>
      <dgm:spPr/>
      <dgm:t>
        <a:bodyPr/>
        <a:lstStyle/>
        <a:p>
          <a:endParaRPr lang="fr-FR"/>
        </a:p>
      </dgm:t>
    </dgm:pt>
    <dgm:pt modelId="{998E88F9-29E6-49D8-808D-A425C6C395B8}">
      <dgm:prSet phldrT="[Texte]"/>
      <dgm:spPr/>
      <dgm:t>
        <a:bodyPr/>
        <a:lstStyle/>
        <a:p>
          <a:r>
            <a:rPr lang="fr-FR" dirty="0" err="1" smtClean="0"/>
            <a:t>Republiqe</a:t>
          </a:r>
          <a:endParaRPr lang="fr-FR" dirty="0" smtClean="0"/>
        </a:p>
        <a:p>
          <a:r>
            <a:rPr lang="fr-FR" dirty="0" smtClean="0"/>
            <a:t>(adapté à la forme de l’avatar)</a:t>
          </a:r>
          <a:endParaRPr lang="fr-FR" dirty="0"/>
        </a:p>
      </dgm:t>
    </dgm:pt>
    <dgm:pt modelId="{FED67B2E-7E7F-4EBE-9141-15BBCB3B20FD}" type="parTrans" cxnId="{E6CEC147-C8FA-43B8-8995-E55A799448EC}">
      <dgm:prSet/>
      <dgm:spPr/>
      <dgm:t>
        <a:bodyPr/>
        <a:lstStyle/>
        <a:p>
          <a:endParaRPr lang="fr-FR"/>
        </a:p>
      </dgm:t>
    </dgm:pt>
    <dgm:pt modelId="{12E3D938-107B-43C9-A84A-624BF4B8E09E}" type="sibTrans" cxnId="{E6CEC147-C8FA-43B8-8995-E55A799448EC}">
      <dgm:prSet/>
      <dgm:spPr/>
      <dgm:t>
        <a:bodyPr/>
        <a:lstStyle/>
        <a:p>
          <a:endParaRPr lang="fr-FR"/>
        </a:p>
      </dgm:t>
    </dgm:pt>
    <dgm:pt modelId="{163CDA54-2829-489F-AF08-897BC8068C60}">
      <dgm:prSet phldrT="[Texte]"/>
      <dgm:spPr/>
      <dgm:t>
        <a:bodyPr/>
        <a:lstStyle/>
        <a:p>
          <a:r>
            <a:rPr lang="fr-FR" dirty="0" smtClean="0"/>
            <a:t>The Fabricant</a:t>
          </a:r>
        </a:p>
        <a:p>
          <a:r>
            <a:rPr lang="fr-FR" dirty="0" smtClean="0"/>
            <a:t>(NFT pour Puma)</a:t>
          </a:r>
          <a:endParaRPr lang="fr-FR" dirty="0"/>
        </a:p>
      </dgm:t>
    </dgm:pt>
    <dgm:pt modelId="{32D9199F-5E5D-429F-868D-6AA1402F61E5}" type="parTrans" cxnId="{62ED9629-C6DC-4C03-AFFE-D51103908955}">
      <dgm:prSet/>
      <dgm:spPr/>
      <dgm:t>
        <a:bodyPr/>
        <a:lstStyle/>
        <a:p>
          <a:endParaRPr lang="fr-FR"/>
        </a:p>
      </dgm:t>
    </dgm:pt>
    <dgm:pt modelId="{739E8920-34E9-4220-8113-FC7FFE0C4E9C}" type="sibTrans" cxnId="{62ED9629-C6DC-4C03-AFFE-D51103908955}">
      <dgm:prSet/>
      <dgm:spPr/>
      <dgm:t>
        <a:bodyPr/>
        <a:lstStyle/>
        <a:p>
          <a:endParaRPr lang="fr-FR"/>
        </a:p>
      </dgm:t>
    </dgm:pt>
    <dgm:pt modelId="{992CAED4-790C-4893-B69A-18649F66E045}" type="pres">
      <dgm:prSet presAssocID="{2864F93D-9594-475F-AE8B-E4E27847EE0A}" presName="diagram" presStyleCnt="0">
        <dgm:presLayoutVars>
          <dgm:dir/>
          <dgm:resizeHandles val="exact"/>
        </dgm:presLayoutVars>
      </dgm:prSet>
      <dgm:spPr/>
      <dgm:t>
        <a:bodyPr/>
        <a:lstStyle/>
        <a:p>
          <a:endParaRPr lang="fr-FR"/>
        </a:p>
      </dgm:t>
    </dgm:pt>
    <dgm:pt modelId="{D8305DEE-0328-4484-89C9-B155A07D787F}" type="pres">
      <dgm:prSet presAssocID="{3D5AC43B-689F-455D-A59E-32F59329CC19}" presName="node" presStyleLbl="node1" presStyleIdx="0" presStyleCnt="4">
        <dgm:presLayoutVars>
          <dgm:bulletEnabled val="1"/>
        </dgm:presLayoutVars>
      </dgm:prSet>
      <dgm:spPr/>
      <dgm:t>
        <a:bodyPr/>
        <a:lstStyle/>
        <a:p>
          <a:endParaRPr lang="fr-FR"/>
        </a:p>
      </dgm:t>
    </dgm:pt>
    <dgm:pt modelId="{45BA32ED-C42A-4457-821B-C67E85EE84E3}" type="pres">
      <dgm:prSet presAssocID="{AA912209-9FDF-4572-9C1F-B9F8B67E9C96}" presName="sibTrans" presStyleCnt="0"/>
      <dgm:spPr/>
    </dgm:pt>
    <dgm:pt modelId="{8E819C2F-B27E-47DB-A2D9-327C44E5E1D8}" type="pres">
      <dgm:prSet presAssocID="{9B715344-C055-4E44-A707-637AFC0E5D0A}" presName="node" presStyleLbl="node1" presStyleIdx="1" presStyleCnt="4">
        <dgm:presLayoutVars>
          <dgm:bulletEnabled val="1"/>
        </dgm:presLayoutVars>
      </dgm:prSet>
      <dgm:spPr/>
      <dgm:t>
        <a:bodyPr/>
        <a:lstStyle/>
        <a:p>
          <a:endParaRPr lang="fr-FR"/>
        </a:p>
      </dgm:t>
    </dgm:pt>
    <dgm:pt modelId="{24426090-A114-4B4D-839C-5A9152387984}" type="pres">
      <dgm:prSet presAssocID="{2FA9A116-A051-44CC-9B54-7B171B5D9018}" presName="sibTrans" presStyleCnt="0"/>
      <dgm:spPr/>
    </dgm:pt>
    <dgm:pt modelId="{F45B7174-7972-468D-8ADF-BC96F9F842F7}" type="pres">
      <dgm:prSet presAssocID="{998E88F9-29E6-49D8-808D-A425C6C395B8}" presName="node" presStyleLbl="node1" presStyleIdx="2" presStyleCnt="4">
        <dgm:presLayoutVars>
          <dgm:bulletEnabled val="1"/>
        </dgm:presLayoutVars>
      </dgm:prSet>
      <dgm:spPr/>
      <dgm:t>
        <a:bodyPr/>
        <a:lstStyle/>
        <a:p>
          <a:endParaRPr lang="fr-FR"/>
        </a:p>
      </dgm:t>
    </dgm:pt>
    <dgm:pt modelId="{69E44CEA-D3D6-4CDF-953D-E84AD96704D3}" type="pres">
      <dgm:prSet presAssocID="{12E3D938-107B-43C9-A84A-624BF4B8E09E}" presName="sibTrans" presStyleCnt="0"/>
      <dgm:spPr/>
    </dgm:pt>
    <dgm:pt modelId="{B3CF1A26-DF7D-4852-B687-5D2F56F9DF3F}" type="pres">
      <dgm:prSet presAssocID="{163CDA54-2829-489F-AF08-897BC8068C60}" presName="node" presStyleLbl="node1" presStyleIdx="3" presStyleCnt="4">
        <dgm:presLayoutVars>
          <dgm:bulletEnabled val="1"/>
        </dgm:presLayoutVars>
      </dgm:prSet>
      <dgm:spPr/>
      <dgm:t>
        <a:bodyPr/>
        <a:lstStyle/>
        <a:p>
          <a:endParaRPr lang="fr-FR"/>
        </a:p>
      </dgm:t>
    </dgm:pt>
  </dgm:ptLst>
  <dgm:cxnLst>
    <dgm:cxn modelId="{7E9A615C-68CE-4BE0-B249-A97EE5375776}" srcId="{2864F93D-9594-475F-AE8B-E4E27847EE0A}" destId="{9B715344-C055-4E44-A707-637AFC0E5D0A}" srcOrd="1" destOrd="0" parTransId="{4302A3B0-503E-471D-B11D-42C3962237C4}" sibTransId="{2FA9A116-A051-44CC-9B54-7B171B5D9018}"/>
    <dgm:cxn modelId="{6E1358B0-08F8-4A49-9C26-573795FCBC67}" type="presOf" srcId="{3D5AC43B-689F-455D-A59E-32F59329CC19}" destId="{D8305DEE-0328-4484-89C9-B155A07D787F}" srcOrd="0" destOrd="0" presId="urn:microsoft.com/office/officeart/2005/8/layout/default"/>
    <dgm:cxn modelId="{DD5C4FEE-F24B-4CB0-96EA-5E0A5F0A50A0}" type="presOf" srcId="{9B715344-C055-4E44-A707-637AFC0E5D0A}" destId="{8E819C2F-B27E-47DB-A2D9-327C44E5E1D8}" srcOrd="0" destOrd="0" presId="urn:microsoft.com/office/officeart/2005/8/layout/default"/>
    <dgm:cxn modelId="{E6CEC147-C8FA-43B8-8995-E55A799448EC}" srcId="{2864F93D-9594-475F-AE8B-E4E27847EE0A}" destId="{998E88F9-29E6-49D8-808D-A425C6C395B8}" srcOrd="2" destOrd="0" parTransId="{FED67B2E-7E7F-4EBE-9141-15BBCB3B20FD}" sibTransId="{12E3D938-107B-43C9-A84A-624BF4B8E09E}"/>
    <dgm:cxn modelId="{62ED9629-C6DC-4C03-AFFE-D51103908955}" srcId="{2864F93D-9594-475F-AE8B-E4E27847EE0A}" destId="{163CDA54-2829-489F-AF08-897BC8068C60}" srcOrd="3" destOrd="0" parTransId="{32D9199F-5E5D-429F-868D-6AA1402F61E5}" sibTransId="{739E8920-34E9-4220-8113-FC7FFE0C4E9C}"/>
    <dgm:cxn modelId="{B93119B0-BB28-4630-BE51-6622FF292B98}" type="presOf" srcId="{2864F93D-9594-475F-AE8B-E4E27847EE0A}" destId="{992CAED4-790C-4893-B69A-18649F66E045}" srcOrd="0" destOrd="0" presId="urn:microsoft.com/office/officeart/2005/8/layout/default"/>
    <dgm:cxn modelId="{5B6BE008-B752-4519-AD3A-7CF4D1C0E814}" type="presOf" srcId="{163CDA54-2829-489F-AF08-897BC8068C60}" destId="{B3CF1A26-DF7D-4852-B687-5D2F56F9DF3F}" srcOrd="0" destOrd="0" presId="urn:microsoft.com/office/officeart/2005/8/layout/default"/>
    <dgm:cxn modelId="{622F55B5-681C-4A26-A0BA-8A6CA7789453}" srcId="{2864F93D-9594-475F-AE8B-E4E27847EE0A}" destId="{3D5AC43B-689F-455D-A59E-32F59329CC19}" srcOrd="0" destOrd="0" parTransId="{56FAB656-0C9B-4E4C-9E58-7F3AFD19E190}" sibTransId="{AA912209-9FDF-4572-9C1F-B9F8B67E9C96}"/>
    <dgm:cxn modelId="{2F031FD2-6439-457E-B479-92C94D71C304}" type="presOf" srcId="{998E88F9-29E6-49D8-808D-A425C6C395B8}" destId="{F45B7174-7972-468D-8ADF-BC96F9F842F7}" srcOrd="0" destOrd="0" presId="urn:microsoft.com/office/officeart/2005/8/layout/default"/>
    <dgm:cxn modelId="{AB9474C3-4275-441B-864E-30DA471C8D18}" type="presParOf" srcId="{992CAED4-790C-4893-B69A-18649F66E045}" destId="{D8305DEE-0328-4484-89C9-B155A07D787F}" srcOrd="0" destOrd="0" presId="urn:microsoft.com/office/officeart/2005/8/layout/default"/>
    <dgm:cxn modelId="{A9611EAA-30B3-44D3-989C-4D2D96EC1C68}" type="presParOf" srcId="{992CAED4-790C-4893-B69A-18649F66E045}" destId="{45BA32ED-C42A-4457-821B-C67E85EE84E3}" srcOrd="1" destOrd="0" presId="urn:microsoft.com/office/officeart/2005/8/layout/default"/>
    <dgm:cxn modelId="{D150B520-E795-48DF-BF15-2417097639C8}" type="presParOf" srcId="{992CAED4-790C-4893-B69A-18649F66E045}" destId="{8E819C2F-B27E-47DB-A2D9-327C44E5E1D8}" srcOrd="2" destOrd="0" presId="urn:microsoft.com/office/officeart/2005/8/layout/default"/>
    <dgm:cxn modelId="{4C5EAD4C-0703-4576-8FA3-D413C3ABF3DB}" type="presParOf" srcId="{992CAED4-790C-4893-B69A-18649F66E045}" destId="{24426090-A114-4B4D-839C-5A9152387984}" srcOrd="3" destOrd="0" presId="urn:microsoft.com/office/officeart/2005/8/layout/default"/>
    <dgm:cxn modelId="{E8257A20-46AA-4D8E-8616-46C3E19FF43A}" type="presParOf" srcId="{992CAED4-790C-4893-B69A-18649F66E045}" destId="{F45B7174-7972-468D-8ADF-BC96F9F842F7}" srcOrd="4" destOrd="0" presId="urn:microsoft.com/office/officeart/2005/8/layout/default"/>
    <dgm:cxn modelId="{9B0788DF-235D-40F2-86A9-9E715D34D735}" type="presParOf" srcId="{992CAED4-790C-4893-B69A-18649F66E045}" destId="{69E44CEA-D3D6-4CDF-953D-E84AD96704D3}" srcOrd="5" destOrd="0" presId="urn:microsoft.com/office/officeart/2005/8/layout/default"/>
    <dgm:cxn modelId="{6470B45A-C3F5-4098-91FD-A2D5C0BD2A5A}" type="presParOf" srcId="{992CAED4-790C-4893-B69A-18649F66E045}" destId="{B3CF1A26-DF7D-4852-B687-5D2F56F9DF3F}"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B1CD39-97CF-460A-93CD-7D89C339AA83}" type="doc">
      <dgm:prSet loTypeId="urn:microsoft.com/office/officeart/2008/layout/AscendingPictureAccentProcess" loCatId="process" qsTypeId="urn:microsoft.com/office/officeart/2005/8/quickstyle/simple1" qsCatId="simple" csTypeId="urn:microsoft.com/office/officeart/2005/8/colors/accent1_2" csCatId="accent1" phldr="1"/>
      <dgm:spPr/>
      <dgm:t>
        <a:bodyPr/>
        <a:lstStyle/>
        <a:p>
          <a:endParaRPr lang="fr-FR"/>
        </a:p>
      </dgm:t>
    </dgm:pt>
    <dgm:pt modelId="{34F37591-28FF-47A4-BE98-FD1ACADBF551}">
      <dgm:prSet phldrT="[Texte]"/>
      <dgm:spPr/>
      <dgm:t>
        <a:bodyPr/>
        <a:lstStyle/>
        <a:p>
          <a:r>
            <a:rPr lang="fr-FR" dirty="0" smtClean="0"/>
            <a:t>Marketing Digital</a:t>
          </a:r>
          <a:endParaRPr lang="fr-FR" dirty="0"/>
        </a:p>
      </dgm:t>
    </dgm:pt>
    <dgm:pt modelId="{D380063B-E77F-4B58-96FD-12BDDE4217C1}" type="parTrans" cxnId="{9DDF0A19-18C4-42ED-BB78-37A189B062F9}">
      <dgm:prSet/>
      <dgm:spPr/>
      <dgm:t>
        <a:bodyPr/>
        <a:lstStyle/>
        <a:p>
          <a:endParaRPr lang="fr-FR"/>
        </a:p>
      </dgm:t>
    </dgm:pt>
    <dgm:pt modelId="{3E3F5EC9-8026-4A57-B848-E24E9D934C0B}" type="sibTrans" cxnId="{9DDF0A19-18C4-42ED-BB78-37A189B062F9}">
      <dgm:prSet/>
      <dgm:spPr>
        <a:blipFill>
          <a:blip xmlns:r="http://schemas.openxmlformats.org/officeDocument/2006/relationships" r:embed="rId1" cstate="screen">
            <a:extLst>
              <a:ext uri="{28A0092B-C50C-407E-A947-70E740481C1C}">
                <a14:useLocalDpi xmlns:a14="http://schemas.microsoft.com/office/drawing/2010/main" val="0"/>
              </a:ext>
            </a:extLst>
          </a:blip>
          <a:srcRect/>
          <a:stretch>
            <a:fillRect l="-28000" r="-28000"/>
          </a:stretch>
        </a:blipFill>
      </dgm:spPr>
      <dgm:t>
        <a:bodyPr/>
        <a:lstStyle/>
        <a:p>
          <a:endParaRPr lang="fr-FR"/>
        </a:p>
      </dgm:t>
    </dgm:pt>
    <dgm:pt modelId="{64FBA093-1CAB-4661-8C94-7A8B9D41D965}">
      <dgm:prSet phldrT="[Texte]"/>
      <dgm:spPr/>
      <dgm:t>
        <a:bodyPr/>
        <a:lstStyle/>
        <a:p>
          <a:r>
            <a:rPr lang="fr-FR" dirty="0" smtClean="0"/>
            <a:t>@</a:t>
          </a:r>
          <a:r>
            <a:rPr lang="fr-FR" dirty="0" err="1" smtClean="0"/>
            <a:t>mercantiguerin</a:t>
          </a:r>
          <a:endParaRPr lang="fr-FR" dirty="0"/>
        </a:p>
      </dgm:t>
    </dgm:pt>
    <dgm:pt modelId="{0C262011-AC77-41CB-A530-EB577DE4FB28}" type="parTrans" cxnId="{E334E407-19DD-4FC0-BDB6-73B61CF59E80}">
      <dgm:prSet/>
      <dgm:spPr/>
      <dgm:t>
        <a:bodyPr/>
        <a:lstStyle/>
        <a:p>
          <a:endParaRPr lang="fr-FR"/>
        </a:p>
      </dgm:t>
    </dgm:pt>
    <dgm:pt modelId="{CBFFEA78-F116-4181-8E1A-EBA09D31608F}" type="sibTrans" cxnId="{E334E407-19DD-4FC0-BDB6-73B61CF59E80}">
      <dgm:prSet/>
      <dgm:spPr>
        <a:blipFill>
          <a:blip xmlns:r="http://schemas.openxmlformats.org/officeDocument/2006/relationships" r:embed="rId2" cstate="screen">
            <a:extLst>
              <a:ext uri="{28A0092B-C50C-407E-A947-70E740481C1C}">
                <a14:useLocalDpi xmlns:a14="http://schemas.microsoft.com/office/drawing/2010/main" val="0"/>
              </a:ext>
            </a:extLst>
          </a:blip>
          <a:srcRect/>
          <a:stretch>
            <a:fillRect/>
          </a:stretch>
        </a:blipFill>
      </dgm:spPr>
      <dgm:t>
        <a:bodyPr/>
        <a:lstStyle/>
        <a:p>
          <a:endParaRPr lang="fr-FR"/>
        </a:p>
      </dgm:t>
    </dgm:pt>
    <dgm:pt modelId="{503A3E53-EAC7-4E69-BF33-A9A936A2DD1B}" type="pres">
      <dgm:prSet presAssocID="{93B1CD39-97CF-460A-93CD-7D89C339AA83}" presName="Name0" presStyleCnt="0">
        <dgm:presLayoutVars>
          <dgm:chMax val="7"/>
          <dgm:chPref val="7"/>
          <dgm:dir/>
        </dgm:presLayoutVars>
      </dgm:prSet>
      <dgm:spPr/>
      <dgm:t>
        <a:bodyPr/>
        <a:lstStyle/>
        <a:p>
          <a:endParaRPr lang="fr-FR"/>
        </a:p>
      </dgm:t>
    </dgm:pt>
    <dgm:pt modelId="{57B8B55F-67E1-4DBE-8042-18DEA6BFA855}" type="pres">
      <dgm:prSet presAssocID="{93B1CD39-97CF-460A-93CD-7D89C339AA83}" presName="dot1" presStyleLbl="alignNode1" presStyleIdx="0" presStyleCnt="10"/>
      <dgm:spPr/>
    </dgm:pt>
    <dgm:pt modelId="{FA8D8291-A8A3-4570-A5F7-C1A0036CB057}" type="pres">
      <dgm:prSet presAssocID="{93B1CD39-97CF-460A-93CD-7D89C339AA83}" presName="dot2" presStyleLbl="alignNode1" presStyleIdx="1" presStyleCnt="10"/>
      <dgm:spPr/>
    </dgm:pt>
    <dgm:pt modelId="{3D792E38-DF3D-48F8-A4A4-75E86AD51DFE}" type="pres">
      <dgm:prSet presAssocID="{93B1CD39-97CF-460A-93CD-7D89C339AA83}" presName="dot3" presStyleLbl="alignNode1" presStyleIdx="2" presStyleCnt="10"/>
      <dgm:spPr/>
    </dgm:pt>
    <dgm:pt modelId="{A12D80B1-4B4C-4523-AEBC-0F6DE51F87EF}" type="pres">
      <dgm:prSet presAssocID="{93B1CD39-97CF-460A-93CD-7D89C339AA83}" presName="dotArrow1" presStyleLbl="alignNode1" presStyleIdx="3" presStyleCnt="10"/>
      <dgm:spPr/>
    </dgm:pt>
    <dgm:pt modelId="{BB83DC79-E002-4024-89B3-80DBD40B7D26}" type="pres">
      <dgm:prSet presAssocID="{93B1CD39-97CF-460A-93CD-7D89C339AA83}" presName="dotArrow2" presStyleLbl="alignNode1" presStyleIdx="4" presStyleCnt="10"/>
      <dgm:spPr/>
    </dgm:pt>
    <dgm:pt modelId="{B5A4E170-512C-4588-A867-E28DBF3E8959}" type="pres">
      <dgm:prSet presAssocID="{93B1CD39-97CF-460A-93CD-7D89C339AA83}" presName="dotArrow3" presStyleLbl="alignNode1" presStyleIdx="5" presStyleCnt="10"/>
      <dgm:spPr/>
    </dgm:pt>
    <dgm:pt modelId="{EA790E23-DAD7-492A-9B8D-F8732935780B}" type="pres">
      <dgm:prSet presAssocID="{93B1CD39-97CF-460A-93CD-7D89C339AA83}" presName="dotArrow4" presStyleLbl="alignNode1" presStyleIdx="6" presStyleCnt="10"/>
      <dgm:spPr/>
    </dgm:pt>
    <dgm:pt modelId="{72A724D3-79BF-4CB2-9576-E070426785A5}" type="pres">
      <dgm:prSet presAssocID="{93B1CD39-97CF-460A-93CD-7D89C339AA83}" presName="dotArrow5" presStyleLbl="alignNode1" presStyleIdx="7" presStyleCnt="10"/>
      <dgm:spPr/>
    </dgm:pt>
    <dgm:pt modelId="{0049B9A6-1C8E-4EE6-9155-63091A0E33D2}" type="pres">
      <dgm:prSet presAssocID="{93B1CD39-97CF-460A-93CD-7D89C339AA83}" presName="dotArrow6" presStyleLbl="alignNode1" presStyleIdx="8" presStyleCnt="10"/>
      <dgm:spPr/>
    </dgm:pt>
    <dgm:pt modelId="{FD06179B-9B00-4D15-AEFA-F457B67C7DD6}" type="pres">
      <dgm:prSet presAssocID="{93B1CD39-97CF-460A-93CD-7D89C339AA83}" presName="dotArrow7" presStyleLbl="alignNode1" presStyleIdx="9" presStyleCnt="10"/>
      <dgm:spPr/>
    </dgm:pt>
    <dgm:pt modelId="{D3EEFEBC-2F12-40D1-8F12-070C35CCDF35}" type="pres">
      <dgm:prSet presAssocID="{34F37591-28FF-47A4-BE98-FD1ACADBF551}" presName="parTx1" presStyleLbl="node1" presStyleIdx="0" presStyleCnt="2"/>
      <dgm:spPr/>
      <dgm:t>
        <a:bodyPr/>
        <a:lstStyle/>
        <a:p>
          <a:endParaRPr lang="fr-FR"/>
        </a:p>
      </dgm:t>
    </dgm:pt>
    <dgm:pt modelId="{0D170D85-C9C5-4ECE-A246-43FEC9F17D7A}" type="pres">
      <dgm:prSet presAssocID="{3E3F5EC9-8026-4A57-B848-E24E9D934C0B}" presName="picture1" presStyleCnt="0"/>
      <dgm:spPr/>
    </dgm:pt>
    <dgm:pt modelId="{B0BCC63C-75BB-4A3C-B101-D4B62850A1A7}" type="pres">
      <dgm:prSet presAssocID="{3E3F5EC9-8026-4A57-B848-E24E9D934C0B}" presName="imageRepeatNode" presStyleLbl="fgImgPlace1" presStyleIdx="0" presStyleCnt="2"/>
      <dgm:spPr/>
      <dgm:t>
        <a:bodyPr/>
        <a:lstStyle/>
        <a:p>
          <a:endParaRPr lang="fr-FR"/>
        </a:p>
      </dgm:t>
    </dgm:pt>
    <dgm:pt modelId="{15196B4C-936D-4ED7-AE41-058C0EC18C61}" type="pres">
      <dgm:prSet presAssocID="{64FBA093-1CAB-4661-8C94-7A8B9D41D965}" presName="parTx2" presStyleLbl="node1" presStyleIdx="1" presStyleCnt="2"/>
      <dgm:spPr/>
      <dgm:t>
        <a:bodyPr/>
        <a:lstStyle/>
        <a:p>
          <a:endParaRPr lang="fr-FR"/>
        </a:p>
      </dgm:t>
    </dgm:pt>
    <dgm:pt modelId="{8E974F9B-33A6-4158-A281-A3BB75D8F086}" type="pres">
      <dgm:prSet presAssocID="{CBFFEA78-F116-4181-8E1A-EBA09D31608F}" presName="picture2" presStyleCnt="0"/>
      <dgm:spPr/>
    </dgm:pt>
    <dgm:pt modelId="{6CDAD01A-7AF5-4066-A562-67FE07ED0C6C}" type="pres">
      <dgm:prSet presAssocID="{CBFFEA78-F116-4181-8E1A-EBA09D31608F}" presName="imageRepeatNode" presStyleLbl="fgImgPlace1" presStyleIdx="1" presStyleCnt="2"/>
      <dgm:spPr/>
      <dgm:t>
        <a:bodyPr/>
        <a:lstStyle/>
        <a:p>
          <a:endParaRPr lang="fr-FR"/>
        </a:p>
      </dgm:t>
    </dgm:pt>
  </dgm:ptLst>
  <dgm:cxnLst>
    <dgm:cxn modelId="{D30FE111-BE13-4A74-A91E-9466A8EA4C29}" type="presOf" srcId="{CBFFEA78-F116-4181-8E1A-EBA09D31608F}" destId="{6CDAD01A-7AF5-4066-A562-67FE07ED0C6C}" srcOrd="0" destOrd="0" presId="urn:microsoft.com/office/officeart/2008/layout/AscendingPictureAccentProcess"/>
    <dgm:cxn modelId="{E334E407-19DD-4FC0-BDB6-73B61CF59E80}" srcId="{93B1CD39-97CF-460A-93CD-7D89C339AA83}" destId="{64FBA093-1CAB-4661-8C94-7A8B9D41D965}" srcOrd="1" destOrd="0" parTransId="{0C262011-AC77-41CB-A530-EB577DE4FB28}" sibTransId="{CBFFEA78-F116-4181-8E1A-EBA09D31608F}"/>
    <dgm:cxn modelId="{0F14F4F5-0145-4CD5-B831-08DB19985060}" type="presOf" srcId="{34F37591-28FF-47A4-BE98-FD1ACADBF551}" destId="{D3EEFEBC-2F12-40D1-8F12-070C35CCDF35}" srcOrd="0" destOrd="0" presId="urn:microsoft.com/office/officeart/2008/layout/AscendingPictureAccentProcess"/>
    <dgm:cxn modelId="{772F7720-7A4B-49F2-A668-3C18CB6A9C81}" type="presOf" srcId="{3E3F5EC9-8026-4A57-B848-E24E9D934C0B}" destId="{B0BCC63C-75BB-4A3C-B101-D4B62850A1A7}" srcOrd="0" destOrd="0" presId="urn:microsoft.com/office/officeart/2008/layout/AscendingPictureAccentProcess"/>
    <dgm:cxn modelId="{A04CC6C3-5207-4E08-9D71-863A39DB53A3}" type="presOf" srcId="{93B1CD39-97CF-460A-93CD-7D89C339AA83}" destId="{503A3E53-EAC7-4E69-BF33-A9A936A2DD1B}" srcOrd="0" destOrd="0" presId="urn:microsoft.com/office/officeart/2008/layout/AscendingPictureAccentProcess"/>
    <dgm:cxn modelId="{9DDF0A19-18C4-42ED-BB78-37A189B062F9}" srcId="{93B1CD39-97CF-460A-93CD-7D89C339AA83}" destId="{34F37591-28FF-47A4-BE98-FD1ACADBF551}" srcOrd="0" destOrd="0" parTransId="{D380063B-E77F-4B58-96FD-12BDDE4217C1}" sibTransId="{3E3F5EC9-8026-4A57-B848-E24E9D934C0B}"/>
    <dgm:cxn modelId="{349D9F63-2B7D-47E0-AF68-48DA9D710C93}" type="presOf" srcId="{64FBA093-1CAB-4661-8C94-7A8B9D41D965}" destId="{15196B4C-936D-4ED7-AE41-058C0EC18C61}" srcOrd="0" destOrd="0" presId="urn:microsoft.com/office/officeart/2008/layout/AscendingPictureAccentProcess"/>
    <dgm:cxn modelId="{FD13E764-9C41-439D-B17B-FC09816D1292}" type="presParOf" srcId="{503A3E53-EAC7-4E69-BF33-A9A936A2DD1B}" destId="{57B8B55F-67E1-4DBE-8042-18DEA6BFA855}" srcOrd="0" destOrd="0" presId="urn:microsoft.com/office/officeart/2008/layout/AscendingPictureAccentProcess"/>
    <dgm:cxn modelId="{D65190C3-6DB7-4482-B274-8F46FB3F7265}" type="presParOf" srcId="{503A3E53-EAC7-4E69-BF33-A9A936A2DD1B}" destId="{FA8D8291-A8A3-4570-A5F7-C1A0036CB057}" srcOrd="1" destOrd="0" presId="urn:microsoft.com/office/officeart/2008/layout/AscendingPictureAccentProcess"/>
    <dgm:cxn modelId="{D2EA1B33-939A-43C3-A3C4-4A14627CA38B}" type="presParOf" srcId="{503A3E53-EAC7-4E69-BF33-A9A936A2DD1B}" destId="{3D792E38-DF3D-48F8-A4A4-75E86AD51DFE}" srcOrd="2" destOrd="0" presId="urn:microsoft.com/office/officeart/2008/layout/AscendingPictureAccentProcess"/>
    <dgm:cxn modelId="{287DEA14-57B4-4156-BE10-4AE49C531A6D}" type="presParOf" srcId="{503A3E53-EAC7-4E69-BF33-A9A936A2DD1B}" destId="{A12D80B1-4B4C-4523-AEBC-0F6DE51F87EF}" srcOrd="3" destOrd="0" presId="urn:microsoft.com/office/officeart/2008/layout/AscendingPictureAccentProcess"/>
    <dgm:cxn modelId="{9ADDCA74-2EB7-41FB-A96C-17FF25AD30F7}" type="presParOf" srcId="{503A3E53-EAC7-4E69-BF33-A9A936A2DD1B}" destId="{BB83DC79-E002-4024-89B3-80DBD40B7D26}" srcOrd="4" destOrd="0" presId="urn:microsoft.com/office/officeart/2008/layout/AscendingPictureAccentProcess"/>
    <dgm:cxn modelId="{E2828067-457D-4F37-9331-257602570821}" type="presParOf" srcId="{503A3E53-EAC7-4E69-BF33-A9A936A2DD1B}" destId="{B5A4E170-512C-4588-A867-E28DBF3E8959}" srcOrd="5" destOrd="0" presId="urn:microsoft.com/office/officeart/2008/layout/AscendingPictureAccentProcess"/>
    <dgm:cxn modelId="{C58C6A46-9262-4190-9639-DA9757A68C63}" type="presParOf" srcId="{503A3E53-EAC7-4E69-BF33-A9A936A2DD1B}" destId="{EA790E23-DAD7-492A-9B8D-F8732935780B}" srcOrd="6" destOrd="0" presId="urn:microsoft.com/office/officeart/2008/layout/AscendingPictureAccentProcess"/>
    <dgm:cxn modelId="{71F1EACE-18B3-40E5-8F70-B1705A466820}" type="presParOf" srcId="{503A3E53-EAC7-4E69-BF33-A9A936A2DD1B}" destId="{72A724D3-79BF-4CB2-9576-E070426785A5}" srcOrd="7" destOrd="0" presId="urn:microsoft.com/office/officeart/2008/layout/AscendingPictureAccentProcess"/>
    <dgm:cxn modelId="{830FB144-5B1C-473B-B77A-AF3F61B45846}" type="presParOf" srcId="{503A3E53-EAC7-4E69-BF33-A9A936A2DD1B}" destId="{0049B9A6-1C8E-4EE6-9155-63091A0E33D2}" srcOrd="8" destOrd="0" presId="urn:microsoft.com/office/officeart/2008/layout/AscendingPictureAccentProcess"/>
    <dgm:cxn modelId="{FB5E771A-3605-4AA9-AFB8-EBA1ED6AAA64}" type="presParOf" srcId="{503A3E53-EAC7-4E69-BF33-A9A936A2DD1B}" destId="{FD06179B-9B00-4D15-AEFA-F457B67C7DD6}" srcOrd="9" destOrd="0" presId="urn:microsoft.com/office/officeart/2008/layout/AscendingPictureAccentProcess"/>
    <dgm:cxn modelId="{79074765-6820-47F6-B633-B6539AA8F6AB}" type="presParOf" srcId="{503A3E53-EAC7-4E69-BF33-A9A936A2DD1B}" destId="{D3EEFEBC-2F12-40D1-8F12-070C35CCDF35}" srcOrd="10" destOrd="0" presId="urn:microsoft.com/office/officeart/2008/layout/AscendingPictureAccentProcess"/>
    <dgm:cxn modelId="{9CDD5918-BC6F-4C8E-A8E6-9C6370C359E4}" type="presParOf" srcId="{503A3E53-EAC7-4E69-BF33-A9A936A2DD1B}" destId="{0D170D85-C9C5-4ECE-A246-43FEC9F17D7A}" srcOrd="11" destOrd="0" presId="urn:microsoft.com/office/officeart/2008/layout/AscendingPictureAccentProcess"/>
    <dgm:cxn modelId="{28C44F28-3A3C-4976-BCAF-93CA71F04375}" type="presParOf" srcId="{0D170D85-C9C5-4ECE-A246-43FEC9F17D7A}" destId="{B0BCC63C-75BB-4A3C-B101-D4B62850A1A7}" srcOrd="0" destOrd="0" presId="urn:microsoft.com/office/officeart/2008/layout/AscendingPictureAccentProcess"/>
    <dgm:cxn modelId="{3229B191-FCF0-421A-A4B8-B9FF7F416B48}" type="presParOf" srcId="{503A3E53-EAC7-4E69-BF33-A9A936A2DD1B}" destId="{15196B4C-936D-4ED7-AE41-058C0EC18C61}" srcOrd="12" destOrd="0" presId="urn:microsoft.com/office/officeart/2008/layout/AscendingPictureAccentProcess"/>
    <dgm:cxn modelId="{B166E03B-08D2-4225-90A5-4F00B7CF1168}" type="presParOf" srcId="{503A3E53-EAC7-4E69-BF33-A9A936A2DD1B}" destId="{8E974F9B-33A6-4158-A281-A3BB75D8F086}" srcOrd="13" destOrd="0" presId="urn:microsoft.com/office/officeart/2008/layout/AscendingPictureAccentProcess"/>
    <dgm:cxn modelId="{5DAF3F0A-6F36-41EA-BBC9-9FF25F576C96}" type="presParOf" srcId="{8E974F9B-33A6-4158-A281-A3BB75D8F086}" destId="{6CDAD01A-7AF5-4066-A562-67FE07ED0C6C}" srcOrd="0" destOrd="0" presId="urn:microsoft.com/office/officeart/2008/layout/AscendingPictureAccentProcess"/>
  </dgm:cxnLst>
  <dgm:bg/>
  <dgm:whole/>
  <dgm:extLst>
    <a:ext uri="http://schemas.microsoft.com/office/drawing/2008/diagram">
      <dsp:dataModelExt xmlns:dsp="http://schemas.microsoft.com/office/drawing/2008/diagram" relId="rId4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8A151C-42EE-4710-B01A-ECF84532554A}"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fr-FR"/>
        </a:p>
      </dgm:t>
    </dgm:pt>
    <dgm:pt modelId="{D925CCC7-0303-4FD7-B78D-233C9EB78EB5}">
      <dgm:prSet phldrT="[Texte]"/>
      <dgm:spPr/>
      <dgm:t>
        <a:bodyPr/>
        <a:lstStyle/>
        <a:p>
          <a:r>
            <a:rPr lang="fr-FR" dirty="0" smtClean="0"/>
            <a:t>Preuve </a:t>
          </a:r>
        </a:p>
        <a:p>
          <a:r>
            <a:rPr lang="fr-FR" dirty="0" smtClean="0"/>
            <a:t>Traçabilité</a:t>
          </a:r>
        </a:p>
        <a:p>
          <a:r>
            <a:rPr lang="fr-FR" dirty="0" smtClean="0"/>
            <a:t>Sécurité</a:t>
          </a:r>
        </a:p>
        <a:p>
          <a:r>
            <a:rPr lang="fr-FR" dirty="0" smtClean="0"/>
            <a:t>Horodatage</a:t>
          </a:r>
          <a:endParaRPr lang="fr-FR" dirty="0"/>
        </a:p>
      </dgm:t>
    </dgm:pt>
    <dgm:pt modelId="{D9103E38-5262-4015-B117-C5C7E8D690A4}" type="parTrans" cxnId="{D2AA4132-4805-4726-8FFB-2B2D7C15F1E9}">
      <dgm:prSet/>
      <dgm:spPr/>
      <dgm:t>
        <a:bodyPr/>
        <a:lstStyle/>
        <a:p>
          <a:endParaRPr lang="fr-FR"/>
        </a:p>
      </dgm:t>
    </dgm:pt>
    <dgm:pt modelId="{8F495583-D406-445F-83F6-470DFC1CEF2D}" type="sibTrans" cxnId="{D2AA4132-4805-4726-8FFB-2B2D7C15F1E9}">
      <dgm:prSet/>
      <dgm:spPr/>
      <dgm:t>
        <a:bodyPr/>
        <a:lstStyle/>
        <a:p>
          <a:endParaRPr lang="fr-FR"/>
        </a:p>
      </dgm:t>
    </dgm:pt>
    <dgm:pt modelId="{BF930896-E1C0-432F-AF34-B66AE81C71DA}">
      <dgm:prSet phldrT="[Texte]"/>
      <dgm:spPr/>
      <dgm:t>
        <a:bodyPr/>
        <a:lstStyle/>
        <a:p>
          <a:r>
            <a:rPr lang="fr-FR" dirty="0" smtClean="0"/>
            <a:t>Déploiement de programmes auto-exécutables</a:t>
          </a:r>
        </a:p>
        <a:p>
          <a:r>
            <a:rPr lang="fr-FR" dirty="0" smtClean="0"/>
            <a:t>SMART CONTRACTS</a:t>
          </a:r>
          <a:endParaRPr lang="fr-FR" dirty="0"/>
        </a:p>
      </dgm:t>
    </dgm:pt>
    <dgm:pt modelId="{6B7E3430-4722-470C-8A3B-8BB662D6327B}" type="parTrans" cxnId="{721B24BA-B16D-496D-8115-A9E6BA75D078}">
      <dgm:prSet/>
      <dgm:spPr/>
      <dgm:t>
        <a:bodyPr/>
        <a:lstStyle/>
        <a:p>
          <a:endParaRPr lang="fr-FR"/>
        </a:p>
      </dgm:t>
    </dgm:pt>
    <dgm:pt modelId="{7587EE1A-776D-47EA-9FC0-8B19E80FA123}" type="sibTrans" cxnId="{721B24BA-B16D-496D-8115-A9E6BA75D078}">
      <dgm:prSet/>
      <dgm:spPr/>
      <dgm:t>
        <a:bodyPr/>
        <a:lstStyle/>
        <a:p>
          <a:endParaRPr lang="fr-FR"/>
        </a:p>
      </dgm:t>
    </dgm:pt>
    <dgm:pt modelId="{3E42A59A-B579-494D-9933-672F8AE294AB}">
      <dgm:prSet phldrT="[Texte]"/>
      <dgm:spPr/>
      <dgm:t>
        <a:bodyPr/>
        <a:lstStyle/>
        <a:p>
          <a:r>
            <a:rPr lang="fr-FR" dirty="0" smtClean="0"/>
            <a:t>Gestion des actifs numériques </a:t>
          </a:r>
        </a:p>
        <a:p>
          <a:r>
            <a:rPr lang="fr-FR" dirty="0" smtClean="0"/>
            <a:t>Non fongible </a:t>
          </a:r>
          <a:r>
            <a:rPr lang="fr-FR" dirty="0" err="1" smtClean="0"/>
            <a:t>tokens</a:t>
          </a:r>
          <a:endParaRPr lang="fr-FR" dirty="0" smtClean="0"/>
        </a:p>
        <a:p>
          <a:r>
            <a:rPr lang="fr-FR" dirty="0" smtClean="0"/>
            <a:t>(NFT)</a:t>
          </a:r>
          <a:endParaRPr lang="fr-FR" dirty="0"/>
        </a:p>
      </dgm:t>
    </dgm:pt>
    <dgm:pt modelId="{F24002DF-5EEF-47A1-8F65-01154CA2ADF2}" type="parTrans" cxnId="{297A1C8E-7FF9-4C99-B007-1BE5AD553628}">
      <dgm:prSet/>
      <dgm:spPr/>
      <dgm:t>
        <a:bodyPr/>
        <a:lstStyle/>
        <a:p>
          <a:endParaRPr lang="fr-FR"/>
        </a:p>
      </dgm:t>
    </dgm:pt>
    <dgm:pt modelId="{34A0F3F1-37E4-4F7C-AFAF-C9DB24E1DB5A}" type="sibTrans" cxnId="{297A1C8E-7FF9-4C99-B007-1BE5AD553628}">
      <dgm:prSet/>
      <dgm:spPr/>
      <dgm:t>
        <a:bodyPr/>
        <a:lstStyle/>
        <a:p>
          <a:endParaRPr lang="fr-FR"/>
        </a:p>
      </dgm:t>
    </dgm:pt>
    <dgm:pt modelId="{4CF89939-38A4-4E71-9A9B-6F1FBA9FECBF}">
      <dgm:prSet phldrT="[Texte]"/>
      <dgm:spPr/>
      <dgm:t>
        <a:bodyPr/>
        <a:lstStyle/>
        <a:p>
          <a:r>
            <a:rPr lang="fr-FR" dirty="0" smtClean="0"/>
            <a:t>Gestion des actifs numériques cryptos</a:t>
          </a:r>
        </a:p>
        <a:p>
          <a:r>
            <a:rPr lang="fr-FR" dirty="0" smtClean="0"/>
            <a:t>(Bitcoins)</a:t>
          </a:r>
          <a:endParaRPr lang="fr-FR" dirty="0"/>
        </a:p>
      </dgm:t>
    </dgm:pt>
    <dgm:pt modelId="{2A72CF9C-F449-4FF9-9770-7C4B9F0D0975}" type="parTrans" cxnId="{9EAF43CD-12BA-4937-A144-58759551C246}">
      <dgm:prSet/>
      <dgm:spPr/>
      <dgm:t>
        <a:bodyPr/>
        <a:lstStyle/>
        <a:p>
          <a:endParaRPr lang="fr-FR"/>
        </a:p>
      </dgm:t>
    </dgm:pt>
    <dgm:pt modelId="{8563ED6C-D297-4951-B77F-0FC9B86CCFA8}" type="sibTrans" cxnId="{9EAF43CD-12BA-4937-A144-58759551C246}">
      <dgm:prSet/>
      <dgm:spPr/>
      <dgm:t>
        <a:bodyPr/>
        <a:lstStyle/>
        <a:p>
          <a:endParaRPr lang="fr-FR"/>
        </a:p>
      </dgm:t>
    </dgm:pt>
    <dgm:pt modelId="{35216898-EA80-46AD-A00D-A0868E0E2515}" type="pres">
      <dgm:prSet presAssocID="{038A151C-42EE-4710-B01A-ECF84532554A}" presName="diagram" presStyleCnt="0">
        <dgm:presLayoutVars>
          <dgm:dir/>
          <dgm:resizeHandles val="exact"/>
        </dgm:presLayoutVars>
      </dgm:prSet>
      <dgm:spPr/>
      <dgm:t>
        <a:bodyPr/>
        <a:lstStyle/>
        <a:p>
          <a:endParaRPr lang="fr-FR"/>
        </a:p>
      </dgm:t>
    </dgm:pt>
    <dgm:pt modelId="{BBA52E48-9C50-439C-B159-C012A066571C}" type="pres">
      <dgm:prSet presAssocID="{D925CCC7-0303-4FD7-B78D-233C9EB78EB5}" presName="node" presStyleLbl="node1" presStyleIdx="0" presStyleCnt="4" custLinFactNeighborX="-57073" custLinFactNeighborY="-68598">
        <dgm:presLayoutVars>
          <dgm:bulletEnabled val="1"/>
        </dgm:presLayoutVars>
      </dgm:prSet>
      <dgm:spPr/>
      <dgm:t>
        <a:bodyPr/>
        <a:lstStyle/>
        <a:p>
          <a:endParaRPr lang="fr-FR"/>
        </a:p>
      </dgm:t>
    </dgm:pt>
    <dgm:pt modelId="{7438B5F6-B3FA-4283-B623-FE6E90F14900}" type="pres">
      <dgm:prSet presAssocID="{8F495583-D406-445F-83F6-470DFC1CEF2D}" presName="sibTrans" presStyleCnt="0"/>
      <dgm:spPr/>
      <dgm:t>
        <a:bodyPr/>
        <a:lstStyle/>
        <a:p>
          <a:endParaRPr lang="fr-FR"/>
        </a:p>
      </dgm:t>
    </dgm:pt>
    <dgm:pt modelId="{C58EEBD0-C83E-4FA5-B553-A56BF505AD10}" type="pres">
      <dgm:prSet presAssocID="{BF930896-E1C0-432F-AF34-B66AE81C71DA}" presName="node" presStyleLbl="node1" presStyleIdx="1" presStyleCnt="4" custLinFactNeighborX="4372" custLinFactNeighborY="-1329">
        <dgm:presLayoutVars>
          <dgm:bulletEnabled val="1"/>
        </dgm:presLayoutVars>
      </dgm:prSet>
      <dgm:spPr/>
      <dgm:t>
        <a:bodyPr/>
        <a:lstStyle/>
        <a:p>
          <a:endParaRPr lang="fr-FR"/>
        </a:p>
      </dgm:t>
    </dgm:pt>
    <dgm:pt modelId="{3DC98B07-D8C4-40C9-A534-65C059AAB515}" type="pres">
      <dgm:prSet presAssocID="{7587EE1A-776D-47EA-9FC0-8B19E80FA123}" presName="sibTrans" presStyleCnt="0"/>
      <dgm:spPr/>
      <dgm:t>
        <a:bodyPr/>
        <a:lstStyle/>
        <a:p>
          <a:endParaRPr lang="fr-FR"/>
        </a:p>
      </dgm:t>
    </dgm:pt>
    <dgm:pt modelId="{D5626921-3F08-472F-B40C-85828C627A1D}" type="pres">
      <dgm:prSet presAssocID="{3E42A59A-B579-494D-9933-672F8AE294AB}" presName="node" presStyleLbl="node1" presStyleIdx="2" presStyleCnt="4" custLinFactX="-12395" custLinFactNeighborX="-100000" custLinFactNeighborY="75231">
        <dgm:presLayoutVars>
          <dgm:bulletEnabled val="1"/>
        </dgm:presLayoutVars>
      </dgm:prSet>
      <dgm:spPr/>
      <dgm:t>
        <a:bodyPr/>
        <a:lstStyle/>
        <a:p>
          <a:endParaRPr lang="fr-FR"/>
        </a:p>
      </dgm:t>
    </dgm:pt>
    <dgm:pt modelId="{03C9FBC5-4482-46CB-8E62-B64AF6394F0F}" type="pres">
      <dgm:prSet presAssocID="{34A0F3F1-37E4-4F7C-AFAF-C9DB24E1DB5A}" presName="sibTrans" presStyleCnt="0"/>
      <dgm:spPr/>
      <dgm:t>
        <a:bodyPr/>
        <a:lstStyle/>
        <a:p>
          <a:endParaRPr lang="fr-FR"/>
        </a:p>
      </dgm:t>
    </dgm:pt>
    <dgm:pt modelId="{9D2F95A0-7216-4BA0-9095-8FBC5A42626C}" type="pres">
      <dgm:prSet presAssocID="{4CF89939-38A4-4E71-9A9B-6F1FBA9FECBF}" presName="node" presStyleLbl="node1" presStyleIdx="3" presStyleCnt="4" custLinFactX="67609" custLinFactNeighborX="100000" custLinFactNeighborY="67822">
        <dgm:presLayoutVars>
          <dgm:bulletEnabled val="1"/>
        </dgm:presLayoutVars>
      </dgm:prSet>
      <dgm:spPr/>
      <dgm:t>
        <a:bodyPr/>
        <a:lstStyle/>
        <a:p>
          <a:endParaRPr lang="fr-FR"/>
        </a:p>
      </dgm:t>
    </dgm:pt>
  </dgm:ptLst>
  <dgm:cxnLst>
    <dgm:cxn modelId="{721B24BA-B16D-496D-8115-A9E6BA75D078}" srcId="{038A151C-42EE-4710-B01A-ECF84532554A}" destId="{BF930896-E1C0-432F-AF34-B66AE81C71DA}" srcOrd="1" destOrd="0" parTransId="{6B7E3430-4722-470C-8A3B-8BB662D6327B}" sibTransId="{7587EE1A-776D-47EA-9FC0-8B19E80FA123}"/>
    <dgm:cxn modelId="{A38D1A6A-2C89-4090-9866-A6EDBEFEB9B4}" type="presOf" srcId="{BF930896-E1C0-432F-AF34-B66AE81C71DA}" destId="{C58EEBD0-C83E-4FA5-B553-A56BF505AD10}" srcOrd="0" destOrd="0" presId="urn:microsoft.com/office/officeart/2005/8/layout/default"/>
    <dgm:cxn modelId="{9EAF43CD-12BA-4937-A144-58759551C246}" srcId="{038A151C-42EE-4710-B01A-ECF84532554A}" destId="{4CF89939-38A4-4E71-9A9B-6F1FBA9FECBF}" srcOrd="3" destOrd="0" parTransId="{2A72CF9C-F449-4FF9-9770-7C4B9F0D0975}" sibTransId="{8563ED6C-D297-4951-B77F-0FC9B86CCFA8}"/>
    <dgm:cxn modelId="{FBF6FC6D-E117-47B6-A24F-CFB133E10473}" type="presOf" srcId="{038A151C-42EE-4710-B01A-ECF84532554A}" destId="{35216898-EA80-46AD-A00D-A0868E0E2515}" srcOrd="0" destOrd="0" presId="urn:microsoft.com/office/officeart/2005/8/layout/default"/>
    <dgm:cxn modelId="{14981DFB-86CE-4947-848A-879A5C6895FD}" type="presOf" srcId="{4CF89939-38A4-4E71-9A9B-6F1FBA9FECBF}" destId="{9D2F95A0-7216-4BA0-9095-8FBC5A42626C}" srcOrd="0" destOrd="0" presId="urn:microsoft.com/office/officeart/2005/8/layout/default"/>
    <dgm:cxn modelId="{297A1C8E-7FF9-4C99-B007-1BE5AD553628}" srcId="{038A151C-42EE-4710-B01A-ECF84532554A}" destId="{3E42A59A-B579-494D-9933-672F8AE294AB}" srcOrd="2" destOrd="0" parTransId="{F24002DF-5EEF-47A1-8F65-01154CA2ADF2}" sibTransId="{34A0F3F1-37E4-4F7C-AFAF-C9DB24E1DB5A}"/>
    <dgm:cxn modelId="{BCCB379F-8069-4454-B078-8DB7F96F07A2}" type="presOf" srcId="{3E42A59A-B579-494D-9933-672F8AE294AB}" destId="{D5626921-3F08-472F-B40C-85828C627A1D}" srcOrd="0" destOrd="0" presId="urn:microsoft.com/office/officeart/2005/8/layout/default"/>
    <dgm:cxn modelId="{DF33B82F-B255-4E0A-8CF4-18F04640CFBF}" type="presOf" srcId="{D925CCC7-0303-4FD7-B78D-233C9EB78EB5}" destId="{BBA52E48-9C50-439C-B159-C012A066571C}" srcOrd="0" destOrd="0" presId="urn:microsoft.com/office/officeart/2005/8/layout/default"/>
    <dgm:cxn modelId="{D2AA4132-4805-4726-8FFB-2B2D7C15F1E9}" srcId="{038A151C-42EE-4710-B01A-ECF84532554A}" destId="{D925CCC7-0303-4FD7-B78D-233C9EB78EB5}" srcOrd="0" destOrd="0" parTransId="{D9103E38-5262-4015-B117-C5C7E8D690A4}" sibTransId="{8F495583-D406-445F-83F6-470DFC1CEF2D}"/>
    <dgm:cxn modelId="{C2A16713-7486-4EF7-A575-AE7F56D0EA0D}" type="presParOf" srcId="{35216898-EA80-46AD-A00D-A0868E0E2515}" destId="{BBA52E48-9C50-439C-B159-C012A066571C}" srcOrd="0" destOrd="0" presId="urn:microsoft.com/office/officeart/2005/8/layout/default"/>
    <dgm:cxn modelId="{221D9542-F153-4C71-AFFB-46F2B1356296}" type="presParOf" srcId="{35216898-EA80-46AD-A00D-A0868E0E2515}" destId="{7438B5F6-B3FA-4283-B623-FE6E90F14900}" srcOrd="1" destOrd="0" presId="urn:microsoft.com/office/officeart/2005/8/layout/default"/>
    <dgm:cxn modelId="{4BAC63F2-1B81-42DB-8A70-E065E7C0FA11}" type="presParOf" srcId="{35216898-EA80-46AD-A00D-A0868E0E2515}" destId="{C58EEBD0-C83E-4FA5-B553-A56BF505AD10}" srcOrd="2" destOrd="0" presId="urn:microsoft.com/office/officeart/2005/8/layout/default"/>
    <dgm:cxn modelId="{7DAD6AB7-2F2C-4E80-93AB-05866976386E}" type="presParOf" srcId="{35216898-EA80-46AD-A00D-A0868E0E2515}" destId="{3DC98B07-D8C4-40C9-A534-65C059AAB515}" srcOrd="3" destOrd="0" presId="urn:microsoft.com/office/officeart/2005/8/layout/default"/>
    <dgm:cxn modelId="{06131E26-E91B-4066-A3CD-735466C61BC2}" type="presParOf" srcId="{35216898-EA80-46AD-A00D-A0868E0E2515}" destId="{D5626921-3F08-472F-B40C-85828C627A1D}" srcOrd="4" destOrd="0" presId="urn:microsoft.com/office/officeart/2005/8/layout/default"/>
    <dgm:cxn modelId="{86B65FA5-3CED-44F5-A375-B7A9B9FFA896}" type="presParOf" srcId="{35216898-EA80-46AD-A00D-A0868E0E2515}" destId="{03C9FBC5-4482-46CB-8E62-B64AF6394F0F}" srcOrd="5" destOrd="0" presId="urn:microsoft.com/office/officeart/2005/8/layout/default"/>
    <dgm:cxn modelId="{94D8C77A-A595-49F3-B771-2D3C16A9B169}" type="presParOf" srcId="{35216898-EA80-46AD-A00D-A0868E0E2515}" destId="{9D2F95A0-7216-4BA0-9095-8FBC5A42626C}"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E92628-42B3-4ED9-9BCB-28D01FA113E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fr-FR"/>
        </a:p>
      </dgm:t>
    </dgm:pt>
    <dgm:pt modelId="{08FD3F64-8564-449E-93B1-AE47873C1BE9}">
      <dgm:prSet phldrT="[Texte]" custT="1"/>
      <dgm:spPr/>
      <dgm:t>
        <a:bodyPr/>
        <a:lstStyle/>
        <a:p>
          <a:r>
            <a:rPr lang="fr-FR" sz="3200" dirty="0" smtClean="0"/>
            <a:t>Fonctionnement d’un exchange centralisé</a:t>
          </a:r>
          <a:endParaRPr lang="fr-FR" sz="3200" dirty="0"/>
        </a:p>
      </dgm:t>
    </dgm:pt>
    <dgm:pt modelId="{C5F34833-3C4D-4D63-83C9-C8387CCEB5C4}" type="parTrans" cxnId="{BB1212E4-AA79-4B7D-938B-4A6D71FAD912}">
      <dgm:prSet/>
      <dgm:spPr/>
      <dgm:t>
        <a:bodyPr/>
        <a:lstStyle/>
        <a:p>
          <a:endParaRPr lang="fr-FR"/>
        </a:p>
      </dgm:t>
    </dgm:pt>
    <dgm:pt modelId="{24B3DDBC-B2CD-4850-BA42-59637F501532}" type="sibTrans" cxnId="{BB1212E4-AA79-4B7D-938B-4A6D71FAD912}">
      <dgm:prSet/>
      <dgm:spPr/>
      <dgm:t>
        <a:bodyPr/>
        <a:lstStyle/>
        <a:p>
          <a:endParaRPr lang="fr-FR"/>
        </a:p>
      </dgm:t>
    </dgm:pt>
    <dgm:pt modelId="{ACCDBA7E-CF62-4154-8AE2-13298B045D86}">
      <dgm:prSet custT="1"/>
      <dgm:spPr/>
      <dgm:t>
        <a:bodyPr/>
        <a:lstStyle/>
        <a:p>
          <a:r>
            <a:rPr lang="fr-FR" sz="2000" b="0" i="0" dirty="0" smtClean="0"/>
            <a:t> Vous déposez votre argent, soit du </a:t>
          </a:r>
          <a:r>
            <a:rPr lang="fr-FR" sz="2000" b="0" i="0" dirty="0" smtClean="0">
              <a:hlinkClick xmlns:r="http://schemas.openxmlformats.org/officeDocument/2006/relationships" r:id="rId1"/>
            </a:rPr>
            <a:t>fiat</a:t>
          </a:r>
          <a:r>
            <a:rPr lang="fr-FR" sz="2000" b="0" i="0" dirty="0" smtClean="0"/>
            <a:t> (par virement bancaire ou carte de crédit) ou des </a:t>
          </a:r>
          <a:r>
            <a:rPr lang="fr-FR" sz="2000" b="0" i="0" dirty="0" err="1" smtClean="0">
              <a:hlinkClick xmlns:r="http://schemas.openxmlformats.org/officeDocument/2006/relationships" r:id="rId2"/>
            </a:rPr>
            <a:t>cryptomonnaies</a:t>
          </a:r>
          <a:endParaRPr lang="fr-FR" sz="2000" b="0" i="0" dirty="0"/>
        </a:p>
      </dgm:t>
    </dgm:pt>
    <dgm:pt modelId="{430D30A8-4FC7-4EFD-AE0C-B1F2E4B60AE3}" type="parTrans" cxnId="{36F5CC51-D05B-4DAE-89F1-E6674E6EE695}">
      <dgm:prSet/>
      <dgm:spPr/>
      <dgm:t>
        <a:bodyPr/>
        <a:lstStyle/>
        <a:p>
          <a:endParaRPr lang="fr-FR"/>
        </a:p>
      </dgm:t>
    </dgm:pt>
    <dgm:pt modelId="{B2FA596F-5CAB-4028-AE2F-8E3A4CA993F7}" type="sibTrans" cxnId="{36F5CC51-D05B-4DAE-89F1-E6674E6EE695}">
      <dgm:prSet/>
      <dgm:spPr/>
      <dgm:t>
        <a:bodyPr/>
        <a:lstStyle/>
        <a:p>
          <a:endParaRPr lang="fr-FR"/>
        </a:p>
      </dgm:t>
    </dgm:pt>
    <dgm:pt modelId="{24833AC1-3390-4DC0-B854-60380F6D3505}">
      <dgm:prSet/>
      <dgm:spPr/>
      <dgm:t>
        <a:bodyPr/>
        <a:lstStyle/>
        <a:p>
          <a:r>
            <a:rPr lang="fr-FR" b="0" i="0" dirty="0" smtClean="0"/>
            <a:t>Vous ne possédez pas les </a:t>
          </a:r>
          <a:r>
            <a:rPr lang="fr-FR" b="0" i="0" dirty="0" smtClean="0">
              <a:hlinkClick xmlns:r="http://schemas.openxmlformats.org/officeDocument/2006/relationships" r:id="rId3"/>
            </a:rPr>
            <a:t>clés privées</a:t>
          </a:r>
          <a:r>
            <a:rPr lang="fr-FR" b="0" i="0" dirty="0" smtClean="0"/>
            <a:t> des fonds, ce qui signifie que lorsque vous effectuez un retrait, vous demandez à l'exchange de signer une transaction en votre nom. </a:t>
          </a:r>
          <a:endParaRPr lang="fr-FR" b="0" i="0" dirty="0"/>
        </a:p>
      </dgm:t>
    </dgm:pt>
    <dgm:pt modelId="{5118E193-394B-43E0-BF96-A5639FFA4BE8}" type="parTrans" cxnId="{F317D1D3-1617-4529-B771-219423D5AE03}">
      <dgm:prSet/>
      <dgm:spPr/>
      <dgm:t>
        <a:bodyPr/>
        <a:lstStyle/>
        <a:p>
          <a:endParaRPr lang="fr-FR"/>
        </a:p>
      </dgm:t>
    </dgm:pt>
    <dgm:pt modelId="{675F1D59-B761-4535-9A26-749073272B6D}" type="sibTrans" cxnId="{F317D1D3-1617-4529-B771-219423D5AE03}">
      <dgm:prSet/>
      <dgm:spPr/>
      <dgm:t>
        <a:bodyPr/>
        <a:lstStyle/>
        <a:p>
          <a:endParaRPr lang="fr-FR"/>
        </a:p>
      </dgm:t>
    </dgm:pt>
    <dgm:pt modelId="{4EC3D2D3-0085-4366-A30C-B94CAE0E2AA0}">
      <dgm:prSet/>
      <dgm:spPr/>
      <dgm:t>
        <a:bodyPr/>
        <a:lstStyle/>
        <a:p>
          <a:r>
            <a:rPr lang="fr-FR" b="0" i="0" smtClean="0"/>
            <a:t>Lorsque vous tradez, les transactions n'ont pas lieu sur la chaîne. L'exchange attribue des soldes aux utilisateurs dans sa propre base de données.</a:t>
          </a:r>
          <a:endParaRPr lang="fr-FR" b="0" i="0" dirty="0"/>
        </a:p>
      </dgm:t>
    </dgm:pt>
    <dgm:pt modelId="{3ABFB5D5-A250-4DC9-AF24-3905C5FB4D34}" type="parTrans" cxnId="{4F3327AC-D8A3-4919-B9C6-8B9A1B1145F6}">
      <dgm:prSet/>
      <dgm:spPr/>
      <dgm:t>
        <a:bodyPr/>
        <a:lstStyle/>
        <a:p>
          <a:endParaRPr lang="fr-FR"/>
        </a:p>
      </dgm:t>
    </dgm:pt>
    <dgm:pt modelId="{2D57E48D-CAD5-4B48-BD08-6407B38F6C34}" type="sibTrans" cxnId="{4F3327AC-D8A3-4919-B9C6-8B9A1B1145F6}">
      <dgm:prSet/>
      <dgm:spPr/>
      <dgm:t>
        <a:bodyPr/>
        <a:lstStyle/>
        <a:p>
          <a:endParaRPr lang="fr-FR"/>
        </a:p>
      </dgm:t>
    </dgm:pt>
    <dgm:pt modelId="{34CCD2F5-75C2-40BF-AC18-BC5408A93FB5}" type="pres">
      <dgm:prSet presAssocID="{9EE92628-42B3-4ED9-9BCB-28D01FA113E8}" presName="diagram" presStyleCnt="0">
        <dgm:presLayoutVars>
          <dgm:dir/>
          <dgm:resizeHandles val="exact"/>
        </dgm:presLayoutVars>
      </dgm:prSet>
      <dgm:spPr/>
      <dgm:t>
        <a:bodyPr/>
        <a:lstStyle/>
        <a:p>
          <a:endParaRPr lang="fr-FR"/>
        </a:p>
      </dgm:t>
    </dgm:pt>
    <dgm:pt modelId="{779D386A-DD84-48F4-92C3-A18548C0E31C}" type="pres">
      <dgm:prSet presAssocID="{08FD3F64-8564-449E-93B1-AE47873C1BE9}" presName="node" presStyleLbl="node1" presStyleIdx="0" presStyleCnt="4">
        <dgm:presLayoutVars>
          <dgm:bulletEnabled val="1"/>
        </dgm:presLayoutVars>
      </dgm:prSet>
      <dgm:spPr/>
      <dgm:t>
        <a:bodyPr/>
        <a:lstStyle/>
        <a:p>
          <a:endParaRPr lang="fr-FR"/>
        </a:p>
      </dgm:t>
    </dgm:pt>
    <dgm:pt modelId="{928A18A9-CD0E-4C4E-8EEE-BFE3205811DB}" type="pres">
      <dgm:prSet presAssocID="{24B3DDBC-B2CD-4850-BA42-59637F501532}" presName="sibTrans" presStyleCnt="0"/>
      <dgm:spPr/>
    </dgm:pt>
    <dgm:pt modelId="{773DF04C-B915-41E4-85A5-AD9E9DC9A6CD}" type="pres">
      <dgm:prSet presAssocID="{ACCDBA7E-CF62-4154-8AE2-13298B045D86}" presName="node" presStyleLbl="node1" presStyleIdx="1" presStyleCnt="4">
        <dgm:presLayoutVars>
          <dgm:bulletEnabled val="1"/>
        </dgm:presLayoutVars>
      </dgm:prSet>
      <dgm:spPr/>
      <dgm:t>
        <a:bodyPr/>
        <a:lstStyle/>
        <a:p>
          <a:endParaRPr lang="fr-FR"/>
        </a:p>
      </dgm:t>
    </dgm:pt>
    <dgm:pt modelId="{F0AE80F8-60D3-40F1-B80A-316D11017F0E}" type="pres">
      <dgm:prSet presAssocID="{B2FA596F-5CAB-4028-AE2F-8E3A4CA993F7}" presName="sibTrans" presStyleCnt="0"/>
      <dgm:spPr/>
    </dgm:pt>
    <dgm:pt modelId="{5C20B4B6-8699-47F7-BEBF-3C365676F3A6}" type="pres">
      <dgm:prSet presAssocID="{24833AC1-3390-4DC0-B854-60380F6D3505}" presName="node" presStyleLbl="node1" presStyleIdx="2" presStyleCnt="4">
        <dgm:presLayoutVars>
          <dgm:bulletEnabled val="1"/>
        </dgm:presLayoutVars>
      </dgm:prSet>
      <dgm:spPr/>
      <dgm:t>
        <a:bodyPr/>
        <a:lstStyle/>
        <a:p>
          <a:endParaRPr lang="fr-FR"/>
        </a:p>
      </dgm:t>
    </dgm:pt>
    <dgm:pt modelId="{94AD905B-3F2F-4DAB-BAB6-3C44C5017635}" type="pres">
      <dgm:prSet presAssocID="{675F1D59-B761-4535-9A26-749073272B6D}" presName="sibTrans" presStyleCnt="0"/>
      <dgm:spPr/>
    </dgm:pt>
    <dgm:pt modelId="{4F4CE287-9766-4D50-8BAC-586114AD1882}" type="pres">
      <dgm:prSet presAssocID="{4EC3D2D3-0085-4366-A30C-B94CAE0E2AA0}" presName="node" presStyleLbl="node1" presStyleIdx="3" presStyleCnt="4">
        <dgm:presLayoutVars>
          <dgm:bulletEnabled val="1"/>
        </dgm:presLayoutVars>
      </dgm:prSet>
      <dgm:spPr/>
      <dgm:t>
        <a:bodyPr/>
        <a:lstStyle/>
        <a:p>
          <a:endParaRPr lang="fr-FR"/>
        </a:p>
      </dgm:t>
    </dgm:pt>
  </dgm:ptLst>
  <dgm:cxnLst>
    <dgm:cxn modelId="{36F5CC51-D05B-4DAE-89F1-E6674E6EE695}" srcId="{9EE92628-42B3-4ED9-9BCB-28D01FA113E8}" destId="{ACCDBA7E-CF62-4154-8AE2-13298B045D86}" srcOrd="1" destOrd="0" parTransId="{430D30A8-4FC7-4EFD-AE0C-B1F2E4B60AE3}" sibTransId="{B2FA596F-5CAB-4028-AE2F-8E3A4CA993F7}"/>
    <dgm:cxn modelId="{EE263A07-02E2-4FB4-9FBD-E93557469483}" type="presOf" srcId="{4EC3D2D3-0085-4366-A30C-B94CAE0E2AA0}" destId="{4F4CE287-9766-4D50-8BAC-586114AD1882}" srcOrd="0" destOrd="0" presId="urn:microsoft.com/office/officeart/2005/8/layout/default"/>
    <dgm:cxn modelId="{A9911A78-2E9C-4905-8620-E5847B9258E5}" type="presOf" srcId="{24833AC1-3390-4DC0-B854-60380F6D3505}" destId="{5C20B4B6-8699-47F7-BEBF-3C365676F3A6}" srcOrd="0" destOrd="0" presId="urn:microsoft.com/office/officeart/2005/8/layout/default"/>
    <dgm:cxn modelId="{BB1212E4-AA79-4B7D-938B-4A6D71FAD912}" srcId="{9EE92628-42B3-4ED9-9BCB-28D01FA113E8}" destId="{08FD3F64-8564-449E-93B1-AE47873C1BE9}" srcOrd="0" destOrd="0" parTransId="{C5F34833-3C4D-4D63-83C9-C8387CCEB5C4}" sibTransId="{24B3DDBC-B2CD-4850-BA42-59637F501532}"/>
    <dgm:cxn modelId="{08D0E810-D357-462C-B900-A108BD77CEA1}" type="presOf" srcId="{ACCDBA7E-CF62-4154-8AE2-13298B045D86}" destId="{773DF04C-B915-41E4-85A5-AD9E9DC9A6CD}" srcOrd="0" destOrd="0" presId="urn:microsoft.com/office/officeart/2005/8/layout/default"/>
    <dgm:cxn modelId="{856BF550-94F8-4D43-81B5-639AFCF04838}" type="presOf" srcId="{9EE92628-42B3-4ED9-9BCB-28D01FA113E8}" destId="{34CCD2F5-75C2-40BF-AC18-BC5408A93FB5}" srcOrd="0" destOrd="0" presId="urn:microsoft.com/office/officeart/2005/8/layout/default"/>
    <dgm:cxn modelId="{BD6380AB-2633-41D5-9FAD-3AEB80ED4825}" type="presOf" srcId="{08FD3F64-8564-449E-93B1-AE47873C1BE9}" destId="{779D386A-DD84-48F4-92C3-A18548C0E31C}" srcOrd="0" destOrd="0" presId="urn:microsoft.com/office/officeart/2005/8/layout/default"/>
    <dgm:cxn modelId="{4F3327AC-D8A3-4919-B9C6-8B9A1B1145F6}" srcId="{9EE92628-42B3-4ED9-9BCB-28D01FA113E8}" destId="{4EC3D2D3-0085-4366-A30C-B94CAE0E2AA0}" srcOrd="3" destOrd="0" parTransId="{3ABFB5D5-A250-4DC9-AF24-3905C5FB4D34}" sibTransId="{2D57E48D-CAD5-4B48-BD08-6407B38F6C34}"/>
    <dgm:cxn modelId="{F317D1D3-1617-4529-B771-219423D5AE03}" srcId="{9EE92628-42B3-4ED9-9BCB-28D01FA113E8}" destId="{24833AC1-3390-4DC0-B854-60380F6D3505}" srcOrd="2" destOrd="0" parTransId="{5118E193-394B-43E0-BF96-A5639FFA4BE8}" sibTransId="{675F1D59-B761-4535-9A26-749073272B6D}"/>
    <dgm:cxn modelId="{FBBA5C9C-95D8-4686-8493-5AEBDC130544}" type="presParOf" srcId="{34CCD2F5-75C2-40BF-AC18-BC5408A93FB5}" destId="{779D386A-DD84-48F4-92C3-A18548C0E31C}" srcOrd="0" destOrd="0" presId="urn:microsoft.com/office/officeart/2005/8/layout/default"/>
    <dgm:cxn modelId="{9A3BDE4D-FA16-4F53-9036-ACC25EF57BB0}" type="presParOf" srcId="{34CCD2F5-75C2-40BF-AC18-BC5408A93FB5}" destId="{928A18A9-CD0E-4C4E-8EEE-BFE3205811DB}" srcOrd="1" destOrd="0" presId="urn:microsoft.com/office/officeart/2005/8/layout/default"/>
    <dgm:cxn modelId="{F83116C4-EC53-499B-AD0B-A4D0FBDD26A4}" type="presParOf" srcId="{34CCD2F5-75C2-40BF-AC18-BC5408A93FB5}" destId="{773DF04C-B915-41E4-85A5-AD9E9DC9A6CD}" srcOrd="2" destOrd="0" presId="urn:microsoft.com/office/officeart/2005/8/layout/default"/>
    <dgm:cxn modelId="{5A7953FC-3CA0-4958-84C6-1B1616CFE180}" type="presParOf" srcId="{34CCD2F5-75C2-40BF-AC18-BC5408A93FB5}" destId="{F0AE80F8-60D3-40F1-B80A-316D11017F0E}" srcOrd="3" destOrd="0" presId="urn:microsoft.com/office/officeart/2005/8/layout/default"/>
    <dgm:cxn modelId="{63EAB868-F927-4C95-BCA9-2C754A26E656}" type="presParOf" srcId="{34CCD2F5-75C2-40BF-AC18-BC5408A93FB5}" destId="{5C20B4B6-8699-47F7-BEBF-3C365676F3A6}" srcOrd="4" destOrd="0" presId="urn:microsoft.com/office/officeart/2005/8/layout/default"/>
    <dgm:cxn modelId="{AC8D5E81-154D-44D0-ABD8-F996B6D8ED55}" type="presParOf" srcId="{34CCD2F5-75C2-40BF-AC18-BC5408A93FB5}" destId="{94AD905B-3F2F-4DAB-BAB6-3C44C5017635}" srcOrd="5" destOrd="0" presId="urn:microsoft.com/office/officeart/2005/8/layout/default"/>
    <dgm:cxn modelId="{44F3BD31-0834-46A5-82F9-7D6AF7BF1447}" type="presParOf" srcId="{34CCD2F5-75C2-40BF-AC18-BC5408A93FB5}" destId="{4F4CE287-9766-4D50-8BAC-586114AD1882}"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D570EA5-B5D0-416D-8266-567EBE8A787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fr-FR"/>
        </a:p>
      </dgm:t>
    </dgm:pt>
    <dgm:pt modelId="{5B35D2FB-02AC-44BA-9D88-8A87C5CC7CCA}">
      <dgm:prSet/>
      <dgm:spPr/>
      <dgm:t>
        <a:bodyPr/>
        <a:lstStyle/>
        <a:p>
          <a:r>
            <a:rPr lang="fr-FR" b="0" i="0" dirty="0" smtClean="0"/>
            <a:t>Les ordres sont exécutés sur la chaîne (à l'aide de </a:t>
          </a:r>
          <a:r>
            <a:rPr lang="fr-FR" b="0" i="0" dirty="0" smtClean="0">
              <a:hlinkClick xmlns:r="http://schemas.openxmlformats.org/officeDocument/2006/relationships" r:id="rId1"/>
            </a:rPr>
            <a:t>smart </a:t>
          </a:r>
          <a:r>
            <a:rPr lang="fr-FR" b="0" i="0" dirty="0" err="1" smtClean="0">
              <a:hlinkClick xmlns:r="http://schemas.openxmlformats.org/officeDocument/2006/relationships" r:id="rId1"/>
            </a:rPr>
            <a:t>contracts</a:t>
          </a:r>
          <a:r>
            <a:rPr lang="fr-FR" b="0" i="0" dirty="0" smtClean="0"/>
            <a:t>)</a:t>
          </a:r>
          <a:endParaRPr lang="fr-FR" dirty="0"/>
        </a:p>
      </dgm:t>
    </dgm:pt>
    <dgm:pt modelId="{7D2FA1BB-9B0B-41BC-8540-BF35AC7D1B06}" type="parTrans" cxnId="{1F8B0376-AE29-4A60-A1BC-61088A627FFD}">
      <dgm:prSet/>
      <dgm:spPr/>
      <dgm:t>
        <a:bodyPr/>
        <a:lstStyle/>
        <a:p>
          <a:endParaRPr lang="fr-FR"/>
        </a:p>
      </dgm:t>
    </dgm:pt>
    <dgm:pt modelId="{7BAC9847-8515-4B2D-9F6F-D63BAA1427AB}" type="sibTrans" cxnId="{1F8B0376-AE29-4A60-A1BC-61088A627FFD}">
      <dgm:prSet/>
      <dgm:spPr/>
      <dgm:t>
        <a:bodyPr/>
        <a:lstStyle/>
        <a:p>
          <a:endParaRPr lang="fr-FR"/>
        </a:p>
      </dgm:t>
    </dgm:pt>
    <dgm:pt modelId="{48718170-0021-4C52-9F14-CD6A7A3ABE8D}">
      <dgm:prSet/>
      <dgm:spPr/>
      <dgm:t>
        <a:bodyPr/>
        <a:lstStyle/>
        <a:p>
          <a:r>
            <a:rPr lang="fr-FR" b="0" i="0" dirty="0" smtClean="0"/>
            <a:t>Les utilisateurs ne sacrifient à aucun moment </a:t>
          </a:r>
          <a:r>
            <a:rPr lang="fr-FR" b="0" i="0" dirty="0" smtClean="0">
              <a:hlinkClick xmlns:r="http://schemas.openxmlformats.org/officeDocument/2006/relationships" r:id="rId2"/>
            </a:rPr>
            <a:t>la garde</a:t>
          </a:r>
          <a:r>
            <a:rPr lang="fr-FR" b="0" i="0" dirty="0" smtClean="0"/>
            <a:t> de leurs fonds</a:t>
          </a:r>
          <a:endParaRPr lang="fr-FR" dirty="0"/>
        </a:p>
      </dgm:t>
    </dgm:pt>
    <dgm:pt modelId="{F56A7496-CF4D-4B1A-ABEC-861F47C5C096}" type="parTrans" cxnId="{C27A5E28-C031-42B9-BAE3-CFC7C18373BE}">
      <dgm:prSet/>
      <dgm:spPr/>
      <dgm:t>
        <a:bodyPr/>
        <a:lstStyle/>
        <a:p>
          <a:endParaRPr lang="fr-FR"/>
        </a:p>
      </dgm:t>
    </dgm:pt>
    <dgm:pt modelId="{131CFA26-B356-4FC2-B3B5-E3CE9B47D45A}" type="sibTrans" cxnId="{C27A5E28-C031-42B9-BAE3-CFC7C18373BE}">
      <dgm:prSet/>
      <dgm:spPr/>
      <dgm:t>
        <a:bodyPr/>
        <a:lstStyle/>
        <a:p>
          <a:endParaRPr lang="fr-FR"/>
        </a:p>
      </dgm:t>
    </dgm:pt>
    <dgm:pt modelId="{7E2B8907-7B45-42E6-A8C9-8AB183D63DFF}">
      <dgm:prSet/>
      <dgm:spPr/>
      <dgm:t>
        <a:bodyPr/>
        <a:lstStyle/>
        <a:p>
          <a:r>
            <a:rPr lang="fr-FR" dirty="0" smtClean="0"/>
            <a:t>Les traders peuvent échanger des </a:t>
          </a:r>
          <a:r>
            <a:rPr lang="fr-FR" dirty="0" err="1" smtClean="0"/>
            <a:t>tokens</a:t>
          </a:r>
          <a:r>
            <a:rPr lang="fr-FR" dirty="0" smtClean="0"/>
            <a:t> </a:t>
          </a:r>
          <a:r>
            <a:rPr lang="fr-FR" dirty="0" err="1" smtClean="0"/>
            <a:t>Ethereum</a:t>
          </a:r>
          <a:r>
            <a:rPr lang="fr-FR" dirty="0" smtClean="0"/>
            <a:t> sur </a:t>
          </a:r>
          <a:r>
            <a:rPr lang="fr-FR" dirty="0" err="1" smtClean="0"/>
            <a:t>Uniswap</a:t>
          </a:r>
          <a:r>
            <a:rPr lang="fr-FR" dirty="0" smtClean="0"/>
            <a:t> sans avoir à faire confiance à quiconque en ce qui concerne leurs fonds. </a:t>
          </a:r>
          <a:endParaRPr lang="fr-FR" dirty="0"/>
        </a:p>
      </dgm:t>
    </dgm:pt>
    <dgm:pt modelId="{C4B5557E-09E8-4D62-B445-6D93FAEE0F5E}" type="parTrans" cxnId="{999D5A7D-6B99-4B79-B413-27D79BDF0C9D}">
      <dgm:prSet/>
      <dgm:spPr/>
      <dgm:t>
        <a:bodyPr/>
        <a:lstStyle/>
        <a:p>
          <a:endParaRPr lang="fr-FR"/>
        </a:p>
      </dgm:t>
    </dgm:pt>
    <dgm:pt modelId="{BA199060-B375-4D4C-9C74-2BDAF776DAF0}" type="sibTrans" cxnId="{999D5A7D-6B99-4B79-B413-27D79BDF0C9D}">
      <dgm:prSet/>
      <dgm:spPr/>
      <dgm:t>
        <a:bodyPr/>
        <a:lstStyle/>
        <a:p>
          <a:endParaRPr lang="fr-FR"/>
        </a:p>
      </dgm:t>
    </dgm:pt>
    <dgm:pt modelId="{BE0C7802-79C1-4E52-85C6-D8787B3C52B0}">
      <dgm:prSet/>
      <dgm:spPr/>
      <dgm:t>
        <a:bodyPr/>
        <a:lstStyle/>
        <a:p>
          <a:r>
            <a:rPr lang="fr-FR" dirty="0" smtClean="0"/>
            <a:t>On peut prêter sa </a:t>
          </a:r>
          <a:r>
            <a:rPr lang="fr-FR" dirty="0" err="1" smtClean="0"/>
            <a:t>cryptomonnaie</a:t>
          </a:r>
          <a:r>
            <a:rPr lang="fr-FR" dirty="0" smtClean="0"/>
            <a:t> à des réserves appelées « pools de liquidités ». En échange de l'apport d'argent à ces pools, on perçoit des commissions.</a:t>
          </a:r>
          <a:endParaRPr lang="fr-FR" dirty="0"/>
        </a:p>
      </dgm:t>
    </dgm:pt>
    <dgm:pt modelId="{A1DD6373-0F9B-4D8C-ADE3-A7BE8AD08C83}" type="parTrans" cxnId="{44E1689A-30AF-4553-B69F-2B98319C1DA4}">
      <dgm:prSet/>
      <dgm:spPr/>
      <dgm:t>
        <a:bodyPr/>
        <a:lstStyle/>
        <a:p>
          <a:endParaRPr lang="fr-FR"/>
        </a:p>
      </dgm:t>
    </dgm:pt>
    <dgm:pt modelId="{ED4DAC69-B562-4CCD-ADC0-42C0EA065069}" type="sibTrans" cxnId="{44E1689A-30AF-4553-B69F-2B98319C1DA4}">
      <dgm:prSet/>
      <dgm:spPr/>
      <dgm:t>
        <a:bodyPr/>
        <a:lstStyle/>
        <a:p>
          <a:endParaRPr lang="fr-FR"/>
        </a:p>
      </dgm:t>
    </dgm:pt>
    <dgm:pt modelId="{4849C0EB-06A2-4B2C-B4BB-24633D3105BC}" type="pres">
      <dgm:prSet presAssocID="{3D570EA5-B5D0-416D-8266-567EBE8A7872}" presName="diagram" presStyleCnt="0">
        <dgm:presLayoutVars>
          <dgm:dir/>
          <dgm:resizeHandles val="exact"/>
        </dgm:presLayoutVars>
      </dgm:prSet>
      <dgm:spPr/>
      <dgm:t>
        <a:bodyPr/>
        <a:lstStyle/>
        <a:p>
          <a:endParaRPr lang="fr-FR"/>
        </a:p>
      </dgm:t>
    </dgm:pt>
    <dgm:pt modelId="{4A3BA6C8-CCB7-466E-AD51-F4EF5CCA5413}" type="pres">
      <dgm:prSet presAssocID="{5B35D2FB-02AC-44BA-9D88-8A87C5CC7CCA}" presName="node" presStyleLbl="node1" presStyleIdx="0" presStyleCnt="4">
        <dgm:presLayoutVars>
          <dgm:bulletEnabled val="1"/>
        </dgm:presLayoutVars>
      </dgm:prSet>
      <dgm:spPr/>
      <dgm:t>
        <a:bodyPr/>
        <a:lstStyle/>
        <a:p>
          <a:endParaRPr lang="fr-FR"/>
        </a:p>
      </dgm:t>
    </dgm:pt>
    <dgm:pt modelId="{EAFE0902-F698-40C5-9EB7-F24496FB43F5}" type="pres">
      <dgm:prSet presAssocID="{7BAC9847-8515-4B2D-9F6F-D63BAA1427AB}" presName="sibTrans" presStyleCnt="0"/>
      <dgm:spPr/>
    </dgm:pt>
    <dgm:pt modelId="{28216428-77B0-4CB3-8B42-B347BCA634B1}" type="pres">
      <dgm:prSet presAssocID="{48718170-0021-4C52-9F14-CD6A7A3ABE8D}" presName="node" presStyleLbl="node1" presStyleIdx="1" presStyleCnt="4">
        <dgm:presLayoutVars>
          <dgm:bulletEnabled val="1"/>
        </dgm:presLayoutVars>
      </dgm:prSet>
      <dgm:spPr/>
      <dgm:t>
        <a:bodyPr/>
        <a:lstStyle/>
        <a:p>
          <a:endParaRPr lang="fr-FR"/>
        </a:p>
      </dgm:t>
    </dgm:pt>
    <dgm:pt modelId="{44E0E149-082D-46D0-A9F1-20784F74119A}" type="pres">
      <dgm:prSet presAssocID="{131CFA26-B356-4FC2-B3B5-E3CE9B47D45A}" presName="sibTrans" presStyleCnt="0"/>
      <dgm:spPr/>
    </dgm:pt>
    <dgm:pt modelId="{C168D4E5-0F31-4B54-8501-D82A6540476C}" type="pres">
      <dgm:prSet presAssocID="{BE0C7802-79C1-4E52-85C6-D8787B3C52B0}" presName="node" presStyleLbl="node1" presStyleIdx="2" presStyleCnt="4">
        <dgm:presLayoutVars>
          <dgm:bulletEnabled val="1"/>
        </dgm:presLayoutVars>
      </dgm:prSet>
      <dgm:spPr/>
      <dgm:t>
        <a:bodyPr/>
        <a:lstStyle/>
        <a:p>
          <a:endParaRPr lang="fr-FR"/>
        </a:p>
      </dgm:t>
    </dgm:pt>
    <dgm:pt modelId="{19C77506-A6B3-42B1-AEFD-5F564A7C87BC}" type="pres">
      <dgm:prSet presAssocID="{ED4DAC69-B562-4CCD-ADC0-42C0EA065069}" presName="sibTrans" presStyleCnt="0"/>
      <dgm:spPr/>
    </dgm:pt>
    <dgm:pt modelId="{7E571FF2-CD06-4B39-B535-6E683449BDE4}" type="pres">
      <dgm:prSet presAssocID="{7E2B8907-7B45-42E6-A8C9-8AB183D63DFF}" presName="node" presStyleLbl="node1" presStyleIdx="3" presStyleCnt="4">
        <dgm:presLayoutVars>
          <dgm:bulletEnabled val="1"/>
        </dgm:presLayoutVars>
      </dgm:prSet>
      <dgm:spPr/>
      <dgm:t>
        <a:bodyPr/>
        <a:lstStyle/>
        <a:p>
          <a:endParaRPr lang="fr-FR"/>
        </a:p>
      </dgm:t>
    </dgm:pt>
  </dgm:ptLst>
  <dgm:cxnLst>
    <dgm:cxn modelId="{44E1689A-30AF-4553-B69F-2B98319C1DA4}" srcId="{3D570EA5-B5D0-416D-8266-567EBE8A7872}" destId="{BE0C7802-79C1-4E52-85C6-D8787B3C52B0}" srcOrd="2" destOrd="0" parTransId="{A1DD6373-0F9B-4D8C-ADE3-A7BE8AD08C83}" sibTransId="{ED4DAC69-B562-4CCD-ADC0-42C0EA065069}"/>
    <dgm:cxn modelId="{49C323BC-C7D6-4757-B6BF-E620F0C7AB49}" type="presOf" srcId="{BE0C7802-79C1-4E52-85C6-D8787B3C52B0}" destId="{C168D4E5-0F31-4B54-8501-D82A6540476C}" srcOrd="0" destOrd="0" presId="urn:microsoft.com/office/officeart/2005/8/layout/default"/>
    <dgm:cxn modelId="{C93C3BA8-8DF4-4C3B-907B-6745680D38DE}" type="presOf" srcId="{7E2B8907-7B45-42E6-A8C9-8AB183D63DFF}" destId="{7E571FF2-CD06-4B39-B535-6E683449BDE4}" srcOrd="0" destOrd="0" presId="urn:microsoft.com/office/officeart/2005/8/layout/default"/>
    <dgm:cxn modelId="{C30215F4-2959-4DD2-9C04-860961F436E1}" type="presOf" srcId="{3D570EA5-B5D0-416D-8266-567EBE8A7872}" destId="{4849C0EB-06A2-4B2C-B4BB-24633D3105BC}" srcOrd="0" destOrd="0" presId="urn:microsoft.com/office/officeart/2005/8/layout/default"/>
    <dgm:cxn modelId="{1F8B0376-AE29-4A60-A1BC-61088A627FFD}" srcId="{3D570EA5-B5D0-416D-8266-567EBE8A7872}" destId="{5B35D2FB-02AC-44BA-9D88-8A87C5CC7CCA}" srcOrd="0" destOrd="0" parTransId="{7D2FA1BB-9B0B-41BC-8540-BF35AC7D1B06}" sibTransId="{7BAC9847-8515-4B2D-9F6F-D63BAA1427AB}"/>
    <dgm:cxn modelId="{4D722332-1730-45F0-9018-50630A193978}" type="presOf" srcId="{5B35D2FB-02AC-44BA-9D88-8A87C5CC7CCA}" destId="{4A3BA6C8-CCB7-466E-AD51-F4EF5CCA5413}" srcOrd="0" destOrd="0" presId="urn:microsoft.com/office/officeart/2005/8/layout/default"/>
    <dgm:cxn modelId="{C27A5E28-C031-42B9-BAE3-CFC7C18373BE}" srcId="{3D570EA5-B5D0-416D-8266-567EBE8A7872}" destId="{48718170-0021-4C52-9F14-CD6A7A3ABE8D}" srcOrd="1" destOrd="0" parTransId="{F56A7496-CF4D-4B1A-ABEC-861F47C5C096}" sibTransId="{131CFA26-B356-4FC2-B3B5-E3CE9B47D45A}"/>
    <dgm:cxn modelId="{999D5A7D-6B99-4B79-B413-27D79BDF0C9D}" srcId="{3D570EA5-B5D0-416D-8266-567EBE8A7872}" destId="{7E2B8907-7B45-42E6-A8C9-8AB183D63DFF}" srcOrd="3" destOrd="0" parTransId="{C4B5557E-09E8-4D62-B445-6D93FAEE0F5E}" sibTransId="{BA199060-B375-4D4C-9C74-2BDAF776DAF0}"/>
    <dgm:cxn modelId="{1B42F561-3BB6-4364-B421-DADBDDE600BF}" type="presOf" srcId="{48718170-0021-4C52-9F14-CD6A7A3ABE8D}" destId="{28216428-77B0-4CB3-8B42-B347BCA634B1}" srcOrd="0" destOrd="0" presId="urn:microsoft.com/office/officeart/2005/8/layout/default"/>
    <dgm:cxn modelId="{ED686756-C5EA-45CF-83A0-8EA0A0C1B01C}" type="presParOf" srcId="{4849C0EB-06A2-4B2C-B4BB-24633D3105BC}" destId="{4A3BA6C8-CCB7-466E-AD51-F4EF5CCA5413}" srcOrd="0" destOrd="0" presId="urn:microsoft.com/office/officeart/2005/8/layout/default"/>
    <dgm:cxn modelId="{B0F1AC3A-2329-447B-90EA-882F27187AC7}" type="presParOf" srcId="{4849C0EB-06A2-4B2C-B4BB-24633D3105BC}" destId="{EAFE0902-F698-40C5-9EB7-F24496FB43F5}" srcOrd="1" destOrd="0" presId="urn:microsoft.com/office/officeart/2005/8/layout/default"/>
    <dgm:cxn modelId="{E260D4C7-58D2-4B1A-9873-6F6AFF2155EA}" type="presParOf" srcId="{4849C0EB-06A2-4B2C-B4BB-24633D3105BC}" destId="{28216428-77B0-4CB3-8B42-B347BCA634B1}" srcOrd="2" destOrd="0" presId="urn:microsoft.com/office/officeart/2005/8/layout/default"/>
    <dgm:cxn modelId="{1C071F6D-BE3B-40C7-9766-A1ADD02F5826}" type="presParOf" srcId="{4849C0EB-06A2-4B2C-B4BB-24633D3105BC}" destId="{44E0E149-082D-46D0-A9F1-20784F74119A}" srcOrd="3" destOrd="0" presId="urn:microsoft.com/office/officeart/2005/8/layout/default"/>
    <dgm:cxn modelId="{54B1B981-520C-443D-B8FE-C709E1A9CFCD}" type="presParOf" srcId="{4849C0EB-06A2-4B2C-B4BB-24633D3105BC}" destId="{C168D4E5-0F31-4B54-8501-D82A6540476C}" srcOrd="4" destOrd="0" presId="urn:microsoft.com/office/officeart/2005/8/layout/default"/>
    <dgm:cxn modelId="{273F502E-44CD-402B-9FCE-2C25FC3030FB}" type="presParOf" srcId="{4849C0EB-06A2-4B2C-B4BB-24633D3105BC}" destId="{19C77506-A6B3-42B1-AEFD-5F564A7C87BC}" srcOrd="5" destOrd="0" presId="urn:microsoft.com/office/officeart/2005/8/layout/default"/>
    <dgm:cxn modelId="{38517C3A-8D28-4D47-91F8-D988EC607C55}" type="presParOf" srcId="{4849C0EB-06A2-4B2C-B4BB-24633D3105BC}" destId="{7E571FF2-CD06-4B39-B535-6E683449BDE4}"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EF4333C-1D42-4860-9B2E-F3BF0A6EF1FD}"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fr-FR"/>
        </a:p>
      </dgm:t>
    </dgm:pt>
    <dgm:pt modelId="{C3EAE739-99A0-41D1-B472-34B11A7EEB4A}">
      <dgm:prSet phldrT="[Texte]"/>
      <dgm:spPr/>
      <dgm:t>
        <a:bodyPr/>
        <a:lstStyle/>
        <a:p>
          <a:r>
            <a:rPr lang="fr-FR" dirty="0" smtClean="0"/>
            <a:t>TOKENS</a:t>
          </a:r>
          <a:endParaRPr lang="fr-FR" dirty="0"/>
        </a:p>
      </dgm:t>
    </dgm:pt>
    <dgm:pt modelId="{FC1138CB-84AD-4846-8492-27E4E859911C}" type="parTrans" cxnId="{068DC5FD-A155-4EBA-8D1B-CC7C049B95DD}">
      <dgm:prSet/>
      <dgm:spPr/>
      <dgm:t>
        <a:bodyPr/>
        <a:lstStyle/>
        <a:p>
          <a:endParaRPr lang="fr-FR"/>
        </a:p>
      </dgm:t>
    </dgm:pt>
    <dgm:pt modelId="{229D8418-EA2A-42F0-AA95-ACCABC0CB1BA}" type="sibTrans" cxnId="{068DC5FD-A155-4EBA-8D1B-CC7C049B95DD}">
      <dgm:prSet/>
      <dgm:spPr/>
      <dgm:t>
        <a:bodyPr/>
        <a:lstStyle/>
        <a:p>
          <a:endParaRPr lang="fr-FR"/>
        </a:p>
      </dgm:t>
    </dgm:pt>
    <dgm:pt modelId="{E7E34254-FAA1-4E58-AE43-48CF0739DC21}">
      <dgm:prSet phldrT="[Texte]" custT="1"/>
      <dgm:spPr/>
      <dgm:t>
        <a:bodyPr/>
        <a:lstStyle/>
        <a:p>
          <a:r>
            <a:rPr lang="fr-FR" sz="2000" dirty="0" smtClean="0"/>
            <a:t>Adhérer à une association (DAO 901)</a:t>
          </a:r>
        </a:p>
        <a:p>
          <a:r>
            <a:rPr lang="fr-FR" sz="2000" dirty="0" smtClean="0"/>
            <a:t>Donner des points de fidélité ou le droit d’accès ou d’adhésion à un club (</a:t>
          </a:r>
          <a:r>
            <a:rPr lang="fr-FR" sz="2000" dirty="0" err="1" smtClean="0"/>
            <a:t>TokenCard</a:t>
          </a:r>
          <a:r>
            <a:rPr lang="fr-FR" sz="1600" dirty="0" smtClean="0"/>
            <a:t>)</a:t>
          </a:r>
          <a:endParaRPr lang="fr-FR" sz="1600" dirty="0"/>
        </a:p>
      </dgm:t>
    </dgm:pt>
    <dgm:pt modelId="{42630B95-8FEA-4D37-AECF-5CAF72055909}" type="parTrans" cxnId="{D17CA07E-5728-40B9-B2B8-4306FE297CE0}">
      <dgm:prSet/>
      <dgm:spPr/>
      <dgm:t>
        <a:bodyPr/>
        <a:lstStyle/>
        <a:p>
          <a:endParaRPr lang="fr-FR"/>
        </a:p>
      </dgm:t>
    </dgm:pt>
    <dgm:pt modelId="{E41C3180-0314-44D5-B93F-53E0A5D74AB0}" type="sibTrans" cxnId="{D17CA07E-5728-40B9-B2B8-4306FE297CE0}">
      <dgm:prSet/>
      <dgm:spPr/>
      <dgm:t>
        <a:bodyPr/>
        <a:lstStyle/>
        <a:p>
          <a:endParaRPr lang="fr-FR"/>
        </a:p>
      </dgm:t>
    </dgm:pt>
    <dgm:pt modelId="{EC2729D4-9377-4849-AC57-7EDA881100BE}">
      <dgm:prSet phldrT="[Texte]" custT="1"/>
      <dgm:spPr/>
      <dgm:t>
        <a:bodyPr/>
        <a:lstStyle/>
        <a:p>
          <a:r>
            <a:rPr lang="fr-FR" sz="1800" dirty="0" smtClean="0"/>
            <a:t>Donner droit à des dividendes pour un projet particulier</a:t>
          </a:r>
        </a:p>
        <a:p>
          <a:r>
            <a:rPr lang="fr-FR" sz="1800" dirty="0" smtClean="0"/>
            <a:t>Acheter de l’or (</a:t>
          </a:r>
          <a:r>
            <a:rPr lang="fr-FR" sz="1800" dirty="0" err="1" smtClean="0"/>
            <a:t>DigixDAO</a:t>
          </a:r>
          <a:r>
            <a:rPr lang="fr-FR" sz="1800" dirty="0" smtClean="0"/>
            <a:t>)</a:t>
          </a:r>
        </a:p>
        <a:p>
          <a:r>
            <a:rPr lang="fr-FR" sz="1800" dirty="0" smtClean="0"/>
            <a:t>Représenter une valeur spécifique par exemple un euro (</a:t>
          </a:r>
          <a:r>
            <a:rPr lang="fr-FR" sz="1800" dirty="0" err="1" smtClean="0"/>
            <a:t>token</a:t>
          </a:r>
          <a:r>
            <a:rPr lang="fr-FR" sz="1800" dirty="0" smtClean="0"/>
            <a:t> ETH-EURO)</a:t>
          </a:r>
          <a:endParaRPr lang="fr-FR" sz="1600" dirty="0"/>
        </a:p>
      </dgm:t>
    </dgm:pt>
    <dgm:pt modelId="{0A546DDF-A066-453E-959E-EFC9C1A11CD2}" type="parTrans" cxnId="{D0F3B119-5658-415D-89DE-8BB2BAFD5892}">
      <dgm:prSet/>
      <dgm:spPr/>
      <dgm:t>
        <a:bodyPr/>
        <a:lstStyle/>
        <a:p>
          <a:endParaRPr lang="fr-FR"/>
        </a:p>
      </dgm:t>
    </dgm:pt>
    <dgm:pt modelId="{60F994BA-DB02-4EC3-8008-18BD47FFCAE0}" type="sibTrans" cxnId="{D0F3B119-5658-415D-89DE-8BB2BAFD5892}">
      <dgm:prSet/>
      <dgm:spPr/>
      <dgm:t>
        <a:bodyPr/>
        <a:lstStyle/>
        <a:p>
          <a:endParaRPr lang="fr-FR"/>
        </a:p>
      </dgm:t>
    </dgm:pt>
    <dgm:pt modelId="{03D56F82-7276-4C90-90FF-6BAE0B6A5A44}">
      <dgm:prSet phldrT="[Texte]" phldr="1"/>
      <dgm:spPr/>
      <dgm:t>
        <a:bodyPr/>
        <a:lstStyle/>
        <a:p>
          <a:endParaRPr lang="fr-FR"/>
        </a:p>
      </dgm:t>
    </dgm:pt>
    <dgm:pt modelId="{8FF83D52-1D33-4312-9F5A-D8EC5B5B2064}" type="parTrans" cxnId="{FAFB19D4-B920-40F7-8313-AA3794B3D6CD}">
      <dgm:prSet/>
      <dgm:spPr/>
      <dgm:t>
        <a:bodyPr/>
        <a:lstStyle/>
        <a:p>
          <a:endParaRPr lang="fr-FR"/>
        </a:p>
      </dgm:t>
    </dgm:pt>
    <dgm:pt modelId="{72830E7B-80CD-4BC4-A6B4-8C3499ECC2D5}" type="sibTrans" cxnId="{FAFB19D4-B920-40F7-8313-AA3794B3D6CD}">
      <dgm:prSet/>
      <dgm:spPr/>
      <dgm:t>
        <a:bodyPr/>
        <a:lstStyle/>
        <a:p>
          <a:endParaRPr lang="fr-FR"/>
        </a:p>
      </dgm:t>
    </dgm:pt>
    <dgm:pt modelId="{651C901E-FDA7-4DC5-B4FB-75009E2F07AD}">
      <dgm:prSet phldrT="[Texte]" phldr="1"/>
      <dgm:spPr/>
      <dgm:t>
        <a:bodyPr/>
        <a:lstStyle/>
        <a:p>
          <a:endParaRPr lang="fr-FR"/>
        </a:p>
      </dgm:t>
    </dgm:pt>
    <dgm:pt modelId="{4419FB14-F00C-4C6C-AD12-DF5056AFBE81}" type="parTrans" cxnId="{319816B0-6AA1-4B83-B2F5-93356297FABE}">
      <dgm:prSet/>
      <dgm:spPr/>
      <dgm:t>
        <a:bodyPr/>
        <a:lstStyle/>
        <a:p>
          <a:endParaRPr lang="fr-FR"/>
        </a:p>
      </dgm:t>
    </dgm:pt>
    <dgm:pt modelId="{621801BD-66BF-4C50-81C9-8E20FBC0382C}" type="sibTrans" cxnId="{319816B0-6AA1-4B83-B2F5-93356297FABE}">
      <dgm:prSet/>
      <dgm:spPr/>
      <dgm:t>
        <a:bodyPr/>
        <a:lstStyle/>
        <a:p>
          <a:endParaRPr lang="fr-FR"/>
        </a:p>
      </dgm:t>
    </dgm:pt>
    <dgm:pt modelId="{76D860FC-6630-4F3B-BC5B-FB5DE22598DA}">
      <dgm:prSet/>
      <dgm:spPr/>
      <dgm:t>
        <a:bodyPr/>
        <a:lstStyle/>
        <a:p>
          <a:endParaRPr lang="fr-FR" b="0" i="0" dirty="0"/>
        </a:p>
      </dgm:t>
    </dgm:pt>
    <dgm:pt modelId="{48DB4EFA-B9B5-4BB7-B4CC-AADADEEFE8F5}" type="parTrans" cxnId="{0700785D-EF76-4FF7-85C7-8008CBB8B027}">
      <dgm:prSet/>
      <dgm:spPr/>
      <dgm:t>
        <a:bodyPr/>
        <a:lstStyle/>
        <a:p>
          <a:endParaRPr lang="fr-FR"/>
        </a:p>
      </dgm:t>
    </dgm:pt>
    <dgm:pt modelId="{50F0576C-6B98-4906-8164-7E7C2323159E}" type="sibTrans" cxnId="{0700785D-EF76-4FF7-85C7-8008CBB8B027}">
      <dgm:prSet/>
      <dgm:spPr/>
      <dgm:t>
        <a:bodyPr/>
        <a:lstStyle/>
        <a:p>
          <a:endParaRPr lang="fr-FR"/>
        </a:p>
      </dgm:t>
    </dgm:pt>
    <dgm:pt modelId="{F851D9D0-5EC8-41EB-9B16-C8B1EFA85F4E}">
      <dgm:prSet/>
      <dgm:spPr/>
      <dgm:t>
        <a:bodyPr/>
        <a:lstStyle/>
        <a:p>
          <a:endParaRPr lang="fr-FR"/>
        </a:p>
      </dgm:t>
    </dgm:pt>
    <dgm:pt modelId="{5842356C-BB2D-4F78-9331-7D1A1877467F}" type="parTrans" cxnId="{CC5598EB-BD60-4238-93BD-9118ED51AF66}">
      <dgm:prSet/>
      <dgm:spPr/>
      <dgm:t>
        <a:bodyPr/>
        <a:lstStyle/>
        <a:p>
          <a:endParaRPr lang="fr-FR"/>
        </a:p>
      </dgm:t>
    </dgm:pt>
    <dgm:pt modelId="{7D17CAE7-2A9F-4764-853F-25CE824AB728}" type="sibTrans" cxnId="{CC5598EB-BD60-4238-93BD-9118ED51AF66}">
      <dgm:prSet/>
      <dgm:spPr/>
      <dgm:t>
        <a:bodyPr/>
        <a:lstStyle/>
        <a:p>
          <a:endParaRPr lang="fr-FR"/>
        </a:p>
      </dgm:t>
    </dgm:pt>
    <dgm:pt modelId="{5755F893-DF5B-4C19-B62F-54178719F416}">
      <dgm:prSet/>
      <dgm:spPr/>
      <dgm:t>
        <a:bodyPr/>
        <a:lstStyle/>
        <a:p>
          <a:endParaRPr lang="fr-FR"/>
        </a:p>
      </dgm:t>
    </dgm:pt>
    <dgm:pt modelId="{6FC30588-4244-4FE0-BD96-F9985785D2D4}" type="parTrans" cxnId="{006FFEC9-5630-4049-85A8-B2AB201B7DA0}">
      <dgm:prSet/>
      <dgm:spPr/>
      <dgm:t>
        <a:bodyPr/>
        <a:lstStyle/>
        <a:p>
          <a:endParaRPr lang="fr-FR"/>
        </a:p>
      </dgm:t>
    </dgm:pt>
    <dgm:pt modelId="{B5480CE8-F570-4C7C-8149-4947D0E2D44E}" type="sibTrans" cxnId="{006FFEC9-5630-4049-85A8-B2AB201B7DA0}">
      <dgm:prSet/>
      <dgm:spPr/>
      <dgm:t>
        <a:bodyPr/>
        <a:lstStyle/>
        <a:p>
          <a:endParaRPr lang="fr-FR"/>
        </a:p>
      </dgm:t>
    </dgm:pt>
    <dgm:pt modelId="{DEC10D90-10C7-4425-A0D1-C8DC1C84500E}">
      <dgm:prSet/>
      <dgm:spPr/>
      <dgm:t>
        <a:bodyPr/>
        <a:lstStyle/>
        <a:p>
          <a:endParaRPr lang="fr-FR"/>
        </a:p>
      </dgm:t>
    </dgm:pt>
    <dgm:pt modelId="{309E4BFB-2B93-46C1-9057-C6ABB5CF7E77}" type="parTrans" cxnId="{5F08283C-D5E8-4986-8F86-9B43C860290F}">
      <dgm:prSet/>
      <dgm:spPr/>
      <dgm:t>
        <a:bodyPr/>
        <a:lstStyle/>
        <a:p>
          <a:endParaRPr lang="fr-FR"/>
        </a:p>
      </dgm:t>
    </dgm:pt>
    <dgm:pt modelId="{EDB143E3-E4E0-4B6A-A58A-D7839A1AB5AA}" type="sibTrans" cxnId="{5F08283C-D5E8-4986-8F86-9B43C860290F}">
      <dgm:prSet/>
      <dgm:spPr/>
      <dgm:t>
        <a:bodyPr/>
        <a:lstStyle/>
        <a:p>
          <a:endParaRPr lang="fr-FR"/>
        </a:p>
      </dgm:t>
    </dgm:pt>
    <dgm:pt modelId="{0B0DE4AC-063B-403D-B371-1C36191C3FF2}">
      <dgm:prSet/>
      <dgm:spPr/>
      <dgm:t>
        <a:bodyPr/>
        <a:lstStyle/>
        <a:p>
          <a:endParaRPr lang="fr-FR"/>
        </a:p>
      </dgm:t>
    </dgm:pt>
    <dgm:pt modelId="{A363BB12-53B5-495A-A46F-DE392BB2599D}" type="parTrans" cxnId="{9DF0BCAD-2EF8-4DDF-9E68-7F8CBBE9F3F1}">
      <dgm:prSet/>
      <dgm:spPr/>
      <dgm:t>
        <a:bodyPr/>
        <a:lstStyle/>
        <a:p>
          <a:endParaRPr lang="fr-FR"/>
        </a:p>
      </dgm:t>
    </dgm:pt>
    <dgm:pt modelId="{2C0F790E-56D6-49FA-954A-DB8C2427D4AC}" type="sibTrans" cxnId="{9DF0BCAD-2EF8-4DDF-9E68-7F8CBBE9F3F1}">
      <dgm:prSet/>
      <dgm:spPr/>
      <dgm:t>
        <a:bodyPr/>
        <a:lstStyle/>
        <a:p>
          <a:endParaRPr lang="fr-FR"/>
        </a:p>
      </dgm:t>
    </dgm:pt>
    <dgm:pt modelId="{DFDD279B-AA7C-4B1B-89F0-326C7AE4F444}">
      <dgm:prSet/>
      <dgm:spPr/>
      <dgm:t>
        <a:bodyPr/>
        <a:lstStyle/>
        <a:p>
          <a:endParaRPr lang="fr-FR"/>
        </a:p>
      </dgm:t>
    </dgm:pt>
    <dgm:pt modelId="{932B48FB-B9F4-4E48-B2F2-01900662B291}" type="parTrans" cxnId="{2D181CFA-2BC4-410B-85A1-FA63CF257475}">
      <dgm:prSet/>
      <dgm:spPr/>
      <dgm:t>
        <a:bodyPr/>
        <a:lstStyle/>
        <a:p>
          <a:endParaRPr lang="fr-FR"/>
        </a:p>
      </dgm:t>
    </dgm:pt>
    <dgm:pt modelId="{48754386-DEBA-4BDF-9937-98C0D7235D66}" type="sibTrans" cxnId="{2D181CFA-2BC4-410B-85A1-FA63CF257475}">
      <dgm:prSet/>
      <dgm:spPr/>
      <dgm:t>
        <a:bodyPr/>
        <a:lstStyle/>
        <a:p>
          <a:endParaRPr lang="fr-FR"/>
        </a:p>
      </dgm:t>
    </dgm:pt>
    <dgm:pt modelId="{CE3A6981-6D4B-486B-9B29-B6FF0F2B5DAA}">
      <dgm:prSet/>
      <dgm:spPr/>
      <dgm:t>
        <a:bodyPr/>
        <a:lstStyle/>
        <a:p>
          <a:endParaRPr lang="fr-FR"/>
        </a:p>
      </dgm:t>
    </dgm:pt>
    <dgm:pt modelId="{1FAFEFE6-057D-41D6-9E21-196EEFCDAF22}" type="parTrans" cxnId="{DF847695-2BDE-4388-8D0A-2BF05DC8E9AA}">
      <dgm:prSet/>
      <dgm:spPr/>
      <dgm:t>
        <a:bodyPr/>
        <a:lstStyle/>
        <a:p>
          <a:endParaRPr lang="fr-FR"/>
        </a:p>
      </dgm:t>
    </dgm:pt>
    <dgm:pt modelId="{B75E2B8E-C355-4222-8D6C-AB6F76938779}" type="sibTrans" cxnId="{DF847695-2BDE-4388-8D0A-2BF05DC8E9AA}">
      <dgm:prSet/>
      <dgm:spPr/>
      <dgm:t>
        <a:bodyPr/>
        <a:lstStyle/>
        <a:p>
          <a:endParaRPr lang="fr-FR"/>
        </a:p>
      </dgm:t>
    </dgm:pt>
    <dgm:pt modelId="{9043A80B-FFA3-4064-8FC8-1F596B5AA994}">
      <dgm:prSet/>
      <dgm:spPr/>
      <dgm:t>
        <a:bodyPr/>
        <a:lstStyle/>
        <a:p>
          <a:endParaRPr lang="fr-FR"/>
        </a:p>
      </dgm:t>
    </dgm:pt>
    <dgm:pt modelId="{7B98058E-39FA-4BB1-9DC4-12564E56485B}" type="parTrans" cxnId="{514B2FD4-3A4F-46A2-91CE-4322C7666001}">
      <dgm:prSet/>
      <dgm:spPr/>
      <dgm:t>
        <a:bodyPr/>
        <a:lstStyle/>
        <a:p>
          <a:endParaRPr lang="fr-FR"/>
        </a:p>
      </dgm:t>
    </dgm:pt>
    <dgm:pt modelId="{276DDDE8-01B6-4467-88B2-338C9CEE6C5E}" type="sibTrans" cxnId="{514B2FD4-3A4F-46A2-91CE-4322C7666001}">
      <dgm:prSet/>
      <dgm:spPr/>
      <dgm:t>
        <a:bodyPr/>
        <a:lstStyle/>
        <a:p>
          <a:endParaRPr lang="fr-FR"/>
        </a:p>
      </dgm:t>
    </dgm:pt>
    <dgm:pt modelId="{932D19B4-6649-43EA-8FE4-A56EFA4DD68A}">
      <dgm:prSet custT="1"/>
      <dgm:spPr/>
      <dgm:t>
        <a:bodyPr/>
        <a:lstStyle/>
        <a:p>
          <a:r>
            <a:rPr lang="fr-FR" sz="2000" dirty="0" smtClean="0"/>
            <a:t>Tracer les “actes de propriété” et le transfert de propriété grâce au transfert de token</a:t>
          </a:r>
          <a:endParaRPr lang="fr-FR" sz="2000" dirty="0"/>
        </a:p>
      </dgm:t>
    </dgm:pt>
    <dgm:pt modelId="{365518E3-D2A9-480E-9047-AE56DF8A6C9E}" type="parTrans" cxnId="{EC2A5D10-E77B-4750-9492-58836FAA1DA1}">
      <dgm:prSet/>
      <dgm:spPr/>
      <dgm:t>
        <a:bodyPr/>
        <a:lstStyle/>
        <a:p>
          <a:endParaRPr lang="fr-FR"/>
        </a:p>
      </dgm:t>
    </dgm:pt>
    <dgm:pt modelId="{899B7933-A7DF-4E98-92CB-BEC6E36300D8}" type="sibTrans" cxnId="{EC2A5D10-E77B-4750-9492-58836FAA1DA1}">
      <dgm:prSet/>
      <dgm:spPr/>
      <dgm:t>
        <a:bodyPr/>
        <a:lstStyle/>
        <a:p>
          <a:endParaRPr lang="fr-FR"/>
        </a:p>
      </dgm:t>
    </dgm:pt>
    <dgm:pt modelId="{0660B5FF-8917-4A4F-A767-17E4ECB34977}">
      <dgm:prSet/>
      <dgm:spPr/>
      <dgm:t>
        <a:bodyPr/>
        <a:lstStyle/>
        <a:p>
          <a:endParaRPr lang="fr-FR" dirty="0"/>
        </a:p>
      </dgm:t>
    </dgm:pt>
    <dgm:pt modelId="{F354CA49-655F-4DA2-958E-B19D20AE07C5}" type="parTrans" cxnId="{6C4E0758-CDF6-427F-86C1-7C3A811F868D}">
      <dgm:prSet/>
      <dgm:spPr/>
      <dgm:t>
        <a:bodyPr/>
        <a:lstStyle/>
        <a:p>
          <a:endParaRPr lang="fr-FR"/>
        </a:p>
      </dgm:t>
    </dgm:pt>
    <dgm:pt modelId="{70D0467E-11B1-4BE0-A6B9-C7F43F9CBF8D}" type="sibTrans" cxnId="{6C4E0758-CDF6-427F-86C1-7C3A811F868D}">
      <dgm:prSet/>
      <dgm:spPr/>
      <dgm:t>
        <a:bodyPr/>
        <a:lstStyle/>
        <a:p>
          <a:endParaRPr lang="fr-FR"/>
        </a:p>
      </dgm:t>
    </dgm:pt>
    <dgm:pt modelId="{F6610E56-B3B9-4714-9AA5-238EF2A492F8}">
      <dgm:prSet custT="1"/>
      <dgm:spPr/>
      <dgm:t>
        <a:bodyPr/>
        <a:lstStyle/>
        <a:p>
          <a:r>
            <a:rPr lang="fr-FR" sz="2000" dirty="0" smtClean="0"/>
            <a:t>Voter dans une organisation décentralisée et donner un droit de vote plus ou moins important en fonction du nombre de </a:t>
          </a:r>
          <a:r>
            <a:rPr lang="fr-FR" sz="2000" dirty="0" err="1" smtClean="0"/>
            <a:t>tokens</a:t>
          </a:r>
          <a:r>
            <a:rPr lang="fr-FR" sz="2000" dirty="0" smtClean="0"/>
            <a:t> détenus.</a:t>
          </a:r>
          <a:endParaRPr lang="fr-FR" sz="2000" dirty="0"/>
        </a:p>
      </dgm:t>
    </dgm:pt>
    <dgm:pt modelId="{222D2319-43C8-4C61-9D3A-2F93E0C74182}" type="parTrans" cxnId="{C6F83FD8-48B3-4B71-B6E2-5CE1F0958EDA}">
      <dgm:prSet/>
      <dgm:spPr/>
      <dgm:t>
        <a:bodyPr/>
        <a:lstStyle/>
        <a:p>
          <a:endParaRPr lang="fr-FR"/>
        </a:p>
      </dgm:t>
    </dgm:pt>
    <dgm:pt modelId="{83F0D577-99F0-438A-912A-55780EB0B425}" type="sibTrans" cxnId="{C6F83FD8-48B3-4B71-B6E2-5CE1F0958EDA}">
      <dgm:prSet/>
      <dgm:spPr/>
      <dgm:t>
        <a:bodyPr/>
        <a:lstStyle/>
        <a:p>
          <a:endParaRPr lang="fr-FR"/>
        </a:p>
      </dgm:t>
    </dgm:pt>
    <dgm:pt modelId="{36408DE5-36DE-4616-86D1-910747FFB5B3}" type="pres">
      <dgm:prSet presAssocID="{BEF4333C-1D42-4860-9B2E-F3BF0A6EF1FD}" presName="diagram" presStyleCnt="0">
        <dgm:presLayoutVars>
          <dgm:chMax val="1"/>
          <dgm:dir/>
          <dgm:animLvl val="ctr"/>
          <dgm:resizeHandles val="exact"/>
        </dgm:presLayoutVars>
      </dgm:prSet>
      <dgm:spPr/>
      <dgm:t>
        <a:bodyPr/>
        <a:lstStyle/>
        <a:p>
          <a:endParaRPr lang="fr-FR"/>
        </a:p>
      </dgm:t>
    </dgm:pt>
    <dgm:pt modelId="{0997F582-2275-43E7-BB40-521DF5924339}" type="pres">
      <dgm:prSet presAssocID="{BEF4333C-1D42-4860-9B2E-F3BF0A6EF1FD}" presName="matrix" presStyleCnt="0"/>
      <dgm:spPr/>
    </dgm:pt>
    <dgm:pt modelId="{2B571FBE-7C62-435B-9889-8A8D7192EF64}" type="pres">
      <dgm:prSet presAssocID="{BEF4333C-1D42-4860-9B2E-F3BF0A6EF1FD}" presName="tile1" presStyleLbl="node1" presStyleIdx="0" presStyleCnt="4"/>
      <dgm:spPr/>
      <dgm:t>
        <a:bodyPr/>
        <a:lstStyle/>
        <a:p>
          <a:endParaRPr lang="fr-FR"/>
        </a:p>
      </dgm:t>
    </dgm:pt>
    <dgm:pt modelId="{5F45CB5D-B41B-4B7D-B7B7-04AA7258B356}" type="pres">
      <dgm:prSet presAssocID="{BEF4333C-1D42-4860-9B2E-F3BF0A6EF1FD}" presName="tile1text" presStyleLbl="node1" presStyleIdx="0" presStyleCnt="4">
        <dgm:presLayoutVars>
          <dgm:chMax val="0"/>
          <dgm:chPref val="0"/>
          <dgm:bulletEnabled val="1"/>
        </dgm:presLayoutVars>
      </dgm:prSet>
      <dgm:spPr/>
      <dgm:t>
        <a:bodyPr/>
        <a:lstStyle/>
        <a:p>
          <a:endParaRPr lang="fr-FR"/>
        </a:p>
      </dgm:t>
    </dgm:pt>
    <dgm:pt modelId="{9038B335-CB0F-427C-8BDF-453478E9E806}" type="pres">
      <dgm:prSet presAssocID="{BEF4333C-1D42-4860-9B2E-F3BF0A6EF1FD}" presName="tile2" presStyleLbl="node1" presStyleIdx="1" presStyleCnt="4" custLinFactNeighborX="0" custLinFactNeighborY="75"/>
      <dgm:spPr/>
      <dgm:t>
        <a:bodyPr/>
        <a:lstStyle/>
        <a:p>
          <a:endParaRPr lang="fr-FR"/>
        </a:p>
      </dgm:t>
    </dgm:pt>
    <dgm:pt modelId="{A6F7185E-CDF3-4BEC-B16C-E73062A952A8}" type="pres">
      <dgm:prSet presAssocID="{BEF4333C-1D42-4860-9B2E-F3BF0A6EF1FD}" presName="tile2text" presStyleLbl="node1" presStyleIdx="1" presStyleCnt="4">
        <dgm:presLayoutVars>
          <dgm:chMax val="0"/>
          <dgm:chPref val="0"/>
          <dgm:bulletEnabled val="1"/>
        </dgm:presLayoutVars>
      </dgm:prSet>
      <dgm:spPr/>
      <dgm:t>
        <a:bodyPr/>
        <a:lstStyle/>
        <a:p>
          <a:endParaRPr lang="fr-FR"/>
        </a:p>
      </dgm:t>
    </dgm:pt>
    <dgm:pt modelId="{24BC040B-789F-4C69-9408-7CDEE6D63667}" type="pres">
      <dgm:prSet presAssocID="{BEF4333C-1D42-4860-9B2E-F3BF0A6EF1FD}" presName="tile3" presStyleLbl="node1" presStyleIdx="2" presStyleCnt="4"/>
      <dgm:spPr/>
      <dgm:t>
        <a:bodyPr/>
        <a:lstStyle/>
        <a:p>
          <a:endParaRPr lang="fr-FR"/>
        </a:p>
      </dgm:t>
    </dgm:pt>
    <dgm:pt modelId="{26926D9D-8FAF-4F00-B156-751C9647F6AB}" type="pres">
      <dgm:prSet presAssocID="{BEF4333C-1D42-4860-9B2E-F3BF0A6EF1FD}" presName="tile3text" presStyleLbl="node1" presStyleIdx="2" presStyleCnt="4">
        <dgm:presLayoutVars>
          <dgm:chMax val="0"/>
          <dgm:chPref val="0"/>
          <dgm:bulletEnabled val="1"/>
        </dgm:presLayoutVars>
      </dgm:prSet>
      <dgm:spPr/>
      <dgm:t>
        <a:bodyPr/>
        <a:lstStyle/>
        <a:p>
          <a:endParaRPr lang="fr-FR"/>
        </a:p>
      </dgm:t>
    </dgm:pt>
    <dgm:pt modelId="{1F2C7BCE-7CDA-4BCE-9929-B8EB2859C788}" type="pres">
      <dgm:prSet presAssocID="{BEF4333C-1D42-4860-9B2E-F3BF0A6EF1FD}" presName="tile4" presStyleLbl="node1" presStyleIdx="3" presStyleCnt="4"/>
      <dgm:spPr/>
      <dgm:t>
        <a:bodyPr/>
        <a:lstStyle/>
        <a:p>
          <a:endParaRPr lang="fr-FR"/>
        </a:p>
      </dgm:t>
    </dgm:pt>
    <dgm:pt modelId="{4F0F7F16-D83C-42F3-8921-6B18B35B305A}" type="pres">
      <dgm:prSet presAssocID="{BEF4333C-1D42-4860-9B2E-F3BF0A6EF1FD}" presName="tile4text" presStyleLbl="node1" presStyleIdx="3" presStyleCnt="4">
        <dgm:presLayoutVars>
          <dgm:chMax val="0"/>
          <dgm:chPref val="0"/>
          <dgm:bulletEnabled val="1"/>
        </dgm:presLayoutVars>
      </dgm:prSet>
      <dgm:spPr/>
      <dgm:t>
        <a:bodyPr/>
        <a:lstStyle/>
        <a:p>
          <a:endParaRPr lang="fr-FR"/>
        </a:p>
      </dgm:t>
    </dgm:pt>
    <dgm:pt modelId="{61E7DFE9-67D9-45D4-AFA0-588D068E212C}" type="pres">
      <dgm:prSet presAssocID="{BEF4333C-1D42-4860-9B2E-F3BF0A6EF1FD}" presName="centerTile" presStyleLbl="fgShp" presStyleIdx="0" presStyleCnt="1">
        <dgm:presLayoutVars>
          <dgm:chMax val="0"/>
          <dgm:chPref val="0"/>
        </dgm:presLayoutVars>
      </dgm:prSet>
      <dgm:spPr/>
      <dgm:t>
        <a:bodyPr/>
        <a:lstStyle/>
        <a:p>
          <a:endParaRPr lang="fr-FR"/>
        </a:p>
      </dgm:t>
    </dgm:pt>
  </dgm:ptLst>
  <dgm:cxnLst>
    <dgm:cxn modelId="{EC2A5D10-E77B-4750-9492-58836FAA1DA1}" srcId="{C3EAE739-99A0-41D1-B472-34B11A7EEB4A}" destId="{932D19B4-6649-43EA-8FE4-A56EFA4DD68A}" srcOrd="3" destOrd="0" parTransId="{365518E3-D2A9-480E-9047-AE56DF8A6C9E}" sibTransId="{899B7933-A7DF-4E98-92CB-BEC6E36300D8}"/>
    <dgm:cxn modelId="{319816B0-6AA1-4B83-B2F5-93356297FABE}" srcId="{C3EAE739-99A0-41D1-B472-34B11A7EEB4A}" destId="{651C901E-FDA7-4DC5-B4FB-75009E2F07AD}" srcOrd="14" destOrd="0" parTransId="{4419FB14-F00C-4C6C-AD12-DF5056AFBE81}" sibTransId="{621801BD-66BF-4C50-81C9-8E20FBC0382C}"/>
    <dgm:cxn modelId="{D17CA07E-5728-40B9-B2B8-4306FE297CE0}" srcId="{C3EAE739-99A0-41D1-B472-34B11A7EEB4A}" destId="{E7E34254-FAA1-4E58-AE43-48CF0739DC21}" srcOrd="0" destOrd="0" parTransId="{42630B95-8FEA-4D37-AECF-5CAF72055909}" sibTransId="{E41C3180-0314-44D5-B93F-53E0A5D74AB0}"/>
    <dgm:cxn modelId="{C77F5FF8-F3B5-4BEA-9030-E6AD45021CC1}" type="presOf" srcId="{F6610E56-B3B9-4714-9AA5-238EF2A492F8}" destId="{24BC040B-789F-4C69-9408-7CDEE6D63667}" srcOrd="0" destOrd="0" presId="urn:microsoft.com/office/officeart/2005/8/layout/matrix1"/>
    <dgm:cxn modelId="{006FFEC9-5630-4049-85A8-B2AB201B7DA0}" srcId="{C3EAE739-99A0-41D1-B472-34B11A7EEB4A}" destId="{5755F893-DF5B-4C19-B62F-54178719F416}" srcOrd="7" destOrd="0" parTransId="{6FC30588-4244-4FE0-BD96-F9985785D2D4}" sibTransId="{B5480CE8-F570-4C7C-8149-4947D0E2D44E}"/>
    <dgm:cxn modelId="{BB7CF729-31CA-4C3B-9F99-628187E6E7ED}" type="presOf" srcId="{EC2729D4-9377-4849-AC57-7EDA881100BE}" destId="{9038B335-CB0F-427C-8BDF-453478E9E806}" srcOrd="0" destOrd="0" presId="urn:microsoft.com/office/officeart/2005/8/layout/matrix1"/>
    <dgm:cxn modelId="{D0F3B119-5658-415D-89DE-8BB2BAFD5892}" srcId="{C3EAE739-99A0-41D1-B472-34B11A7EEB4A}" destId="{EC2729D4-9377-4849-AC57-7EDA881100BE}" srcOrd="1" destOrd="0" parTransId="{0A546DDF-A066-453E-959E-EFC9C1A11CD2}" sibTransId="{60F994BA-DB02-4EC3-8008-18BD47FFCAE0}"/>
    <dgm:cxn modelId="{0700785D-EF76-4FF7-85C7-8008CBB8B027}" srcId="{C3EAE739-99A0-41D1-B472-34B11A7EEB4A}" destId="{76D860FC-6630-4F3B-BC5B-FB5DE22598DA}" srcOrd="5" destOrd="0" parTransId="{48DB4EFA-B9B5-4BB7-B4CC-AADADEEFE8F5}" sibTransId="{50F0576C-6B98-4906-8164-7E7C2323159E}"/>
    <dgm:cxn modelId="{C6F83FD8-48B3-4B71-B6E2-5CE1F0958EDA}" srcId="{C3EAE739-99A0-41D1-B472-34B11A7EEB4A}" destId="{F6610E56-B3B9-4714-9AA5-238EF2A492F8}" srcOrd="2" destOrd="0" parTransId="{222D2319-43C8-4C61-9D3A-2F93E0C74182}" sibTransId="{83F0D577-99F0-438A-912A-55780EB0B425}"/>
    <dgm:cxn modelId="{4E524467-D00E-4A45-A272-1E387BB91BD0}" type="presOf" srcId="{C3EAE739-99A0-41D1-B472-34B11A7EEB4A}" destId="{61E7DFE9-67D9-45D4-AFA0-588D068E212C}" srcOrd="0" destOrd="0" presId="urn:microsoft.com/office/officeart/2005/8/layout/matrix1"/>
    <dgm:cxn modelId="{CC5598EB-BD60-4238-93BD-9118ED51AF66}" srcId="{C3EAE739-99A0-41D1-B472-34B11A7EEB4A}" destId="{F851D9D0-5EC8-41EB-9B16-C8B1EFA85F4E}" srcOrd="6" destOrd="0" parTransId="{5842356C-BB2D-4F78-9331-7D1A1877467F}" sibTransId="{7D17CAE7-2A9F-4764-853F-25CE824AB728}"/>
    <dgm:cxn modelId="{13D99F30-B872-450E-AA1C-0F7B5EDEF4C0}" type="presOf" srcId="{932D19B4-6649-43EA-8FE4-A56EFA4DD68A}" destId="{1F2C7BCE-7CDA-4BCE-9929-B8EB2859C788}" srcOrd="0" destOrd="0" presId="urn:microsoft.com/office/officeart/2005/8/layout/matrix1"/>
    <dgm:cxn modelId="{2D181CFA-2BC4-410B-85A1-FA63CF257475}" srcId="{C3EAE739-99A0-41D1-B472-34B11A7EEB4A}" destId="{DFDD279B-AA7C-4B1B-89F0-326C7AE4F444}" srcOrd="10" destOrd="0" parTransId="{932B48FB-B9F4-4E48-B2F2-01900662B291}" sibTransId="{48754386-DEBA-4BDF-9937-98C0D7235D66}"/>
    <dgm:cxn modelId="{9DF0BCAD-2EF8-4DDF-9E68-7F8CBBE9F3F1}" srcId="{C3EAE739-99A0-41D1-B472-34B11A7EEB4A}" destId="{0B0DE4AC-063B-403D-B371-1C36191C3FF2}" srcOrd="9" destOrd="0" parTransId="{A363BB12-53B5-495A-A46F-DE392BB2599D}" sibTransId="{2C0F790E-56D6-49FA-954A-DB8C2427D4AC}"/>
    <dgm:cxn modelId="{39007B4B-659F-4162-98CC-7B1C1FA92BD4}" type="presOf" srcId="{BEF4333C-1D42-4860-9B2E-F3BF0A6EF1FD}" destId="{36408DE5-36DE-4616-86D1-910747FFB5B3}" srcOrd="0" destOrd="0" presId="urn:microsoft.com/office/officeart/2005/8/layout/matrix1"/>
    <dgm:cxn modelId="{7E109B45-A44F-4E54-A970-5A6ECBB4B21A}" type="presOf" srcId="{E7E34254-FAA1-4E58-AE43-48CF0739DC21}" destId="{2B571FBE-7C62-435B-9889-8A8D7192EF64}" srcOrd="0" destOrd="0" presId="urn:microsoft.com/office/officeart/2005/8/layout/matrix1"/>
    <dgm:cxn modelId="{93F0BB0B-5D77-42F4-BD4B-6517297E9EBE}" type="presOf" srcId="{EC2729D4-9377-4849-AC57-7EDA881100BE}" destId="{A6F7185E-CDF3-4BEC-B16C-E73062A952A8}" srcOrd="1" destOrd="0" presId="urn:microsoft.com/office/officeart/2005/8/layout/matrix1"/>
    <dgm:cxn modelId="{F7C4C81A-108D-4BC5-B924-2A79A34ADC51}" type="presOf" srcId="{F6610E56-B3B9-4714-9AA5-238EF2A492F8}" destId="{26926D9D-8FAF-4F00-B156-751C9647F6AB}" srcOrd="1" destOrd="0" presId="urn:microsoft.com/office/officeart/2005/8/layout/matrix1"/>
    <dgm:cxn modelId="{5F08283C-D5E8-4986-8F86-9B43C860290F}" srcId="{C3EAE739-99A0-41D1-B472-34B11A7EEB4A}" destId="{DEC10D90-10C7-4425-A0D1-C8DC1C84500E}" srcOrd="8" destOrd="0" parTransId="{309E4BFB-2B93-46C1-9057-C6ABB5CF7E77}" sibTransId="{EDB143E3-E4E0-4B6A-A58A-D7839A1AB5AA}"/>
    <dgm:cxn modelId="{FAFB19D4-B920-40F7-8313-AA3794B3D6CD}" srcId="{C3EAE739-99A0-41D1-B472-34B11A7EEB4A}" destId="{03D56F82-7276-4C90-90FF-6BAE0B6A5A44}" srcOrd="13" destOrd="0" parTransId="{8FF83D52-1D33-4312-9F5A-D8EC5B5B2064}" sibTransId="{72830E7B-80CD-4BC4-A6B4-8C3499ECC2D5}"/>
    <dgm:cxn modelId="{514B2FD4-3A4F-46A2-91CE-4322C7666001}" srcId="{C3EAE739-99A0-41D1-B472-34B11A7EEB4A}" destId="{9043A80B-FFA3-4064-8FC8-1F596B5AA994}" srcOrd="12" destOrd="0" parTransId="{7B98058E-39FA-4BB1-9DC4-12564E56485B}" sibTransId="{276DDDE8-01B6-4467-88B2-338C9CEE6C5E}"/>
    <dgm:cxn modelId="{068DC5FD-A155-4EBA-8D1B-CC7C049B95DD}" srcId="{BEF4333C-1D42-4860-9B2E-F3BF0A6EF1FD}" destId="{C3EAE739-99A0-41D1-B472-34B11A7EEB4A}" srcOrd="0" destOrd="0" parTransId="{FC1138CB-84AD-4846-8492-27E4E859911C}" sibTransId="{229D8418-EA2A-42F0-AA95-ACCABC0CB1BA}"/>
    <dgm:cxn modelId="{DF847695-2BDE-4388-8D0A-2BF05DC8E9AA}" srcId="{C3EAE739-99A0-41D1-B472-34B11A7EEB4A}" destId="{CE3A6981-6D4B-486B-9B29-B6FF0F2B5DAA}" srcOrd="11" destOrd="0" parTransId="{1FAFEFE6-057D-41D6-9E21-196EEFCDAF22}" sibTransId="{B75E2B8E-C355-4222-8D6C-AB6F76938779}"/>
    <dgm:cxn modelId="{73756FEE-D6A9-4659-8F4E-79F69024CD75}" type="presOf" srcId="{932D19B4-6649-43EA-8FE4-A56EFA4DD68A}" destId="{4F0F7F16-D83C-42F3-8921-6B18B35B305A}" srcOrd="1" destOrd="0" presId="urn:microsoft.com/office/officeart/2005/8/layout/matrix1"/>
    <dgm:cxn modelId="{6C4E0758-CDF6-427F-86C1-7C3A811F868D}" srcId="{C3EAE739-99A0-41D1-B472-34B11A7EEB4A}" destId="{0660B5FF-8917-4A4F-A767-17E4ECB34977}" srcOrd="4" destOrd="0" parTransId="{F354CA49-655F-4DA2-958E-B19D20AE07C5}" sibTransId="{70D0467E-11B1-4BE0-A6B9-C7F43F9CBF8D}"/>
    <dgm:cxn modelId="{F3970AC4-2B9B-44BE-9E3F-5F8CE4A8AE12}" type="presOf" srcId="{E7E34254-FAA1-4E58-AE43-48CF0739DC21}" destId="{5F45CB5D-B41B-4B7D-B7B7-04AA7258B356}" srcOrd="1" destOrd="0" presId="urn:microsoft.com/office/officeart/2005/8/layout/matrix1"/>
    <dgm:cxn modelId="{4E7E9437-FF05-491C-B7B2-544D4AF1E660}" type="presParOf" srcId="{36408DE5-36DE-4616-86D1-910747FFB5B3}" destId="{0997F582-2275-43E7-BB40-521DF5924339}" srcOrd="0" destOrd="0" presId="urn:microsoft.com/office/officeart/2005/8/layout/matrix1"/>
    <dgm:cxn modelId="{22DF79A1-8DDD-4079-8E84-F5A4C5BDF3FC}" type="presParOf" srcId="{0997F582-2275-43E7-BB40-521DF5924339}" destId="{2B571FBE-7C62-435B-9889-8A8D7192EF64}" srcOrd="0" destOrd="0" presId="urn:microsoft.com/office/officeart/2005/8/layout/matrix1"/>
    <dgm:cxn modelId="{671596E1-D293-4EB9-8685-6121B1B15FE2}" type="presParOf" srcId="{0997F582-2275-43E7-BB40-521DF5924339}" destId="{5F45CB5D-B41B-4B7D-B7B7-04AA7258B356}" srcOrd="1" destOrd="0" presId="urn:microsoft.com/office/officeart/2005/8/layout/matrix1"/>
    <dgm:cxn modelId="{6E1CDE5D-980F-46CB-8DAB-7F2208C65ED1}" type="presParOf" srcId="{0997F582-2275-43E7-BB40-521DF5924339}" destId="{9038B335-CB0F-427C-8BDF-453478E9E806}" srcOrd="2" destOrd="0" presId="urn:microsoft.com/office/officeart/2005/8/layout/matrix1"/>
    <dgm:cxn modelId="{00B7FFCF-E090-4192-A8AB-C5A459BC7CCE}" type="presParOf" srcId="{0997F582-2275-43E7-BB40-521DF5924339}" destId="{A6F7185E-CDF3-4BEC-B16C-E73062A952A8}" srcOrd="3" destOrd="0" presId="urn:microsoft.com/office/officeart/2005/8/layout/matrix1"/>
    <dgm:cxn modelId="{0DD6C52D-590F-4742-810C-BB7D627D8B12}" type="presParOf" srcId="{0997F582-2275-43E7-BB40-521DF5924339}" destId="{24BC040B-789F-4C69-9408-7CDEE6D63667}" srcOrd="4" destOrd="0" presId="urn:microsoft.com/office/officeart/2005/8/layout/matrix1"/>
    <dgm:cxn modelId="{C3F9D123-517E-4C9A-AE18-37C3F9D6B86D}" type="presParOf" srcId="{0997F582-2275-43E7-BB40-521DF5924339}" destId="{26926D9D-8FAF-4F00-B156-751C9647F6AB}" srcOrd="5" destOrd="0" presId="urn:microsoft.com/office/officeart/2005/8/layout/matrix1"/>
    <dgm:cxn modelId="{DBA1600F-9CD7-41F1-970C-371E0EC8C5AF}" type="presParOf" srcId="{0997F582-2275-43E7-BB40-521DF5924339}" destId="{1F2C7BCE-7CDA-4BCE-9929-B8EB2859C788}" srcOrd="6" destOrd="0" presId="urn:microsoft.com/office/officeart/2005/8/layout/matrix1"/>
    <dgm:cxn modelId="{1F53A654-D673-420D-8224-49811F3FBD43}" type="presParOf" srcId="{0997F582-2275-43E7-BB40-521DF5924339}" destId="{4F0F7F16-D83C-42F3-8921-6B18B35B305A}" srcOrd="7" destOrd="0" presId="urn:microsoft.com/office/officeart/2005/8/layout/matrix1"/>
    <dgm:cxn modelId="{8ECD74E1-FD6D-41F0-8777-3D6281973248}" type="presParOf" srcId="{36408DE5-36DE-4616-86D1-910747FFB5B3}" destId="{61E7DFE9-67D9-45D4-AFA0-588D068E212C}"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37BF32F-EBB0-4AA8-994E-5E5954DF8490}"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fr-FR"/>
        </a:p>
      </dgm:t>
    </dgm:pt>
    <dgm:pt modelId="{390214DF-4371-48A8-AC4B-6B22774C6080}">
      <dgm:prSet phldrT="[Texte]"/>
      <dgm:spPr/>
      <dgm:t>
        <a:bodyPr/>
        <a:lstStyle/>
        <a:p>
          <a:r>
            <a:rPr lang="fr-FR" dirty="0" smtClean="0"/>
            <a:t>Non fongible</a:t>
          </a:r>
          <a:endParaRPr lang="fr-FR" dirty="0"/>
        </a:p>
      </dgm:t>
    </dgm:pt>
    <dgm:pt modelId="{670102D0-A36C-47F0-B86E-458793DEDC7E}" type="parTrans" cxnId="{B5431C53-FA29-4202-A0E1-454AAB67F0E3}">
      <dgm:prSet/>
      <dgm:spPr/>
      <dgm:t>
        <a:bodyPr/>
        <a:lstStyle/>
        <a:p>
          <a:endParaRPr lang="fr-FR"/>
        </a:p>
      </dgm:t>
    </dgm:pt>
    <dgm:pt modelId="{EAB9CBB2-3095-4A3C-ABE1-D8830DB5A2D1}" type="sibTrans" cxnId="{B5431C53-FA29-4202-A0E1-454AAB67F0E3}">
      <dgm:prSet/>
      <dgm:spPr/>
      <dgm:t>
        <a:bodyPr/>
        <a:lstStyle/>
        <a:p>
          <a:endParaRPr lang="fr-FR"/>
        </a:p>
      </dgm:t>
    </dgm:pt>
    <dgm:pt modelId="{5428C6FA-9475-495F-A48C-5D0F63E32735}">
      <dgm:prSet phldrT="[Texte]"/>
      <dgm:spPr/>
      <dgm:t>
        <a:bodyPr/>
        <a:lstStyle/>
        <a:p>
          <a:r>
            <a:rPr lang="fr-FR" dirty="0" smtClean="0"/>
            <a:t>Jeton ou </a:t>
          </a:r>
          <a:r>
            <a:rPr lang="fr-FR" dirty="0" err="1" smtClean="0"/>
            <a:t>Token</a:t>
          </a:r>
          <a:endParaRPr lang="fr-FR" dirty="0"/>
        </a:p>
      </dgm:t>
    </dgm:pt>
    <dgm:pt modelId="{289F0185-487F-4C5A-A495-F3705ACBEDA2}" type="parTrans" cxnId="{0A7F0BD8-AA07-4AB1-8F58-C04E3DDA0D28}">
      <dgm:prSet/>
      <dgm:spPr/>
      <dgm:t>
        <a:bodyPr/>
        <a:lstStyle/>
        <a:p>
          <a:endParaRPr lang="fr-FR"/>
        </a:p>
      </dgm:t>
    </dgm:pt>
    <dgm:pt modelId="{1E067E5A-02AD-46DC-922B-47B41CE4CDD3}" type="sibTrans" cxnId="{0A7F0BD8-AA07-4AB1-8F58-C04E3DDA0D28}">
      <dgm:prSet/>
      <dgm:spPr/>
      <dgm:t>
        <a:bodyPr/>
        <a:lstStyle/>
        <a:p>
          <a:endParaRPr lang="fr-FR"/>
        </a:p>
      </dgm:t>
    </dgm:pt>
    <dgm:pt modelId="{364BC24E-BC4D-4990-BBA6-1D4144928EA9}">
      <dgm:prSet/>
      <dgm:spPr/>
      <dgm:t>
        <a:bodyPr/>
        <a:lstStyle/>
        <a:p>
          <a:r>
            <a:rPr lang="fr-FR" b="0" i="0" dirty="0" smtClean="0"/>
            <a:t>Titre de propriété numérique, émis par une </a:t>
          </a:r>
          <a:r>
            <a:rPr lang="fr-FR" b="0" i="0" dirty="0" err="1" smtClean="0"/>
            <a:t>Blockchain</a:t>
          </a:r>
          <a:r>
            <a:rPr lang="fr-FR" b="0" i="0" dirty="0" smtClean="0"/>
            <a:t> (principalement </a:t>
          </a:r>
          <a:r>
            <a:rPr lang="fr-FR" b="0" i="0" dirty="0" err="1" smtClean="0"/>
            <a:t>Ethereum</a:t>
          </a:r>
          <a:r>
            <a:rPr lang="fr-FR" b="0" i="0" dirty="0" smtClean="0"/>
            <a:t>), et associé à un actif numérique (photo, vidéo, etc.)</a:t>
          </a:r>
          <a:endParaRPr lang="fr-FR" dirty="0"/>
        </a:p>
      </dgm:t>
    </dgm:pt>
    <dgm:pt modelId="{0EA74784-08AA-45FB-8E89-21A521A95621}" type="parTrans" cxnId="{BA1D04A3-9D36-4E4B-82BC-1C7EF089DC3C}">
      <dgm:prSet/>
      <dgm:spPr/>
      <dgm:t>
        <a:bodyPr/>
        <a:lstStyle/>
        <a:p>
          <a:endParaRPr lang="fr-FR"/>
        </a:p>
      </dgm:t>
    </dgm:pt>
    <dgm:pt modelId="{7E87A103-0A06-41E2-ACA6-C1D8C8842D7E}" type="sibTrans" cxnId="{BA1D04A3-9D36-4E4B-82BC-1C7EF089DC3C}">
      <dgm:prSet/>
      <dgm:spPr/>
      <dgm:t>
        <a:bodyPr/>
        <a:lstStyle/>
        <a:p>
          <a:endParaRPr lang="fr-FR"/>
        </a:p>
      </dgm:t>
    </dgm:pt>
    <dgm:pt modelId="{BD9ACEDA-BA43-4B5D-B2C4-21487D89B726}">
      <dgm:prSet/>
      <dgm:spPr/>
      <dgm:t>
        <a:bodyPr/>
        <a:lstStyle/>
        <a:p>
          <a:r>
            <a:rPr lang="fr-FR" b="0" i="0" smtClean="0"/>
            <a:t>Chaque NFT est unique et ne peut être reproduit. Un NFT est non fongible car unique et non interchangeable à la différence d’une monnaie. </a:t>
          </a:r>
          <a:endParaRPr lang="fr-FR"/>
        </a:p>
      </dgm:t>
    </dgm:pt>
    <dgm:pt modelId="{0E823FDC-69D0-49F7-B995-BC38439E6BD6}" type="parTrans" cxnId="{34D97589-7538-4C1B-AC64-CD9448EE8C33}">
      <dgm:prSet/>
      <dgm:spPr/>
      <dgm:t>
        <a:bodyPr/>
        <a:lstStyle/>
        <a:p>
          <a:endParaRPr lang="fr-FR"/>
        </a:p>
      </dgm:t>
    </dgm:pt>
    <dgm:pt modelId="{67289B55-0F3D-4541-AEF7-1D22A6DEF3A7}" type="sibTrans" cxnId="{34D97589-7538-4C1B-AC64-CD9448EE8C33}">
      <dgm:prSet/>
      <dgm:spPr/>
      <dgm:t>
        <a:bodyPr/>
        <a:lstStyle/>
        <a:p>
          <a:endParaRPr lang="fr-FR"/>
        </a:p>
      </dgm:t>
    </dgm:pt>
    <dgm:pt modelId="{94EDCD34-A544-45FF-AF14-29CACAA15C06}">
      <dgm:prSet/>
      <dgm:spPr/>
      <dgm:t>
        <a:bodyPr/>
        <a:lstStyle/>
        <a:p>
          <a:r>
            <a:rPr lang="fr-FR" b="0" i="0" dirty="0" smtClean="0"/>
            <a:t>Les NFT sont </a:t>
          </a:r>
          <a:r>
            <a:rPr lang="fr-FR" b="1" i="0" dirty="0" smtClean="0"/>
            <a:t>infalsifiable</a:t>
          </a:r>
          <a:r>
            <a:rPr lang="fr-FR" b="0" i="0" dirty="0" smtClean="0"/>
            <a:t>s (car reposant sur la </a:t>
          </a:r>
          <a:r>
            <a:rPr lang="fr-FR" b="0" i="0" dirty="0" err="1" smtClean="0"/>
            <a:t>blockchain</a:t>
          </a:r>
          <a:r>
            <a:rPr lang="fr-FR" b="0" i="0" dirty="0" smtClean="0"/>
            <a:t>), </a:t>
          </a:r>
          <a:r>
            <a:rPr lang="fr-FR" b="1" i="0" dirty="0" smtClean="0"/>
            <a:t>traçables</a:t>
          </a:r>
          <a:r>
            <a:rPr lang="fr-FR" b="0" i="0" dirty="0" smtClean="0"/>
            <a:t> (transaction publique et visible et retrouvable grâce à l’explorateur de </a:t>
          </a:r>
          <a:r>
            <a:rPr lang="fr-FR" b="0" i="0" dirty="0" err="1" smtClean="0"/>
            <a:t>blockchain</a:t>
          </a:r>
          <a:r>
            <a:rPr lang="fr-FR" b="0" i="0" dirty="0" smtClean="0"/>
            <a:t> </a:t>
          </a:r>
          <a:r>
            <a:rPr lang="fr-FR" b="0" i="0" dirty="0" err="1" smtClean="0"/>
            <a:t>Etherscan</a:t>
          </a:r>
          <a:r>
            <a:rPr lang="fr-FR" b="0" i="0" dirty="0" smtClean="0"/>
            <a:t>), </a:t>
          </a:r>
          <a:r>
            <a:rPr lang="fr-FR" b="1" i="0" dirty="0" smtClean="0"/>
            <a:t>interopérables</a:t>
          </a:r>
          <a:r>
            <a:rPr lang="fr-FR" b="0" i="0" dirty="0" smtClean="0"/>
            <a:t> (basés sur les mêmes standards dont ERC 721), </a:t>
          </a:r>
          <a:r>
            <a:rPr lang="fr-FR" b="1" i="0" dirty="0" err="1" smtClean="0"/>
            <a:t>monétisables</a:t>
          </a:r>
          <a:r>
            <a:rPr lang="fr-FR" b="1" i="0" dirty="0" smtClean="0"/>
            <a:t>, uniques, indivisibles</a:t>
          </a:r>
          <a:r>
            <a:rPr lang="fr-FR" b="0" i="0" dirty="0" smtClean="0"/>
            <a:t>.</a:t>
          </a:r>
          <a:endParaRPr lang="fr-FR" dirty="0"/>
        </a:p>
      </dgm:t>
    </dgm:pt>
    <dgm:pt modelId="{BF2C2182-5BC3-43EE-AF2C-1D0F36E0CB74}" type="parTrans" cxnId="{23EC65E5-1A9E-4BDE-9B0F-4EB5DD4386A4}">
      <dgm:prSet/>
      <dgm:spPr/>
      <dgm:t>
        <a:bodyPr/>
        <a:lstStyle/>
        <a:p>
          <a:endParaRPr lang="fr-FR"/>
        </a:p>
      </dgm:t>
    </dgm:pt>
    <dgm:pt modelId="{C0C99EEC-850C-499F-9081-340007C16045}" type="sibTrans" cxnId="{23EC65E5-1A9E-4BDE-9B0F-4EB5DD4386A4}">
      <dgm:prSet/>
      <dgm:spPr/>
      <dgm:t>
        <a:bodyPr/>
        <a:lstStyle/>
        <a:p>
          <a:endParaRPr lang="fr-FR"/>
        </a:p>
      </dgm:t>
    </dgm:pt>
    <dgm:pt modelId="{06284C74-BEDB-4578-B67D-AB2F6DA4A782}" type="pres">
      <dgm:prSet presAssocID="{737BF32F-EBB0-4AA8-994E-5E5954DF8490}" presName="diagram" presStyleCnt="0">
        <dgm:presLayoutVars>
          <dgm:dir/>
          <dgm:resizeHandles val="exact"/>
        </dgm:presLayoutVars>
      </dgm:prSet>
      <dgm:spPr/>
      <dgm:t>
        <a:bodyPr/>
        <a:lstStyle/>
        <a:p>
          <a:endParaRPr lang="fr-FR"/>
        </a:p>
      </dgm:t>
    </dgm:pt>
    <dgm:pt modelId="{612C2925-F807-4897-8C0D-9DC7C1B0E921}" type="pres">
      <dgm:prSet presAssocID="{390214DF-4371-48A8-AC4B-6B22774C6080}" presName="node" presStyleLbl="node1" presStyleIdx="0" presStyleCnt="5" custScaleY="39310">
        <dgm:presLayoutVars>
          <dgm:bulletEnabled val="1"/>
        </dgm:presLayoutVars>
      </dgm:prSet>
      <dgm:spPr/>
      <dgm:t>
        <a:bodyPr/>
        <a:lstStyle/>
        <a:p>
          <a:endParaRPr lang="fr-FR"/>
        </a:p>
      </dgm:t>
    </dgm:pt>
    <dgm:pt modelId="{1D7BB147-0CFE-4DED-A692-2BB3670C1B98}" type="pres">
      <dgm:prSet presAssocID="{EAB9CBB2-3095-4A3C-ABE1-D8830DB5A2D1}" presName="sibTrans" presStyleCnt="0"/>
      <dgm:spPr/>
    </dgm:pt>
    <dgm:pt modelId="{FCBAA2C8-1D1F-4696-A82E-C0C6B1CC467B}" type="pres">
      <dgm:prSet presAssocID="{5428C6FA-9475-495F-A48C-5D0F63E32735}" presName="node" presStyleLbl="node1" presStyleIdx="1" presStyleCnt="5" custScaleY="34649">
        <dgm:presLayoutVars>
          <dgm:bulletEnabled val="1"/>
        </dgm:presLayoutVars>
      </dgm:prSet>
      <dgm:spPr/>
      <dgm:t>
        <a:bodyPr/>
        <a:lstStyle/>
        <a:p>
          <a:endParaRPr lang="fr-FR"/>
        </a:p>
      </dgm:t>
    </dgm:pt>
    <dgm:pt modelId="{93D64A11-1513-44A7-9CFF-5B5B5D47DE01}" type="pres">
      <dgm:prSet presAssocID="{1E067E5A-02AD-46DC-922B-47B41CE4CDD3}" presName="sibTrans" presStyleCnt="0"/>
      <dgm:spPr/>
    </dgm:pt>
    <dgm:pt modelId="{1B8E61ED-E054-4495-A4C9-7432C167E5A3}" type="pres">
      <dgm:prSet presAssocID="{BD9ACEDA-BA43-4B5D-B2C4-21487D89B726}" presName="node" presStyleLbl="node1" presStyleIdx="2" presStyleCnt="5">
        <dgm:presLayoutVars>
          <dgm:bulletEnabled val="1"/>
        </dgm:presLayoutVars>
      </dgm:prSet>
      <dgm:spPr/>
      <dgm:t>
        <a:bodyPr/>
        <a:lstStyle/>
        <a:p>
          <a:endParaRPr lang="fr-FR"/>
        </a:p>
      </dgm:t>
    </dgm:pt>
    <dgm:pt modelId="{E8480957-4C30-4E60-964B-E6874AC84A24}" type="pres">
      <dgm:prSet presAssocID="{67289B55-0F3D-4541-AEF7-1D22A6DEF3A7}" presName="sibTrans" presStyleCnt="0"/>
      <dgm:spPr/>
    </dgm:pt>
    <dgm:pt modelId="{DBC74767-0F96-4770-B5E5-32379F8302E3}" type="pres">
      <dgm:prSet presAssocID="{364BC24E-BC4D-4990-BBA6-1D4144928EA9}" presName="node" presStyleLbl="node1" presStyleIdx="3" presStyleCnt="5">
        <dgm:presLayoutVars>
          <dgm:bulletEnabled val="1"/>
        </dgm:presLayoutVars>
      </dgm:prSet>
      <dgm:spPr/>
      <dgm:t>
        <a:bodyPr/>
        <a:lstStyle/>
        <a:p>
          <a:endParaRPr lang="fr-FR"/>
        </a:p>
      </dgm:t>
    </dgm:pt>
    <dgm:pt modelId="{E457AEA8-B86D-4519-B862-17F183382F1C}" type="pres">
      <dgm:prSet presAssocID="{7E87A103-0A06-41E2-ACA6-C1D8C8842D7E}" presName="sibTrans" presStyleCnt="0"/>
      <dgm:spPr/>
    </dgm:pt>
    <dgm:pt modelId="{2880AA20-3177-4DFE-BC9D-434FDA48DF56}" type="pres">
      <dgm:prSet presAssocID="{94EDCD34-A544-45FF-AF14-29CACAA15C06}" presName="node" presStyleLbl="node1" presStyleIdx="4" presStyleCnt="5" custScaleX="158422">
        <dgm:presLayoutVars>
          <dgm:bulletEnabled val="1"/>
        </dgm:presLayoutVars>
      </dgm:prSet>
      <dgm:spPr/>
      <dgm:t>
        <a:bodyPr/>
        <a:lstStyle/>
        <a:p>
          <a:endParaRPr lang="fr-FR"/>
        </a:p>
      </dgm:t>
    </dgm:pt>
  </dgm:ptLst>
  <dgm:cxnLst>
    <dgm:cxn modelId="{23EC65E5-1A9E-4BDE-9B0F-4EB5DD4386A4}" srcId="{737BF32F-EBB0-4AA8-994E-5E5954DF8490}" destId="{94EDCD34-A544-45FF-AF14-29CACAA15C06}" srcOrd="4" destOrd="0" parTransId="{BF2C2182-5BC3-43EE-AF2C-1D0F36E0CB74}" sibTransId="{C0C99EEC-850C-499F-9081-340007C16045}"/>
    <dgm:cxn modelId="{B5431C53-FA29-4202-A0E1-454AAB67F0E3}" srcId="{737BF32F-EBB0-4AA8-994E-5E5954DF8490}" destId="{390214DF-4371-48A8-AC4B-6B22774C6080}" srcOrd="0" destOrd="0" parTransId="{670102D0-A36C-47F0-B86E-458793DEDC7E}" sibTransId="{EAB9CBB2-3095-4A3C-ABE1-D8830DB5A2D1}"/>
    <dgm:cxn modelId="{34D97589-7538-4C1B-AC64-CD9448EE8C33}" srcId="{737BF32F-EBB0-4AA8-994E-5E5954DF8490}" destId="{BD9ACEDA-BA43-4B5D-B2C4-21487D89B726}" srcOrd="2" destOrd="0" parTransId="{0E823FDC-69D0-49F7-B995-BC38439E6BD6}" sibTransId="{67289B55-0F3D-4541-AEF7-1D22A6DEF3A7}"/>
    <dgm:cxn modelId="{602ED954-9971-49D4-9F47-4E8B982D1A9C}" type="presOf" srcId="{BD9ACEDA-BA43-4B5D-B2C4-21487D89B726}" destId="{1B8E61ED-E054-4495-A4C9-7432C167E5A3}" srcOrd="0" destOrd="0" presId="urn:microsoft.com/office/officeart/2005/8/layout/default"/>
    <dgm:cxn modelId="{C04D6DDB-E7A8-4C24-B117-AB850678E3D6}" type="presOf" srcId="{390214DF-4371-48A8-AC4B-6B22774C6080}" destId="{612C2925-F807-4897-8C0D-9DC7C1B0E921}" srcOrd="0" destOrd="0" presId="urn:microsoft.com/office/officeart/2005/8/layout/default"/>
    <dgm:cxn modelId="{0A7F0BD8-AA07-4AB1-8F58-C04E3DDA0D28}" srcId="{737BF32F-EBB0-4AA8-994E-5E5954DF8490}" destId="{5428C6FA-9475-495F-A48C-5D0F63E32735}" srcOrd="1" destOrd="0" parTransId="{289F0185-487F-4C5A-A495-F3705ACBEDA2}" sibTransId="{1E067E5A-02AD-46DC-922B-47B41CE4CDD3}"/>
    <dgm:cxn modelId="{BC1E495A-9A8F-43FA-87FB-7FB6E60077E8}" type="presOf" srcId="{737BF32F-EBB0-4AA8-994E-5E5954DF8490}" destId="{06284C74-BEDB-4578-B67D-AB2F6DA4A782}" srcOrd="0" destOrd="0" presId="urn:microsoft.com/office/officeart/2005/8/layout/default"/>
    <dgm:cxn modelId="{81113D7B-6DED-4E62-A6C4-97ACF16E0310}" type="presOf" srcId="{94EDCD34-A544-45FF-AF14-29CACAA15C06}" destId="{2880AA20-3177-4DFE-BC9D-434FDA48DF56}" srcOrd="0" destOrd="0" presId="urn:microsoft.com/office/officeart/2005/8/layout/default"/>
    <dgm:cxn modelId="{BA1D04A3-9D36-4E4B-82BC-1C7EF089DC3C}" srcId="{737BF32F-EBB0-4AA8-994E-5E5954DF8490}" destId="{364BC24E-BC4D-4990-BBA6-1D4144928EA9}" srcOrd="3" destOrd="0" parTransId="{0EA74784-08AA-45FB-8E89-21A521A95621}" sibTransId="{7E87A103-0A06-41E2-ACA6-C1D8C8842D7E}"/>
    <dgm:cxn modelId="{EF42590A-6125-4184-8FE3-3C762A9C8B75}" type="presOf" srcId="{5428C6FA-9475-495F-A48C-5D0F63E32735}" destId="{FCBAA2C8-1D1F-4696-A82E-C0C6B1CC467B}" srcOrd="0" destOrd="0" presId="urn:microsoft.com/office/officeart/2005/8/layout/default"/>
    <dgm:cxn modelId="{EBDCD506-AEC5-4BAA-994C-2C69CB0E9C3D}" type="presOf" srcId="{364BC24E-BC4D-4990-BBA6-1D4144928EA9}" destId="{DBC74767-0F96-4770-B5E5-32379F8302E3}" srcOrd="0" destOrd="0" presId="urn:microsoft.com/office/officeart/2005/8/layout/default"/>
    <dgm:cxn modelId="{F1AF12AC-B650-4CB9-8A48-977B528D7683}" type="presParOf" srcId="{06284C74-BEDB-4578-B67D-AB2F6DA4A782}" destId="{612C2925-F807-4897-8C0D-9DC7C1B0E921}" srcOrd="0" destOrd="0" presId="urn:microsoft.com/office/officeart/2005/8/layout/default"/>
    <dgm:cxn modelId="{0D9103B8-33D7-4411-8AB9-40A71DA98361}" type="presParOf" srcId="{06284C74-BEDB-4578-B67D-AB2F6DA4A782}" destId="{1D7BB147-0CFE-4DED-A692-2BB3670C1B98}" srcOrd="1" destOrd="0" presId="urn:microsoft.com/office/officeart/2005/8/layout/default"/>
    <dgm:cxn modelId="{F7E845CA-279C-4B75-B3FF-5AEB7B2A5CF6}" type="presParOf" srcId="{06284C74-BEDB-4578-B67D-AB2F6DA4A782}" destId="{FCBAA2C8-1D1F-4696-A82E-C0C6B1CC467B}" srcOrd="2" destOrd="0" presId="urn:microsoft.com/office/officeart/2005/8/layout/default"/>
    <dgm:cxn modelId="{549BBE3F-C3D8-4857-81ED-103E6EF9B343}" type="presParOf" srcId="{06284C74-BEDB-4578-B67D-AB2F6DA4A782}" destId="{93D64A11-1513-44A7-9CFF-5B5B5D47DE01}" srcOrd="3" destOrd="0" presId="urn:microsoft.com/office/officeart/2005/8/layout/default"/>
    <dgm:cxn modelId="{EB080B80-6D19-487F-B758-59FBEF117E38}" type="presParOf" srcId="{06284C74-BEDB-4578-B67D-AB2F6DA4A782}" destId="{1B8E61ED-E054-4495-A4C9-7432C167E5A3}" srcOrd="4" destOrd="0" presId="urn:microsoft.com/office/officeart/2005/8/layout/default"/>
    <dgm:cxn modelId="{F8230D4F-7E0A-4099-9CF4-A18A270FC616}" type="presParOf" srcId="{06284C74-BEDB-4578-B67D-AB2F6DA4A782}" destId="{E8480957-4C30-4E60-964B-E6874AC84A24}" srcOrd="5" destOrd="0" presId="urn:microsoft.com/office/officeart/2005/8/layout/default"/>
    <dgm:cxn modelId="{8DE7D89B-8CA6-4287-9E31-90F960FC30EC}" type="presParOf" srcId="{06284C74-BEDB-4578-B67D-AB2F6DA4A782}" destId="{DBC74767-0F96-4770-B5E5-32379F8302E3}" srcOrd="6" destOrd="0" presId="urn:microsoft.com/office/officeart/2005/8/layout/default"/>
    <dgm:cxn modelId="{3EA825EF-2855-47C2-AE92-D3F50C378028}" type="presParOf" srcId="{06284C74-BEDB-4578-B67D-AB2F6DA4A782}" destId="{E457AEA8-B86D-4519-B862-17F183382F1C}" srcOrd="7" destOrd="0" presId="urn:microsoft.com/office/officeart/2005/8/layout/default"/>
    <dgm:cxn modelId="{0DEC55A8-5072-41C4-AE88-D4B1E802BCBC}" type="presParOf" srcId="{06284C74-BEDB-4578-B67D-AB2F6DA4A782}" destId="{2880AA20-3177-4DFE-BC9D-434FDA48DF56}"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6E42B5D-E19E-4256-BE13-F722663955FC}" type="doc">
      <dgm:prSet loTypeId="urn:microsoft.com/office/officeart/2005/8/layout/process1" loCatId="process" qsTypeId="urn:microsoft.com/office/officeart/2005/8/quickstyle/simple1" qsCatId="simple" csTypeId="urn:microsoft.com/office/officeart/2005/8/colors/accent1_2" csCatId="accent1" phldr="1"/>
      <dgm:spPr/>
    </dgm:pt>
    <dgm:pt modelId="{03D07E0D-DACC-48B5-8BCE-53E642099648}">
      <dgm:prSet phldrT="[Texte]"/>
      <dgm:spPr/>
      <dgm:t>
        <a:bodyPr/>
        <a:lstStyle/>
        <a:p>
          <a:r>
            <a:rPr lang="fr-FR" dirty="0" smtClean="0"/>
            <a:t>2014</a:t>
          </a:r>
        </a:p>
        <a:p>
          <a:r>
            <a:rPr lang="fr-FR" dirty="0" smtClean="0"/>
            <a:t>Kevin </a:t>
          </a:r>
          <a:r>
            <a:rPr lang="fr-FR" dirty="0" err="1" smtClean="0"/>
            <a:t>McCoy</a:t>
          </a:r>
          <a:r>
            <a:rPr lang="fr-FR" dirty="0" smtClean="0"/>
            <a:t> crée le premier NFT, Quantum</a:t>
          </a:r>
          <a:endParaRPr lang="fr-FR" dirty="0"/>
        </a:p>
      </dgm:t>
    </dgm:pt>
    <dgm:pt modelId="{C417568D-A7CA-46E5-B4F7-72A9CFDD39AF}" type="parTrans" cxnId="{C5D8B7B8-3D87-4D4D-BFC1-AA05E41BEDF8}">
      <dgm:prSet/>
      <dgm:spPr/>
      <dgm:t>
        <a:bodyPr/>
        <a:lstStyle/>
        <a:p>
          <a:endParaRPr lang="fr-FR"/>
        </a:p>
      </dgm:t>
    </dgm:pt>
    <dgm:pt modelId="{32191973-B6BD-4D84-8077-F4ACAE2E4514}" type="sibTrans" cxnId="{C5D8B7B8-3D87-4D4D-BFC1-AA05E41BEDF8}">
      <dgm:prSet/>
      <dgm:spPr/>
      <dgm:t>
        <a:bodyPr/>
        <a:lstStyle/>
        <a:p>
          <a:endParaRPr lang="fr-FR"/>
        </a:p>
      </dgm:t>
    </dgm:pt>
    <dgm:pt modelId="{F7D0F2AF-10E8-43C4-960D-CA356C7B2010}">
      <dgm:prSet phldrT="[Texte]"/>
      <dgm:spPr/>
      <dgm:t>
        <a:bodyPr/>
        <a:lstStyle/>
        <a:p>
          <a:r>
            <a:rPr lang="fr-FR" dirty="0" smtClean="0"/>
            <a:t>2015</a:t>
          </a:r>
        </a:p>
        <a:p>
          <a:r>
            <a:rPr lang="fr-FR" dirty="0" smtClean="0"/>
            <a:t>Création de la </a:t>
          </a:r>
          <a:r>
            <a:rPr lang="fr-FR" dirty="0" err="1" smtClean="0"/>
            <a:t>blockchain</a:t>
          </a:r>
          <a:r>
            <a:rPr lang="fr-FR" dirty="0" smtClean="0"/>
            <a:t> </a:t>
          </a:r>
          <a:r>
            <a:rPr lang="fr-FR" dirty="0" err="1" smtClean="0"/>
            <a:t>Ethereum</a:t>
          </a:r>
          <a:r>
            <a:rPr lang="fr-FR" dirty="0" smtClean="0"/>
            <a:t> par </a:t>
          </a:r>
          <a:r>
            <a:rPr lang="fr-FR" dirty="0" err="1" smtClean="0"/>
            <a:t>Vitalik</a:t>
          </a:r>
          <a:r>
            <a:rPr lang="fr-FR" dirty="0" smtClean="0"/>
            <a:t> </a:t>
          </a:r>
          <a:r>
            <a:rPr lang="fr-FR" dirty="0" err="1" smtClean="0"/>
            <a:t>Buterin</a:t>
          </a:r>
          <a:r>
            <a:rPr lang="fr-FR" dirty="0" smtClean="0"/>
            <a:t> et Gavin Wood</a:t>
          </a:r>
          <a:endParaRPr lang="fr-FR" dirty="0"/>
        </a:p>
      </dgm:t>
    </dgm:pt>
    <dgm:pt modelId="{FF50E1EB-FE36-4F9A-AB6B-070772D35B44}" type="parTrans" cxnId="{ACC9FFD7-61B5-4120-9810-2D89C173A650}">
      <dgm:prSet/>
      <dgm:spPr/>
      <dgm:t>
        <a:bodyPr/>
        <a:lstStyle/>
        <a:p>
          <a:endParaRPr lang="fr-FR"/>
        </a:p>
      </dgm:t>
    </dgm:pt>
    <dgm:pt modelId="{B000F167-D76A-4C5E-A5C6-384ABB56E6D7}" type="sibTrans" cxnId="{ACC9FFD7-61B5-4120-9810-2D89C173A650}">
      <dgm:prSet/>
      <dgm:spPr/>
      <dgm:t>
        <a:bodyPr/>
        <a:lstStyle/>
        <a:p>
          <a:endParaRPr lang="fr-FR"/>
        </a:p>
      </dgm:t>
    </dgm:pt>
    <dgm:pt modelId="{4D05F0F7-8780-4B2D-8C85-C70470C5C331}">
      <dgm:prSet phldrT="[Texte]"/>
      <dgm:spPr/>
      <dgm:t>
        <a:bodyPr/>
        <a:lstStyle/>
        <a:p>
          <a:r>
            <a:rPr lang="fr-FR" dirty="0" smtClean="0"/>
            <a:t>2017</a:t>
          </a:r>
        </a:p>
        <a:p>
          <a:r>
            <a:rPr lang="fr-FR" dirty="0" err="1" smtClean="0"/>
            <a:t>Larvalabs</a:t>
          </a:r>
          <a:r>
            <a:rPr lang="fr-FR" dirty="0" smtClean="0"/>
            <a:t> distribue 10000 </a:t>
          </a:r>
          <a:r>
            <a:rPr lang="fr-FR" dirty="0" err="1" smtClean="0"/>
            <a:t>cryptopunks</a:t>
          </a:r>
          <a:endParaRPr lang="fr-FR" dirty="0"/>
        </a:p>
      </dgm:t>
    </dgm:pt>
    <dgm:pt modelId="{5C33CAE7-3656-4084-B1F3-50252EB2584C}" type="parTrans" cxnId="{85D597E9-06DA-44CD-8515-D1202E400D15}">
      <dgm:prSet/>
      <dgm:spPr/>
      <dgm:t>
        <a:bodyPr/>
        <a:lstStyle/>
        <a:p>
          <a:endParaRPr lang="fr-FR"/>
        </a:p>
      </dgm:t>
    </dgm:pt>
    <dgm:pt modelId="{7FDF6FA7-318F-42ED-8B6E-555505A37EB7}" type="sibTrans" cxnId="{85D597E9-06DA-44CD-8515-D1202E400D15}">
      <dgm:prSet/>
      <dgm:spPr/>
      <dgm:t>
        <a:bodyPr/>
        <a:lstStyle/>
        <a:p>
          <a:endParaRPr lang="fr-FR"/>
        </a:p>
      </dgm:t>
    </dgm:pt>
    <dgm:pt modelId="{05F56A80-B486-41C3-8475-A0ABD4397589}" type="pres">
      <dgm:prSet presAssocID="{16E42B5D-E19E-4256-BE13-F722663955FC}" presName="Name0" presStyleCnt="0">
        <dgm:presLayoutVars>
          <dgm:dir/>
          <dgm:resizeHandles val="exact"/>
        </dgm:presLayoutVars>
      </dgm:prSet>
      <dgm:spPr/>
    </dgm:pt>
    <dgm:pt modelId="{2C9E09A2-2AF0-4C22-ADAF-AD926B0CEF2D}" type="pres">
      <dgm:prSet presAssocID="{03D07E0D-DACC-48B5-8BCE-53E642099648}" presName="node" presStyleLbl="node1" presStyleIdx="0" presStyleCnt="3">
        <dgm:presLayoutVars>
          <dgm:bulletEnabled val="1"/>
        </dgm:presLayoutVars>
      </dgm:prSet>
      <dgm:spPr/>
      <dgm:t>
        <a:bodyPr/>
        <a:lstStyle/>
        <a:p>
          <a:endParaRPr lang="fr-FR"/>
        </a:p>
      </dgm:t>
    </dgm:pt>
    <dgm:pt modelId="{BA3D7A38-B598-4B15-8C99-28A855AF4B23}" type="pres">
      <dgm:prSet presAssocID="{32191973-B6BD-4D84-8077-F4ACAE2E4514}" presName="sibTrans" presStyleLbl="sibTrans2D1" presStyleIdx="0" presStyleCnt="2"/>
      <dgm:spPr/>
      <dgm:t>
        <a:bodyPr/>
        <a:lstStyle/>
        <a:p>
          <a:endParaRPr lang="fr-FR"/>
        </a:p>
      </dgm:t>
    </dgm:pt>
    <dgm:pt modelId="{CFDB04A6-151C-4747-85D9-C51138805590}" type="pres">
      <dgm:prSet presAssocID="{32191973-B6BD-4D84-8077-F4ACAE2E4514}" presName="connectorText" presStyleLbl="sibTrans2D1" presStyleIdx="0" presStyleCnt="2"/>
      <dgm:spPr/>
      <dgm:t>
        <a:bodyPr/>
        <a:lstStyle/>
        <a:p>
          <a:endParaRPr lang="fr-FR"/>
        </a:p>
      </dgm:t>
    </dgm:pt>
    <dgm:pt modelId="{2F42F3CE-0BB2-47D0-8EA3-E9C5C33D1F78}" type="pres">
      <dgm:prSet presAssocID="{F7D0F2AF-10E8-43C4-960D-CA356C7B2010}" presName="node" presStyleLbl="node1" presStyleIdx="1" presStyleCnt="3">
        <dgm:presLayoutVars>
          <dgm:bulletEnabled val="1"/>
        </dgm:presLayoutVars>
      </dgm:prSet>
      <dgm:spPr/>
      <dgm:t>
        <a:bodyPr/>
        <a:lstStyle/>
        <a:p>
          <a:endParaRPr lang="fr-FR"/>
        </a:p>
      </dgm:t>
    </dgm:pt>
    <dgm:pt modelId="{1BAF3B70-A3F7-488D-AD20-6331F0159DBA}" type="pres">
      <dgm:prSet presAssocID="{B000F167-D76A-4C5E-A5C6-384ABB56E6D7}" presName="sibTrans" presStyleLbl="sibTrans2D1" presStyleIdx="1" presStyleCnt="2"/>
      <dgm:spPr/>
      <dgm:t>
        <a:bodyPr/>
        <a:lstStyle/>
        <a:p>
          <a:endParaRPr lang="fr-FR"/>
        </a:p>
      </dgm:t>
    </dgm:pt>
    <dgm:pt modelId="{518B131E-DD3B-4E9A-974A-B081DD89B4CC}" type="pres">
      <dgm:prSet presAssocID="{B000F167-D76A-4C5E-A5C6-384ABB56E6D7}" presName="connectorText" presStyleLbl="sibTrans2D1" presStyleIdx="1" presStyleCnt="2"/>
      <dgm:spPr/>
      <dgm:t>
        <a:bodyPr/>
        <a:lstStyle/>
        <a:p>
          <a:endParaRPr lang="fr-FR"/>
        </a:p>
      </dgm:t>
    </dgm:pt>
    <dgm:pt modelId="{0411EF5A-422C-4B9B-9E70-6E259D71A6DD}" type="pres">
      <dgm:prSet presAssocID="{4D05F0F7-8780-4B2D-8C85-C70470C5C331}" presName="node" presStyleLbl="node1" presStyleIdx="2" presStyleCnt="3">
        <dgm:presLayoutVars>
          <dgm:bulletEnabled val="1"/>
        </dgm:presLayoutVars>
      </dgm:prSet>
      <dgm:spPr/>
      <dgm:t>
        <a:bodyPr/>
        <a:lstStyle/>
        <a:p>
          <a:endParaRPr lang="fr-FR"/>
        </a:p>
      </dgm:t>
    </dgm:pt>
  </dgm:ptLst>
  <dgm:cxnLst>
    <dgm:cxn modelId="{C83620C9-BD4F-4543-9FE2-5F3CA1884AD6}" type="presOf" srcId="{F7D0F2AF-10E8-43C4-960D-CA356C7B2010}" destId="{2F42F3CE-0BB2-47D0-8EA3-E9C5C33D1F78}" srcOrd="0" destOrd="0" presId="urn:microsoft.com/office/officeart/2005/8/layout/process1"/>
    <dgm:cxn modelId="{6241D3B5-143D-4585-A0F0-5425F9C8278C}" type="presOf" srcId="{16E42B5D-E19E-4256-BE13-F722663955FC}" destId="{05F56A80-B486-41C3-8475-A0ABD4397589}" srcOrd="0" destOrd="0" presId="urn:microsoft.com/office/officeart/2005/8/layout/process1"/>
    <dgm:cxn modelId="{C5D8B7B8-3D87-4D4D-BFC1-AA05E41BEDF8}" srcId="{16E42B5D-E19E-4256-BE13-F722663955FC}" destId="{03D07E0D-DACC-48B5-8BCE-53E642099648}" srcOrd="0" destOrd="0" parTransId="{C417568D-A7CA-46E5-B4F7-72A9CFDD39AF}" sibTransId="{32191973-B6BD-4D84-8077-F4ACAE2E4514}"/>
    <dgm:cxn modelId="{807ECDAB-ABC9-4A42-BA3F-029DA7F78C70}" type="presOf" srcId="{B000F167-D76A-4C5E-A5C6-384ABB56E6D7}" destId="{518B131E-DD3B-4E9A-974A-B081DD89B4CC}" srcOrd="1" destOrd="0" presId="urn:microsoft.com/office/officeart/2005/8/layout/process1"/>
    <dgm:cxn modelId="{85D597E9-06DA-44CD-8515-D1202E400D15}" srcId="{16E42B5D-E19E-4256-BE13-F722663955FC}" destId="{4D05F0F7-8780-4B2D-8C85-C70470C5C331}" srcOrd="2" destOrd="0" parTransId="{5C33CAE7-3656-4084-B1F3-50252EB2584C}" sibTransId="{7FDF6FA7-318F-42ED-8B6E-555505A37EB7}"/>
    <dgm:cxn modelId="{DBE4CFC7-74DF-4C1F-BD65-624F88530BD8}" type="presOf" srcId="{03D07E0D-DACC-48B5-8BCE-53E642099648}" destId="{2C9E09A2-2AF0-4C22-ADAF-AD926B0CEF2D}" srcOrd="0" destOrd="0" presId="urn:microsoft.com/office/officeart/2005/8/layout/process1"/>
    <dgm:cxn modelId="{ADB1D58F-039B-4C92-861A-E699F340E569}" type="presOf" srcId="{32191973-B6BD-4D84-8077-F4ACAE2E4514}" destId="{CFDB04A6-151C-4747-85D9-C51138805590}" srcOrd="1" destOrd="0" presId="urn:microsoft.com/office/officeart/2005/8/layout/process1"/>
    <dgm:cxn modelId="{983512FE-8E7A-4C64-B901-1EF841E215C2}" type="presOf" srcId="{32191973-B6BD-4D84-8077-F4ACAE2E4514}" destId="{BA3D7A38-B598-4B15-8C99-28A855AF4B23}" srcOrd="0" destOrd="0" presId="urn:microsoft.com/office/officeart/2005/8/layout/process1"/>
    <dgm:cxn modelId="{ACC9FFD7-61B5-4120-9810-2D89C173A650}" srcId="{16E42B5D-E19E-4256-BE13-F722663955FC}" destId="{F7D0F2AF-10E8-43C4-960D-CA356C7B2010}" srcOrd="1" destOrd="0" parTransId="{FF50E1EB-FE36-4F9A-AB6B-070772D35B44}" sibTransId="{B000F167-D76A-4C5E-A5C6-384ABB56E6D7}"/>
    <dgm:cxn modelId="{BF00C5C4-EEF5-4D6D-B76C-6E74CF82BE3D}" type="presOf" srcId="{B000F167-D76A-4C5E-A5C6-384ABB56E6D7}" destId="{1BAF3B70-A3F7-488D-AD20-6331F0159DBA}" srcOrd="0" destOrd="0" presId="urn:microsoft.com/office/officeart/2005/8/layout/process1"/>
    <dgm:cxn modelId="{3465B7A0-B421-4F63-BA9A-3AA6014C394B}" type="presOf" srcId="{4D05F0F7-8780-4B2D-8C85-C70470C5C331}" destId="{0411EF5A-422C-4B9B-9E70-6E259D71A6DD}" srcOrd="0" destOrd="0" presId="urn:microsoft.com/office/officeart/2005/8/layout/process1"/>
    <dgm:cxn modelId="{A4F40E1F-D0DC-4C10-A6C4-86F041B05DD9}" type="presParOf" srcId="{05F56A80-B486-41C3-8475-A0ABD4397589}" destId="{2C9E09A2-2AF0-4C22-ADAF-AD926B0CEF2D}" srcOrd="0" destOrd="0" presId="urn:microsoft.com/office/officeart/2005/8/layout/process1"/>
    <dgm:cxn modelId="{423FC85B-65DE-4900-AA12-13AE5017D6FF}" type="presParOf" srcId="{05F56A80-B486-41C3-8475-A0ABD4397589}" destId="{BA3D7A38-B598-4B15-8C99-28A855AF4B23}" srcOrd="1" destOrd="0" presId="urn:microsoft.com/office/officeart/2005/8/layout/process1"/>
    <dgm:cxn modelId="{32B5E802-C081-4B14-87F1-35A6E26B02D6}" type="presParOf" srcId="{BA3D7A38-B598-4B15-8C99-28A855AF4B23}" destId="{CFDB04A6-151C-4747-85D9-C51138805590}" srcOrd="0" destOrd="0" presId="urn:microsoft.com/office/officeart/2005/8/layout/process1"/>
    <dgm:cxn modelId="{4DB586D1-3858-40F3-8682-C6907E67A623}" type="presParOf" srcId="{05F56A80-B486-41C3-8475-A0ABD4397589}" destId="{2F42F3CE-0BB2-47D0-8EA3-E9C5C33D1F78}" srcOrd="2" destOrd="0" presId="urn:microsoft.com/office/officeart/2005/8/layout/process1"/>
    <dgm:cxn modelId="{6329C25A-C97B-4F5A-9354-5E6D2C924284}" type="presParOf" srcId="{05F56A80-B486-41C3-8475-A0ABD4397589}" destId="{1BAF3B70-A3F7-488D-AD20-6331F0159DBA}" srcOrd="3" destOrd="0" presId="urn:microsoft.com/office/officeart/2005/8/layout/process1"/>
    <dgm:cxn modelId="{F30753A5-81BF-4D7F-952F-0A745D762AA4}" type="presParOf" srcId="{1BAF3B70-A3F7-488D-AD20-6331F0159DBA}" destId="{518B131E-DD3B-4E9A-974A-B081DD89B4CC}" srcOrd="0" destOrd="0" presId="urn:microsoft.com/office/officeart/2005/8/layout/process1"/>
    <dgm:cxn modelId="{80B4272B-B4D3-4B05-8298-1CA0DA042BEB}" type="presParOf" srcId="{05F56A80-B486-41C3-8475-A0ABD4397589}" destId="{0411EF5A-422C-4B9B-9E70-6E259D71A6DD}"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6E42B5D-E19E-4256-BE13-F722663955FC}" type="doc">
      <dgm:prSet loTypeId="urn:microsoft.com/office/officeart/2005/8/layout/process1" loCatId="process" qsTypeId="urn:microsoft.com/office/officeart/2005/8/quickstyle/simple1" qsCatId="simple" csTypeId="urn:microsoft.com/office/officeart/2005/8/colors/accent1_2" csCatId="accent1" phldr="1"/>
      <dgm:spPr/>
    </dgm:pt>
    <dgm:pt modelId="{03D07E0D-DACC-48B5-8BCE-53E642099648}">
      <dgm:prSet phldrT="[Texte]"/>
      <dgm:spPr>
        <a:solidFill>
          <a:srgbClr val="00B050"/>
        </a:solidFill>
      </dgm:spPr>
      <dgm:t>
        <a:bodyPr/>
        <a:lstStyle/>
        <a:p>
          <a:r>
            <a:rPr lang="fr-FR" dirty="0" smtClean="0"/>
            <a:t>2017</a:t>
          </a:r>
        </a:p>
        <a:p>
          <a:r>
            <a:rPr lang="fr-FR" dirty="0" smtClean="0"/>
            <a:t>Lancement du jeu </a:t>
          </a:r>
          <a:r>
            <a:rPr lang="fr-FR" dirty="0" err="1" smtClean="0"/>
            <a:t>Cryptokitties</a:t>
          </a:r>
          <a:r>
            <a:rPr lang="fr-FR" dirty="0" smtClean="0"/>
            <a:t> sur </a:t>
          </a:r>
          <a:r>
            <a:rPr lang="fr-FR" dirty="0" err="1" smtClean="0"/>
            <a:t>Ethereum</a:t>
          </a:r>
          <a:endParaRPr lang="fr-FR" dirty="0"/>
        </a:p>
      </dgm:t>
    </dgm:pt>
    <dgm:pt modelId="{C417568D-A7CA-46E5-B4F7-72A9CFDD39AF}" type="parTrans" cxnId="{C5D8B7B8-3D87-4D4D-BFC1-AA05E41BEDF8}">
      <dgm:prSet/>
      <dgm:spPr/>
      <dgm:t>
        <a:bodyPr/>
        <a:lstStyle/>
        <a:p>
          <a:endParaRPr lang="fr-FR"/>
        </a:p>
      </dgm:t>
    </dgm:pt>
    <dgm:pt modelId="{32191973-B6BD-4D84-8077-F4ACAE2E4514}" type="sibTrans" cxnId="{C5D8B7B8-3D87-4D4D-BFC1-AA05E41BEDF8}">
      <dgm:prSet/>
      <dgm:spPr/>
      <dgm:t>
        <a:bodyPr/>
        <a:lstStyle/>
        <a:p>
          <a:endParaRPr lang="fr-FR"/>
        </a:p>
      </dgm:t>
    </dgm:pt>
    <dgm:pt modelId="{F7D0F2AF-10E8-43C4-960D-CA356C7B2010}">
      <dgm:prSet phldrT="[Texte]"/>
      <dgm:spPr>
        <a:solidFill>
          <a:srgbClr val="00B050"/>
        </a:solidFill>
      </dgm:spPr>
      <dgm:t>
        <a:bodyPr/>
        <a:lstStyle/>
        <a:p>
          <a:r>
            <a:rPr lang="fr-FR" dirty="0" smtClean="0"/>
            <a:t>2021</a:t>
          </a:r>
        </a:p>
        <a:p>
          <a:r>
            <a:rPr lang="fr-FR" dirty="0" err="1" smtClean="0"/>
            <a:t>Everydays</a:t>
          </a:r>
          <a:r>
            <a:rPr lang="fr-FR" dirty="0" smtClean="0"/>
            <a:t> : the First 5000 </a:t>
          </a:r>
          <a:r>
            <a:rPr lang="fr-FR" dirty="0" err="1" smtClean="0"/>
            <a:t>days</a:t>
          </a:r>
          <a:r>
            <a:rPr lang="fr-FR" dirty="0" smtClean="0"/>
            <a:t> de </a:t>
          </a:r>
          <a:r>
            <a:rPr lang="fr-FR" dirty="0" err="1" smtClean="0"/>
            <a:t>Beeple</a:t>
          </a:r>
          <a:r>
            <a:rPr lang="fr-FR" dirty="0" smtClean="0"/>
            <a:t> vendu pour 69 millions de dollars chez Sotheby’s</a:t>
          </a:r>
          <a:endParaRPr lang="fr-FR" dirty="0"/>
        </a:p>
      </dgm:t>
    </dgm:pt>
    <dgm:pt modelId="{FF50E1EB-FE36-4F9A-AB6B-070772D35B44}" type="parTrans" cxnId="{ACC9FFD7-61B5-4120-9810-2D89C173A650}">
      <dgm:prSet/>
      <dgm:spPr/>
      <dgm:t>
        <a:bodyPr/>
        <a:lstStyle/>
        <a:p>
          <a:endParaRPr lang="fr-FR"/>
        </a:p>
      </dgm:t>
    </dgm:pt>
    <dgm:pt modelId="{B000F167-D76A-4C5E-A5C6-384ABB56E6D7}" type="sibTrans" cxnId="{ACC9FFD7-61B5-4120-9810-2D89C173A650}">
      <dgm:prSet/>
      <dgm:spPr/>
      <dgm:t>
        <a:bodyPr/>
        <a:lstStyle/>
        <a:p>
          <a:endParaRPr lang="fr-FR"/>
        </a:p>
      </dgm:t>
    </dgm:pt>
    <dgm:pt modelId="{4D05F0F7-8780-4B2D-8C85-C70470C5C331}">
      <dgm:prSet phldrT="[Texte]"/>
      <dgm:spPr>
        <a:solidFill>
          <a:srgbClr val="00B050"/>
        </a:solidFill>
      </dgm:spPr>
      <dgm:t>
        <a:bodyPr/>
        <a:lstStyle/>
        <a:p>
          <a:r>
            <a:rPr lang="fr-FR" dirty="0" smtClean="0"/>
            <a:t>2021</a:t>
          </a:r>
        </a:p>
        <a:p>
          <a:r>
            <a:rPr lang="fr-FR" dirty="0" smtClean="0"/>
            <a:t>Quantum vendu 1,47 Millions de $ chez Sotheby’s</a:t>
          </a:r>
        </a:p>
        <a:p>
          <a:r>
            <a:rPr lang="fr-FR" dirty="0" err="1" smtClean="0"/>
            <a:t>Cryptopunk</a:t>
          </a:r>
          <a:r>
            <a:rPr lang="fr-FR" dirty="0" smtClean="0"/>
            <a:t> #7523</a:t>
          </a:r>
        </a:p>
        <a:p>
          <a:r>
            <a:rPr lang="fr-FR" dirty="0" smtClean="0"/>
            <a:t>11,7 millions de $ chez Sotheby’s</a:t>
          </a:r>
        </a:p>
        <a:p>
          <a:endParaRPr lang="fr-FR" dirty="0" smtClean="0"/>
        </a:p>
      </dgm:t>
    </dgm:pt>
    <dgm:pt modelId="{5C33CAE7-3656-4084-B1F3-50252EB2584C}" type="parTrans" cxnId="{85D597E9-06DA-44CD-8515-D1202E400D15}">
      <dgm:prSet/>
      <dgm:spPr/>
      <dgm:t>
        <a:bodyPr/>
        <a:lstStyle/>
        <a:p>
          <a:endParaRPr lang="fr-FR"/>
        </a:p>
      </dgm:t>
    </dgm:pt>
    <dgm:pt modelId="{7FDF6FA7-318F-42ED-8B6E-555505A37EB7}" type="sibTrans" cxnId="{85D597E9-06DA-44CD-8515-D1202E400D15}">
      <dgm:prSet/>
      <dgm:spPr/>
      <dgm:t>
        <a:bodyPr/>
        <a:lstStyle/>
        <a:p>
          <a:endParaRPr lang="fr-FR"/>
        </a:p>
      </dgm:t>
    </dgm:pt>
    <dgm:pt modelId="{05F56A80-B486-41C3-8475-A0ABD4397589}" type="pres">
      <dgm:prSet presAssocID="{16E42B5D-E19E-4256-BE13-F722663955FC}" presName="Name0" presStyleCnt="0">
        <dgm:presLayoutVars>
          <dgm:dir/>
          <dgm:resizeHandles val="exact"/>
        </dgm:presLayoutVars>
      </dgm:prSet>
      <dgm:spPr/>
    </dgm:pt>
    <dgm:pt modelId="{2C9E09A2-2AF0-4C22-ADAF-AD926B0CEF2D}" type="pres">
      <dgm:prSet presAssocID="{03D07E0D-DACC-48B5-8BCE-53E642099648}" presName="node" presStyleLbl="node1" presStyleIdx="0" presStyleCnt="3">
        <dgm:presLayoutVars>
          <dgm:bulletEnabled val="1"/>
        </dgm:presLayoutVars>
      </dgm:prSet>
      <dgm:spPr/>
      <dgm:t>
        <a:bodyPr/>
        <a:lstStyle/>
        <a:p>
          <a:endParaRPr lang="fr-FR"/>
        </a:p>
      </dgm:t>
    </dgm:pt>
    <dgm:pt modelId="{BA3D7A38-B598-4B15-8C99-28A855AF4B23}" type="pres">
      <dgm:prSet presAssocID="{32191973-B6BD-4D84-8077-F4ACAE2E4514}" presName="sibTrans" presStyleLbl="sibTrans2D1" presStyleIdx="0" presStyleCnt="2"/>
      <dgm:spPr/>
      <dgm:t>
        <a:bodyPr/>
        <a:lstStyle/>
        <a:p>
          <a:endParaRPr lang="fr-FR"/>
        </a:p>
      </dgm:t>
    </dgm:pt>
    <dgm:pt modelId="{CFDB04A6-151C-4747-85D9-C51138805590}" type="pres">
      <dgm:prSet presAssocID="{32191973-B6BD-4D84-8077-F4ACAE2E4514}" presName="connectorText" presStyleLbl="sibTrans2D1" presStyleIdx="0" presStyleCnt="2"/>
      <dgm:spPr/>
      <dgm:t>
        <a:bodyPr/>
        <a:lstStyle/>
        <a:p>
          <a:endParaRPr lang="fr-FR"/>
        </a:p>
      </dgm:t>
    </dgm:pt>
    <dgm:pt modelId="{2F42F3CE-0BB2-47D0-8EA3-E9C5C33D1F78}" type="pres">
      <dgm:prSet presAssocID="{F7D0F2AF-10E8-43C4-960D-CA356C7B2010}" presName="node" presStyleLbl="node1" presStyleIdx="1" presStyleCnt="3">
        <dgm:presLayoutVars>
          <dgm:bulletEnabled val="1"/>
        </dgm:presLayoutVars>
      </dgm:prSet>
      <dgm:spPr/>
      <dgm:t>
        <a:bodyPr/>
        <a:lstStyle/>
        <a:p>
          <a:endParaRPr lang="fr-FR"/>
        </a:p>
      </dgm:t>
    </dgm:pt>
    <dgm:pt modelId="{1BAF3B70-A3F7-488D-AD20-6331F0159DBA}" type="pres">
      <dgm:prSet presAssocID="{B000F167-D76A-4C5E-A5C6-384ABB56E6D7}" presName="sibTrans" presStyleLbl="sibTrans2D1" presStyleIdx="1" presStyleCnt="2"/>
      <dgm:spPr/>
      <dgm:t>
        <a:bodyPr/>
        <a:lstStyle/>
        <a:p>
          <a:endParaRPr lang="fr-FR"/>
        </a:p>
      </dgm:t>
    </dgm:pt>
    <dgm:pt modelId="{518B131E-DD3B-4E9A-974A-B081DD89B4CC}" type="pres">
      <dgm:prSet presAssocID="{B000F167-D76A-4C5E-A5C6-384ABB56E6D7}" presName="connectorText" presStyleLbl="sibTrans2D1" presStyleIdx="1" presStyleCnt="2"/>
      <dgm:spPr/>
      <dgm:t>
        <a:bodyPr/>
        <a:lstStyle/>
        <a:p>
          <a:endParaRPr lang="fr-FR"/>
        </a:p>
      </dgm:t>
    </dgm:pt>
    <dgm:pt modelId="{0411EF5A-422C-4B9B-9E70-6E259D71A6DD}" type="pres">
      <dgm:prSet presAssocID="{4D05F0F7-8780-4B2D-8C85-C70470C5C331}" presName="node" presStyleLbl="node1" presStyleIdx="2" presStyleCnt="3">
        <dgm:presLayoutVars>
          <dgm:bulletEnabled val="1"/>
        </dgm:presLayoutVars>
      </dgm:prSet>
      <dgm:spPr/>
      <dgm:t>
        <a:bodyPr/>
        <a:lstStyle/>
        <a:p>
          <a:endParaRPr lang="fr-FR"/>
        </a:p>
      </dgm:t>
    </dgm:pt>
  </dgm:ptLst>
  <dgm:cxnLst>
    <dgm:cxn modelId="{C83620C9-BD4F-4543-9FE2-5F3CA1884AD6}" type="presOf" srcId="{F7D0F2AF-10E8-43C4-960D-CA356C7B2010}" destId="{2F42F3CE-0BB2-47D0-8EA3-E9C5C33D1F78}" srcOrd="0" destOrd="0" presId="urn:microsoft.com/office/officeart/2005/8/layout/process1"/>
    <dgm:cxn modelId="{6241D3B5-143D-4585-A0F0-5425F9C8278C}" type="presOf" srcId="{16E42B5D-E19E-4256-BE13-F722663955FC}" destId="{05F56A80-B486-41C3-8475-A0ABD4397589}" srcOrd="0" destOrd="0" presId="urn:microsoft.com/office/officeart/2005/8/layout/process1"/>
    <dgm:cxn modelId="{C5D8B7B8-3D87-4D4D-BFC1-AA05E41BEDF8}" srcId="{16E42B5D-E19E-4256-BE13-F722663955FC}" destId="{03D07E0D-DACC-48B5-8BCE-53E642099648}" srcOrd="0" destOrd="0" parTransId="{C417568D-A7CA-46E5-B4F7-72A9CFDD39AF}" sibTransId="{32191973-B6BD-4D84-8077-F4ACAE2E4514}"/>
    <dgm:cxn modelId="{807ECDAB-ABC9-4A42-BA3F-029DA7F78C70}" type="presOf" srcId="{B000F167-D76A-4C5E-A5C6-384ABB56E6D7}" destId="{518B131E-DD3B-4E9A-974A-B081DD89B4CC}" srcOrd="1" destOrd="0" presId="urn:microsoft.com/office/officeart/2005/8/layout/process1"/>
    <dgm:cxn modelId="{85D597E9-06DA-44CD-8515-D1202E400D15}" srcId="{16E42B5D-E19E-4256-BE13-F722663955FC}" destId="{4D05F0F7-8780-4B2D-8C85-C70470C5C331}" srcOrd="2" destOrd="0" parTransId="{5C33CAE7-3656-4084-B1F3-50252EB2584C}" sibTransId="{7FDF6FA7-318F-42ED-8B6E-555505A37EB7}"/>
    <dgm:cxn modelId="{DBE4CFC7-74DF-4C1F-BD65-624F88530BD8}" type="presOf" srcId="{03D07E0D-DACC-48B5-8BCE-53E642099648}" destId="{2C9E09A2-2AF0-4C22-ADAF-AD926B0CEF2D}" srcOrd="0" destOrd="0" presId="urn:microsoft.com/office/officeart/2005/8/layout/process1"/>
    <dgm:cxn modelId="{ADB1D58F-039B-4C92-861A-E699F340E569}" type="presOf" srcId="{32191973-B6BD-4D84-8077-F4ACAE2E4514}" destId="{CFDB04A6-151C-4747-85D9-C51138805590}" srcOrd="1" destOrd="0" presId="urn:microsoft.com/office/officeart/2005/8/layout/process1"/>
    <dgm:cxn modelId="{983512FE-8E7A-4C64-B901-1EF841E215C2}" type="presOf" srcId="{32191973-B6BD-4D84-8077-F4ACAE2E4514}" destId="{BA3D7A38-B598-4B15-8C99-28A855AF4B23}" srcOrd="0" destOrd="0" presId="urn:microsoft.com/office/officeart/2005/8/layout/process1"/>
    <dgm:cxn modelId="{ACC9FFD7-61B5-4120-9810-2D89C173A650}" srcId="{16E42B5D-E19E-4256-BE13-F722663955FC}" destId="{F7D0F2AF-10E8-43C4-960D-CA356C7B2010}" srcOrd="1" destOrd="0" parTransId="{FF50E1EB-FE36-4F9A-AB6B-070772D35B44}" sibTransId="{B000F167-D76A-4C5E-A5C6-384ABB56E6D7}"/>
    <dgm:cxn modelId="{BF00C5C4-EEF5-4D6D-B76C-6E74CF82BE3D}" type="presOf" srcId="{B000F167-D76A-4C5E-A5C6-384ABB56E6D7}" destId="{1BAF3B70-A3F7-488D-AD20-6331F0159DBA}" srcOrd="0" destOrd="0" presId="urn:microsoft.com/office/officeart/2005/8/layout/process1"/>
    <dgm:cxn modelId="{3465B7A0-B421-4F63-BA9A-3AA6014C394B}" type="presOf" srcId="{4D05F0F7-8780-4B2D-8C85-C70470C5C331}" destId="{0411EF5A-422C-4B9B-9E70-6E259D71A6DD}" srcOrd="0" destOrd="0" presId="urn:microsoft.com/office/officeart/2005/8/layout/process1"/>
    <dgm:cxn modelId="{A4F40E1F-D0DC-4C10-A6C4-86F041B05DD9}" type="presParOf" srcId="{05F56A80-B486-41C3-8475-A0ABD4397589}" destId="{2C9E09A2-2AF0-4C22-ADAF-AD926B0CEF2D}" srcOrd="0" destOrd="0" presId="urn:microsoft.com/office/officeart/2005/8/layout/process1"/>
    <dgm:cxn modelId="{423FC85B-65DE-4900-AA12-13AE5017D6FF}" type="presParOf" srcId="{05F56A80-B486-41C3-8475-A0ABD4397589}" destId="{BA3D7A38-B598-4B15-8C99-28A855AF4B23}" srcOrd="1" destOrd="0" presId="urn:microsoft.com/office/officeart/2005/8/layout/process1"/>
    <dgm:cxn modelId="{32B5E802-C081-4B14-87F1-35A6E26B02D6}" type="presParOf" srcId="{BA3D7A38-B598-4B15-8C99-28A855AF4B23}" destId="{CFDB04A6-151C-4747-85D9-C51138805590}" srcOrd="0" destOrd="0" presId="urn:microsoft.com/office/officeart/2005/8/layout/process1"/>
    <dgm:cxn modelId="{4DB586D1-3858-40F3-8682-C6907E67A623}" type="presParOf" srcId="{05F56A80-B486-41C3-8475-A0ABD4397589}" destId="{2F42F3CE-0BB2-47D0-8EA3-E9C5C33D1F78}" srcOrd="2" destOrd="0" presId="urn:microsoft.com/office/officeart/2005/8/layout/process1"/>
    <dgm:cxn modelId="{6329C25A-C97B-4F5A-9354-5E6D2C924284}" type="presParOf" srcId="{05F56A80-B486-41C3-8475-A0ABD4397589}" destId="{1BAF3B70-A3F7-488D-AD20-6331F0159DBA}" srcOrd="3" destOrd="0" presId="urn:microsoft.com/office/officeart/2005/8/layout/process1"/>
    <dgm:cxn modelId="{F30753A5-81BF-4D7F-952F-0A745D762AA4}" type="presParOf" srcId="{1BAF3B70-A3F7-488D-AD20-6331F0159DBA}" destId="{518B131E-DD3B-4E9A-974A-B081DD89B4CC}" srcOrd="0" destOrd="0" presId="urn:microsoft.com/office/officeart/2005/8/layout/process1"/>
    <dgm:cxn modelId="{80B4272B-B4D3-4B05-8298-1CA0DA042BEB}" type="presParOf" srcId="{05F56A80-B486-41C3-8475-A0ABD4397589}" destId="{0411EF5A-422C-4B9B-9E70-6E259D71A6DD}"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210AD-FF56-4D0E-9A9F-4C5A285A0828}">
      <dsp:nvSpPr>
        <dsp:cNvPr id="0" name=""/>
        <dsp:cNvSpPr/>
      </dsp:nvSpPr>
      <dsp:spPr>
        <a:xfrm>
          <a:off x="793" y="721"/>
          <a:ext cx="3095624" cy="185737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0" i="0" kern="1200" smtClean="0"/>
            <a:t>NFT marketplace OpenSea had a trading volume in November 2022 that was three times higher than Solana market place Magic Eden</a:t>
          </a:r>
          <a:endParaRPr lang="en-US" sz="1600" kern="1200"/>
        </a:p>
      </dsp:txBody>
      <dsp:txXfrm>
        <a:off x="793" y="721"/>
        <a:ext cx="3095624" cy="1857374"/>
      </dsp:txXfrm>
    </dsp:sp>
    <dsp:sp modelId="{0C431E59-19D6-45B3-8573-9A56BBE75188}">
      <dsp:nvSpPr>
        <dsp:cNvPr id="0" name=""/>
        <dsp:cNvSpPr/>
      </dsp:nvSpPr>
      <dsp:spPr>
        <a:xfrm>
          <a:off x="3405980" y="721"/>
          <a:ext cx="3095624" cy="185737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0" i="0" kern="1200" smtClean="0"/>
            <a:t>Axie Infinity, NBA Top Shot, and Decentraland, for instance, are example of </a:t>
          </a:r>
          <a:r>
            <a:rPr lang="en-US" sz="1600" b="0" i="0" kern="1200" smtClean="0">
              <a:hlinkClick xmlns:r="http://schemas.openxmlformats.org/officeDocument/2006/relationships" r:id="rId1"/>
            </a:rPr>
            <a:t>popular NFT games that either rely on collectibles or on metaverses</a:t>
          </a:r>
          <a:endParaRPr lang="en-US" sz="1600" kern="1200"/>
        </a:p>
      </dsp:txBody>
      <dsp:txXfrm>
        <a:off x="3405980" y="721"/>
        <a:ext cx="3095624" cy="1857374"/>
      </dsp:txXfrm>
    </dsp:sp>
    <dsp:sp modelId="{A71DFB35-C400-4440-A4EA-7E54757AA71D}">
      <dsp:nvSpPr>
        <dsp:cNvPr id="0" name=""/>
        <dsp:cNvSpPr/>
      </dsp:nvSpPr>
      <dsp:spPr>
        <a:xfrm>
          <a:off x="793" y="2167658"/>
          <a:ext cx="3095624" cy="185737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0" i="0" kern="1200" smtClean="0"/>
            <a:t>Finally, CryptoPunks and Solanart are platform that specialize in crypto art - NFTs with unique pictures or artwork. Art was </a:t>
          </a:r>
          <a:r>
            <a:rPr lang="en-US" sz="1600" b="0" i="0" kern="1200" smtClean="0">
              <a:hlinkClick xmlns:r="http://schemas.openxmlformats.org/officeDocument/2006/relationships" r:id="rId2"/>
            </a:rPr>
            <a:t>one of the most popular categories for NFTs</a:t>
          </a:r>
          <a:r>
            <a:rPr lang="en-US" sz="1600" b="0" i="0" kern="1200" smtClean="0"/>
            <a:t>.</a:t>
          </a:r>
          <a:endParaRPr lang="en-US" sz="1600" kern="1200"/>
        </a:p>
      </dsp:txBody>
      <dsp:txXfrm>
        <a:off x="793" y="2167658"/>
        <a:ext cx="3095624" cy="1857374"/>
      </dsp:txXfrm>
    </dsp:sp>
    <dsp:sp modelId="{DE8EB279-6349-4D19-BC27-AFC31DFF4EA3}">
      <dsp:nvSpPr>
        <dsp:cNvPr id="0" name=""/>
        <dsp:cNvSpPr/>
      </dsp:nvSpPr>
      <dsp:spPr>
        <a:xfrm>
          <a:off x="3405980" y="2167658"/>
          <a:ext cx="3095624" cy="185737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0" i="0" kern="1200" smtClean="0"/>
            <a:t>OpenSea and Sushiswap, on the other hand, function more like </a:t>
          </a:r>
          <a:r>
            <a:rPr lang="en-US" sz="1600" b="0" i="0" kern="1200" smtClean="0">
              <a:hlinkClick xmlns:r="http://schemas.openxmlformats.org/officeDocument/2006/relationships" r:id="rId3"/>
            </a:rPr>
            <a:t>decentralized exchanges</a:t>
          </a:r>
          <a:r>
            <a:rPr lang="en-US" sz="1600" b="0" i="0" kern="1200" smtClean="0"/>
            <a:t>, where people can go and buy either NFT or crypto</a:t>
          </a:r>
          <a:endParaRPr lang="en-US" sz="1600" kern="1200"/>
        </a:p>
      </dsp:txBody>
      <dsp:txXfrm>
        <a:off x="3405980" y="2167658"/>
        <a:ext cx="3095624" cy="185737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AF62DB-D43B-42CF-B624-B7DD4E42343A}">
      <dsp:nvSpPr>
        <dsp:cNvPr id="0" name=""/>
        <dsp:cNvSpPr/>
      </dsp:nvSpPr>
      <dsp:spPr>
        <a:xfrm>
          <a:off x="992" y="194138"/>
          <a:ext cx="3869531" cy="23217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fr-FR" sz="2600" kern="1200" dirty="0" smtClean="0"/>
            <a:t>CARITATIF</a:t>
          </a:r>
        </a:p>
        <a:p>
          <a:pPr lvl="0" algn="ctr" defTabSz="1155700">
            <a:lnSpc>
              <a:spcPct val="90000"/>
            </a:lnSpc>
            <a:spcBef>
              <a:spcPct val="0"/>
            </a:spcBef>
            <a:spcAft>
              <a:spcPct val="35000"/>
            </a:spcAft>
          </a:pPr>
          <a:r>
            <a:rPr lang="fr-FR" sz="2600" kern="1200" dirty="0" smtClean="0"/>
            <a:t>Association pour les chiens</a:t>
          </a:r>
          <a:endParaRPr lang="fr-FR" sz="2600" kern="1200" dirty="0"/>
        </a:p>
      </dsp:txBody>
      <dsp:txXfrm>
        <a:off x="992" y="194138"/>
        <a:ext cx="3869531" cy="2321718"/>
      </dsp:txXfrm>
    </dsp:sp>
    <dsp:sp modelId="{0493B6F0-FB04-4777-890C-71909FCD1A80}">
      <dsp:nvSpPr>
        <dsp:cNvPr id="0" name=""/>
        <dsp:cNvSpPr/>
      </dsp:nvSpPr>
      <dsp:spPr>
        <a:xfrm>
          <a:off x="4257476" y="194138"/>
          <a:ext cx="3869531" cy="232171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fr-FR" sz="2600" kern="1200" dirty="0" smtClean="0"/>
            <a:t>Licence d’exploitation (l’autorisation d’exploiter l’image de son NFT) aux détenteurs de </a:t>
          </a:r>
          <a:r>
            <a:rPr lang="fr-FR" sz="2600" kern="1200" dirty="0" err="1" smtClean="0"/>
            <a:t>Bored</a:t>
          </a:r>
          <a:r>
            <a:rPr lang="fr-FR" sz="2600" kern="1200" dirty="0" smtClean="0"/>
            <a:t> Ape. </a:t>
          </a:r>
          <a:endParaRPr lang="fr-FR" sz="2600" kern="1200" dirty="0"/>
        </a:p>
      </dsp:txBody>
      <dsp:txXfrm>
        <a:off x="4257476" y="194138"/>
        <a:ext cx="3869531" cy="2321718"/>
      </dsp:txXfrm>
    </dsp:sp>
    <dsp:sp modelId="{B53AA2B9-0759-40FE-967A-EB6192C61E01}">
      <dsp:nvSpPr>
        <dsp:cNvPr id="0" name=""/>
        <dsp:cNvSpPr/>
      </dsp:nvSpPr>
      <dsp:spPr>
        <a:xfrm>
          <a:off x="992" y="2902810"/>
          <a:ext cx="3869531" cy="232171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fr-FR" sz="2600" kern="1200" dirty="0" smtClean="0"/>
            <a:t>AIRDROP</a:t>
          </a:r>
        </a:p>
        <a:p>
          <a:pPr lvl="0" algn="ctr" defTabSz="1155700">
            <a:lnSpc>
              <a:spcPct val="90000"/>
            </a:lnSpc>
            <a:spcBef>
              <a:spcPct val="0"/>
            </a:spcBef>
            <a:spcAft>
              <a:spcPct val="35000"/>
            </a:spcAft>
          </a:pPr>
          <a:r>
            <a:rPr lang="fr-FR" sz="2600" kern="1200" dirty="0" smtClean="0"/>
            <a:t>FAIR DISTRIBUTION</a:t>
          </a:r>
          <a:endParaRPr lang="fr-FR" sz="2600" kern="1200" dirty="0"/>
        </a:p>
      </dsp:txBody>
      <dsp:txXfrm>
        <a:off x="992" y="2902810"/>
        <a:ext cx="3869531" cy="2321718"/>
      </dsp:txXfrm>
    </dsp:sp>
    <dsp:sp modelId="{8B4AB00D-7A6A-4F47-9A0C-27B6A0393749}">
      <dsp:nvSpPr>
        <dsp:cNvPr id="0" name=""/>
        <dsp:cNvSpPr/>
      </dsp:nvSpPr>
      <dsp:spPr>
        <a:xfrm>
          <a:off x="4257476" y="2902810"/>
          <a:ext cx="3869531" cy="232171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fr-FR" sz="2600" kern="1200" dirty="0" smtClean="0"/>
            <a:t>ROADMAP</a:t>
          </a:r>
          <a:endParaRPr lang="fr-FR" sz="2600" kern="1200" dirty="0"/>
        </a:p>
      </dsp:txBody>
      <dsp:txXfrm>
        <a:off x="4257476" y="2902810"/>
        <a:ext cx="3869531" cy="232171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305DEE-0328-4484-89C9-B155A07D787F}">
      <dsp:nvSpPr>
        <dsp:cNvPr id="0" name=""/>
        <dsp:cNvSpPr/>
      </dsp:nvSpPr>
      <dsp:spPr>
        <a:xfrm>
          <a:off x="682" y="277632"/>
          <a:ext cx="2663576" cy="159814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fr-FR" sz="2100" kern="1200" dirty="0" smtClean="0"/>
            <a:t>Marques de </a:t>
          </a:r>
          <a:r>
            <a:rPr lang="fr-FR" sz="2100" kern="1200" dirty="0" err="1" smtClean="0"/>
            <a:t>wearables</a:t>
          </a:r>
          <a:endParaRPr lang="fr-FR" sz="2100" kern="1200" dirty="0"/>
        </a:p>
      </dsp:txBody>
      <dsp:txXfrm>
        <a:off x="682" y="277632"/>
        <a:ext cx="2663576" cy="1598146"/>
      </dsp:txXfrm>
    </dsp:sp>
    <dsp:sp modelId="{8E819C2F-B27E-47DB-A2D9-327C44E5E1D8}">
      <dsp:nvSpPr>
        <dsp:cNvPr id="0" name=""/>
        <dsp:cNvSpPr/>
      </dsp:nvSpPr>
      <dsp:spPr>
        <a:xfrm>
          <a:off x="2930617" y="277632"/>
          <a:ext cx="2663576" cy="159814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fr-FR" sz="2100" kern="1200" dirty="0" err="1" smtClean="0"/>
            <a:t>DressX</a:t>
          </a:r>
          <a:endParaRPr lang="fr-FR" sz="2100" kern="1200" dirty="0" smtClean="0"/>
        </a:p>
        <a:p>
          <a:pPr lvl="0" algn="ctr" defTabSz="933450">
            <a:lnSpc>
              <a:spcPct val="90000"/>
            </a:lnSpc>
            <a:spcBef>
              <a:spcPct val="0"/>
            </a:spcBef>
            <a:spcAft>
              <a:spcPct val="35000"/>
            </a:spcAft>
          </a:pPr>
          <a:r>
            <a:rPr lang="fr-FR" sz="2100" kern="1200" dirty="0" smtClean="0"/>
            <a:t>(édition limitée, partenariat crypto.com)</a:t>
          </a:r>
          <a:endParaRPr lang="fr-FR" sz="2100" kern="1200" dirty="0"/>
        </a:p>
      </dsp:txBody>
      <dsp:txXfrm>
        <a:off x="2930617" y="277632"/>
        <a:ext cx="2663576" cy="1598146"/>
      </dsp:txXfrm>
    </dsp:sp>
    <dsp:sp modelId="{F45B7174-7972-468D-8ADF-BC96F9F842F7}">
      <dsp:nvSpPr>
        <dsp:cNvPr id="0" name=""/>
        <dsp:cNvSpPr/>
      </dsp:nvSpPr>
      <dsp:spPr>
        <a:xfrm>
          <a:off x="682" y="2142136"/>
          <a:ext cx="2663576" cy="159814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fr-FR" sz="2100" kern="1200" dirty="0" err="1" smtClean="0"/>
            <a:t>Republiqe</a:t>
          </a:r>
          <a:endParaRPr lang="fr-FR" sz="2100" kern="1200" dirty="0" smtClean="0"/>
        </a:p>
        <a:p>
          <a:pPr lvl="0" algn="ctr" defTabSz="933450">
            <a:lnSpc>
              <a:spcPct val="90000"/>
            </a:lnSpc>
            <a:spcBef>
              <a:spcPct val="0"/>
            </a:spcBef>
            <a:spcAft>
              <a:spcPct val="35000"/>
            </a:spcAft>
          </a:pPr>
          <a:r>
            <a:rPr lang="fr-FR" sz="2100" kern="1200" dirty="0" smtClean="0"/>
            <a:t>(adapté à la forme de l’avatar)</a:t>
          </a:r>
          <a:endParaRPr lang="fr-FR" sz="2100" kern="1200" dirty="0"/>
        </a:p>
      </dsp:txBody>
      <dsp:txXfrm>
        <a:off x="682" y="2142136"/>
        <a:ext cx="2663576" cy="1598146"/>
      </dsp:txXfrm>
    </dsp:sp>
    <dsp:sp modelId="{B3CF1A26-DF7D-4852-B687-5D2F56F9DF3F}">
      <dsp:nvSpPr>
        <dsp:cNvPr id="0" name=""/>
        <dsp:cNvSpPr/>
      </dsp:nvSpPr>
      <dsp:spPr>
        <a:xfrm>
          <a:off x="2930617" y="2142136"/>
          <a:ext cx="2663576" cy="159814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fr-FR" sz="2100" kern="1200" dirty="0" smtClean="0"/>
            <a:t>The Fabricant</a:t>
          </a:r>
        </a:p>
        <a:p>
          <a:pPr lvl="0" algn="ctr" defTabSz="933450">
            <a:lnSpc>
              <a:spcPct val="90000"/>
            </a:lnSpc>
            <a:spcBef>
              <a:spcPct val="0"/>
            </a:spcBef>
            <a:spcAft>
              <a:spcPct val="35000"/>
            </a:spcAft>
          </a:pPr>
          <a:r>
            <a:rPr lang="fr-FR" sz="2100" kern="1200" dirty="0" smtClean="0"/>
            <a:t>(NFT pour Puma)</a:t>
          </a:r>
          <a:endParaRPr lang="fr-FR" sz="2100" kern="1200" dirty="0"/>
        </a:p>
      </dsp:txBody>
      <dsp:txXfrm>
        <a:off x="2930617" y="2142136"/>
        <a:ext cx="2663576" cy="15981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8B55F-67E1-4DBE-8042-18DEA6BFA855}">
      <dsp:nvSpPr>
        <dsp:cNvPr id="0" name=""/>
        <dsp:cNvSpPr/>
      </dsp:nvSpPr>
      <dsp:spPr>
        <a:xfrm>
          <a:off x="952846" y="1215166"/>
          <a:ext cx="69106" cy="6910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8D8291-A8A3-4570-A5F7-C1A0036CB057}">
      <dsp:nvSpPr>
        <dsp:cNvPr id="0" name=""/>
        <dsp:cNvSpPr/>
      </dsp:nvSpPr>
      <dsp:spPr>
        <a:xfrm>
          <a:off x="892309" y="1312181"/>
          <a:ext cx="69106" cy="6910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792E38-DF3D-48F8-A4A4-75E86AD51DFE}">
      <dsp:nvSpPr>
        <dsp:cNvPr id="0" name=""/>
        <dsp:cNvSpPr/>
      </dsp:nvSpPr>
      <dsp:spPr>
        <a:xfrm>
          <a:off x="820161" y="1396175"/>
          <a:ext cx="69106" cy="6910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2D80B1-4B4C-4523-AEBC-0F6DE51F87EF}">
      <dsp:nvSpPr>
        <dsp:cNvPr id="0" name=""/>
        <dsp:cNvSpPr/>
      </dsp:nvSpPr>
      <dsp:spPr>
        <a:xfrm>
          <a:off x="906407" y="238783"/>
          <a:ext cx="69106" cy="6910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83DC79-E002-4024-89B3-80DBD40B7D26}">
      <dsp:nvSpPr>
        <dsp:cNvPr id="0" name=""/>
        <dsp:cNvSpPr/>
      </dsp:nvSpPr>
      <dsp:spPr>
        <a:xfrm>
          <a:off x="998734" y="183766"/>
          <a:ext cx="69106" cy="6910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A4E170-512C-4588-A867-E28DBF3E8959}">
      <dsp:nvSpPr>
        <dsp:cNvPr id="0" name=""/>
        <dsp:cNvSpPr/>
      </dsp:nvSpPr>
      <dsp:spPr>
        <a:xfrm>
          <a:off x="1090784" y="128748"/>
          <a:ext cx="69106" cy="6910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790E23-DAD7-492A-9B8D-F8732935780B}">
      <dsp:nvSpPr>
        <dsp:cNvPr id="0" name=""/>
        <dsp:cNvSpPr/>
      </dsp:nvSpPr>
      <dsp:spPr>
        <a:xfrm>
          <a:off x="1182834" y="183766"/>
          <a:ext cx="69106" cy="6910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A724D3-79BF-4CB2-9576-E070426785A5}">
      <dsp:nvSpPr>
        <dsp:cNvPr id="0" name=""/>
        <dsp:cNvSpPr/>
      </dsp:nvSpPr>
      <dsp:spPr>
        <a:xfrm>
          <a:off x="1275161" y="238783"/>
          <a:ext cx="69106" cy="6910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49B9A6-1C8E-4EE6-9155-63091A0E33D2}">
      <dsp:nvSpPr>
        <dsp:cNvPr id="0" name=""/>
        <dsp:cNvSpPr/>
      </dsp:nvSpPr>
      <dsp:spPr>
        <a:xfrm>
          <a:off x="1090784" y="244835"/>
          <a:ext cx="69106" cy="6910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06179B-9B00-4D15-AEFA-F457B67C7DD6}">
      <dsp:nvSpPr>
        <dsp:cNvPr id="0" name=""/>
        <dsp:cNvSpPr/>
      </dsp:nvSpPr>
      <dsp:spPr>
        <a:xfrm>
          <a:off x="1090784" y="360923"/>
          <a:ext cx="69106" cy="6910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EEFEBC-2F12-40D1-8F12-070C35CCDF35}">
      <dsp:nvSpPr>
        <dsp:cNvPr id="0" name=""/>
        <dsp:cNvSpPr/>
      </dsp:nvSpPr>
      <dsp:spPr>
        <a:xfrm>
          <a:off x="528530" y="1648599"/>
          <a:ext cx="1490499" cy="39979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5489" tIns="38100" rIns="38100" bIns="38100" numCol="1" spcCol="1270" anchor="ctr" anchorCtr="0">
          <a:noAutofit/>
        </a:bodyPr>
        <a:lstStyle/>
        <a:p>
          <a:pPr lvl="0" algn="l" defTabSz="444500">
            <a:lnSpc>
              <a:spcPct val="90000"/>
            </a:lnSpc>
            <a:spcBef>
              <a:spcPct val="0"/>
            </a:spcBef>
            <a:spcAft>
              <a:spcPct val="35000"/>
            </a:spcAft>
          </a:pPr>
          <a:r>
            <a:rPr lang="fr-FR" sz="1000" kern="1200" dirty="0" smtClean="0"/>
            <a:t>Marketing Digital</a:t>
          </a:r>
          <a:endParaRPr lang="fr-FR" sz="1000" kern="1200" dirty="0"/>
        </a:p>
      </dsp:txBody>
      <dsp:txXfrm>
        <a:off x="548046" y="1668115"/>
        <a:ext cx="1451467" cy="360764"/>
      </dsp:txXfrm>
    </dsp:sp>
    <dsp:sp modelId="{B0BCC63C-75BB-4A3C-B101-D4B62850A1A7}">
      <dsp:nvSpPr>
        <dsp:cNvPr id="0" name=""/>
        <dsp:cNvSpPr/>
      </dsp:nvSpPr>
      <dsp:spPr>
        <a:xfrm>
          <a:off x="115270" y="1256872"/>
          <a:ext cx="691069" cy="691023"/>
        </a:xfrm>
        <a:prstGeom prst="ellipse">
          <a:avLst/>
        </a:prstGeom>
        <a:blipFill>
          <a:blip xmlns:r="http://schemas.openxmlformats.org/officeDocument/2006/relationships" r:embed="rId1" cstate="screen">
            <a:extLst>
              <a:ext uri="{28A0092B-C50C-407E-A947-70E740481C1C}">
                <a14:useLocalDpi xmlns:a14="http://schemas.microsoft.com/office/drawing/2010/main" val="0"/>
              </a:ext>
            </a:extLst>
          </a:blip>
          <a:srcRect/>
          <a:stretch>
            <a:fillRect l="-28000" r="-28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196B4C-936D-4ED7-AE41-058C0EC18C61}">
      <dsp:nvSpPr>
        <dsp:cNvPr id="0" name=""/>
        <dsp:cNvSpPr/>
      </dsp:nvSpPr>
      <dsp:spPr>
        <a:xfrm>
          <a:off x="1158509" y="866612"/>
          <a:ext cx="1490499" cy="39979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5489" tIns="38100" rIns="38100" bIns="38100" numCol="1" spcCol="1270" anchor="ctr" anchorCtr="0">
          <a:noAutofit/>
        </a:bodyPr>
        <a:lstStyle/>
        <a:p>
          <a:pPr lvl="0" algn="l" defTabSz="444500">
            <a:lnSpc>
              <a:spcPct val="90000"/>
            </a:lnSpc>
            <a:spcBef>
              <a:spcPct val="0"/>
            </a:spcBef>
            <a:spcAft>
              <a:spcPct val="35000"/>
            </a:spcAft>
          </a:pPr>
          <a:r>
            <a:rPr lang="fr-FR" sz="1000" kern="1200" dirty="0" smtClean="0"/>
            <a:t>@</a:t>
          </a:r>
          <a:r>
            <a:rPr lang="fr-FR" sz="1000" kern="1200" dirty="0" err="1" smtClean="0"/>
            <a:t>mercantiguerin</a:t>
          </a:r>
          <a:endParaRPr lang="fr-FR" sz="1000" kern="1200" dirty="0"/>
        </a:p>
      </dsp:txBody>
      <dsp:txXfrm>
        <a:off x="1178025" y="886128"/>
        <a:ext cx="1451467" cy="360764"/>
      </dsp:txXfrm>
    </dsp:sp>
    <dsp:sp modelId="{6CDAD01A-7AF5-4066-A562-67FE07ED0C6C}">
      <dsp:nvSpPr>
        <dsp:cNvPr id="0" name=""/>
        <dsp:cNvSpPr/>
      </dsp:nvSpPr>
      <dsp:spPr>
        <a:xfrm>
          <a:off x="745249" y="474885"/>
          <a:ext cx="691069" cy="691023"/>
        </a:xfrm>
        <a:prstGeom prst="ellipse">
          <a:avLst/>
        </a:prstGeom>
        <a:blipFill>
          <a:blip xmlns:r="http://schemas.openxmlformats.org/officeDocument/2006/relationships" r:embed="rId2" cstate="screen">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52E48-9C50-439C-B159-C012A066571C}">
      <dsp:nvSpPr>
        <dsp:cNvPr id="0" name=""/>
        <dsp:cNvSpPr/>
      </dsp:nvSpPr>
      <dsp:spPr>
        <a:xfrm>
          <a:off x="0" y="0"/>
          <a:ext cx="4165599" cy="249935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fr-FR" sz="2800" kern="1200" dirty="0" smtClean="0"/>
            <a:t>Preuve </a:t>
          </a:r>
        </a:p>
        <a:p>
          <a:pPr lvl="0" algn="ctr" defTabSz="1244600">
            <a:lnSpc>
              <a:spcPct val="90000"/>
            </a:lnSpc>
            <a:spcBef>
              <a:spcPct val="0"/>
            </a:spcBef>
            <a:spcAft>
              <a:spcPct val="35000"/>
            </a:spcAft>
          </a:pPr>
          <a:r>
            <a:rPr lang="fr-FR" sz="2800" kern="1200" dirty="0" smtClean="0"/>
            <a:t>Traçabilité</a:t>
          </a:r>
        </a:p>
        <a:p>
          <a:pPr lvl="0" algn="ctr" defTabSz="1244600">
            <a:lnSpc>
              <a:spcPct val="90000"/>
            </a:lnSpc>
            <a:spcBef>
              <a:spcPct val="0"/>
            </a:spcBef>
            <a:spcAft>
              <a:spcPct val="35000"/>
            </a:spcAft>
          </a:pPr>
          <a:r>
            <a:rPr lang="fr-FR" sz="2800" kern="1200" dirty="0" smtClean="0"/>
            <a:t>Sécurité</a:t>
          </a:r>
        </a:p>
        <a:p>
          <a:pPr lvl="0" algn="ctr" defTabSz="1244600">
            <a:lnSpc>
              <a:spcPct val="90000"/>
            </a:lnSpc>
            <a:spcBef>
              <a:spcPct val="0"/>
            </a:spcBef>
            <a:spcAft>
              <a:spcPct val="35000"/>
            </a:spcAft>
          </a:pPr>
          <a:r>
            <a:rPr lang="fr-FR" sz="2800" kern="1200" dirty="0" smtClean="0"/>
            <a:t>Horodatage</a:t>
          </a:r>
          <a:endParaRPr lang="fr-FR" sz="2800" kern="1200" dirty="0"/>
        </a:p>
      </dsp:txBody>
      <dsp:txXfrm>
        <a:off x="0" y="0"/>
        <a:ext cx="4165599" cy="2499359"/>
      </dsp:txXfrm>
    </dsp:sp>
    <dsp:sp modelId="{C58EEBD0-C83E-4FA5-B553-A56BF505AD10}">
      <dsp:nvSpPr>
        <dsp:cNvPr id="0" name=""/>
        <dsp:cNvSpPr/>
      </dsp:nvSpPr>
      <dsp:spPr>
        <a:xfrm>
          <a:off x="4986924" y="0"/>
          <a:ext cx="4165599" cy="249935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fr-FR" sz="2800" kern="1200" dirty="0" smtClean="0"/>
            <a:t>Déploiement de programmes auto-exécutables</a:t>
          </a:r>
        </a:p>
        <a:p>
          <a:pPr lvl="0" algn="ctr" defTabSz="1244600">
            <a:lnSpc>
              <a:spcPct val="90000"/>
            </a:lnSpc>
            <a:spcBef>
              <a:spcPct val="0"/>
            </a:spcBef>
            <a:spcAft>
              <a:spcPct val="35000"/>
            </a:spcAft>
          </a:pPr>
          <a:r>
            <a:rPr lang="fr-FR" sz="2800" kern="1200" dirty="0" smtClean="0"/>
            <a:t>SMART CONTRACTS</a:t>
          </a:r>
          <a:endParaRPr lang="fr-FR" sz="2800" kern="1200" dirty="0"/>
        </a:p>
      </dsp:txBody>
      <dsp:txXfrm>
        <a:off x="4986924" y="0"/>
        <a:ext cx="4165599" cy="2499359"/>
      </dsp:txXfrm>
    </dsp:sp>
    <dsp:sp modelId="{D5626921-3F08-472F-B40C-85828C627A1D}">
      <dsp:nvSpPr>
        <dsp:cNvPr id="0" name=""/>
        <dsp:cNvSpPr/>
      </dsp:nvSpPr>
      <dsp:spPr>
        <a:xfrm>
          <a:off x="0" y="2919307"/>
          <a:ext cx="4165599" cy="249935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fr-FR" sz="2800" kern="1200" dirty="0" smtClean="0"/>
            <a:t>Gestion des actifs numériques </a:t>
          </a:r>
        </a:p>
        <a:p>
          <a:pPr lvl="0" algn="ctr" defTabSz="1244600">
            <a:lnSpc>
              <a:spcPct val="90000"/>
            </a:lnSpc>
            <a:spcBef>
              <a:spcPct val="0"/>
            </a:spcBef>
            <a:spcAft>
              <a:spcPct val="35000"/>
            </a:spcAft>
          </a:pPr>
          <a:r>
            <a:rPr lang="fr-FR" sz="2800" kern="1200" dirty="0" smtClean="0"/>
            <a:t>Non fongible </a:t>
          </a:r>
          <a:r>
            <a:rPr lang="fr-FR" sz="2800" kern="1200" dirty="0" err="1" smtClean="0"/>
            <a:t>tokens</a:t>
          </a:r>
          <a:endParaRPr lang="fr-FR" sz="2800" kern="1200" dirty="0" smtClean="0"/>
        </a:p>
        <a:p>
          <a:pPr lvl="0" algn="ctr" defTabSz="1244600">
            <a:lnSpc>
              <a:spcPct val="90000"/>
            </a:lnSpc>
            <a:spcBef>
              <a:spcPct val="0"/>
            </a:spcBef>
            <a:spcAft>
              <a:spcPct val="35000"/>
            </a:spcAft>
          </a:pPr>
          <a:r>
            <a:rPr lang="fr-FR" sz="2800" kern="1200" dirty="0" smtClean="0"/>
            <a:t>(NFT)</a:t>
          </a:r>
          <a:endParaRPr lang="fr-FR" sz="2800" kern="1200" dirty="0"/>
        </a:p>
      </dsp:txBody>
      <dsp:txXfrm>
        <a:off x="0" y="2919307"/>
        <a:ext cx="4165599" cy="2499359"/>
      </dsp:txXfrm>
    </dsp:sp>
    <dsp:sp modelId="{9D2F95A0-7216-4BA0-9095-8FBC5A42626C}">
      <dsp:nvSpPr>
        <dsp:cNvPr id="0" name=""/>
        <dsp:cNvSpPr/>
      </dsp:nvSpPr>
      <dsp:spPr>
        <a:xfrm>
          <a:off x="5027448" y="2919307"/>
          <a:ext cx="4165599" cy="249935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fr-FR" sz="2800" kern="1200" dirty="0" smtClean="0"/>
            <a:t>Gestion des actifs numériques cryptos</a:t>
          </a:r>
        </a:p>
        <a:p>
          <a:pPr lvl="0" algn="ctr" defTabSz="1244600">
            <a:lnSpc>
              <a:spcPct val="90000"/>
            </a:lnSpc>
            <a:spcBef>
              <a:spcPct val="0"/>
            </a:spcBef>
            <a:spcAft>
              <a:spcPct val="35000"/>
            </a:spcAft>
          </a:pPr>
          <a:r>
            <a:rPr lang="fr-FR" sz="2800" kern="1200" dirty="0" smtClean="0"/>
            <a:t>(Bitcoins)</a:t>
          </a:r>
          <a:endParaRPr lang="fr-FR" sz="2800" kern="1200" dirty="0"/>
        </a:p>
      </dsp:txBody>
      <dsp:txXfrm>
        <a:off x="5027448" y="2919307"/>
        <a:ext cx="4165599" cy="24993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9D386A-DD84-48F4-92C3-A18548C0E31C}">
      <dsp:nvSpPr>
        <dsp:cNvPr id="0" name=""/>
        <dsp:cNvSpPr/>
      </dsp:nvSpPr>
      <dsp:spPr>
        <a:xfrm>
          <a:off x="992" y="194138"/>
          <a:ext cx="3869531" cy="23217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fr-FR" sz="3200" kern="1200" dirty="0" smtClean="0"/>
            <a:t>Fonctionnement d’un exchange centralisé</a:t>
          </a:r>
          <a:endParaRPr lang="fr-FR" sz="3200" kern="1200" dirty="0"/>
        </a:p>
      </dsp:txBody>
      <dsp:txXfrm>
        <a:off x="992" y="194138"/>
        <a:ext cx="3869531" cy="2321718"/>
      </dsp:txXfrm>
    </dsp:sp>
    <dsp:sp modelId="{773DF04C-B915-41E4-85A5-AD9E9DC9A6CD}">
      <dsp:nvSpPr>
        <dsp:cNvPr id="0" name=""/>
        <dsp:cNvSpPr/>
      </dsp:nvSpPr>
      <dsp:spPr>
        <a:xfrm>
          <a:off x="4257476" y="194138"/>
          <a:ext cx="3869531" cy="23217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FR" sz="2000" b="0" i="0" kern="1200" dirty="0" smtClean="0"/>
            <a:t> Vous déposez votre argent, soit du </a:t>
          </a:r>
          <a:r>
            <a:rPr lang="fr-FR" sz="2000" b="0" i="0" kern="1200" dirty="0" smtClean="0">
              <a:hlinkClick xmlns:r="http://schemas.openxmlformats.org/officeDocument/2006/relationships" r:id="rId1"/>
            </a:rPr>
            <a:t>fiat</a:t>
          </a:r>
          <a:r>
            <a:rPr lang="fr-FR" sz="2000" b="0" i="0" kern="1200" dirty="0" smtClean="0"/>
            <a:t> (par virement bancaire ou carte de crédit) ou des </a:t>
          </a:r>
          <a:r>
            <a:rPr lang="fr-FR" sz="2000" b="0" i="0" kern="1200" dirty="0" err="1" smtClean="0">
              <a:hlinkClick xmlns:r="http://schemas.openxmlformats.org/officeDocument/2006/relationships" r:id="rId2"/>
            </a:rPr>
            <a:t>cryptomonnaies</a:t>
          </a:r>
          <a:endParaRPr lang="fr-FR" sz="2000" b="0" i="0" kern="1200" dirty="0"/>
        </a:p>
      </dsp:txBody>
      <dsp:txXfrm>
        <a:off x="4257476" y="194138"/>
        <a:ext cx="3869531" cy="2321718"/>
      </dsp:txXfrm>
    </dsp:sp>
    <dsp:sp modelId="{5C20B4B6-8699-47F7-BEBF-3C365676F3A6}">
      <dsp:nvSpPr>
        <dsp:cNvPr id="0" name=""/>
        <dsp:cNvSpPr/>
      </dsp:nvSpPr>
      <dsp:spPr>
        <a:xfrm>
          <a:off x="992" y="2902810"/>
          <a:ext cx="3869531" cy="23217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FR" sz="2000" b="0" i="0" kern="1200" dirty="0" smtClean="0"/>
            <a:t>Vous ne possédez pas les </a:t>
          </a:r>
          <a:r>
            <a:rPr lang="fr-FR" sz="2000" b="0" i="0" kern="1200" dirty="0" smtClean="0">
              <a:hlinkClick xmlns:r="http://schemas.openxmlformats.org/officeDocument/2006/relationships" r:id="rId3"/>
            </a:rPr>
            <a:t>clés privées</a:t>
          </a:r>
          <a:r>
            <a:rPr lang="fr-FR" sz="2000" b="0" i="0" kern="1200" dirty="0" smtClean="0"/>
            <a:t> des fonds, ce qui signifie que lorsque vous effectuez un retrait, vous demandez à l'exchange de signer une transaction en votre nom. </a:t>
          </a:r>
          <a:endParaRPr lang="fr-FR" sz="2000" b="0" i="0" kern="1200" dirty="0"/>
        </a:p>
      </dsp:txBody>
      <dsp:txXfrm>
        <a:off x="992" y="2902810"/>
        <a:ext cx="3869531" cy="2321718"/>
      </dsp:txXfrm>
    </dsp:sp>
    <dsp:sp modelId="{4F4CE287-9766-4D50-8BAC-586114AD1882}">
      <dsp:nvSpPr>
        <dsp:cNvPr id="0" name=""/>
        <dsp:cNvSpPr/>
      </dsp:nvSpPr>
      <dsp:spPr>
        <a:xfrm>
          <a:off x="4257476" y="2902810"/>
          <a:ext cx="3869531" cy="23217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FR" sz="2000" b="0" i="0" kern="1200" smtClean="0"/>
            <a:t>Lorsque vous tradez, les transactions n'ont pas lieu sur la chaîne. L'exchange attribue des soldes aux utilisateurs dans sa propre base de données.</a:t>
          </a:r>
          <a:endParaRPr lang="fr-FR" sz="2000" b="0" i="0" kern="1200" dirty="0"/>
        </a:p>
      </dsp:txBody>
      <dsp:txXfrm>
        <a:off x="4257476" y="2902810"/>
        <a:ext cx="3869531" cy="23217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3BA6C8-CCB7-466E-AD51-F4EF5CCA5413}">
      <dsp:nvSpPr>
        <dsp:cNvPr id="0" name=""/>
        <dsp:cNvSpPr/>
      </dsp:nvSpPr>
      <dsp:spPr>
        <a:xfrm>
          <a:off x="897" y="281185"/>
          <a:ext cx="3500925" cy="21005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FR" sz="2000" b="0" i="0" kern="1200" dirty="0" smtClean="0"/>
            <a:t>Les ordres sont exécutés sur la chaîne (à l'aide de </a:t>
          </a:r>
          <a:r>
            <a:rPr lang="fr-FR" sz="2000" b="0" i="0" kern="1200" dirty="0" smtClean="0">
              <a:hlinkClick xmlns:r="http://schemas.openxmlformats.org/officeDocument/2006/relationships" r:id="rId1"/>
            </a:rPr>
            <a:t>smart </a:t>
          </a:r>
          <a:r>
            <a:rPr lang="fr-FR" sz="2000" b="0" i="0" kern="1200" dirty="0" err="1" smtClean="0">
              <a:hlinkClick xmlns:r="http://schemas.openxmlformats.org/officeDocument/2006/relationships" r:id="rId1"/>
            </a:rPr>
            <a:t>contracts</a:t>
          </a:r>
          <a:r>
            <a:rPr lang="fr-FR" sz="2000" b="0" i="0" kern="1200" dirty="0" smtClean="0"/>
            <a:t>)</a:t>
          </a:r>
          <a:endParaRPr lang="fr-FR" sz="2000" kern="1200" dirty="0"/>
        </a:p>
      </dsp:txBody>
      <dsp:txXfrm>
        <a:off x="897" y="281185"/>
        <a:ext cx="3500925" cy="2100555"/>
      </dsp:txXfrm>
    </dsp:sp>
    <dsp:sp modelId="{28216428-77B0-4CB3-8B42-B347BCA634B1}">
      <dsp:nvSpPr>
        <dsp:cNvPr id="0" name=""/>
        <dsp:cNvSpPr/>
      </dsp:nvSpPr>
      <dsp:spPr>
        <a:xfrm>
          <a:off x="3851915" y="281185"/>
          <a:ext cx="3500925" cy="21005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FR" sz="2000" b="0" i="0" kern="1200" dirty="0" smtClean="0"/>
            <a:t>Les utilisateurs ne sacrifient à aucun moment </a:t>
          </a:r>
          <a:r>
            <a:rPr lang="fr-FR" sz="2000" b="0" i="0" kern="1200" dirty="0" smtClean="0">
              <a:hlinkClick xmlns:r="http://schemas.openxmlformats.org/officeDocument/2006/relationships" r:id="rId2"/>
            </a:rPr>
            <a:t>la garde</a:t>
          </a:r>
          <a:r>
            <a:rPr lang="fr-FR" sz="2000" b="0" i="0" kern="1200" dirty="0" smtClean="0"/>
            <a:t> de leurs fonds</a:t>
          </a:r>
          <a:endParaRPr lang="fr-FR" sz="2000" kern="1200" dirty="0"/>
        </a:p>
      </dsp:txBody>
      <dsp:txXfrm>
        <a:off x="3851915" y="281185"/>
        <a:ext cx="3500925" cy="2100555"/>
      </dsp:txXfrm>
    </dsp:sp>
    <dsp:sp modelId="{C168D4E5-0F31-4B54-8501-D82A6540476C}">
      <dsp:nvSpPr>
        <dsp:cNvPr id="0" name=""/>
        <dsp:cNvSpPr/>
      </dsp:nvSpPr>
      <dsp:spPr>
        <a:xfrm>
          <a:off x="897" y="2731833"/>
          <a:ext cx="3500925" cy="21005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FR" sz="2000" kern="1200" dirty="0" smtClean="0"/>
            <a:t>On peut prêter sa </a:t>
          </a:r>
          <a:r>
            <a:rPr lang="fr-FR" sz="2000" kern="1200" dirty="0" err="1" smtClean="0"/>
            <a:t>cryptomonnaie</a:t>
          </a:r>
          <a:r>
            <a:rPr lang="fr-FR" sz="2000" kern="1200" dirty="0" smtClean="0"/>
            <a:t> à des réserves appelées « pools de liquidités ». En échange de l'apport d'argent à ces pools, on perçoit des commissions.</a:t>
          </a:r>
          <a:endParaRPr lang="fr-FR" sz="2000" kern="1200" dirty="0"/>
        </a:p>
      </dsp:txBody>
      <dsp:txXfrm>
        <a:off x="897" y="2731833"/>
        <a:ext cx="3500925" cy="2100555"/>
      </dsp:txXfrm>
    </dsp:sp>
    <dsp:sp modelId="{7E571FF2-CD06-4B39-B535-6E683449BDE4}">
      <dsp:nvSpPr>
        <dsp:cNvPr id="0" name=""/>
        <dsp:cNvSpPr/>
      </dsp:nvSpPr>
      <dsp:spPr>
        <a:xfrm>
          <a:off x="3851915" y="2731833"/>
          <a:ext cx="3500925" cy="21005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FR" sz="2000" kern="1200" dirty="0" smtClean="0"/>
            <a:t>Les traders peuvent échanger des </a:t>
          </a:r>
          <a:r>
            <a:rPr lang="fr-FR" sz="2000" kern="1200" dirty="0" err="1" smtClean="0"/>
            <a:t>tokens</a:t>
          </a:r>
          <a:r>
            <a:rPr lang="fr-FR" sz="2000" kern="1200" dirty="0" smtClean="0"/>
            <a:t> </a:t>
          </a:r>
          <a:r>
            <a:rPr lang="fr-FR" sz="2000" kern="1200" dirty="0" err="1" smtClean="0"/>
            <a:t>Ethereum</a:t>
          </a:r>
          <a:r>
            <a:rPr lang="fr-FR" sz="2000" kern="1200" dirty="0" smtClean="0"/>
            <a:t> sur </a:t>
          </a:r>
          <a:r>
            <a:rPr lang="fr-FR" sz="2000" kern="1200" dirty="0" err="1" smtClean="0"/>
            <a:t>Uniswap</a:t>
          </a:r>
          <a:r>
            <a:rPr lang="fr-FR" sz="2000" kern="1200" dirty="0" smtClean="0"/>
            <a:t> sans avoir à faire confiance à quiconque en ce qui concerne leurs fonds. </a:t>
          </a:r>
          <a:endParaRPr lang="fr-FR" sz="2000" kern="1200" dirty="0"/>
        </a:p>
      </dsp:txBody>
      <dsp:txXfrm>
        <a:off x="3851915" y="2731833"/>
        <a:ext cx="3500925" cy="210055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571FBE-7C62-435B-9889-8A8D7192EF64}">
      <dsp:nvSpPr>
        <dsp:cNvPr id="0" name=""/>
        <dsp:cNvSpPr/>
      </dsp:nvSpPr>
      <dsp:spPr>
        <a:xfrm rot="16200000">
          <a:off x="677333" y="-677333"/>
          <a:ext cx="2709333" cy="4064000"/>
        </a:xfrm>
        <a:prstGeom prst="round1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fr-FR" sz="2000" kern="1200" dirty="0" smtClean="0"/>
            <a:t>Adhérer à une association (DAO 901)</a:t>
          </a:r>
        </a:p>
        <a:p>
          <a:pPr lvl="0" algn="ctr" defTabSz="889000">
            <a:lnSpc>
              <a:spcPct val="90000"/>
            </a:lnSpc>
            <a:spcBef>
              <a:spcPct val="0"/>
            </a:spcBef>
            <a:spcAft>
              <a:spcPct val="35000"/>
            </a:spcAft>
          </a:pPr>
          <a:r>
            <a:rPr lang="fr-FR" sz="2000" kern="1200" dirty="0" smtClean="0"/>
            <a:t>Donner des points de fidélité ou le droit d’accès ou d’adhésion à un club (</a:t>
          </a:r>
          <a:r>
            <a:rPr lang="fr-FR" sz="2000" kern="1200" dirty="0" err="1" smtClean="0"/>
            <a:t>TokenCard</a:t>
          </a:r>
          <a:r>
            <a:rPr lang="fr-FR" sz="1600" kern="1200" dirty="0" smtClean="0"/>
            <a:t>)</a:t>
          </a:r>
          <a:endParaRPr lang="fr-FR" sz="1600" kern="1200" dirty="0"/>
        </a:p>
      </dsp:txBody>
      <dsp:txXfrm rot="5400000">
        <a:off x="-1" y="1"/>
        <a:ext cx="4064000" cy="2032000"/>
      </dsp:txXfrm>
    </dsp:sp>
    <dsp:sp modelId="{9038B335-CB0F-427C-8BDF-453478E9E806}">
      <dsp:nvSpPr>
        <dsp:cNvPr id="0" name=""/>
        <dsp:cNvSpPr/>
      </dsp:nvSpPr>
      <dsp:spPr>
        <a:xfrm>
          <a:off x="4064000" y="2032"/>
          <a:ext cx="4064000" cy="2709333"/>
        </a:xfrm>
        <a:prstGeom prst="round1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fr-FR" sz="1800" kern="1200" dirty="0" smtClean="0"/>
            <a:t>Donner droit à des dividendes pour un projet particulier</a:t>
          </a:r>
        </a:p>
        <a:p>
          <a:pPr lvl="0" algn="ctr" defTabSz="800100">
            <a:lnSpc>
              <a:spcPct val="90000"/>
            </a:lnSpc>
            <a:spcBef>
              <a:spcPct val="0"/>
            </a:spcBef>
            <a:spcAft>
              <a:spcPct val="35000"/>
            </a:spcAft>
          </a:pPr>
          <a:r>
            <a:rPr lang="fr-FR" sz="1800" kern="1200" dirty="0" smtClean="0"/>
            <a:t>Acheter de l’or (</a:t>
          </a:r>
          <a:r>
            <a:rPr lang="fr-FR" sz="1800" kern="1200" dirty="0" err="1" smtClean="0"/>
            <a:t>DigixDAO</a:t>
          </a:r>
          <a:r>
            <a:rPr lang="fr-FR" sz="1800" kern="1200" dirty="0" smtClean="0"/>
            <a:t>)</a:t>
          </a:r>
        </a:p>
        <a:p>
          <a:pPr lvl="0" algn="ctr" defTabSz="800100">
            <a:lnSpc>
              <a:spcPct val="90000"/>
            </a:lnSpc>
            <a:spcBef>
              <a:spcPct val="0"/>
            </a:spcBef>
            <a:spcAft>
              <a:spcPct val="35000"/>
            </a:spcAft>
          </a:pPr>
          <a:r>
            <a:rPr lang="fr-FR" sz="1800" kern="1200" dirty="0" smtClean="0"/>
            <a:t>Représenter une valeur spécifique par exemple un euro (</a:t>
          </a:r>
          <a:r>
            <a:rPr lang="fr-FR" sz="1800" kern="1200" dirty="0" err="1" smtClean="0"/>
            <a:t>token</a:t>
          </a:r>
          <a:r>
            <a:rPr lang="fr-FR" sz="1800" kern="1200" dirty="0" smtClean="0"/>
            <a:t> ETH-EURO)</a:t>
          </a:r>
          <a:endParaRPr lang="fr-FR" sz="1600" kern="1200" dirty="0"/>
        </a:p>
      </dsp:txBody>
      <dsp:txXfrm>
        <a:off x="4064000" y="2032"/>
        <a:ext cx="4064000" cy="2032000"/>
      </dsp:txXfrm>
    </dsp:sp>
    <dsp:sp modelId="{24BC040B-789F-4C69-9408-7CDEE6D63667}">
      <dsp:nvSpPr>
        <dsp:cNvPr id="0" name=""/>
        <dsp:cNvSpPr/>
      </dsp:nvSpPr>
      <dsp:spPr>
        <a:xfrm rot="10800000">
          <a:off x="0" y="2709333"/>
          <a:ext cx="4064000" cy="2709333"/>
        </a:xfrm>
        <a:prstGeom prst="round1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fr-FR" sz="2000" kern="1200" dirty="0" smtClean="0"/>
            <a:t>Voter dans une organisation décentralisée et donner un droit de vote plus ou moins important en fonction du nombre de </a:t>
          </a:r>
          <a:r>
            <a:rPr lang="fr-FR" sz="2000" kern="1200" dirty="0" err="1" smtClean="0"/>
            <a:t>tokens</a:t>
          </a:r>
          <a:r>
            <a:rPr lang="fr-FR" sz="2000" kern="1200" dirty="0" smtClean="0"/>
            <a:t> détenus.</a:t>
          </a:r>
          <a:endParaRPr lang="fr-FR" sz="2000" kern="1200" dirty="0"/>
        </a:p>
      </dsp:txBody>
      <dsp:txXfrm rot="10800000">
        <a:off x="0" y="3386666"/>
        <a:ext cx="4064000" cy="2032000"/>
      </dsp:txXfrm>
    </dsp:sp>
    <dsp:sp modelId="{1F2C7BCE-7CDA-4BCE-9929-B8EB2859C788}">
      <dsp:nvSpPr>
        <dsp:cNvPr id="0" name=""/>
        <dsp:cNvSpPr/>
      </dsp:nvSpPr>
      <dsp:spPr>
        <a:xfrm rot="5400000">
          <a:off x="4741333" y="2032000"/>
          <a:ext cx="2709333" cy="4064000"/>
        </a:xfrm>
        <a:prstGeom prst="round1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fr-FR" sz="2000" kern="1200" dirty="0" smtClean="0"/>
            <a:t>Tracer les “actes de propriété” et le transfert de propriété grâce au transfert de token</a:t>
          </a:r>
          <a:endParaRPr lang="fr-FR" sz="2000" kern="1200" dirty="0"/>
        </a:p>
      </dsp:txBody>
      <dsp:txXfrm rot="-5400000">
        <a:off x="4063999" y="3386666"/>
        <a:ext cx="4064000" cy="2032000"/>
      </dsp:txXfrm>
    </dsp:sp>
    <dsp:sp modelId="{61E7DFE9-67D9-45D4-AFA0-588D068E212C}">
      <dsp:nvSpPr>
        <dsp:cNvPr id="0" name=""/>
        <dsp:cNvSpPr/>
      </dsp:nvSpPr>
      <dsp:spPr>
        <a:xfrm>
          <a:off x="2844799" y="2032000"/>
          <a:ext cx="2438400" cy="1354666"/>
        </a:xfrm>
        <a:prstGeom prst="roundRect">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fr-FR" sz="3800" kern="1200" dirty="0" smtClean="0"/>
            <a:t>TOKENS</a:t>
          </a:r>
          <a:endParaRPr lang="fr-FR" sz="3800" kern="1200" dirty="0"/>
        </a:p>
      </dsp:txBody>
      <dsp:txXfrm>
        <a:off x="2910928" y="2098129"/>
        <a:ext cx="2306142" cy="12224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2C2925-F807-4897-8C0D-9DC7C1B0E921}">
      <dsp:nvSpPr>
        <dsp:cNvPr id="0" name=""/>
        <dsp:cNvSpPr/>
      </dsp:nvSpPr>
      <dsp:spPr>
        <a:xfrm>
          <a:off x="765339" y="827"/>
          <a:ext cx="2717830" cy="64102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fr-FR" sz="1500" kern="1200" dirty="0" smtClean="0"/>
            <a:t>Non fongible</a:t>
          </a:r>
          <a:endParaRPr lang="fr-FR" sz="1500" kern="1200" dirty="0"/>
        </a:p>
      </dsp:txBody>
      <dsp:txXfrm>
        <a:off x="765339" y="827"/>
        <a:ext cx="2717830" cy="641027"/>
      </dsp:txXfrm>
    </dsp:sp>
    <dsp:sp modelId="{FCBAA2C8-1D1F-4696-A82E-C0C6B1CC467B}">
      <dsp:nvSpPr>
        <dsp:cNvPr id="0" name=""/>
        <dsp:cNvSpPr/>
      </dsp:nvSpPr>
      <dsp:spPr>
        <a:xfrm>
          <a:off x="3754953" y="38830"/>
          <a:ext cx="2717830" cy="5650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fr-FR" sz="1500" kern="1200" dirty="0" smtClean="0"/>
            <a:t>Jeton ou </a:t>
          </a:r>
          <a:r>
            <a:rPr lang="fr-FR" sz="1500" kern="1200" dirty="0" err="1" smtClean="0"/>
            <a:t>Token</a:t>
          </a:r>
          <a:endParaRPr lang="fr-FR" sz="1500" kern="1200" dirty="0"/>
        </a:p>
      </dsp:txBody>
      <dsp:txXfrm>
        <a:off x="3754953" y="38830"/>
        <a:ext cx="2717830" cy="565020"/>
      </dsp:txXfrm>
    </dsp:sp>
    <dsp:sp modelId="{1B8E61ED-E054-4495-A4C9-7432C167E5A3}">
      <dsp:nvSpPr>
        <dsp:cNvPr id="0" name=""/>
        <dsp:cNvSpPr/>
      </dsp:nvSpPr>
      <dsp:spPr>
        <a:xfrm>
          <a:off x="765339" y="913637"/>
          <a:ext cx="2717830" cy="163069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fr-FR" sz="1500" b="0" i="0" kern="1200" smtClean="0"/>
            <a:t>Chaque NFT est unique et ne peut être reproduit. Un NFT est non fongible car unique et non interchangeable à la différence d’une monnaie. </a:t>
          </a:r>
          <a:endParaRPr lang="fr-FR" sz="1500" kern="1200"/>
        </a:p>
      </dsp:txBody>
      <dsp:txXfrm>
        <a:off x="765339" y="913637"/>
        <a:ext cx="2717830" cy="1630698"/>
      </dsp:txXfrm>
    </dsp:sp>
    <dsp:sp modelId="{DBC74767-0F96-4770-B5E5-32379F8302E3}">
      <dsp:nvSpPr>
        <dsp:cNvPr id="0" name=""/>
        <dsp:cNvSpPr/>
      </dsp:nvSpPr>
      <dsp:spPr>
        <a:xfrm>
          <a:off x="3754953" y="913637"/>
          <a:ext cx="2717830" cy="163069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fr-FR" sz="1500" b="0" i="0" kern="1200" dirty="0" smtClean="0"/>
            <a:t>Titre de propriété numérique, émis par une </a:t>
          </a:r>
          <a:r>
            <a:rPr lang="fr-FR" sz="1500" b="0" i="0" kern="1200" dirty="0" err="1" smtClean="0"/>
            <a:t>Blockchain</a:t>
          </a:r>
          <a:r>
            <a:rPr lang="fr-FR" sz="1500" b="0" i="0" kern="1200" dirty="0" smtClean="0"/>
            <a:t> (principalement </a:t>
          </a:r>
          <a:r>
            <a:rPr lang="fr-FR" sz="1500" b="0" i="0" kern="1200" dirty="0" err="1" smtClean="0"/>
            <a:t>Ethereum</a:t>
          </a:r>
          <a:r>
            <a:rPr lang="fr-FR" sz="1500" b="0" i="0" kern="1200" dirty="0" smtClean="0"/>
            <a:t>), et associé à un actif numérique (photo, vidéo, etc.)</a:t>
          </a:r>
          <a:endParaRPr lang="fr-FR" sz="1500" kern="1200" dirty="0"/>
        </a:p>
      </dsp:txBody>
      <dsp:txXfrm>
        <a:off x="3754953" y="913637"/>
        <a:ext cx="2717830" cy="1630698"/>
      </dsp:txXfrm>
    </dsp:sp>
    <dsp:sp modelId="{2880AA20-3177-4DFE-BC9D-434FDA48DF56}">
      <dsp:nvSpPr>
        <dsp:cNvPr id="0" name=""/>
        <dsp:cNvSpPr/>
      </dsp:nvSpPr>
      <dsp:spPr>
        <a:xfrm>
          <a:off x="1466241" y="2816119"/>
          <a:ext cx="4305641" cy="163069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fr-FR" sz="1500" b="0" i="0" kern="1200" dirty="0" smtClean="0"/>
            <a:t>Les NFT sont </a:t>
          </a:r>
          <a:r>
            <a:rPr lang="fr-FR" sz="1500" b="1" i="0" kern="1200" dirty="0" smtClean="0"/>
            <a:t>infalsifiable</a:t>
          </a:r>
          <a:r>
            <a:rPr lang="fr-FR" sz="1500" b="0" i="0" kern="1200" dirty="0" smtClean="0"/>
            <a:t>s (car reposant sur la </a:t>
          </a:r>
          <a:r>
            <a:rPr lang="fr-FR" sz="1500" b="0" i="0" kern="1200" dirty="0" err="1" smtClean="0"/>
            <a:t>blockchain</a:t>
          </a:r>
          <a:r>
            <a:rPr lang="fr-FR" sz="1500" b="0" i="0" kern="1200" dirty="0" smtClean="0"/>
            <a:t>), </a:t>
          </a:r>
          <a:r>
            <a:rPr lang="fr-FR" sz="1500" b="1" i="0" kern="1200" dirty="0" smtClean="0"/>
            <a:t>traçables</a:t>
          </a:r>
          <a:r>
            <a:rPr lang="fr-FR" sz="1500" b="0" i="0" kern="1200" dirty="0" smtClean="0"/>
            <a:t> (transaction publique et visible et retrouvable grâce à l’explorateur de </a:t>
          </a:r>
          <a:r>
            <a:rPr lang="fr-FR" sz="1500" b="0" i="0" kern="1200" dirty="0" err="1" smtClean="0"/>
            <a:t>blockchain</a:t>
          </a:r>
          <a:r>
            <a:rPr lang="fr-FR" sz="1500" b="0" i="0" kern="1200" dirty="0" smtClean="0"/>
            <a:t> </a:t>
          </a:r>
          <a:r>
            <a:rPr lang="fr-FR" sz="1500" b="0" i="0" kern="1200" dirty="0" err="1" smtClean="0"/>
            <a:t>Etherscan</a:t>
          </a:r>
          <a:r>
            <a:rPr lang="fr-FR" sz="1500" b="0" i="0" kern="1200" dirty="0" smtClean="0"/>
            <a:t>), </a:t>
          </a:r>
          <a:r>
            <a:rPr lang="fr-FR" sz="1500" b="1" i="0" kern="1200" dirty="0" smtClean="0"/>
            <a:t>interopérables</a:t>
          </a:r>
          <a:r>
            <a:rPr lang="fr-FR" sz="1500" b="0" i="0" kern="1200" dirty="0" smtClean="0"/>
            <a:t> (basés sur les mêmes standards dont ERC 721), </a:t>
          </a:r>
          <a:r>
            <a:rPr lang="fr-FR" sz="1500" b="1" i="0" kern="1200" dirty="0" err="1" smtClean="0"/>
            <a:t>monétisables</a:t>
          </a:r>
          <a:r>
            <a:rPr lang="fr-FR" sz="1500" b="1" i="0" kern="1200" dirty="0" smtClean="0"/>
            <a:t>, uniques, indivisibles</a:t>
          </a:r>
          <a:r>
            <a:rPr lang="fr-FR" sz="1500" b="0" i="0" kern="1200" dirty="0" smtClean="0"/>
            <a:t>.</a:t>
          </a:r>
          <a:endParaRPr lang="fr-FR" sz="1500" kern="1200" dirty="0"/>
        </a:p>
      </dsp:txBody>
      <dsp:txXfrm>
        <a:off x="1466241" y="2816119"/>
        <a:ext cx="4305641" cy="163069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9E09A2-2AF0-4C22-ADAF-AD926B0CEF2D}">
      <dsp:nvSpPr>
        <dsp:cNvPr id="0" name=""/>
        <dsp:cNvSpPr/>
      </dsp:nvSpPr>
      <dsp:spPr>
        <a:xfrm>
          <a:off x="7143" y="1679376"/>
          <a:ext cx="2135187" cy="20599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kern="1200" dirty="0" smtClean="0"/>
            <a:t>2014</a:t>
          </a:r>
        </a:p>
        <a:p>
          <a:pPr lvl="0" algn="ctr" defTabSz="800100">
            <a:lnSpc>
              <a:spcPct val="90000"/>
            </a:lnSpc>
            <a:spcBef>
              <a:spcPct val="0"/>
            </a:spcBef>
            <a:spcAft>
              <a:spcPct val="35000"/>
            </a:spcAft>
          </a:pPr>
          <a:r>
            <a:rPr lang="fr-FR" sz="1800" kern="1200" dirty="0" smtClean="0"/>
            <a:t>Kevin </a:t>
          </a:r>
          <a:r>
            <a:rPr lang="fr-FR" sz="1800" kern="1200" dirty="0" err="1" smtClean="0"/>
            <a:t>McCoy</a:t>
          </a:r>
          <a:r>
            <a:rPr lang="fr-FR" sz="1800" kern="1200" dirty="0" smtClean="0"/>
            <a:t> crée le premier NFT, Quantum</a:t>
          </a:r>
          <a:endParaRPr lang="fr-FR" sz="1800" kern="1200" dirty="0"/>
        </a:p>
      </dsp:txBody>
      <dsp:txXfrm>
        <a:off x="67476" y="1739709"/>
        <a:ext cx="2014521" cy="1939247"/>
      </dsp:txXfrm>
    </dsp:sp>
    <dsp:sp modelId="{BA3D7A38-B598-4B15-8C99-28A855AF4B23}">
      <dsp:nvSpPr>
        <dsp:cNvPr id="0" name=""/>
        <dsp:cNvSpPr/>
      </dsp:nvSpPr>
      <dsp:spPr>
        <a:xfrm>
          <a:off x="2355850" y="2444570"/>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fr-FR" sz="1400" kern="1200"/>
        </a:p>
      </dsp:txBody>
      <dsp:txXfrm>
        <a:off x="2355850" y="2550475"/>
        <a:ext cx="316861" cy="317716"/>
      </dsp:txXfrm>
    </dsp:sp>
    <dsp:sp modelId="{2F42F3CE-0BB2-47D0-8EA3-E9C5C33D1F78}">
      <dsp:nvSpPr>
        <dsp:cNvPr id="0" name=""/>
        <dsp:cNvSpPr/>
      </dsp:nvSpPr>
      <dsp:spPr>
        <a:xfrm>
          <a:off x="2996406" y="1679376"/>
          <a:ext cx="2135187" cy="20599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kern="1200" dirty="0" smtClean="0"/>
            <a:t>2015</a:t>
          </a:r>
        </a:p>
        <a:p>
          <a:pPr lvl="0" algn="ctr" defTabSz="800100">
            <a:lnSpc>
              <a:spcPct val="90000"/>
            </a:lnSpc>
            <a:spcBef>
              <a:spcPct val="0"/>
            </a:spcBef>
            <a:spcAft>
              <a:spcPct val="35000"/>
            </a:spcAft>
          </a:pPr>
          <a:r>
            <a:rPr lang="fr-FR" sz="1800" kern="1200" dirty="0" smtClean="0"/>
            <a:t>Création de la </a:t>
          </a:r>
          <a:r>
            <a:rPr lang="fr-FR" sz="1800" kern="1200" dirty="0" err="1" smtClean="0"/>
            <a:t>blockchain</a:t>
          </a:r>
          <a:r>
            <a:rPr lang="fr-FR" sz="1800" kern="1200" dirty="0" smtClean="0"/>
            <a:t> </a:t>
          </a:r>
          <a:r>
            <a:rPr lang="fr-FR" sz="1800" kern="1200" dirty="0" err="1" smtClean="0"/>
            <a:t>Ethereum</a:t>
          </a:r>
          <a:r>
            <a:rPr lang="fr-FR" sz="1800" kern="1200" dirty="0" smtClean="0"/>
            <a:t> par </a:t>
          </a:r>
          <a:r>
            <a:rPr lang="fr-FR" sz="1800" kern="1200" dirty="0" err="1" smtClean="0"/>
            <a:t>Vitalik</a:t>
          </a:r>
          <a:r>
            <a:rPr lang="fr-FR" sz="1800" kern="1200" dirty="0" smtClean="0"/>
            <a:t> </a:t>
          </a:r>
          <a:r>
            <a:rPr lang="fr-FR" sz="1800" kern="1200" dirty="0" err="1" smtClean="0"/>
            <a:t>Buterin</a:t>
          </a:r>
          <a:r>
            <a:rPr lang="fr-FR" sz="1800" kern="1200" dirty="0" smtClean="0"/>
            <a:t> et Gavin Wood</a:t>
          </a:r>
          <a:endParaRPr lang="fr-FR" sz="1800" kern="1200" dirty="0"/>
        </a:p>
      </dsp:txBody>
      <dsp:txXfrm>
        <a:off x="3056739" y="1739709"/>
        <a:ext cx="2014521" cy="1939247"/>
      </dsp:txXfrm>
    </dsp:sp>
    <dsp:sp modelId="{1BAF3B70-A3F7-488D-AD20-6331F0159DBA}">
      <dsp:nvSpPr>
        <dsp:cNvPr id="0" name=""/>
        <dsp:cNvSpPr/>
      </dsp:nvSpPr>
      <dsp:spPr>
        <a:xfrm>
          <a:off x="5345112" y="2444570"/>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fr-FR" sz="1400" kern="1200"/>
        </a:p>
      </dsp:txBody>
      <dsp:txXfrm>
        <a:off x="5345112" y="2550475"/>
        <a:ext cx="316861" cy="317716"/>
      </dsp:txXfrm>
    </dsp:sp>
    <dsp:sp modelId="{0411EF5A-422C-4B9B-9E70-6E259D71A6DD}">
      <dsp:nvSpPr>
        <dsp:cNvPr id="0" name=""/>
        <dsp:cNvSpPr/>
      </dsp:nvSpPr>
      <dsp:spPr>
        <a:xfrm>
          <a:off x="5985668" y="1679376"/>
          <a:ext cx="2135187" cy="20599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kern="1200" dirty="0" smtClean="0"/>
            <a:t>2017</a:t>
          </a:r>
        </a:p>
        <a:p>
          <a:pPr lvl="0" algn="ctr" defTabSz="800100">
            <a:lnSpc>
              <a:spcPct val="90000"/>
            </a:lnSpc>
            <a:spcBef>
              <a:spcPct val="0"/>
            </a:spcBef>
            <a:spcAft>
              <a:spcPct val="35000"/>
            </a:spcAft>
          </a:pPr>
          <a:r>
            <a:rPr lang="fr-FR" sz="1800" kern="1200" dirty="0" err="1" smtClean="0"/>
            <a:t>Larvalabs</a:t>
          </a:r>
          <a:r>
            <a:rPr lang="fr-FR" sz="1800" kern="1200" dirty="0" smtClean="0"/>
            <a:t> distribue 10000 </a:t>
          </a:r>
          <a:r>
            <a:rPr lang="fr-FR" sz="1800" kern="1200" dirty="0" err="1" smtClean="0"/>
            <a:t>cryptopunks</a:t>
          </a:r>
          <a:endParaRPr lang="fr-FR" sz="1800" kern="1200" dirty="0"/>
        </a:p>
      </dsp:txBody>
      <dsp:txXfrm>
        <a:off x="6046001" y="1739709"/>
        <a:ext cx="2014521" cy="193924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9E09A2-2AF0-4C22-ADAF-AD926B0CEF2D}">
      <dsp:nvSpPr>
        <dsp:cNvPr id="0" name=""/>
        <dsp:cNvSpPr/>
      </dsp:nvSpPr>
      <dsp:spPr>
        <a:xfrm>
          <a:off x="7556" y="1236902"/>
          <a:ext cx="2258512" cy="2944861"/>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kern="1200" dirty="0" smtClean="0"/>
            <a:t>2017</a:t>
          </a:r>
        </a:p>
        <a:p>
          <a:pPr lvl="0" algn="ctr" defTabSz="800100">
            <a:lnSpc>
              <a:spcPct val="90000"/>
            </a:lnSpc>
            <a:spcBef>
              <a:spcPct val="0"/>
            </a:spcBef>
            <a:spcAft>
              <a:spcPct val="35000"/>
            </a:spcAft>
          </a:pPr>
          <a:r>
            <a:rPr lang="fr-FR" sz="1800" kern="1200" dirty="0" smtClean="0"/>
            <a:t>Lancement du jeu </a:t>
          </a:r>
          <a:r>
            <a:rPr lang="fr-FR" sz="1800" kern="1200" dirty="0" err="1" smtClean="0"/>
            <a:t>Cryptokitties</a:t>
          </a:r>
          <a:r>
            <a:rPr lang="fr-FR" sz="1800" kern="1200" dirty="0" smtClean="0"/>
            <a:t> sur </a:t>
          </a:r>
          <a:r>
            <a:rPr lang="fr-FR" sz="1800" kern="1200" dirty="0" err="1" smtClean="0"/>
            <a:t>Ethereum</a:t>
          </a:r>
          <a:endParaRPr lang="fr-FR" sz="1800" kern="1200" dirty="0"/>
        </a:p>
      </dsp:txBody>
      <dsp:txXfrm>
        <a:off x="73706" y="1303052"/>
        <a:ext cx="2126212" cy="2812561"/>
      </dsp:txXfrm>
    </dsp:sp>
    <dsp:sp modelId="{BA3D7A38-B598-4B15-8C99-28A855AF4B23}">
      <dsp:nvSpPr>
        <dsp:cNvPr id="0" name=""/>
        <dsp:cNvSpPr/>
      </dsp:nvSpPr>
      <dsp:spPr>
        <a:xfrm>
          <a:off x="2491920" y="2429277"/>
          <a:ext cx="478804" cy="5601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fr-FR" sz="1400" kern="1200"/>
        </a:p>
      </dsp:txBody>
      <dsp:txXfrm>
        <a:off x="2491920" y="2541299"/>
        <a:ext cx="335163" cy="336067"/>
      </dsp:txXfrm>
    </dsp:sp>
    <dsp:sp modelId="{2F42F3CE-0BB2-47D0-8EA3-E9C5C33D1F78}">
      <dsp:nvSpPr>
        <dsp:cNvPr id="0" name=""/>
        <dsp:cNvSpPr/>
      </dsp:nvSpPr>
      <dsp:spPr>
        <a:xfrm>
          <a:off x="3169474" y="1236902"/>
          <a:ext cx="2258512" cy="2944861"/>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kern="1200" dirty="0" smtClean="0"/>
            <a:t>2021</a:t>
          </a:r>
        </a:p>
        <a:p>
          <a:pPr lvl="0" algn="ctr" defTabSz="800100">
            <a:lnSpc>
              <a:spcPct val="90000"/>
            </a:lnSpc>
            <a:spcBef>
              <a:spcPct val="0"/>
            </a:spcBef>
            <a:spcAft>
              <a:spcPct val="35000"/>
            </a:spcAft>
          </a:pPr>
          <a:r>
            <a:rPr lang="fr-FR" sz="1800" kern="1200" dirty="0" err="1" smtClean="0"/>
            <a:t>Everydays</a:t>
          </a:r>
          <a:r>
            <a:rPr lang="fr-FR" sz="1800" kern="1200" dirty="0" smtClean="0"/>
            <a:t> : the First 5000 </a:t>
          </a:r>
          <a:r>
            <a:rPr lang="fr-FR" sz="1800" kern="1200" dirty="0" err="1" smtClean="0"/>
            <a:t>days</a:t>
          </a:r>
          <a:r>
            <a:rPr lang="fr-FR" sz="1800" kern="1200" dirty="0" smtClean="0"/>
            <a:t> de </a:t>
          </a:r>
          <a:r>
            <a:rPr lang="fr-FR" sz="1800" kern="1200" dirty="0" err="1" smtClean="0"/>
            <a:t>Beeple</a:t>
          </a:r>
          <a:r>
            <a:rPr lang="fr-FR" sz="1800" kern="1200" dirty="0" smtClean="0"/>
            <a:t> vendu pour 69 millions de dollars chez Sotheby’s</a:t>
          </a:r>
          <a:endParaRPr lang="fr-FR" sz="1800" kern="1200" dirty="0"/>
        </a:p>
      </dsp:txBody>
      <dsp:txXfrm>
        <a:off x="3235624" y="1303052"/>
        <a:ext cx="2126212" cy="2812561"/>
      </dsp:txXfrm>
    </dsp:sp>
    <dsp:sp modelId="{1BAF3B70-A3F7-488D-AD20-6331F0159DBA}">
      <dsp:nvSpPr>
        <dsp:cNvPr id="0" name=""/>
        <dsp:cNvSpPr/>
      </dsp:nvSpPr>
      <dsp:spPr>
        <a:xfrm>
          <a:off x="5653838" y="2429277"/>
          <a:ext cx="478804" cy="5601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fr-FR" sz="1400" kern="1200"/>
        </a:p>
      </dsp:txBody>
      <dsp:txXfrm>
        <a:off x="5653838" y="2541299"/>
        <a:ext cx="335163" cy="336067"/>
      </dsp:txXfrm>
    </dsp:sp>
    <dsp:sp modelId="{0411EF5A-422C-4B9B-9E70-6E259D71A6DD}">
      <dsp:nvSpPr>
        <dsp:cNvPr id="0" name=""/>
        <dsp:cNvSpPr/>
      </dsp:nvSpPr>
      <dsp:spPr>
        <a:xfrm>
          <a:off x="6331392" y="1236902"/>
          <a:ext cx="2258512" cy="2944861"/>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kern="1200" dirty="0" smtClean="0"/>
            <a:t>2021</a:t>
          </a:r>
        </a:p>
        <a:p>
          <a:pPr lvl="0" algn="ctr" defTabSz="800100">
            <a:lnSpc>
              <a:spcPct val="90000"/>
            </a:lnSpc>
            <a:spcBef>
              <a:spcPct val="0"/>
            </a:spcBef>
            <a:spcAft>
              <a:spcPct val="35000"/>
            </a:spcAft>
          </a:pPr>
          <a:r>
            <a:rPr lang="fr-FR" sz="1800" kern="1200" dirty="0" smtClean="0"/>
            <a:t>Quantum vendu 1,47 Millions de $ chez Sotheby’s</a:t>
          </a:r>
        </a:p>
        <a:p>
          <a:pPr lvl="0" algn="ctr" defTabSz="800100">
            <a:lnSpc>
              <a:spcPct val="90000"/>
            </a:lnSpc>
            <a:spcBef>
              <a:spcPct val="0"/>
            </a:spcBef>
            <a:spcAft>
              <a:spcPct val="35000"/>
            </a:spcAft>
          </a:pPr>
          <a:r>
            <a:rPr lang="fr-FR" sz="1800" kern="1200" dirty="0" err="1" smtClean="0"/>
            <a:t>Cryptopunk</a:t>
          </a:r>
          <a:r>
            <a:rPr lang="fr-FR" sz="1800" kern="1200" dirty="0" smtClean="0"/>
            <a:t> #7523</a:t>
          </a:r>
        </a:p>
        <a:p>
          <a:pPr lvl="0" algn="ctr" defTabSz="800100">
            <a:lnSpc>
              <a:spcPct val="90000"/>
            </a:lnSpc>
            <a:spcBef>
              <a:spcPct val="0"/>
            </a:spcBef>
            <a:spcAft>
              <a:spcPct val="35000"/>
            </a:spcAft>
          </a:pPr>
          <a:r>
            <a:rPr lang="fr-FR" sz="1800" kern="1200" dirty="0" smtClean="0"/>
            <a:t>11,7 millions de $ chez Sotheby’s</a:t>
          </a:r>
        </a:p>
        <a:p>
          <a:pPr lvl="0" algn="ctr" defTabSz="800100">
            <a:lnSpc>
              <a:spcPct val="90000"/>
            </a:lnSpc>
            <a:spcBef>
              <a:spcPct val="0"/>
            </a:spcBef>
            <a:spcAft>
              <a:spcPct val="35000"/>
            </a:spcAft>
          </a:pPr>
          <a:endParaRPr lang="fr-FR" sz="1800" kern="1200" dirty="0" smtClean="0"/>
        </a:p>
      </dsp:txBody>
      <dsp:txXfrm>
        <a:off x="6397542" y="1303052"/>
        <a:ext cx="2126212" cy="2812561"/>
      </dsp:txXfrm>
    </dsp:sp>
  </dsp:spTree>
</dsp:drawing>
</file>

<file path=ppt/diagrams/layout1.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4068339" cy="356357"/>
          </a:xfrm>
          <a:prstGeom prst="rect">
            <a:avLst/>
          </a:prstGeom>
        </p:spPr>
        <p:txBody>
          <a:bodyPr vert="horz" lIns="94229" tIns="47114" rIns="94229" bIns="47114" rtlCol="0"/>
          <a:lstStyle>
            <a:lvl1pPr algn="l">
              <a:defRPr sz="1200"/>
            </a:lvl1pPr>
          </a:lstStyle>
          <a:p>
            <a:pPr rtl="0"/>
            <a:endParaRPr lang="fr-FR"/>
          </a:p>
        </p:txBody>
      </p:sp>
      <p:sp>
        <p:nvSpPr>
          <p:cNvPr id="3" name="Espace réservé à la date 2"/>
          <p:cNvSpPr>
            <a:spLocks noGrp="1"/>
          </p:cNvSpPr>
          <p:nvPr>
            <p:ph type="dt" sz="quarter" idx="1"/>
          </p:nvPr>
        </p:nvSpPr>
        <p:spPr>
          <a:xfrm>
            <a:off x="5317963" y="1"/>
            <a:ext cx="4068339" cy="356357"/>
          </a:xfrm>
          <a:prstGeom prst="rect">
            <a:avLst/>
          </a:prstGeom>
        </p:spPr>
        <p:txBody>
          <a:bodyPr vert="horz" lIns="94229" tIns="47114" rIns="94229" bIns="47114" rtlCol="0"/>
          <a:lstStyle>
            <a:lvl1pPr algn="r">
              <a:defRPr sz="1200"/>
            </a:lvl1pPr>
          </a:lstStyle>
          <a:p>
            <a:pPr rtl="0"/>
            <a:fld id="{3380C8BF-9733-4893-8ADE-0E64174932B9}" type="datetime1">
              <a:rPr lang="fr-FR" smtClean="0"/>
              <a:t>15/12/2022</a:t>
            </a:fld>
            <a:endParaRPr lang="fr-FR" dirty="0"/>
          </a:p>
        </p:txBody>
      </p:sp>
      <p:sp>
        <p:nvSpPr>
          <p:cNvPr id="4" name="Espace réservé au pied de page 3"/>
          <p:cNvSpPr>
            <a:spLocks noGrp="1"/>
          </p:cNvSpPr>
          <p:nvPr>
            <p:ph type="ftr" sz="quarter" idx="2"/>
          </p:nvPr>
        </p:nvSpPr>
        <p:spPr>
          <a:xfrm>
            <a:off x="0" y="6746119"/>
            <a:ext cx="4068339" cy="356356"/>
          </a:xfrm>
          <a:prstGeom prst="rect">
            <a:avLst/>
          </a:prstGeom>
        </p:spPr>
        <p:txBody>
          <a:bodyPr vert="horz" lIns="94229" tIns="47114" rIns="94229" bIns="47114" rtlCol="0" anchor="b"/>
          <a:lstStyle>
            <a:lvl1pPr algn="l">
              <a:defRPr sz="1200"/>
            </a:lvl1pPr>
          </a:lstStyle>
          <a:p>
            <a:pPr rtl="0"/>
            <a:endParaRPr lang="fr-FR" dirty="0"/>
          </a:p>
        </p:txBody>
      </p:sp>
      <p:sp>
        <p:nvSpPr>
          <p:cNvPr id="5" name="Espace réservé du numéro de diapositive 4"/>
          <p:cNvSpPr>
            <a:spLocks noGrp="1"/>
          </p:cNvSpPr>
          <p:nvPr>
            <p:ph type="sldNum" sz="quarter" idx="3"/>
          </p:nvPr>
        </p:nvSpPr>
        <p:spPr>
          <a:xfrm>
            <a:off x="5317963" y="6746119"/>
            <a:ext cx="4068339" cy="356356"/>
          </a:xfrm>
          <a:prstGeom prst="rect">
            <a:avLst/>
          </a:prstGeom>
        </p:spPr>
        <p:txBody>
          <a:bodyPr vert="horz" lIns="94229" tIns="47114" rIns="94229" bIns="47114" rtlCol="0" anchor="b"/>
          <a:lstStyle>
            <a:lvl1pPr algn="r">
              <a:defRPr sz="1200"/>
            </a:lvl1pPr>
          </a:lstStyle>
          <a:p>
            <a:pPr rtl="0"/>
            <a:fld id="{DBAA5490-FD59-4087-AC7E-016E8A4124C4}" type="slidenum">
              <a:rPr lang="fr-FR" smtClean="0"/>
              <a:t>‹N°›</a:t>
            </a:fld>
            <a:endParaRPr lang="fr-FR"/>
          </a:p>
        </p:txBody>
      </p:sp>
    </p:spTree>
    <p:extLst>
      <p:ext uri="{BB962C8B-B14F-4D97-AF65-F5344CB8AC3E}">
        <p14:creationId xmlns:p14="http://schemas.microsoft.com/office/powerpoint/2010/main" val="7910926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4068339" cy="356357"/>
          </a:xfrm>
          <a:prstGeom prst="rect">
            <a:avLst/>
          </a:prstGeom>
        </p:spPr>
        <p:txBody>
          <a:bodyPr vert="horz" lIns="94229" tIns="47114" rIns="94229" bIns="47114" rtlCol="0"/>
          <a:lstStyle>
            <a:lvl1pPr algn="l">
              <a:defRPr sz="1200"/>
            </a:lvl1pPr>
          </a:lstStyle>
          <a:p>
            <a:pPr rtl="0"/>
            <a:endParaRPr lang="fr-FR" noProof="0"/>
          </a:p>
        </p:txBody>
      </p:sp>
      <p:sp>
        <p:nvSpPr>
          <p:cNvPr id="3" name="Espace réservé à la date 2"/>
          <p:cNvSpPr>
            <a:spLocks noGrp="1"/>
          </p:cNvSpPr>
          <p:nvPr>
            <p:ph type="dt" idx="1"/>
          </p:nvPr>
        </p:nvSpPr>
        <p:spPr>
          <a:xfrm>
            <a:off x="5317963" y="1"/>
            <a:ext cx="4068339" cy="356357"/>
          </a:xfrm>
          <a:prstGeom prst="rect">
            <a:avLst/>
          </a:prstGeom>
        </p:spPr>
        <p:txBody>
          <a:bodyPr vert="horz" lIns="94229" tIns="47114" rIns="94229" bIns="47114" rtlCol="0"/>
          <a:lstStyle>
            <a:lvl1pPr algn="r">
              <a:defRPr sz="1200"/>
            </a:lvl1pPr>
          </a:lstStyle>
          <a:p>
            <a:fld id="{4EDA2B62-9B80-415D-9A8A-CD5EEC41751B}" type="datetime1">
              <a:rPr lang="fr-FR" smtClean="0"/>
              <a:pPr/>
              <a:t>15/12/2022</a:t>
            </a:fld>
            <a:endParaRPr lang="fr-FR" dirty="0"/>
          </a:p>
        </p:txBody>
      </p:sp>
      <p:sp>
        <p:nvSpPr>
          <p:cNvPr id="4" name="Espace réservé à l’image des diapositives 3"/>
          <p:cNvSpPr>
            <a:spLocks noGrp="1" noRot="1" noChangeAspect="1"/>
          </p:cNvSpPr>
          <p:nvPr>
            <p:ph type="sldImg" idx="2"/>
          </p:nvPr>
        </p:nvSpPr>
        <p:spPr>
          <a:xfrm>
            <a:off x="2563813" y="887413"/>
            <a:ext cx="4260850" cy="2397125"/>
          </a:xfrm>
          <a:prstGeom prst="rect">
            <a:avLst/>
          </a:prstGeom>
          <a:noFill/>
          <a:ln w="12700">
            <a:solidFill>
              <a:prstClr val="black"/>
            </a:solidFill>
          </a:ln>
        </p:spPr>
        <p:txBody>
          <a:bodyPr vert="horz" lIns="94229" tIns="47114" rIns="94229" bIns="47114" rtlCol="0" anchor="ctr"/>
          <a:lstStyle/>
          <a:p>
            <a:pPr rtl="0"/>
            <a:endParaRPr lang="fr-FR" noProof="0"/>
          </a:p>
        </p:txBody>
      </p:sp>
      <p:sp>
        <p:nvSpPr>
          <p:cNvPr id="5" name="Espace réservé des commentaires 4"/>
          <p:cNvSpPr>
            <a:spLocks noGrp="1"/>
          </p:cNvSpPr>
          <p:nvPr>
            <p:ph type="body" sz="quarter" idx="3"/>
          </p:nvPr>
        </p:nvSpPr>
        <p:spPr>
          <a:xfrm>
            <a:off x="938848" y="3418066"/>
            <a:ext cx="7510780" cy="2796600"/>
          </a:xfrm>
          <a:prstGeom prst="rect">
            <a:avLst/>
          </a:prstGeom>
        </p:spPr>
        <p:txBody>
          <a:bodyPr vert="horz" lIns="94229" tIns="47114" rIns="94229" bIns="47114"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6746119"/>
            <a:ext cx="4068339" cy="356356"/>
          </a:xfrm>
          <a:prstGeom prst="rect">
            <a:avLst/>
          </a:prstGeom>
        </p:spPr>
        <p:txBody>
          <a:bodyPr vert="horz" lIns="94229" tIns="47114" rIns="94229" bIns="47114" rtlCol="0" anchor="b"/>
          <a:lstStyle>
            <a:lvl1pPr algn="l">
              <a:defRPr sz="1200"/>
            </a:lvl1pPr>
          </a:lstStyle>
          <a:p>
            <a:pPr rtl="0"/>
            <a:endParaRPr lang="fr-FR" noProof="0" dirty="0"/>
          </a:p>
        </p:txBody>
      </p:sp>
      <p:sp>
        <p:nvSpPr>
          <p:cNvPr id="7" name="Espace réservé du numéro de diapositive 6"/>
          <p:cNvSpPr>
            <a:spLocks noGrp="1"/>
          </p:cNvSpPr>
          <p:nvPr>
            <p:ph type="sldNum" sz="quarter" idx="5"/>
          </p:nvPr>
        </p:nvSpPr>
        <p:spPr>
          <a:xfrm>
            <a:off x="5317963" y="6746119"/>
            <a:ext cx="4068339" cy="356356"/>
          </a:xfrm>
          <a:prstGeom prst="rect">
            <a:avLst/>
          </a:prstGeom>
        </p:spPr>
        <p:txBody>
          <a:bodyPr vert="horz" lIns="94229" tIns="47114" rIns="94229" bIns="47114" rtlCol="0" anchor="b"/>
          <a:lstStyle>
            <a:lvl1pPr algn="r">
              <a:defRPr sz="1200"/>
            </a:lvl1pPr>
          </a:lstStyle>
          <a:p>
            <a:pPr rtl="0"/>
            <a:fld id="{4CBCEA92-F142-4D57-B507-37BDAF44710C}" type="slidenum">
              <a:rPr lang="fr-FR" noProof="0" smtClean="0"/>
              <a:t>‹N°›</a:t>
            </a:fld>
            <a:endParaRPr lang="fr-FR" noProof="0"/>
          </a:p>
        </p:txBody>
      </p:sp>
    </p:spTree>
    <p:extLst>
      <p:ext uri="{BB962C8B-B14F-4D97-AF65-F5344CB8AC3E}">
        <p14:creationId xmlns:p14="http://schemas.microsoft.com/office/powerpoint/2010/main" val="140202057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rtl="0"/>
            <a:fld id="{4CBCEA92-F142-4D57-B507-37BDAF44710C}" type="slidenum">
              <a:rPr lang="fr-FR" noProof="0" smtClean="0"/>
              <a:t>3</a:t>
            </a:fld>
            <a:endParaRPr lang="fr-FR" noProof="0"/>
          </a:p>
        </p:txBody>
      </p:sp>
    </p:spTree>
    <p:extLst>
      <p:ext uri="{BB962C8B-B14F-4D97-AF65-F5344CB8AC3E}">
        <p14:creationId xmlns:p14="http://schemas.microsoft.com/office/powerpoint/2010/main" val="1501106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8,36</a:t>
            </a:r>
          </a:p>
          <a:p>
            <a:r>
              <a:rPr lang="fr-FR" dirty="0" smtClean="0"/>
              <a:t>14,03</a:t>
            </a:r>
          </a:p>
          <a:p>
            <a:endParaRPr lang="fr-FR" dirty="0"/>
          </a:p>
        </p:txBody>
      </p:sp>
      <p:sp>
        <p:nvSpPr>
          <p:cNvPr id="4" name="Espace réservé du numéro de diapositive 3"/>
          <p:cNvSpPr>
            <a:spLocks noGrp="1"/>
          </p:cNvSpPr>
          <p:nvPr>
            <p:ph type="sldNum" sz="quarter" idx="10"/>
          </p:nvPr>
        </p:nvSpPr>
        <p:spPr/>
        <p:txBody>
          <a:bodyPr/>
          <a:lstStyle/>
          <a:p>
            <a:pPr rtl="0"/>
            <a:fld id="{4CBCEA92-F142-4D57-B507-37BDAF44710C}" type="slidenum">
              <a:rPr lang="fr-FR" noProof="0" smtClean="0"/>
              <a:t>14</a:t>
            </a:fld>
            <a:endParaRPr lang="fr-FR" noProof="0"/>
          </a:p>
        </p:txBody>
      </p:sp>
    </p:spTree>
    <p:extLst>
      <p:ext uri="{BB962C8B-B14F-4D97-AF65-F5344CB8AC3E}">
        <p14:creationId xmlns:p14="http://schemas.microsoft.com/office/powerpoint/2010/main" val="3961621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5,31 – 11,13</a:t>
            </a:r>
            <a:endParaRPr lang="fr-FR" dirty="0"/>
          </a:p>
        </p:txBody>
      </p:sp>
      <p:sp>
        <p:nvSpPr>
          <p:cNvPr id="4" name="Espace réservé du numéro de diapositive 3"/>
          <p:cNvSpPr>
            <a:spLocks noGrp="1"/>
          </p:cNvSpPr>
          <p:nvPr>
            <p:ph type="sldNum" sz="quarter" idx="10"/>
          </p:nvPr>
        </p:nvSpPr>
        <p:spPr/>
        <p:txBody>
          <a:bodyPr/>
          <a:lstStyle/>
          <a:p>
            <a:pPr rtl="0"/>
            <a:fld id="{4CBCEA92-F142-4D57-B507-37BDAF44710C}" type="slidenum">
              <a:rPr lang="fr-FR" noProof="0" smtClean="0"/>
              <a:t>22</a:t>
            </a:fld>
            <a:endParaRPr lang="fr-FR" noProof="0"/>
          </a:p>
        </p:txBody>
      </p:sp>
    </p:spTree>
    <p:extLst>
      <p:ext uri="{BB962C8B-B14F-4D97-AF65-F5344CB8AC3E}">
        <p14:creationId xmlns:p14="http://schemas.microsoft.com/office/powerpoint/2010/main" val="1198214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hyperlink" Target="http://www.nealanalytics.com/neal-creative/templates/" TargetMode="External"/><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s://nealanalytics.com/creative/" TargetMode="External"/><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hyperlink" Target="http://www.nealanalytics.com/neal-creative/templates/"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33" name="Titre 1"/>
          <p:cNvSpPr txBox="1">
            <a:spLocks noGrp="1"/>
          </p:cNvSpPr>
          <p:nvPr>
            <p:ph type="ctrTitle"/>
          </p:nvPr>
        </p:nvSpPr>
        <p:spPr>
          <a:xfrm>
            <a:off x="1524003" y="1122361"/>
            <a:ext cx="9144000" cy="2387598"/>
          </a:xfrm>
          <a:ln w="19046">
            <a:solidFill>
              <a:srgbClr val="FFFFFF"/>
            </a:solidFill>
            <a:prstDash val="solid"/>
          </a:ln>
        </p:spPr>
        <p:txBody>
          <a:bodyPr anchor="b" anchorCtr="1"/>
          <a:lstStyle>
            <a:lvl1pPr algn="ctr">
              <a:defRPr sz="6000"/>
            </a:lvl1pPr>
          </a:lstStyle>
          <a:p>
            <a:pPr lvl="0"/>
            <a:r>
              <a:rPr lang="fr-FR" smtClean="0"/>
              <a:t>Modifiez le style du titre</a:t>
            </a:r>
            <a:endParaRPr lang="fr-FR"/>
          </a:p>
        </p:txBody>
      </p:sp>
      <p:sp>
        <p:nvSpPr>
          <p:cNvPr id="34" name="Sous-titre 2"/>
          <p:cNvSpPr txBox="1">
            <a:spLocks noGrp="1"/>
          </p:cNvSpPr>
          <p:nvPr>
            <p:ph type="subTitle" idx="1"/>
          </p:nvPr>
        </p:nvSpPr>
        <p:spPr>
          <a:xfrm>
            <a:off x="1524003" y="3602041"/>
            <a:ext cx="9144000" cy="1655758"/>
          </a:xfrm>
        </p:spPr>
        <p:txBody>
          <a:bodyPr anchorCtr="1"/>
          <a:lstStyle>
            <a:lvl1pPr marL="0" indent="0" algn="ctr">
              <a:buNone/>
              <a:defRPr sz="2400" cap="small"/>
            </a:lvl1pPr>
          </a:lstStyle>
          <a:p>
            <a:pPr lvl="0"/>
            <a:r>
              <a:rPr lang="fr-FR" smtClean="0"/>
              <a:t>Modifier le style des sous-titres du masque</a:t>
            </a:r>
            <a:endParaRPr lang="fr-FR"/>
          </a:p>
        </p:txBody>
      </p:sp>
      <p:sp>
        <p:nvSpPr>
          <p:cNvPr id="35" name="Espace réservé du pied de page 4"/>
          <p:cNvSpPr txBox="1">
            <a:spLocks noGrp="1"/>
          </p:cNvSpPr>
          <p:nvPr>
            <p:ph type="ftr" sz="quarter" idx="9"/>
          </p:nvPr>
        </p:nvSpPr>
        <p:spPr>
          <a:xfrm>
            <a:off x="343128" y="11774737"/>
            <a:ext cx="554921" cy="45720"/>
          </a:xfrm>
        </p:spPr>
        <p:txBody>
          <a:bodyPr/>
          <a:lstStyle>
            <a:lvl1pPr>
              <a:defRPr/>
            </a:lvl1pPr>
          </a:lstStyle>
          <a:p>
            <a:pPr lvl="0"/>
            <a:endParaRPr lang="fr-FR"/>
          </a:p>
        </p:txBody>
      </p:sp>
    </p:spTree>
    <p:extLst>
      <p:ext uri="{BB962C8B-B14F-4D97-AF65-F5344CB8AC3E}">
        <p14:creationId xmlns:p14="http://schemas.microsoft.com/office/powerpoint/2010/main" val="91695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SÉPARATEUR DE SECTION DE BASE BOUÉE">
    <p:bg>
      <p:bgPr>
        <a:solidFill>
          <a:schemeClr val="bg2"/>
        </a:solidFill>
        <a:effectLst/>
      </p:bgPr>
    </p:bg>
    <p:spTree>
      <p:nvGrpSpPr>
        <p:cNvPr id="1" name=""/>
        <p:cNvGrpSpPr/>
        <p:nvPr/>
      </p:nvGrpSpPr>
      <p:grpSpPr>
        <a:xfrm>
          <a:off x="0" y="0"/>
          <a:ext cx="0" cy="0"/>
          <a:chOff x="0" y="0"/>
          <a:chExt cx="0" cy="0"/>
        </a:xfrm>
      </p:grpSpPr>
      <p:sp>
        <p:nvSpPr>
          <p:cNvPr id="7" name="Ovale 6"/>
          <p:cNvSpPr/>
          <p:nvPr userDrawn="1"/>
        </p:nvSpPr>
        <p:spPr>
          <a:xfrm>
            <a:off x="2861702" y="157952"/>
            <a:ext cx="6483179" cy="64831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p:cNvSpPr>
            <a:spLocks noGrp="1"/>
          </p:cNvSpPr>
          <p:nvPr>
            <p:ph type="ctrTitle" hasCustomPrompt="1"/>
          </p:nvPr>
        </p:nvSpPr>
        <p:spPr>
          <a:xfrm>
            <a:off x="3448777" y="2476212"/>
            <a:ext cx="5208335" cy="1846659"/>
          </a:xfrm>
          <a:prstGeom prst="rect">
            <a:avLst/>
          </a:prstGeom>
        </p:spPr>
        <p:txBody>
          <a:bodyPr rtlCol="0" anchor="ctr"/>
          <a:lstStyle>
            <a:lvl1pPr algn="ctr">
              <a:lnSpc>
                <a:spcPct val="95000"/>
              </a:lnSpc>
              <a:defRPr sz="4000">
                <a:solidFill>
                  <a:schemeClr val="tx1"/>
                </a:solidFill>
              </a:defRPr>
            </a:lvl1pPr>
          </a:lstStyle>
          <a:p>
            <a:pPr rtl="0"/>
            <a:r>
              <a:rPr lang="fr-FR" noProof="0"/>
              <a:t>CLIQUEZ POUR MODIFIER LE TITRE</a:t>
            </a:r>
          </a:p>
        </p:txBody>
      </p:sp>
      <p:sp>
        <p:nvSpPr>
          <p:cNvPr id="9" name="points"/>
          <p:cNvSpPr>
            <a:spLocks noChangeAspect="1"/>
          </p:cNvSpPr>
          <p:nvPr userDrawn="1"/>
        </p:nvSpPr>
        <p:spPr>
          <a:xfrm>
            <a:off x="3448777" y="745024"/>
            <a:ext cx="5309024" cy="5309025"/>
          </a:xfrm>
          <a:prstGeom prst="ellipse">
            <a:avLst/>
          </a:prstGeom>
          <a:noFill/>
          <a:ln w="184150" cap="rnd" cmpd="sng" algn="ctr">
            <a:solidFill>
              <a:schemeClr val="accent4"/>
            </a:solidFill>
            <a:prstDash val="sysDot"/>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855402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smtClean="0"/>
              <a:t>Modifiez le style du titre</a:t>
            </a:r>
            <a:endParaRPr lang="en-US" dirty="0"/>
          </a:p>
        </p:txBody>
      </p:sp>
      <p:sp>
        <p:nvSpPr>
          <p:cNvPr id="2" name="Date Placeholder 1"/>
          <p:cNvSpPr>
            <a:spLocks noGrp="1"/>
          </p:cNvSpPr>
          <p:nvPr>
            <p:ph type="dt" sz="half" idx="10"/>
          </p:nvPr>
        </p:nvSpPr>
        <p:spPr/>
        <p:txBody>
          <a:bodyPr/>
          <a:lstStyle/>
          <a:p>
            <a:endParaRPr lang="en-US" dirty="0"/>
          </a:p>
        </p:txBody>
      </p:sp>
      <p:sp>
        <p:nvSpPr>
          <p:cNvPr id="7" name="Footer Placeholder 6"/>
          <p:cNvSpPr>
            <a:spLocks noGrp="1"/>
          </p:cNvSpPr>
          <p:nvPr>
            <p:ph type="ftr" sz="quarter" idx="11"/>
          </p:nvPr>
        </p:nvSpPr>
        <p:spPr/>
        <p:txBody>
          <a:bodyPr/>
          <a:lstStyle/>
          <a:p>
            <a:pPr lvl="0"/>
            <a:endParaRPr lang="fr-FR"/>
          </a:p>
        </p:txBody>
      </p:sp>
      <p:sp>
        <p:nvSpPr>
          <p:cNvPr id="8" name="Slide Number Placeholder 7"/>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030129176"/>
      </p:ext>
    </p:extLst>
  </p:cSld>
  <p:clrMapOvr>
    <a:masterClrMapping/>
  </p:clrMapOvr>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pPr lvl="1"/>
            <a:endParaRPr lang="en-US" dirty="0"/>
          </a:p>
        </p:txBody>
      </p:sp>
      <p:sp>
        <p:nvSpPr>
          <p:cNvPr id="5" name="Footer Placeholder 4"/>
          <p:cNvSpPr>
            <a:spLocks noGrp="1"/>
          </p:cNvSpPr>
          <p:nvPr>
            <p:ph type="ftr" sz="quarter" idx="11"/>
          </p:nvPr>
        </p:nvSpPr>
        <p:spPr/>
        <p:txBody>
          <a:bodyPr/>
          <a:lstStyle/>
          <a:p>
            <a:pPr lvl="0"/>
            <a:endParaRPr lang="fr-FR"/>
          </a:p>
        </p:txBody>
      </p:sp>
      <p:sp>
        <p:nvSpPr>
          <p:cNvPr id="6" name="Slide Number Placeholder 5"/>
          <p:cNvSpPr>
            <a:spLocks noGrp="1"/>
          </p:cNvSpPr>
          <p:nvPr>
            <p:ph type="sldNum" sz="quarter" idx="12"/>
          </p:nvPr>
        </p:nvSpPr>
        <p:spPr/>
        <p:txBody>
          <a:bodyPr/>
          <a:lstStyle/>
          <a:p>
            <a:endParaRPr lang="en-US" dirty="0"/>
          </a:p>
        </p:txBody>
      </p:sp>
      <p:sp>
        <p:nvSpPr>
          <p:cNvPr id="7" name="Rectangle à coins arrondis 6"/>
          <p:cNvSpPr/>
          <p:nvPr userDrawn="1"/>
        </p:nvSpPr>
        <p:spPr>
          <a:xfrm>
            <a:off x="0" y="0"/>
            <a:ext cx="2560320" cy="31350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15474912"/>
      </p:ext>
    </p:extLst>
  </p:cSld>
  <p:clrMapOvr>
    <a:masterClrMapping/>
  </p:clrMapOvr>
  <p:timing>
    <p:tnLst>
      <p:par>
        <p:cTn id="1" dur="indefinite" restart="never" nodeType="tmRoot"/>
      </p:par>
    </p:tnLst>
  </p:timing>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11747687" y="6465381"/>
            <a:ext cx="431425" cy="365125"/>
          </a:xfrm>
          <a:prstGeom prst="rect">
            <a:avLst/>
          </a:prstGeom>
        </p:spPr>
        <p:txBody>
          <a:bodyPr rtlCol="0"/>
          <a:lstStyle/>
          <a:p>
            <a:pPr rtl="0"/>
            <a:fld id="{5AE1514C-5E56-4738-A1FF-4B1CFD2A3E36}" type="slidenum">
              <a:rPr lang="fr-FR" noProof="0" smtClean="0"/>
              <a:t>‹N°›</a:t>
            </a:fld>
            <a:endParaRPr lang="fr-FR" noProof="0"/>
          </a:p>
        </p:txBody>
      </p:sp>
    </p:spTree>
    <p:extLst>
      <p:ext uri="{BB962C8B-B14F-4D97-AF65-F5344CB8AC3E}">
        <p14:creationId xmlns:p14="http://schemas.microsoft.com/office/powerpoint/2010/main" val="378600045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ÉPARATEUR de SECTION avec numéro">
    <p:bg>
      <p:bgPr>
        <a:solidFill>
          <a:schemeClr val="tx2"/>
        </a:solidFill>
        <a:effectLst/>
      </p:bgPr>
    </p:bg>
    <p:spTree>
      <p:nvGrpSpPr>
        <p:cNvPr id="1" name=""/>
        <p:cNvGrpSpPr/>
        <p:nvPr/>
      </p:nvGrpSpPr>
      <p:grpSpPr>
        <a:xfrm>
          <a:off x="0" y="0"/>
          <a:ext cx="0" cy="0"/>
          <a:chOff x="0" y="0"/>
          <a:chExt cx="0" cy="0"/>
        </a:xfrm>
      </p:grpSpPr>
      <p:sp>
        <p:nvSpPr>
          <p:cNvPr id="19" name="Forme libre : Forme 18"/>
          <p:cNvSpPr/>
          <p:nvPr userDrawn="1"/>
        </p:nvSpPr>
        <p:spPr>
          <a:xfrm>
            <a:off x="3803737" y="-65233"/>
            <a:ext cx="4584526" cy="2297766"/>
          </a:xfrm>
          <a:custGeom>
            <a:avLst/>
            <a:gdLst>
              <a:gd name="connsiteX0" fmla="*/ 278 w 4584526"/>
              <a:gd name="connsiteY0" fmla="*/ 0 h 2297766"/>
              <a:gd name="connsiteX1" fmla="*/ 4584248 w 4584526"/>
              <a:gd name="connsiteY1" fmla="*/ 0 h 2297766"/>
              <a:gd name="connsiteX2" fmla="*/ 4584526 w 4584526"/>
              <a:gd name="connsiteY2" fmla="*/ 5503 h 2297766"/>
              <a:gd name="connsiteX3" fmla="*/ 2292263 w 4584526"/>
              <a:gd name="connsiteY3" fmla="*/ 2297766 h 2297766"/>
              <a:gd name="connsiteX4" fmla="*/ 0 w 4584526"/>
              <a:gd name="connsiteY4" fmla="*/ 5503 h 229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4526" h="2297766">
                <a:moveTo>
                  <a:pt x="278" y="0"/>
                </a:moveTo>
                <a:lnTo>
                  <a:pt x="4584248" y="0"/>
                </a:lnTo>
                <a:lnTo>
                  <a:pt x="4584526" y="5503"/>
                </a:lnTo>
                <a:cubicBezTo>
                  <a:pt x="4584526" y="1271485"/>
                  <a:pt x="3558245" y="2297766"/>
                  <a:pt x="2292263" y="2297766"/>
                </a:cubicBezTo>
                <a:cubicBezTo>
                  <a:pt x="1026281" y="2297766"/>
                  <a:pt x="0" y="1271485"/>
                  <a:pt x="0" y="5503"/>
                </a:cubicBezTo>
                <a:close/>
              </a:path>
            </a:pathLst>
          </a:custGeom>
          <a:solidFill>
            <a:srgbClr val="000000"/>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FFFFFF"/>
              </a:solidFill>
              <a:effectLst/>
              <a:uLnTx/>
              <a:uFillTx/>
              <a:latin typeface="Segoe UI"/>
              <a:ea typeface="+mn-ea"/>
              <a:cs typeface="+mn-cs"/>
            </a:endParaRPr>
          </a:p>
        </p:txBody>
      </p:sp>
      <p:sp>
        <p:nvSpPr>
          <p:cNvPr id="17" name="Espace réservé du pied de page 4"/>
          <p:cNvSpPr txBox="1">
            <a:spLocks/>
          </p:cNvSpPr>
          <p:nvPr userDrawn="1"/>
        </p:nvSpPr>
        <p:spPr>
          <a:xfrm>
            <a:off x="4038600" y="6356350"/>
            <a:ext cx="4114800" cy="365125"/>
          </a:xfrm>
          <a:prstGeom prst="rect">
            <a:avLst/>
          </a:prstGeom>
        </p:spPr>
        <p:txBody>
          <a:bodyPr rtlCol="0"/>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srgbClr val="FFFFFF"/>
              </a:solidFill>
              <a:effectLst/>
              <a:uLnTx/>
              <a:uFillTx/>
              <a:latin typeface="Segoe UI"/>
              <a:ea typeface="+mn-ea"/>
              <a:cs typeface="+mn-cs"/>
            </a:endParaRPr>
          </a:p>
        </p:txBody>
      </p:sp>
      <p:sp>
        <p:nvSpPr>
          <p:cNvPr id="3" name="Titre 2"/>
          <p:cNvSpPr>
            <a:spLocks noGrp="1"/>
          </p:cNvSpPr>
          <p:nvPr>
            <p:ph type="title" hasCustomPrompt="1"/>
          </p:nvPr>
        </p:nvSpPr>
        <p:spPr>
          <a:xfrm>
            <a:off x="302995" y="3383280"/>
            <a:ext cx="11660405" cy="625641"/>
          </a:xfrm>
          <a:prstGeom prst="rect">
            <a:avLst/>
          </a:prstGeom>
        </p:spPr>
        <p:txBody>
          <a:bodyPr vert="horz" lIns="457200" tIns="45720" rIns="457200" bIns="45720" rtlCol="0" anchor="b">
            <a:noAutofit/>
          </a:bodyPr>
          <a:lstStyle>
            <a:lvl1pPr algn="ctr" defTabSz="914400" rtl="0" eaLnBrk="1" latinLnBrk="0" hangingPunct="1">
              <a:lnSpc>
                <a:spcPct val="90000"/>
              </a:lnSpc>
              <a:spcBef>
                <a:spcPct val="0"/>
              </a:spcBef>
              <a:buNone/>
              <a:defRPr lang="en-US" sz="4800" b="1" i="0" kern="1200" spc="40" baseline="0" dirty="0">
                <a:gradFill>
                  <a:gsLst>
                    <a:gs pos="0">
                      <a:schemeClr val="accent1">
                        <a:lumMod val="5000"/>
                        <a:lumOff val="95000"/>
                      </a:schemeClr>
                    </a:gs>
                    <a:gs pos="100000">
                      <a:schemeClr val="bg1"/>
                    </a:gs>
                  </a:gsLst>
                  <a:lin ang="5400000" scaled="1"/>
                </a:gradFill>
                <a:latin typeface="+mn-lt"/>
                <a:ea typeface="+mn-ea"/>
                <a:cs typeface="Segoe UI Semilight" panose="020B0402040204020203" pitchFamily="34" charset="0"/>
              </a:defRPr>
            </a:lvl1pPr>
          </a:lstStyle>
          <a:p>
            <a:pPr marL="0" marR="0" lvl="0" indent="0" rtl="0" fontAlgn="auto">
              <a:spcAft>
                <a:spcPts val="0"/>
              </a:spcAft>
              <a:buClrTx/>
              <a:buSzTx/>
              <a:buFontTx/>
              <a:tabLst/>
            </a:pPr>
            <a:r>
              <a:rPr lang="fr-FR" noProof="0"/>
              <a:t>CLIQUEZ POUR MODIFIER LE STYLE DU TITRE DE MASQUE</a:t>
            </a:r>
          </a:p>
        </p:txBody>
      </p:sp>
      <p:sp>
        <p:nvSpPr>
          <p:cNvPr id="22" name="Espace réservé au texte 3"/>
          <p:cNvSpPr>
            <a:spLocks noGrp="1"/>
          </p:cNvSpPr>
          <p:nvPr>
            <p:ph type="body" sz="quarter" idx="10" hasCustomPrompt="1"/>
          </p:nvPr>
        </p:nvSpPr>
        <p:spPr>
          <a:xfrm>
            <a:off x="3923323" y="186061"/>
            <a:ext cx="4376615" cy="627351"/>
          </a:xfrm>
        </p:spPr>
        <p:txBody>
          <a:bodyPr rtlCol="0"/>
          <a:lstStyle>
            <a:lvl1pPr algn="ctr">
              <a:defRPr sz="2000">
                <a:solidFill>
                  <a:schemeClr val="bg1"/>
                </a:solidFill>
              </a:defRPr>
            </a:lvl1pPr>
            <a:lvl2pPr algn="ctr">
              <a:defRPr sz="1400">
                <a:solidFill>
                  <a:schemeClr val="bg1"/>
                </a:solidFill>
              </a:defRPr>
            </a:lvl2pPr>
            <a:lvl3pPr algn="ctr">
              <a:defRPr>
                <a:solidFill>
                  <a:schemeClr val="bg1"/>
                </a:solidFill>
              </a:defRPr>
            </a:lvl3pPr>
            <a:lvl4pPr algn="ctr">
              <a:defRPr>
                <a:solidFill>
                  <a:schemeClr val="bg1"/>
                </a:solidFill>
              </a:defRPr>
            </a:lvl4pPr>
            <a:lvl5pPr>
              <a:defRPr>
                <a:solidFill>
                  <a:schemeClr val="bg1"/>
                </a:solidFill>
              </a:defRPr>
            </a:lvl5pPr>
          </a:lstStyle>
          <a:p>
            <a:pPr lvl="0" rtl="0"/>
            <a:r>
              <a:rPr lang="fr-FR" noProof="0"/>
              <a:t>Ajoutez un titre de section ici</a:t>
            </a:r>
          </a:p>
          <a:p>
            <a:pPr lvl="1" rtl="0"/>
            <a:r>
              <a:rPr lang="fr-FR" noProof="0"/>
              <a:t>1</a:t>
            </a:r>
          </a:p>
        </p:txBody>
      </p:sp>
      <p:sp>
        <p:nvSpPr>
          <p:cNvPr id="23" name="Espace réservé au texte 3"/>
          <p:cNvSpPr>
            <a:spLocks noGrp="1"/>
          </p:cNvSpPr>
          <p:nvPr>
            <p:ph type="body" sz="quarter" idx="11" hasCustomPrompt="1"/>
          </p:nvPr>
        </p:nvSpPr>
        <p:spPr>
          <a:xfrm>
            <a:off x="304801" y="4206240"/>
            <a:ext cx="11658600" cy="424732"/>
          </a:xfrm>
        </p:spPr>
        <p:txBody>
          <a:bodyPr lIns="457200" rIns="457200" rtlCol="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2400" b="0" i="0" u="none" strike="noStrike" kern="1200" cap="none" spc="0" normalizeH="0" baseline="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2400" b="0" i="0" u="none" strike="noStrike" kern="1200" cap="none" spc="0" normalizeH="0" noProof="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rPr>
              <a:t>Ajoutez une courte phrase de résumé sur le titre/l’instruction ci-dessus</a:t>
            </a:r>
          </a:p>
        </p:txBody>
      </p:sp>
      <p:sp>
        <p:nvSpPr>
          <p:cNvPr id="6" name="Espace réservé au texte 5"/>
          <p:cNvSpPr>
            <a:spLocks noGrp="1"/>
          </p:cNvSpPr>
          <p:nvPr>
            <p:ph type="body" sz="quarter" idx="12" hasCustomPrompt="1"/>
          </p:nvPr>
        </p:nvSpPr>
        <p:spPr>
          <a:xfrm>
            <a:off x="5440539" y="1007413"/>
            <a:ext cx="1385316" cy="1200329"/>
          </a:xfrm>
        </p:spPr>
        <p:txBody>
          <a:bodyPr wrap="none" rtlCol="0" anchor="ctr"/>
          <a:lstStyle>
            <a:lvl1pPr algn="ctr">
              <a:defRPr kumimoji="0" lang="en-US" sz="8000" b="1" i="0" u="none" strike="noStrike" kern="1200" cap="none" spc="0" normalizeH="0" baseline="0" dirty="0">
                <a:ln>
                  <a:noFill/>
                </a:ln>
                <a:solidFill>
                  <a:schemeClr val="accent4"/>
                </a:solidFill>
                <a:effectLst/>
                <a:uLnTx/>
                <a:uFillTx/>
                <a:latin typeface="Segoe UI" panose="020B0502040204020203" pitchFamily="34" charset="0"/>
                <a:ea typeface="+mn-ea"/>
                <a:cs typeface="Segoe UI" panose="020B0502040204020203"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noProof="0"/>
              <a:t>N°</a:t>
            </a:r>
          </a:p>
        </p:txBody>
      </p:sp>
    </p:spTree>
    <p:extLst>
      <p:ext uri="{BB962C8B-B14F-4D97-AF65-F5344CB8AC3E}">
        <p14:creationId xmlns:p14="http://schemas.microsoft.com/office/powerpoint/2010/main" val="264187487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ption foncée 3_Quote ALIGNÉ À GAUCHE">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Espace réservé au texte 7"/>
          <p:cNvSpPr>
            <a:spLocks noGrp="1"/>
          </p:cNvSpPr>
          <p:nvPr>
            <p:ph type="body" sz="quarter" idx="13" hasCustomPrompt="1"/>
          </p:nvPr>
        </p:nvSpPr>
        <p:spPr>
          <a:xfrm>
            <a:off x="304800" y="2884235"/>
            <a:ext cx="11658600" cy="1089529"/>
          </a:xfrm>
        </p:spPr>
        <p:txBody>
          <a:bodyPr rtlCol="0"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rtl="0"/>
            <a:r>
              <a:rPr lang="fr-FR" noProof="0"/>
              <a:t>« CITATION ».</a:t>
            </a:r>
          </a:p>
          <a:p>
            <a:pPr lvl="1" rtl="0"/>
            <a:r>
              <a:rPr lang="fr-FR" noProof="0"/>
              <a:t> GRAS</a:t>
            </a:r>
          </a:p>
        </p:txBody>
      </p:sp>
      <p:sp>
        <p:nvSpPr>
          <p:cNvPr id="7" name="Forme libre : Form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 name="Espace réservé au texte 2"/>
          <p:cNvSpPr>
            <a:spLocks noGrp="1"/>
          </p:cNvSpPr>
          <p:nvPr>
            <p:ph type="body" sz="quarter" idx="14" hasCustomPrompt="1"/>
          </p:nvPr>
        </p:nvSpPr>
        <p:spPr>
          <a:xfrm>
            <a:off x="3865562" y="5276808"/>
            <a:ext cx="8097838" cy="369332"/>
          </a:xfrm>
        </p:spPr>
        <p:txBody>
          <a:bodyPr rtlCol="0"/>
          <a:lstStyle>
            <a:lvl1pPr algn="r">
              <a:spcBef>
                <a:spcPts val="0"/>
              </a:spcBef>
              <a:defRPr sz="2000">
                <a:solidFill>
                  <a:schemeClr val="bg1"/>
                </a:solidFill>
              </a:defRPr>
            </a:lvl1pPr>
            <a:lvl2pPr algn="r">
              <a:defRPr>
                <a:solidFill>
                  <a:schemeClr val="bg1"/>
                </a:solidFill>
              </a:defRPr>
            </a:lvl2pPr>
          </a:lstStyle>
          <a:p>
            <a:pPr lvl="0" rtl="0"/>
            <a:r>
              <a:rPr lang="fr-FR" noProof="0"/>
              <a:t>— Nom et société / source ici</a:t>
            </a:r>
          </a:p>
        </p:txBody>
      </p:sp>
    </p:spTree>
    <p:extLst>
      <p:ext uri="{BB962C8B-B14F-4D97-AF65-F5344CB8AC3E}">
        <p14:creationId xmlns:p14="http://schemas.microsoft.com/office/powerpoint/2010/main" val="326628049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ption foncée 1_Quote CENTRÉE">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Espace réservé au texte 7"/>
          <p:cNvSpPr>
            <a:spLocks noGrp="1"/>
          </p:cNvSpPr>
          <p:nvPr>
            <p:ph type="body" sz="quarter" idx="13" hasCustomPrompt="1"/>
          </p:nvPr>
        </p:nvSpPr>
        <p:spPr>
          <a:xfrm>
            <a:off x="304800" y="2884235"/>
            <a:ext cx="11658600" cy="1089529"/>
          </a:xfrm>
        </p:spPr>
        <p:txBody>
          <a:bodyPr rtlCol="0" anchor="ctr"/>
          <a:lstStyle>
            <a:lvl1pPr algn="ctr">
              <a:spcBef>
                <a:spcPts val="0"/>
              </a:spcBef>
              <a:defRPr sz="3600" b="0" baseline="0">
                <a:gradFill>
                  <a:gsLst>
                    <a:gs pos="0">
                      <a:schemeClr val="accent1">
                        <a:lumMod val="5000"/>
                        <a:lumOff val="95000"/>
                      </a:schemeClr>
                    </a:gs>
                    <a:gs pos="100000">
                      <a:schemeClr val="bg1"/>
                    </a:gs>
                  </a:gsLst>
                  <a:lin ang="5400000" scaled="1"/>
                </a:gradFill>
              </a:defRPr>
            </a:lvl1pPr>
            <a:lvl2pPr algn="ctr">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rtl="0"/>
            <a:r>
              <a:rPr lang="fr-FR" noProof="0"/>
              <a:t>« CITATION ».</a:t>
            </a:r>
          </a:p>
          <a:p>
            <a:pPr lvl="1" rtl="0"/>
            <a:r>
              <a:rPr lang="fr-FR" noProof="0"/>
              <a:t>GRAS</a:t>
            </a:r>
          </a:p>
        </p:txBody>
      </p:sp>
      <p:sp>
        <p:nvSpPr>
          <p:cNvPr id="7" name="Forme libre : Form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 name="Espace réservé au texte 2"/>
          <p:cNvSpPr>
            <a:spLocks noGrp="1"/>
          </p:cNvSpPr>
          <p:nvPr>
            <p:ph type="body" sz="quarter" idx="14" hasCustomPrompt="1"/>
          </p:nvPr>
        </p:nvSpPr>
        <p:spPr>
          <a:xfrm>
            <a:off x="3865562" y="5276808"/>
            <a:ext cx="8097838" cy="369332"/>
          </a:xfrm>
        </p:spPr>
        <p:txBody>
          <a:bodyPr rtlCol="0"/>
          <a:lstStyle>
            <a:lvl1pPr algn="r">
              <a:spcBef>
                <a:spcPts val="0"/>
              </a:spcBef>
              <a:defRPr sz="2000">
                <a:solidFill>
                  <a:schemeClr val="bg1"/>
                </a:solidFill>
              </a:defRPr>
            </a:lvl1pPr>
            <a:lvl2pPr algn="r">
              <a:defRPr>
                <a:solidFill>
                  <a:schemeClr val="bg1"/>
                </a:solidFill>
              </a:defRPr>
            </a:lvl2pPr>
          </a:lstStyle>
          <a:p>
            <a:pPr lvl="0" rtl="0"/>
            <a:r>
              <a:rPr lang="fr-FR" noProof="0"/>
              <a:t>— Nom et société / source ici</a:t>
            </a:r>
          </a:p>
        </p:txBody>
      </p:sp>
    </p:spTree>
    <p:extLst>
      <p:ext uri="{BB962C8B-B14F-4D97-AF65-F5344CB8AC3E}">
        <p14:creationId xmlns:p14="http://schemas.microsoft.com/office/powerpoint/2010/main" val="303163133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ption foncée 4_Quote ALIGNÉ À GAUCHE">
    <p:bg>
      <p:bgPr>
        <a:solidFill>
          <a:schemeClr val="tx2"/>
        </a:solidFill>
        <a:effectLst/>
      </p:bgPr>
    </p:bg>
    <p:spTree>
      <p:nvGrpSpPr>
        <p:cNvPr id="1" name=""/>
        <p:cNvGrpSpPr/>
        <p:nvPr/>
      </p:nvGrpSpPr>
      <p:grpSpPr>
        <a:xfrm>
          <a:off x="0" y="0"/>
          <a:ext cx="0" cy="0"/>
          <a:chOff x="0" y="0"/>
          <a:chExt cx="0" cy="0"/>
        </a:xfrm>
      </p:grpSpPr>
      <p:sp>
        <p:nvSpPr>
          <p:cNvPr id="8" name="Espace réservé au texte 7"/>
          <p:cNvSpPr>
            <a:spLocks noGrp="1"/>
          </p:cNvSpPr>
          <p:nvPr>
            <p:ph type="body" sz="quarter" idx="13" hasCustomPrompt="1"/>
          </p:nvPr>
        </p:nvSpPr>
        <p:spPr>
          <a:xfrm>
            <a:off x="304800" y="2884235"/>
            <a:ext cx="11658600" cy="1089529"/>
          </a:xfrm>
        </p:spPr>
        <p:txBody>
          <a:bodyPr rtlCol="0"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rtl="0"/>
            <a:r>
              <a:rPr lang="fr-FR" noProof="0"/>
              <a:t>« CITATION ».</a:t>
            </a:r>
          </a:p>
          <a:p>
            <a:pPr lvl="1" rtl="0"/>
            <a:r>
              <a:rPr lang="fr-FR" noProof="0"/>
              <a:t> GRAS</a:t>
            </a:r>
          </a:p>
        </p:txBody>
      </p:sp>
      <p:sp>
        <p:nvSpPr>
          <p:cNvPr id="7" name="Forme libre : Form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 name="Espace réservé au texte 2"/>
          <p:cNvSpPr>
            <a:spLocks noGrp="1"/>
          </p:cNvSpPr>
          <p:nvPr>
            <p:ph type="body" sz="quarter" idx="14" hasCustomPrompt="1"/>
          </p:nvPr>
        </p:nvSpPr>
        <p:spPr>
          <a:xfrm>
            <a:off x="3865562" y="5276808"/>
            <a:ext cx="8097838" cy="369332"/>
          </a:xfrm>
        </p:spPr>
        <p:txBody>
          <a:bodyPr rtlCol="0"/>
          <a:lstStyle>
            <a:lvl1pPr algn="r">
              <a:spcBef>
                <a:spcPts val="0"/>
              </a:spcBef>
              <a:defRPr sz="2000" b="0">
                <a:solidFill>
                  <a:schemeClr val="bg1"/>
                </a:solidFill>
              </a:defRPr>
            </a:lvl1pPr>
            <a:lvl2pPr algn="r">
              <a:defRPr>
                <a:solidFill>
                  <a:schemeClr val="bg1"/>
                </a:solidFill>
              </a:defRPr>
            </a:lvl2pPr>
          </a:lstStyle>
          <a:p>
            <a:pPr lvl="0" rtl="0"/>
            <a:r>
              <a:rPr lang="fr-FR" noProof="0"/>
              <a:t>— Nom et société / source ici</a:t>
            </a:r>
          </a:p>
        </p:txBody>
      </p:sp>
    </p:spTree>
    <p:extLst>
      <p:ext uri="{BB962C8B-B14F-4D97-AF65-F5344CB8AC3E}">
        <p14:creationId xmlns:p14="http://schemas.microsoft.com/office/powerpoint/2010/main" val="207573913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ption claire 1_Quote CENTRÉE">
    <p:spTree>
      <p:nvGrpSpPr>
        <p:cNvPr id="1" name=""/>
        <p:cNvGrpSpPr/>
        <p:nvPr/>
      </p:nvGrpSpPr>
      <p:grpSpPr>
        <a:xfrm>
          <a:off x="0" y="0"/>
          <a:ext cx="0" cy="0"/>
          <a:chOff x="0" y="0"/>
          <a:chExt cx="0" cy="0"/>
        </a:xfrm>
      </p:grpSpPr>
      <p:sp>
        <p:nvSpPr>
          <p:cNvPr id="9" name="Zone de texte 8"/>
          <p:cNvSpPr txBox="1"/>
          <p:nvPr userDrawn="1"/>
        </p:nvSpPr>
        <p:spPr>
          <a:xfrm>
            <a:off x="5648960" y="419100"/>
            <a:ext cx="894080" cy="3631763"/>
          </a:xfrm>
          <a:prstGeom prst="rect">
            <a:avLst/>
          </a:prstGeom>
          <a:noFill/>
        </p:spPr>
        <p:txBody>
          <a:bodyPr wrap="square" rtlCol="0">
            <a:spAutoFit/>
          </a:bodyPr>
          <a:lstStyle/>
          <a:p>
            <a:pPr rtl="0"/>
            <a:r>
              <a:rPr lang="fr-FR" sz="11500" noProof="0">
                <a:solidFill>
                  <a:schemeClr val="accent4"/>
                </a:solidFill>
                <a:latin typeface="Arial Black" panose="020B0A04020102020204" pitchFamily="34" charset="0"/>
              </a:rPr>
              <a:t>« </a:t>
            </a:r>
            <a:endParaRPr lang="fr-FR" sz="2800" noProof="0">
              <a:solidFill>
                <a:schemeClr val="accent4"/>
              </a:solidFill>
            </a:endParaRPr>
          </a:p>
        </p:txBody>
      </p:sp>
      <p:sp>
        <p:nvSpPr>
          <p:cNvPr id="5" name="Espace réservé au texte 2"/>
          <p:cNvSpPr>
            <a:spLocks noGrp="1"/>
          </p:cNvSpPr>
          <p:nvPr>
            <p:ph type="body" sz="quarter" idx="14" hasCustomPrompt="1"/>
          </p:nvPr>
        </p:nvSpPr>
        <p:spPr>
          <a:xfrm>
            <a:off x="3408362" y="5335071"/>
            <a:ext cx="8097838" cy="369332"/>
          </a:xfrm>
        </p:spPr>
        <p:txBody>
          <a:bodyPr rtlCol="0"/>
          <a:lstStyle>
            <a:lvl1pPr algn="r">
              <a:spcBef>
                <a:spcPts val="0"/>
              </a:spcBef>
              <a:defRPr sz="2000">
                <a:solidFill>
                  <a:schemeClr val="tx2"/>
                </a:solidFill>
              </a:defRPr>
            </a:lvl1pPr>
            <a:lvl2pPr algn="r">
              <a:defRPr>
                <a:solidFill>
                  <a:schemeClr val="bg1"/>
                </a:solidFill>
              </a:defRPr>
            </a:lvl2pPr>
          </a:lstStyle>
          <a:p>
            <a:pPr lvl="0" rtl="0"/>
            <a:r>
              <a:rPr lang="fr-FR" noProof="0"/>
              <a:t>— Nom et société / source ici</a:t>
            </a:r>
          </a:p>
        </p:txBody>
      </p:sp>
      <p:sp>
        <p:nvSpPr>
          <p:cNvPr id="6" name="Espace réservé au texte 7"/>
          <p:cNvSpPr>
            <a:spLocks noGrp="1"/>
          </p:cNvSpPr>
          <p:nvPr>
            <p:ph type="body" sz="quarter" idx="13" hasCustomPrompt="1"/>
          </p:nvPr>
        </p:nvSpPr>
        <p:spPr>
          <a:xfrm>
            <a:off x="304800" y="2884235"/>
            <a:ext cx="11658600" cy="1089529"/>
          </a:xfrm>
        </p:spPr>
        <p:txBody>
          <a:bodyPr rtlCol="0" anchor="ctr"/>
          <a:lstStyle>
            <a:lvl1pPr algn="ctr">
              <a:spcBef>
                <a:spcPts val="0"/>
              </a:spcBef>
              <a:defRPr sz="3600" b="0" baseline="0">
                <a:solidFill>
                  <a:schemeClr val="tx1">
                    <a:lumMod val="75000"/>
                    <a:lumOff val="25000"/>
                  </a:schemeClr>
                </a:solidFill>
              </a:defRPr>
            </a:lvl1pPr>
            <a:lvl2pPr algn="ctr">
              <a:spcBef>
                <a:spcPts val="0"/>
              </a:spcBef>
              <a:defRPr sz="3600" b="1">
                <a:solidFill>
                  <a:schemeClr val="tx1">
                    <a:lumMod val="75000"/>
                    <a:lumOff val="25000"/>
                  </a:schemeClr>
                </a:solidFill>
                <a:latin typeface="+mn-lt"/>
              </a:defRPr>
            </a:lvl2pPr>
          </a:lstStyle>
          <a:p>
            <a:pPr lvl="0" rtl="0"/>
            <a:r>
              <a:rPr lang="fr-FR" noProof="0"/>
              <a:t>« CITATION ».</a:t>
            </a:r>
          </a:p>
          <a:p>
            <a:pPr lvl="1" rtl="0"/>
            <a:r>
              <a:rPr lang="fr-FR" noProof="0"/>
              <a:t>GRAS</a:t>
            </a:r>
          </a:p>
        </p:txBody>
      </p:sp>
      <p:sp>
        <p:nvSpPr>
          <p:cNvPr id="7" name="Espace réservé au numéro de diapositive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pPr rtl="0"/>
            <a:fld id="{4997E989-D798-4C62-8E93-3D2D613C2488}" type="slidenum">
              <a:rPr lang="fr-FR" noProof="0" smtClean="0"/>
              <a:pPr rtl="0"/>
              <a:t>‹N°›</a:t>
            </a:fld>
            <a:endParaRPr lang="fr-FR" noProof="0"/>
          </a:p>
        </p:txBody>
      </p:sp>
    </p:spTree>
    <p:extLst>
      <p:ext uri="{BB962C8B-B14F-4D97-AF65-F5344CB8AC3E}">
        <p14:creationId xmlns:p14="http://schemas.microsoft.com/office/powerpoint/2010/main" val="246092282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allout avec une petite non-puce">
    <p:spTree>
      <p:nvGrpSpPr>
        <p:cNvPr id="1" name=""/>
        <p:cNvGrpSpPr/>
        <p:nvPr/>
      </p:nvGrpSpPr>
      <p:grpSpPr>
        <a:xfrm>
          <a:off x="0" y="0"/>
          <a:ext cx="0" cy="0"/>
          <a:chOff x="0" y="0"/>
          <a:chExt cx="0" cy="0"/>
        </a:xfrm>
      </p:grpSpPr>
      <p:sp>
        <p:nvSpPr>
          <p:cNvPr id="14" name="Forme libre : Forme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 name="Espace réservé au texte 3"/>
          <p:cNvSpPr>
            <a:spLocks noGrp="1"/>
          </p:cNvSpPr>
          <p:nvPr>
            <p:ph type="body" sz="quarter" idx="10" hasCustomPrompt="1"/>
          </p:nvPr>
        </p:nvSpPr>
        <p:spPr>
          <a:xfrm>
            <a:off x="304800" y="2472751"/>
            <a:ext cx="4566001" cy="2031325"/>
          </a:xfrm>
        </p:spPr>
        <p:txBody>
          <a:bodyPr wrap="square" lIns="91440" rIns="91440" rtlCol="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gradFill>
                  <a:gsLst>
                    <a:gs pos="15000">
                      <a:schemeClr val="tx2"/>
                    </a:gs>
                    <a:gs pos="47000">
                      <a:schemeClr val="tx2"/>
                    </a:gs>
                  </a:gsLst>
                  <a:lin ang="5400000" scaled="1"/>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pPr rtl="0"/>
            <a:r>
              <a:rPr lang="fr-FR" noProof="0"/>
              <a:t>Une brève introduction</a:t>
            </a:r>
            <a:br>
              <a:rPr lang="fr-FR" noProof="0"/>
            </a:br>
            <a:r>
              <a:rPr lang="fr-FR" noProof="0"/>
              <a:t>aux données, en révélant</a:t>
            </a:r>
            <a:br>
              <a:rPr lang="fr-FR" noProof="0"/>
            </a:br>
            <a:r>
              <a:rPr lang="fr-FR" noProof="0"/>
              <a:t>les points une par une vous permettra d’améliorer la compréhension.</a:t>
            </a:r>
          </a:p>
        </p:txBody>
      </p:sp>
      <p:sp>
        <p:nvSpPr>
          <p:cNvPr id="9" name="Espace réservé du texte 8"/>
          <p:cNvSpPr>
            <a:spLocks noGrp="1"/>
          </p:cNvSpPr>
          <p:nvPr>
            <p:ph type="body" sz="quarter" idx="11" hasCustomPrompt="1"/>
          </p:nvPr>
        </p:nvSpPr>
        <p:spPr>
          <a:xfrm>
            <a:off x="6096000" y="419100"/>
            <a:ext cx="5671764" cy="1705723"/>
          </a:xfrm>
        </p:spPr>
        <p:txBody>
          <a:bodyPr rtlCol="0"/>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numéro de diapositive 5"/>
          <p:cNvSpPr>
            <a:spLocks noGrp="1"/>
          </p:cNvSpPr>
          <p:nvPr>
            <p:ph type="sldNum" sz="quarter" idx="4"/>
          </p:nvPr>
        </p:nvSpPr>
        <p:spPr>
          <a:xfrm>
            <a:off x="11750600" y="6484937"/>
            <a:ext cx="425600" cy="365125"/>
          </a:xfrm>
          <a:prstGeom prst="rect">
            <a:avLst/>
          </a:prstGeom>
        </p:spPr>
        <p:txBody>
          <a:bodyPr vert="horz" lIns="91440" tIns="45720" rIns="91440" bIns="45720" rtlCol="0" anchor="ctr"/>
          <a:lstStyle>
            <a:lvl1pPr algn="r">
              <a:defRPr sz="1200">
                <a:solidFill>
                  <a:schemeClr val="tx2"/>
                </a:solidFill>
              </a:defRPr>
            </a:lvl1pPr>
          </a:lstStyle>
          <a:p>
            <a:pPr rtl="0"/>
            <a:fld id="{5AE1514C-5E56-4738-A1FF-4B1CFD2A3E36}" type="slidenum">
              <a:rPr lang="fr-FR" noProof="0" smtClean="0"/>
              <a:pPr rtl="0"/>
              <a:t>‹N°›</a:t>
            </a:fld>
            <a:endParaRPr lang="fr-FR" noProof="0"/>
          </a:p>
        </p:txBody>
      </p:sp>
      <p:sp>
        <p:nvSpPr>
          <p:cNvPr id="7" name="Titre 6"/>
          <p:cNvSpPr>
            <a:spLocks noGrp="1"/>
          </p:cNvSpPr>
          <p:nvPr>
            <p:ph type="title" hasCustomPrompt="1"/>
          </p:nvPr>
        </p:nvSpPr>
        <p:spPr>
          <a:xfrm>
            <a:off x="555244" y="0"/>
            <a:ext cx="4083304" cy="1800493"/>
          </a:xfrm>
          <a:prstGeom prst="rect">
            <a:avLst/>
          </a:prstGeom>
        </p:spPr>
        <p:txBody>
          <a:bodyPr lIns="146304" tIns="420624" rIns="146304" rtlCol="0" anchor="t" anchorCtr="0"/>
          <a:lstStyle>
            <a:lvl1pP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fr-FR" noProof="0"/>
              <a:t>Cliquez pour modifier le style du titre du masque</a:t>
            </a:r>
          </a:p>
        </p:txBody>
      </p:sp>
      <p:sp>
        <p:nvSpPr>
          <p:cNvPr id="12" name="Espace réservé du texte 8"/>
          <p:cNvSpPr>
            <a:spLocks noGrp="1"/>
          </p:cNvSpPr>
          <p:nvPr>
            <p:ph type="body" sz="quarter" idx="12" hasCustomPrompt="1"/>
          </p:nvPr>
        </p:nvSpPr>
        <p:spPr>
          <a:xfrm>
            <a:off x="6096000" y="2697329"/>
            <a:ext cx="5671764" cy="1705723"/>
          </a:xfrm>
        </p:spPr>
        <p:txBody>
          <a:bodyPr rtlCol="0"/>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3" name="Espace réservé du texte 8"/>
          <p:cNvSpPr>
            <a:spLocks noGrp="1"/>
          </p:cNvSpPr>
          <p:nvPr>
            <p:ph type="body" sz="quarter" idx="13" hasCustomPrompt="1"/>
          </p:nvPr>
        </p:nvSpPr>
        <p:spPr>
          <a:xfrm>
            <a:off x="6096000" y="4975558"/>
            <a:ext cx="5671764" cy="1705723"/>
          </a:xfrm>
        </p:spPr>
        <p:txBody>
          <a:bodyPr rtlCol="0"/>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Tree>
    <p:extLst>
      <p:ext uri="{BB962C8B-B14F-4D97-AF65-F5344CB8AC3E}">
        <p14:creationId xmlns:p14="http://schemas.microsoft.com/office/powerpoint/2010/main" val="266067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par>
                                <p:cTn id="8" presetID="63" presetClass="path" presetSubtype="0" accel="50000" decel="50000" fill="hold" grpId="1" nodeType="withEffect">
                                  <p:stCondLst>
                                    <p:cond delay="0"/>
                                  </p:stCondLst>
                                  <p:childTnLst>
                                    <p:animMotion origin="layout" path="M -4.375E-6 -4.07407E-6 L 0.03178 0.00047 " pathEditMode="relative" rAng="0" ptsTypes="AA">
                                      <p:cBhvr>
                                        <p:cTn id="9" dur="750" fill="hold"/>
                                        <p:tgtEl>
                                          <p:spTgt spid="4">
                                            <p:txEl>
                                              <p:pRg st="0" end="0"/>
                                            </p:txEl>
                                          </p:spTgt>
                                        </p:tgtEl>
                                        <p:attrNameLst>
                                          <p:attrName>ppt_x</p:attrName>
                                          <p:attrName>ppt_y</p:attrName>
                                        </p:attrNameLst>
                                      </p:cBhvr>
                                      <p:rCtr x="1589"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tmplLst>
          <p:tmpl lvl="1">
            <p:tnLst>
              <p:par>
                <p:cTn presetID="63" presetClass="path" presetSubtype="0" accel="50000" decel="50000" fill="hold" nodeType="withEffect">
                  <p:stCondLst>
                    <p:cond delay="0"/>
                  </p:stCondLst>
                  <p:childTnLst>
                    <p:animMotion origin="layout" path="M -4.375E-6 -4.07407E-6 L 0.03178 0.00047 " pathEditMode="relative" rAng="0" ptsTypes="AA">
                      <p:cBhvr>
                        <p:cTn dur="750" fill="hold"/>
                        <p:tgtEl>
                          <p:spTgt spid="4"/>
                        </p:tgtEl>
                        <p:attrNameLst>
                          <p:attrName>ppt_x</p:attrName>
                          <p:attrName>ppt_y</p:attrName>
                        </p:attrNameLst>
                      </p:cBhvr>
                      <p:rCtr x="1589" y="23"/>
                    </p:animMotion>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33" name="Titre 1"/>
          <p:cNvSpPr txBox="1">
            <a:spLocks noGrp="1"/>
          </p:cNvSpPr>
          <p:nvPr>
            <p:ph type="title"/>
          </p:nvPr>
        </p:nvSpPr>
        <p:spPr>
          <a:xfrm>
            <a:off x="831847" y="1709735"/>
            <a:ext cx="10515600" cy="2852735"/>
          </a:xfrm>
        </p:spPr>
        <p:txBody>
          <a:bodyPr anchor="b"/>
          <a:lstStyle>
            <a:lvl1pPr>
              <a:defRPr sz="6000"/>
            </a:lvl1pPr>
          </a:lstStyle>
          <a:p>
            <a:pPr lvl="0"/>
            <a:r>
              <a:rPr lang="fr-FR" smtClean="0"/>
              <a:t>Modifiez le style du titre</a:t>
            </a:r>
            <a:endParaRPr lang="fr-FR"/>
          </a:p>
        </p:txBody>
      </p:sp>
      <p:sp>
        <p:nvSpPr>
          <p:cNvPr id="34" name="Espace réservé du texte 2"/>
          <p:cNvSpPr txBox="1">
            <a:spLocks noGrp="1"/>
          </p:cNvSpPr>
          <p:nvPr>
            <p:ph type="body" idx="1"/>
          </p:nvPr>
        </p:nvSpPr>
        <p:spPr>
          <a:xfrm>
            <a:off x="831847" y="4589465"/>
            <a:ext cx="10515600" cy="1500182"/>
          </a:xfrm>
        </p:spPr>
        <p:txBody>
          <a:bodyPr/>
          <a:lstStyle>
            <a:lvl1pPr marL="0" indent="0">
              <a:buNone/>
              <a:defRPr sz="2400" cap="small">
                <a:solidFill>
                  <a:srgbClr val="FFFFFF"/>
                </a:solidFill>
              </a:defRPr>
            </a:lvl1pPr>
          </a:lstStyle>
          <a:p>
            <a:pPr lvl="0"/>
            <a:r>
              <a:rPr lang="fr-FR" smtClean="0"/>
              <a:t>Modifier les styles du texte du masque</a:t>
            </a:r>
          </a:p>
        </p:txBody>
      </p:sp>
      <p:sp>
        <p:nvSpPr>
          <p:cNvPr id="35" name="Espace réservé du pied de page 4"/>
          <p:cNvSpPr txBox="1">
            <a:spLocks noGrp="1"/>
          </p:cNvSpPr>
          <p:nvPr>
            <p:ph type="ftr" sz="quarter" idx="9"/>
          </p:nvPr>
        </p:nvSpPr>
        <p:spPr/>
        <p:txBody>
          <a:bodyPr/>
          <a:lstStyle>
            <a:lvl1pPr>
              <a:defRPr/>
            </a:lvl1pPr>
          </a:lstStyle>
          <a:p>
            <a:pPr lvl="0"/>
            <a:endParaRPr lang="fr-FR"/>
          </a:p>
        </p:txBody>
      </p:sp>
    </p:spTree>
    <p:extLst>
      <p:ext uri="{BB962C8B-B14F-4D97-AF65-F5344CB8AC3E}">
        <p14:creationId xmlns:p14="http://schemas.microsoft.com/office/powerpoint/2010/main" val="227426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allout avec une petite non-puce">
    <p:spTree>
      <p:nvGrpSpPr>
        <p:cNvPr id="1" name=""/>
        <p:cNvGrpSpPr/>
        <p:nvPr/>
      </p:nvGrpSpPr>
      <p:grpSpPr>
        <a:xfrm>
          <a:off x="0" y="0"/>
          <a:ext cx="0" cy="0"/>
          <a:chOff x="0" y="0"/>
          <a:chExt cx="0" cy="0"/>
        </a:xfrm>
      </p:grpSpPr>
      <p:sp>
        <p:nvSpPr>
          <p:cNvPr id="14" name="Forme libre : Forme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 name="Espace réservé au texte 3"/>
          <p:cNvSpPr>
            <a:spLocks noGrp="1"/>
          </p:cNvSpPr>
          <p:nvPr>
            <p:ph type="body" sz="quarter" idx="10" hasCustomPrompt="1"/>
          </p:nvPr>
        </p:nvSpPr>
        <p:spPr>
          <a:xfrm>
            <a:off x="6096000" y="431800"/>
            <a:ext cx="5371038" cy="2264723"/>
          </a:xfrm>
        </p:spPr>
        <p:txBody>
          <a:bodyPr wrap="square" lIns="146304" rIns="146304" rtlCol="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5000">
                      <a:schemeClr val="tx2"/>
                    </a:gs>
                    <a:gs pos="47000">
                      <a:schemeClr val="tx2"/>
                    </a:gs>
                  </a:gsLst>
                  <a:lin ang="5400000" scaled="1"/>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pPr rtl="0"/>
            <a:r>
              <a:rPr lang="fr-FR" noProof="0"/>
              <a:t>Une brève introduction</a:t>
            </a:r>
            <a:br>
              <a:rPr lang="fr-FR" noProof="0"/>
            </a:br>
            <a:r>
              <a:rPr lang="fr-FR" noProof="0"/>
              <a:t>aux données, en révélant</a:t>
            </a:r>
            <a:br>
              <a:rPr lang="fr-FR" noProof="0"/>
            </a:br>
            <a:r>
              <a:rPr lang="fr-FR" noProof="0"/>
              <a:t>les points une par une vous permettra d’améliorer la compréhension.</a:t>
            </a:r>
          </a:p>
        </p:txBody>
      </p:sp>
      <p:sp>
        <p:nvSpPr>
          <p:cNvPr id="9" name="Espace réservé du texte 8"/>
          <p:cNvSpPr>
            <a:spLocks noGrp="1"/>
          </p:cNvSpPr>
          <p:nvPr>
            <p:ph type="body" sz="quarter" idx="11" hasCustomPrompt="1"/>
          </p:nvPr>
        </p:nvSpPr>
        <p:spPr>
          <a:xfrm>
            <a:off x="293687" y="3436331"/>
            <a:ext cx="2286000" cy="1802032"/>
          </a:xfrm>
        </p:spPr>
        <p:txBody>
          <a:bodyPr lIns="182880" tIns="146304" rIns="182880" rtlCol="0"/>
          <a:lstStyle>
            <a:lvl1pPr marL="0" indent="0" algn="l">
              <a:buNone/>
              <a:defRPr sz="1600" b="1">
                <a:latin typeface="+mn-lt"/>
              </a:defRPr>
            </a:lvl1pPr>
            <a:lvl2pPr marL="0" indent="0" algn="l">
              <a:buNone/>
              <a:defRPr lang="en-US" sz="1400" b="0" kern="1200" dirty="0">
                <a:solidFill>
                  <a:schemeClr val="tx1"/>
                </a:solidFill>
                <a:latin typeface="+mn-lt"/>
                <a:ea typeface="+mn-ea"/>
                <a:cs typeface="+mn-cs"/>
              </a:defRPr>
            </a:lvl2pPr>
            <a:lvl3pPr marL="0" indent="0" algn="l">
              <a:buNone/>
              <a:defRPr sz="1200">
                <a:latin typeface="+mn-lt"/>
              </a:defRPr>
            </a:lvl3pPr>
            <a:lvl4pPr marL="0" indent="0" algn="l">
              <a:buNone/>
              <a:defRPr sz="1100">
                <a:latin typeface="+mn-lt"/>
              </a:defRPr>
            </a:lvl4pPr>
            <a:lvl5pPr marL="0" indent="0" algn="l">
              <a:buNone/>
              <a:defRPr sz="1100">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Titre 6"/>
          <p:cNvSpPr>
            <a:spLocks noGrp="1"/>
          </p:cNvSpPr>
          <p:nvPr>
            <p:ph type="title" hasCustomPrompt="1"/>
          </p:nvPr>
        </p:nvSpPr>
        <p:spPr>
          <a:xfrm>
            <a:off x="555244" y="0"/>
            <a:ext cx="4083304" cy="1800493"/>
          </a:xfrm>
          <a:prstGeom prst="rect">
            <a:avLst/>
          </a:prstGeom>
        </p:spPr>
        <p:txBody>
          <a:bodyPr lIns="146304" tIns="420624" rIns="146304" rtlCol="0" anchor="t" anchorCtr="0"/>
          <a:lstStyle>
            <a:lvl1pP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fr-FR" noProof="0"/>
              <a:t>Cliquez pour modifier le style du titre du masque</a:t>
            </a:r>
          </a:p>
        </p:txBody>
      </p:sp>
      <p:sp>
        <p:nvSpPr>
          <p:cNvPr id="12" name="Espace réservé du texte 8"/>
          <p:cNvSpPr>
            <a:spLocks noGrp="1"/>
          </p:cNvSpPr>
          <p:nvPr>
            <p:ph type="body" sz="quarter" idx="12" hasCustomPrompt="1"/>
          </p:nvPr>
        </p:nvSpPr>
        <p:spPr>
          <a:xfrm>
            <a:off x="2661017" y="3436331"/>
            <a:ext cx="2286000" cy="1750736"/>
          </a:xfrm>
        </p:spPr>
        <p:txBody>
          <a:bodyPr lIns="182880" tIns="146304" rIns="91440" rtlCol="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1">
                <a:latin typeface="+mn-lt"/>
              </a:defRPr>
            </a:lvl3pPr>
            <a:lvl4pPr marL="0" indent="0" algn="l">
              <a:buNone/>
              <a:defRPr sz="1100" b="0">
                <a:latin typeface="+mn-lt"/>
              </a:defRPr>
            </a:lvl4pPr>
            <a:lvl5pPr marL="0" indent="0" algn="l">
              <a:buNone/>
              <a:defRPr sz="1100" b="0">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0" name="Espace réservé du texte 8"/>
          <p:cNvSpPr>
            <a:spLocks noGrp="1"/>
          </p:cNvSpPr>
          <p:nvPr>
            <p:ph type="body" sz="quarter" idx="13" hasCustomPrompt="1"/>
          </p:nvPr>
        </p:nvSpPr>
        <p:spPr>
          <a:xfrm>
            <a:off x="5028347" y="3436331"/>
            <a:ext cx="2286000" cy="1750736"/>
          </a:xfrm>
        </p:spPr>
        <p:txBody>
          <a:bodyPr lIns="182880" tIns="146304" rIns="91440" rtlCol="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sz="1400" b="0">
                <a:solidFill>
                  <a:schemeClr val="tx1"/>
                </a:solidFill>
                <a:latin typeface="+mn-lt"/>
              </a:defRPr>
            </a:lvl2pPr>
            <a:lvl3pPr marL="0" indent="0" algn="l">
              <a:buNone/>
              <a:defRPr sz="1200" b="1">
                <a:latin typeface="+mn-lt"/>
              </a:defRPr>
            </a:lvl3pPr>
            <a:lvl4pPr marL="0" indent="0" algn="l">
              <a:buNone/>
              <a:defRPr sz="1100" b="0">
                <a:latin typeface="+mn-lt"/>
              </a:defRPr>
            </a:lvl4pPr>
            <a:lvl5pPr marL="0" indent="0" algn="l">
              <a:buNone/>
              <a:defRPr sz="1100" b="0">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1" name="Espace réservé du texte 8"/>
          <p:cNvSpPr>
            <a:spLocks noGrp="1"/>
          </p:cNvSpPr>
          <p:nvPr>
            <p:ph type="body" sz="quarter" idx="14" hasCustomPrompt="1"/>
          </p:nvPr>
        </p:nvSpPr>
        <p:spPr>
          <a:xfrm>
            <a:off x="7395677" y="3436331"/>
            <a:ext cx="2286000" cy="1802032"/>
          </a:xfrm>
        </p:spPr>
        <p:txBody>
          <a:bodyPr lIns="182880" tIns="146304" rIns="91440" rtlCol="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1">
                <a:latin typeface="+mn-lt"/>
              </a:defRPr>
            </a:lvl3pPr>
            <a:lvl4pPr marL="0" indent="0" algn="l">
              <a:buNone/>
              <a:defRPr sz="1100" b="0">
                <a:latin typeface="+mn-lt"/>
              </a:defRPr>
            </a:lvl4pPr>
            <a:lvl5pPr marL="0" indent="0" algn="l">
              <a:buNone/>
              <a:defRPr sz="1100" b="0">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5" name="Espace réservé du texte 8"/>
          <p:cNvSpPr>
            <a:spLocks noGrp="1"/>
          </p:cNvSpPr>
          <p:nvPr>
            <p:ph type="body" sz="quarter" idx="15" hasCustomPrompt="1"/>
          </p:nvPr>
        </p:nvSpPr>
        <p:spPr>
          <a:xfrm>
            <a:off x="9763006" y="3436331"/>
            <a:ext cx="2286000" cy="1750736"/>
          </a:xfrm>
        </p:spPr>
        <p:txBody>
          <a:bodyPr lIns="182880" tIns="146304" rIns="91440" rtlCol="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1">
                <a:latin typeface="+mn-lt"/>
              </a:defRPr>
            </a:lvl3pPr>
            <a:lvl4pPr marL="0" indent="0" algn="l">
              <a:buNone/>
              <a:defRPr sz="1100" b="0">
                <a:latin typeface="+mn-lt"/>
              </a:defRPr>
            </a:lvl4pPr>
            <a:lvl5pPr marL="0" indent="0" algn="l">
              <a:buNone/>
              <a:defRPr sz="1100" b="0">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3" name="Espace réservé du numéro de diapositive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pPr rtl="0"/>
            <a:fld id="{4997E989-D798-4C62-8E93-3D2D613C2488}" type="slidenum">
              <a:rPr lang="fr-FR" noProof="0" smtClean="0"/>
              <a:pPr rtl="0"/>
              <a:t>‹N°›</a:t>
            </a:fld>
            <a:endParaRPr lang="fr-FR" noProof="0"/>
          </a:p>
        </p:txBody>
      </p:sp>
    </p:spTree>
    <p:extLst>
      <p:ext uri="{BB962C8B-B14F-4D97-AF65-F5344CB8AC3E}">
        <p14:creationId xmlns:p14="http://schemas.microsoft.com/office/powerpoint/2010/main" val="215880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p:tmplLst>
          <p:tmpl>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0" grpId="0">
        <p:tmplLst>
          <p:tmpl>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tmplLst>
          <p:tmpl>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p:tmplLst>
          <p:tmpl>
            <p:tnLst>
              <p:par>
                <p:cTn presetID="10"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itle, 5 colonnes de texte plus petit">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 name="Espace réservé du contenu 2"/>
          <p:cNvSpPr>
            <a:spLocks noGrp="1"/>
          </p:cNvSpPr>
          <p:nvPr>
            <p:ph idx="1" hasCustomPrompt="1"/>
          </p:nvPr>
        </p:nvSpPr>
        <p:spPr>
          <a:xfrm>
            <a:off x="304800" y="2598127"/>
            <a:ext cx="3714704" cy="2805896"/>
          </a:xfrm>
        </p:spPr>
        <p:txBody>
          <a:bodyPr lIns="91440" rIns="91440" rtlCol="0"/>
          <a:lstStyle>
            <a:lvl1pPr algn="ctr">
              <a:spcAft>
                <a:spcPts val="3000"/>
              </a:spcAft>
              <a:defRPr sz="24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Espace réservé du contenu 2"/>
          <p:cNvSpPr>
            <a:spLocks noGrp="1"/>
          </p:cNvSpPr>
          <p:nvPr>
            <p:ph idx="14" hasCustomPrompt="1"/>
          </p:nvPr>
        </p:nvSpPr>
        <p:spPr>
          <a:xfrm>
            <a:off x="4168631" y="2598127"/>
            <a:ext cx="3840480" cy="3806170"/>
          </a:xfrm>
        </p:spPr>
        <p:txBody>
          <a:bodyPr lIns="91440" rIns="91440" rtlCol="0"/>
          <a:lstStyle>
            <a:lvl1pPr algn="ctr">
              <a:defRPr lang="en-US" sz="24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fr-FR" noProof="0"/>
              <a:t>Modifiez les styles du texte du masque</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fr-FR" noProof="0"/>
              <a:t>Deuxième niveau</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fr-FR" noProof="0"/>
              <a:t>Troisième niveau</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fr-FR" noProof="0"/>
              <a:t>Quatrième niveau</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fr-FR" noProof="0"/>
              <a:t>Cinquième niveau</a:t>
            </a:r>
          </a:p>
        </p:txBody>
      </p:sp>
      <p:sp>
        <p:nvSpPr>
          <p:cNvPr id="9" name="Espace réservé du contenu 2"/>
          <p:cNvSpPr>
            <a:spLocks noGrp="1"/>
          </p:cNvSpPr>
          <p:nvPr>
            <p:ph idx="15" hasCustomPrompt="1"/>
          </p:nvPr>
        </p:nvSpPr>
        <p:spPr>
          <a:xfrm>
            <a:off x="8158238" y="2598127"/>
            <a:ext cx="3773077" cy="3806170"/>
          </a:xfrm>
        </p:spPr>
        <p:txBody>
          <a:bodyPr lIns="91440" rIns="91440" rtlCol="0"/>
          <a:lstStyle>
            <a:lvl1pPr algn="ctr">
              <a:defRPr lang="en-US" sz="24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fr-FR" noProof="0"/>
              <a:t>Modifiez les styles du texte du masque</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fr-FR" noProof="0"/>
              <a:t>Deuxième niveau</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fr-FR" noProof="0"/>
              <a:t>Troisième niveau</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fr-FR" noProof="0"/>
              <a:t>Quatrième niveau</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fr-FR" noProof="0"/>
              <a:t>Cinquième niveau</a:t>
            </a:r>
          </a:p>
        </p:txBody>
      </p:sp>
      <p:sp>
        <p:nvSpPr>
          <p:cNvPr id="11" name="Forme libre : Forme 10"/>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p:cNvSpPr>
            <a:spLocks noGrp="1"/>
          </p:cNvSpPr>
          <p:nvPr>
            <p:ph type="title" hasCustomPrompt="1"/>
          </p:nvPr>
        </p:nvSpPr>
        <p:spPr>
          <a:xfrm>
            <a:off x="316322" y="339408"/>
            <a:ext cx="2375877" cy="978729"/>
          </a:xfrm>
        </p:spPr>
        <p:txBody>
          <a:bodyPr rtlCol="0"/>
          <a:lstStyle>
            <a:lvl1pPr algn="ctr">
              <a:defRPr lang="en-US" sz="3200" b="0" i="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fr-FR" noProof="0"/>
              <a:t>CLIQUEZ POUR</a:t>
            </a:r>
          </a:p>
        </p:txBody>
      </p:sp>
      <p:sp>
        <p:nvSpPr>
          <p:cNvPr id="10" name="Espace réservé au texte 9"/>
          <p:cNvSpPr>
            <a:spLocks noGrp="1"/>
          </p:cNvSpPr>
          <p:nvPr>
            <p:ph type="body" sz="quarter" idx="16" hasCustomPrompt="1"/>
          </p:nvPr>
        </p:nvSpPr>
        <p:spPr>
          <a:xfrm>
            <a:off x="2879003" y="419100"/>
            <a:ext cx="9084398" cy="1870769"/>
          </a:xfrm>
        </p:spPr>
        <p:txBody>
          <a:bodyPr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7" name="Espace réservé du numéro de diapositive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pPr rtl="0"/>
            <a:fld id="{4997E989-D798-4C62-8E93-3D2D613C2488}" type="slidenum">
              <a:rPr lang="fr-FR" noProof="0" smtClean="0"/>
              <a:pPr rtl="0"/>
              <a:t>‹N°›</a:t>
            </a:fld>
            <a:endParaRPr lang="fr-FR" noProof="0"/>
          </a:p>
        </p:txBody>
      </p:sp>
    </p:spTree>
    <p:extLst>
      <p:ext uri="{BB962C8B-B14F-4D97-AF65-F5344CB8AC3E}">
        <p14:creationId xmlns:p14="http://schemas.microsoft.com/office/powerpoint/2010/main" val="315386595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5 colonnes de texte plus petit">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3" name="Espace réservé du contenu 2"/>
          <p:cNvSpPr>
            <a:spLocks noGrp="1"/>
          </p:cNvSpPr>
          <p:nvPr>
            <p:ph idx="1" hasCustomPrompt="1"/>
          </p:nvPr>
        </p:nvSpPr>
        <p:spPr>
          <a:xfrm>
            <a:off x="68658" y="3493674"/>
            <a:ext cx="2377440" cy="2480166"/>
          </a:xfrm>
        </p:spPr>
        <p:txBody>
          <a:bodyPr lIns="146304" rIns="146304" rtlCol="0"/>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Espace réservé du contenu 2"/>
          <p:cNvSpPr>
            <a:spLocks noGrp="1"/>
          </p:cNvSpPr>
          <p:nvPr>
            <p:ph idx="14" hasCustomPrompt="1"/>
          </p:nvPr>
        </p:nvSpPr>
        <p:spPr>
          <a:xfrm>
            <a:off x="2483635" y="3493674"/>
            <a:ext cx="2377440" cy="2480166"/>
          </a:xfrm>
        </p:spPr>
        <p:txBody>
          <a:bodyPr lIns="146304" rIns="146304" rtlCol="0"/>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9" name="Espace réservé du contenu 2"/>
          <p:cNvSpPr>
            <a:spLocks noGrp="1"/>
          </p:cNvSpPr>
          <p:nvPr>
            <p:ph idx="15" hasCustomPrompt="1"/>
          </p:nvPr>
        </p:nvSpPr>
        <p:spPr>
          <a:xfrm>
            <a:off x="4898612" y="3493674"/>
            <a:ext cx="2377440" cy="2480166"/>
          </a:xfrm>
        </p:spPr>
        <p:txBody>
          <a:bodyPr lIns="146304" rIns="146304" rtlCol="0"/>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fr-FR" noProof="0" dirty="0"/>
              <a:t>Modifiez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sp>
        <p:nvSpPr>
          <p:cNvPr id="10" name="Espace réservé du contenu 2"/>
          <p:cNvSpPr>
            <a:spLocks noGrp="1"/>
          </p:cNvSpPr>
          <p:nvPr>
            <p:ph idx="16" hasCustomPrompt="1"/>
          </p:nvPr>
        </p:nvSpPr>
        <p:spPr>
          <a:xfrm>
            <a:off x="7313589" y="3493674"/>
            <a:ext cx="2377440" cy="2480166"/>
          </a:xfrm>
        </p:spPr>
        <p:txBody>
          <a:bodyPr lIns="146304" rIns="146304" rtlCol="0"/>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2" name="Rectangle 11"/>
          <p:cNvSpPr/>
          <p:nvPr userDrawn="1"/>
        </p:nvSpPr>
        <p:spPr>
          <a:xfrm>
            <a:off x="297258"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3" name="Rectangle 12"/>
          <p:cNvSpPr/>
          <p:nvPr userDrawn="1"/>
        </p:nvSpPr>
        <p:spPr>
          <a:xfrm>
            <a:off x="2712235"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4" name="Rectangle 13"/>
          <p:cNvSpPr/>
          <p:nvPr userDrawn="1"/>
        </p:nvSpPr>
        <p:spPr>
          <a:xfrm>
            <a:off x="7542189"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6" name="Rectangle 15"/>
          <p:cNvSpPr/>
          <p:nvPr userDrawn="1"/>
        </p:nvSpPr>
        <p:spPr>
          <a:xfrm>
            <a:off x="5127212"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 name="Espace réservé au texte 7"/>
          <p:cNvSpPr>
            <a:spLocks noGrp="1"/>
          </p:cNvSpPr>
          <p:nvPr>
            <p:ph type="body" sz="quarter" idx="13" hasCustomPrompt="1"/>
          </p:nvPr>
        </p:nvSpPr>
        <p:spPr>
          <a:xfrm>
            <a:off x="0" y="470361"/>
            <a:ext cx="12192000" cy="535531"/>
          </a:xfrm>
        </p:spPr>
        <p:txBody>
          <a:bodyPr rtlCol="0"/>
          <a:lstStyle>
            <a:lvl1pPr marL="0" indent="0" algn="ctr" defTabSz="914400" rtl="0" eaLnBrk="1" latinLnBrk="0" hangingPunct="1">
              <a:lnSpc>
                <a:spcPct val="90000"/>
              </a:lnSpc>
              <a:spcBef>
                <a:spcPts val="1000"/>
              </a:spcBef>
              <a:buFont typeface="Arial" panose="020B0604020202020204" pitchFamily="34" charset="0"/>
              <a:buNone/>
              <a:defRPr lang="en-US" sz="3200" b="0" kern="1200" dirty="0">
                <a:solidFill>
                  <a:schemeClr val="tx1">
                    <a:lumMod val="85000"/>
                    <a:lumOff val="15000"/>
                  </a:schemeClr>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fr-FR" noProof="0"/>
              <a:t>Cliquez pour modifier le style du titre du masque</a:t>
            </a:r>
          </a:p>
        </p:txBody>
      </p:sp>
      <p:sp>
        <p:nvSpPr>
          <p:cNvPr id="17" name="Espace réservé au contenu 2"/>
          <p:cNvSpPr>
            <a:spLocks noGrp="1"/>
          </p:cNvSpPr>
          <p:nvPr>
            <p:ph idx="18" hasCustomPrompt="1"/>
          </p:nvPr>
        </p:nvSpPr>
        <p:spPr>
          <a:xfrm>
            <a:off x="68658" y="2577396"/>
            <a:ext cx="2377440" cy="840230"/>
          </a:xfrm>
        </p:spPr>
        <p:txBody>
          <a:bodyPr lIns="146304" rIns="146304" rtlCol="0"/>
          <a:lstStyle>
            <a:lvl1pPr marL="0" algn="ctr" defTabSz="914400" rtl="0" eaLnBrk="1" latinLnBrk="0" hangingPunct="1">
              <a:defRPr lang="en-US" sz="5400"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fr-FR" noProof="0"/>
              <a:t>N°</a:t>
            </a:r>
          </a:p>
        </p:txBody>
      </p:sp>
      <p:sp>
        <p:nvSpPr>
          <p:cNvPr id="18" name="Espace réservé au contenu 2"/>
          <p:cNvSpPr>
            <a:spLocks noGrp="1"/>
          </p:cNvSpPr>
          <p:nvPr>
            <p:ph idx="19" hasCustomPrompt="1"/>
          </p:nvPr>
        </p:nvSpPr>
        <p:spPr>
          <a:xfrm>
            <a:off x="2483635" y="2577396"/>
            <a:ext cx="2377440" cy="840230"/>
          </a:xfrm>
        </p:spPr>
        <p:txBody>
          <a:bodyPr lIns="146304" rIns="146304" rtlCol="0"/>
          <a:lstStyle>
            <a:lvl1pPr algn="ctr">
              <a:defRPr lang="en-US" sz="5400" b="1"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buFont typeface="Arial" panose="020B0604020202020204" pitchFamily="34" charset="0"/>
              <a:buNone/>
            </a:pPr>
            <a:r>
              <a:rPr lang="fr-FR" noProof="0"/>
              <a:t>N°</a:t>
            </a:r>
          </a:p>
        </p:txBody>
      </p:sp>
      <p:sp>
        <p:nvSpPr>
          <p:cNvPr id="19" name="Espace réservé au contenu 2"/>
          <p:cNvSpPr>
            <a:spLocks noGrp="1"/>
          </p:cNvSpPr>
          <p:nvPr>
            <p:ph idx="20" hasCustomPrompt="1"/>
          </p:nvPr>
        </p:nvSpPr>
        <p:spPr>
          <a:xfrm>
            <a:off x="4898612"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rtl="0"/>
            <a:r>
              <a:rPr lang="fr-FR" noProof="0"/>
              <a:t>N°</a:t>
            </a:r>
          </a:p>
        </p:txBody>
      </p:sp>
      <p:sp>
        <p:nvSpPr>
          <p:cNvPr id="20" name="Espace réservé au contenu 2"/>
          <p:cNvSpPr>
            <a:spLocks noGrp="1"/>
          </p:cNvSpPr>
          <p:nvPr>
            <p:ph idx="21" hasCustomPrompt="1"/>
          </p:nvPr>
        </p:nvSpPr>
        <p:spPr>
          <a:xfrm>
            <a:off x="7313589"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rtl="0"/>
            <a:r>
              <a:rPr lang="fr-FR" noProof="0"/>
              <a:t>N°</a:t>
            </a:r>
          </a:p>
        </p:txBody>
      </p:sp>
    </p:spTree>
    <p:extLst>
      <p:ext uri="{BB962C8B-B14F-4D97-AF65-F5344CB8AC3E}">
        <p14:creationId xmlns:p14="http://schemas.microsoft.com/office/powerpoint/2010/main" val="32491181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32000">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14:bounceEnd="32000">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14:presetBounceEnd="32000">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14:bounceEnd="32000">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14:presetBounceEnd="32000">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14:bounceEnd="32000">
                                          <p:cBhvr additive="base">
                                            <p:cTn id="39"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14:presetBounceEnd="32000">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14:bounceEnd="32000">
                                          <p:cBhvr additive="base">
                                            <p:cTn id="53"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6" grpId="0" animBg="1"/>
          <p:bldP spid="17" grpId="0" uiExpand="1" build="p">
            <p:tmplLst>
              <p:tmpl lvl="1">
                <p:tnLst>
                  <p:par>
                    <p:cTn presetID="2" presetClass="entr" presetSubtype="1" fill="hold" nodeType="withEffect" p14:presetBounceEnd="32000">
                      <p:stCondLst>
                        <p:cond delay="0"/>
                      </p:stCondLst>
                      <p:childTnLst>
                        <p:set>
                          <p:cBhvr>
                            <p:cTn dur="1" fill="hold">
                              <p:stCondLst>
                                <p:cond delay="0"/>
                              </p:stCondLst>
                            </p:cTn>
                            <p:tgtEl>
                              <p:spTgt spid="17"/>
                            </p:tgtEl>
                            <p:attrNameLst>
                              <p:attrName>style.visibility</p:attrName>
                            </p:attrNameLst>
                          </p:cBhvr>
                          <p:to>
                            <p:strVal val="visible"/>
                          </p:to>
                        </p:set>
                        <p:anim calcmode="lin" valueType="num" p14:bounceEnd="32000">
                          <p:cBhvr additive="base">
                            <p:cTn dur="750" fill="hold"/>
                            <p:tgtEl>
                              <p:spTgt spid="17"/>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14:presetBounceEnd="32000">
                      <p:stCondLst>
                        <p:cond delay="0"/>
                      </p:stCondLst>
                      <p:childTnLst>
                        <p:set>
                          <p:cBhvr>
                            <p:cTn dur="1" fill="hold">
                              <p:stCondLst>
                                <p:cond delay="0"/>
                              </p:stCondLst>
                            </p:cTn>
                            <p:tgtEl>
                              <p:spTgt spid="18"/>
                            </p:tgtEl>
                            <p:attrNameLst>
                              <p:attrName>style.visibility</p:attrName>
                            </p:attrNameLst>
                          </p:cBhvr>
                          <p:to>
                            <p:strVal val="visible"/>
                          </p:to>
                        </p:set>
                        <p:anim calcmode="lin" valueType="num" p14:bounceEnd="32000">
                          <p:cBhvr additive="base">
                            <p:cTn dur="750" fill="hold"/>
                            <p:tgtEl>
                              <p:spTgt spid="18"/>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14:presetBounceEnd="32000">
                      <p:stCondLst>
                        <p:cond delay="0"/>
                      </p:stCondLst>
                      <p:childTnLst>
                        <p:set>
                          <p:cBhvr>
                            <p:cTn dur="1" fill="hold">
                              <p:stCondLst>
                                <p:cond delay="0"/>
                              </p:stCondLst>
                            </p:cTn>
                            <p:tgtEl>
                              <p:spTgt spid="19"/>
                            </p:tgtEl>
                            <p:attrNameLst>
                              <p:attrName>style.visibility</p:attrName>
                            </p:attrNameLst>
                          </p:cBhvr>
                          <p:to>
                            <p:strVal val="visible"/>
                          </p:to>
                        </p:set>
                        <p:anim calcmode="lin" valueType="num" p14:bounceEnd="32000">
                          <p:cBhvr additive="base">
                            <p:cTn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14:presetBounceEnd="32000">
                      <p:stCondLst>
                        <p:cond delay="0"/>
                      </p:stCondLst>
                      <p:childTnLst>
                        <p:set>
                          <p:cBhvr>
                            <p:cTn dur="1" fill="hold">
                              <p:stCondLst>
                                <p:cond delay="0"/>
                              </p:stCondLst>
                            </p:cTn>
                            <p:tgtEl>
                              <p:spTgt spid="20"/>
                            </p:tgtEl>
                            <p:attrNameLst>
                              <p:attrName>style.visibility</p:attrName>
                            </p:attrNameLst>
                          </p:cBhvr>
                          <p:to>
                            <p:strVal val="visible"/>
                          </p:to>
                        </p:set>
                        <p:anim calcmode="lin" valueType="num" p14:bounceEnd="32000">
                          <p:cBhvr additive="base">
                            <p:cTn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750" fill="hold"/>
                                            <p:tgtEl>
                                              <p:spTgt spid="19"/>
                                            </p:tgtEl>
                                            <p:attrNameLst>
                                              <p:attrName>ppt_x</p:attrName>
                                            </p:attrNameLst>
                                          </p:cBhvr>
                                          <p:tavLst>
                                            <p:tav tm="0">
                                              <p:val>
                                                <p:strVal val="#ppt_x"/>
                                              </p:val>
                                            </p:tav>
                                            <p:tav tm="100000">
                                              <p:val>
                                                <p:strVal val="#ppt_x"/>
                                              </p:val>
                                            </p:tav>
                                          </p:tavLst>
                                        </p:anim>
                                        <p:anim calcmode="lin" valueType="num">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750" fill="hold"/>
                                            <p:tgtEl>
                                              <p:spTgt spid="20"/>
                                            </p:tgtEl>
                                            <p:attrNameLst>
                                              <p:attrName>ppt_x</p:attrName>
                                            </p:attrNameLst>
                                          </p:cBhvr>
                                          <p:tavLst>
                                            <p:tav tm="0">
                                              <p:val>
                                                <p:strVal val="#ppt_x"/>
                                              </p:val>
                                            </p:tav>
                                            <p:tav tm="100000">
                                              <p:val>
                                                <p:strVal val="#ppt_x"/>
                                              </p:val>
                                            </p:tav>
                                          </p:tavLst>
                                        </p:anim>
                                        <p:anim calcmode="lin" valueType="num">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6" grpId="0" animBg="1"/>
          <p:bldP spid="17" grpId="0" uiExpand="1" build="p">
            <p:tmplLst>
              <p:tmpl lvl="1">
                <p:tnLst>
                  <p:par>
                    <p:cTn presetID="2" presetClass="entr" presetSubtype="1"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ppt_x"/>
                              </p:val>
                            </p:tav>
                            <p:tav tm="100000">
                              <p:val>
                                <p:strVal val="#ppt_x"/>
                              </p:val>
                            </p:tav>
                          </p:tavLst>
                        </p:anim>
                        <p:anim calcmode="lin" valueType="num">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750" fill="hold"/>
                            <p:tgtEl>
                              <p:spTgt spid="20"/>
                            </p:tgtEl>
                            <p:attrNameLst>
                              <p:attrName>ppt_x</p:attrName>
                            </p:attrNameLst>
                          </p:cBhvr>
                          <p:tavLst>
                            <p:tav tm="0">
                              <p:val>
                                <p:strVal val="#ppt_x"/>
                              </p:val>
                            </p:tav>
                            <p:tav tm="100000">
                              <p:val>
                                <p:strVal val="#ppt_x"/>
                              </p:val>
                            </p:tav>
                          </p:tavLst>
                        </p:anim>
                        <p:anim calcmode="lin" valueType="num">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Lst>
      </p:timing>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3_50-50 Disposition photos à droite">
    <p:spTree>
      <p:nvGrpSpPr>
        <p:cNvPr id="1" name=""/>
        <p:cNvGrpSpPr/>
        <p:nvPr/>
      </p:nvGrpSpPr>
      <p:grpSpPr>
        <a:xfrm>
          <a:off x="0" y="0"/>
          <a:ext cx="0" cy="0"/>
          <a:chOff x="0" y="0"/>
          <a:chExt cx="0" cy="0"/>
        </a:xfrm>
      </p:grpSpPr>
      <p:sp>
        <p:nvSpPr>
          <p:cNvPr id="5" name="Espace réservé à l’image 4"/>
          <p:cNvSpPr>
            <a:spLocks noGrp="1"/>
          </p:cNvSpPr>
          <p:nvPr>
            <p:ph type="pic" sz="quarter" idx="10" hasCustomPrompt="1"/>
          </p:nvPr>
        </p:nvSpPr>
        <p:spPr bwMode="ltGray">
          <a:xfrm>
            <a:off x="6129304" y="0"/>
            <a:ext cx="6062696" cy="6856100"/>
          </a:xfrm>
          <a:blipFill>
            <a:blip r:embed="rId2"/>
            <a:srcRect/>
            <a:stretch>
              <a:fillRect/>
            </a:stretch>
          </a:blipFill>
        </p:spPr>
        <p:txBody>
          <a:bodyPr tIns="548640" rtlCol="0" anchor="ctr" anchorCtr="0">
            <a:noAutofit/>
          </a:bodyPr>
          <a:lstStyle>
            <a:lvl1pPr marL="0" indent="0" algn="ctr">
              <a:buNone/>
              <a:defRPr sz="3600" b="1" cap="none" baseline="0">
                <a:solidFill>
                  <a:srgbClr val="FFC000"/>
                </a:solidFill>
                <a:latin typeface="+mn-lt"/>
              </a:defRPr>
            </a:lvl1pPr>
          </a:lstStyle>
          <a:p>
            <a:pPr rtl="0"/>
            <a:r>
              <a:rPr lang="fr-FR" noProof="0"/>
              <a:t>Cliquez sur l'icône pour ajouter des images ou rendez-vous en ligne à...</a:t>
            </a:r>
          </a:p>
        </p:txBody>
      </p:sp>
      <p:sp>
        <p:nvSpPr>
          <p:cNvPr id="6" name="Espace réservé au contenu 2"/>
          <p:cNvSpPr>
            <a:spLocks noGrp="1"/>
          </p:cNvSpPr>
          <p:nvPr>
            <p:ph idx="18" hasCustomPrompt="1"/>
          </p:nvPr>
        </p:nvSpPr>
        <p:spPr>
          <a:xfrm>
            <a:off x="1875949" y="419100"/>
            <a:ext cx="2377440" cy="840230"/>
          </a:xfrm>
        </p:spPr>
        <p:txBody>
          <a:bodyPr lIns="146304" rIns="146304" rtlCol="0"/>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fr-FR" noProof="0"/>
              <a:t>N°</a:t>
            </a:r>
          </a:p>
        </p:txBody>
      </p:sp>
      <p:sp>
        <p:nvSpPr>
          <p:cNvPr id="8" name="Espace réservé au texte 6"/>
          <p:cNvSpPr>
            <a:spLocks noGrp="1"/>
          </p:cNvSpPr>
          <p:nvPr>
            <p:ph type="body" sz="quarter" idx="11" hasCustomPrompt="1"/>
          </p:nvPr>
        </p:nvSpPr>
        <p:spPr>
          <a:xfrm>
            <a:off x="0" y="3428050"/>
            <a:ext cx="6129304" cy="3169586"/>
          </a:xfrm>
        </p:spPr>
        <p:txBody>
          <a:bodyPr rtlCol="0"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9" name="Espace réservé au texte 2"/>
          <p:cNvSpPr>
            <a:spLocks noGrp="1"/>
          </p:cNvSpPr>
          <p:nvPr>
            <p:ph type="body" sz="quarter" idx="19" hasCustomPrompt="1"/>
          </p:nvPr>
        </p:nvSpPr>
        <p:spPr>
          <a:xfrm>
            <a:off x="0" y="1554163"/>
            <a:ext cx="6096000" cy="1089529"/>
          </a:xfrm>
        </p:spPr>
        <p:txBody>
          <a:bodyPr rtlCol="0"/>
          <a:lstStyle>
            <a:lvl1pPr algn="ctr">
              <a:defRPr sz="3600" b="0">
                <a:latin typeface="+mj-lt"/>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fr-FR" noProof="0"/>
              <a:t>Modifiez les styles du texte du masque</a:t>
            </a:r>
          </a:p>
        </p:txBody>
      </p:sp>
      <p:sp>
        <p:nvSpPr>
          <p:cNvPr id="10" name="Espace réservé du numéro de diapositive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pPr rtl="0"/>
            <a:fld id="{4997E989-D798-4C62-8E93-3D2D613C2488}" type="slidenum">
              <a:rPr lang="fr-FR" noProof="0" smtClean="0"/>
              <a:pPr rtl="0"/>
              <a:t>‹N°›</a:t>
            </a:fld>
            <a:endParaRPr lang="fr-FR" noProof="0"/>
          </a:p>
        </p:txBody>
      </p:sp>
    </p:spTree>
    <p:extLst>
      <p:ext uri="{BB962C8B-B14F-4D97-AF65-F5344CB8AC3E}">
        <p14:creationId xmlns:p14="http://schemas.microsoft.com/office/powerpoint/2010/main" val="1465193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50-50 Disposition photos à droite">
    <p:spTree>
      <p:nvGrpSpPr>
        <p:cNvPr id="1" name=""/>
        <p:cNvGrpSpPr/>
        <p:nvPr/>
      </p:nvGrpSpPr>
      <p:grpSpPr>
        <a:xfrm>
          <a:off x="0" y="0"/>
          <a:ext cx="0" cy="0"/>
          <a:chOff x="0" y="0"/>
          <a:chExt cx="0" cy="0"/>
        </a:xfrm>
      </p:grpSpPr>
      <p:sp>
        <p:nvSpPr>
          <p:cNvPr id="5" name="Espace réservé à l’image 4"/>
          <p:cNvSpPr>
            <a:spLocks noGrp="1"/>
          </p:cNvSpPr>
          <p:nvPr>
            <p:ph type="pic" sz="quarter" idx="10" hasCustomPrompt="1"/>
          </p:nvPr>
        </p:nvSpPr>
        <p:spPr bwMode="ltGray">
          <a:xfrm>
            <a:off x="6129304" y="0"/>
            <a:ext cx="6062696" cy="6856100"/>
          </a:xfrm>
          <a:blipFill>
            <a:blip r:embed="rId2"/>
            <a:srcRect/>
            <a:stretch>
              <a:fillRect/>
            </a:stretch>
          </a:blipFill>
        </p:spPr>
        <p:txBody>
          <a:bodyPr tIns="548640" rtlCol="0" anchor="ctr" anchorCtr="0">
            <a:noAutofit/>
          </a:bodyPr>
          <a:lstStyle>
            <a:lvl1pPr marL="0" indent="0" algn="ctr">
              <a:buNone/>
              <a:defRPr sz="3600" b="1" cap="none" baseline="0">
                <a:solidFill>
                  <a:srgbClr val="FFC000"/>
                </a:solidFill>
                <a:latin typeface="+mn-lt"/>
              </a:defRPr>
            </a:lvl1pPr>
          </a:lstStyle>
          <a:p>
            <a:pPr rtl="0"/>
            <a:r>
              <a:rPr lang="fr-FR" noProof="0"/>
              <a:t>Cliquez sur l’icône pour ajouter une image</a:t>
            </a:r>
          </a:p>
        </p:txBody>
      </p:sp>
      <p:sp>
        <p:nvSpPr>
          <p:cNvPr id="4" name="Espace réservé du numéro de diapositive 5"/>
          <p:cNvSpPr>
            <a:spLocks noGrp="1"/>
          </p:cNvSpPr>
          <p:nvPr>
            <p:ph type="sldNum" sz="quarter" idx="4"/>
          </p:nvPr>
        </p:nvSpPr>
        <p:spPr>
          <a:xfrm>
            <a:off x="11802836" y="6484937"/>
            <a:ext cx="387743" cy="365125"/>
          </a:xfrm>
          <a:prstGeom prst="rect">
            <a:avLst/>
          </a:prstGeom>
        </p:spPr>
        <p:txBody>
          <a:bodyPr vert="horz" lIns="91440" tIns="45720" rIns="91440" bIns="45720" rtlCol="0" anchor="ctr"/>
          <a:lstStyle>
            <a:lvl1pPr algn="r">
              <a:defRPr sz="1200">
                <a:solidFill>
                  <a:schemeClr val="bg1"/>
                </a:solidFill>
              </a:defRPr>
            </a:lvl1pPr>
          </a:lstStyle>
          <a:p>
            <a:pPr rtl="0"/>
            <a:fld id="{5AE1514C-5E56-4738-A1FF-4B1CFD2A3E36}" type="slidenum">
              <a:rPr lang="fr-FR" noProof="0" smtClean="0"/>
              <a:pPr rtl="0"/>
              <a:t>‹N°›</a:t>
            </a:fld>
            <a:endParaRPr lang="fr-FR" noProof="0"/>
          </a:p>
        </p:txBody>
      </p:sp>
      <p:sp>
        <p:nvSpPr>
          <p:cNvPr id="6" name="Espace réservé au contenu 2"/>
          <p:cNvSpPr>
            <a:spLocks noGrp="1"/>
          </p:cNvSpPr>
          <p:nvPr>
            <p:ph idx="18" hasCustomPrompt="1"/>
          </p:nvPr>
        </p:nvSpPr>
        <p:spPr>
          <a:xfrm>
            <a:off x="1875949" y="419100"/>
            <a:ext cx="2377440" cy="840230"/>
          </a:xfrm>
        </p:spPr>
        <p:txBody>
          <a:bodyPr lIns="146304" rIns="146304" rtlCol="0"/>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fr-FR" noProof="0"/>
              <a:t>N°</a:t>
            </a:r>
          </a:p>
        </p:txBody>
      </p:sp>
      <p:sp>
        <p:nvSpPr>
          <p:cNvPr id="9" name="Espace réservé au texte 6"/>
          <p:cNvSpPr>
            <a:spLocks noGrp="1"/>
          </p:cNvSpPr>
          <p:nvPr>
            <p:ph type="body" sz="quarter" idx="11" hasCustomPrompt="1"/>
          </p:nvPr>
        </p:nvSpPr>
        <p:spPr>
          <a:xfrm>
            <a:off x="0" y="3429000"/>
            <a:ext cx="6096000" cy="3092641"/>
          </a:xfrm>
        </p:spPr>
        <p:txBody>
          <a:bodyPr rtlCol="0"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spcAft>
                <a:spcPts val="600"/>
              </a:spcAft>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0" name="Espace réservé au texte 2"/>
          <p:cNvSpPr>
            <a:spLocks noGrp="1"/>
          </p:cNvSpPr>
          <p:nvPr>
            <p:ph type="body" sz="quarter" idx="19" hasCustomPrompt="1"/>
          </p:nvPr>
        </p:nvSpPr>
        <p:spPr>
          <a:xfrm>
            <a:off x="0" y="1554163"/>
            <a:ext cx="6096000" cy="1089529"/>
          </a:xfrm>
        </p:spPr>
        <p:txBody>
          <a:bodyPr rtlCol="0"/>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fr-FR" noProof="0"/>
              <a:t>Modifiez les styles du texte du masque</a:t>
            </a:r>
          </a:p>
        </p:txBody>
      </p:sp>
      <p:sp>
        <p:nvSpPr>
          <p:cNvPr id="12" name="Espace réservé du numéro de diapositive 7" hidden="1"/>
          <p:cNvSpPr txBox="1">
            <a:spLocks/>
          </p:cNvSpPr>
          <p:nvPr userDrawn="1"/>
        </p:nvSpPr>
        <p:spPr>
          <a:xfrm>
            <a:off x="10343911" y="6498718"/>
            <a:ext cx="523406" cy="365125"/>
          </a:xfrm>
          <a:prstGeom prst="rect">
            <a:avLst/>
          </a:prstGeom>
        </p:spPr>
        <p:txBody>
          <a:bodyPr vert="horz" wrap="none"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4997E989-D798-4C62-8E93-3D2D613C2488}" type="slidenum">
              <a:rPr lang="en-US" smtClean="0">
                <a:solidFill>
                  <a:schemeClr val="bg1"/>
                </a:solidFill>
              </a:rPr>
              <a:pPr rtl="0"/>
              <a:t>‹N°›</a:t>
            </a:fld>
            <a:endParaRPr lang="en-US" dirty="0">
              <a:solidFill>
                <a:schemeClr val="bg1"/>
              </a:solidFill>
            </a:endParaRPr>
          </a:p>
        </p:txBody>
      </p:sp>
    </p:spTree>
    <p:extLst>
      <p:ext uri="{BB962C8B-B14F-4D97-AF65-F5344CB8AC3E}">
        <p14:creationId xmlns:p14="http://schemas.microsoft.com/office/powerpoint/2010/main" val="4439579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50-50 Disposition photos à droite">
    <p:spTree>
      <p:nvGrpSpPr>
        <p:cNvPr id="1" name=""/>
        <p:cNvGrpSpPr/>
        <p:nvPr/>
      </p:nvGrpSpPr>
      <p:grpSpPr>
        <a:xfrm>
          <a:off x="0" y="0"/>
          <a:ext cx="0" cy="0"/>
          <a:chOff x="0" y="0"/>
          <a:chExt cx="0" cy="0"/>
        </a:xfrm>
      </p:grpSpPr>
      <p:sp>
        <p:nvSpPr>
          <p:cNvPr id="5" name="Espace réservé à l’image 4"/>
          <p:cNvSpPr>
            <a:spLocks noGrp="1"/>
          </p:cNvSpPr>
          <p:nvPr>
            <p:ph type="pic" sz="quarter" idx="10" hasCustomPrompt="1"/>
          </p:nvPr>
        </p:nvSpPr>
        <p:spPr bwMode="ltGray">
          <a:xfrm>
            <a:off x="6129304" y="0"/>
            <a:ext cx="6062696" cy="6856100"/>
          </a:xfrm>
          <a:blipFill>
            <a:blip r:embed="rId2"/>
            <a:srcRect/>
            <a:stretch>
              <a:fillRect/>
            </a:stretch>
          </a:blipFill>
        </p:spPr>
        <p:txBody>
          <a:bodyPr tIns="548640" rtlCol="0" anchor="ctr" anchorCtr="0">
            <a:noAutofit/>
          </a:bodyPr>
          <a:lstStyle>
            <a:lvl1pPr marL="0" indent="0" algn="ctr">
              <a:buNone/>
              <a:defRPr sz="3600" b="1" cap="none" baseline="0">
                <a:solidFill>
                  <a:srgbClr val="FFC000"/>
                </a:solidFill>
                <a:latin typeface="+mn-lt"/>
              </a:defRPr>
            </a:lvl1pPr>
          </a:lstStyle>
          <a:p>
            <a:pPr rtl="0"/>
            <a:r>
              <a:rPr lang="fr-FR" noProof="0"/>
              <a:t>Cliquez sur l’icône pour ajouter une image</a:t>
            </a:r>
          </a:p>
        </p:txBody>
      </p:sp>
      <p:sp>
        <p:nvSpPr>
          <p:cNvPr id="7" name="Espace réservé au texte 6"/>
          <p:cNvSpPr>
            <a:spLocks noGrp="1"/>
          </p:cNvSpPr>
          <p:nvPr>
            <p:ph type="body" sz="quarter" idx="11" hasCustomPrompt="1"/>
          </p:nvPr>
        </p:nvSpPr>
        <p:spPr>
          <a:xfrm>
            <a:off x="0" y="3429000"/>
            <a:ext cx="6129304" cy="3169586"/>
          </a:xfrm>
        </p:spPr>
        <p:txBody>
          <a:bodyPr rtlCol="0"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au contenu 2"/>
          <p:cNvSpPr>
            <a:spLocks noGrp="1"/>
          </p:cNvSpPr>
          <p:nvPr>
            <p:ph idx="18" hasCustomPrompt="1"/>
          </p:nvPr>
        </p:nvSpPr>
        <p:spPr>
          <a:xfrm>
            <a:off x="1875949" y="419100"/>
            <a:ext cx="2377440" cy="840230"/>
          </a:xfrm>
        </p:spPr>
        <p:txBody>
          <a:bodyPr lIns="146304" rIns="146304" rtlCol="0"/>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fr-FR" noProof="0"/>
              <a:t>N°</a:t>
            </a:r>
          </a:p>
        </p:txBody>
      </p:sp>
      <p:sp>
        <p:nvSpPr>
          <p:cNvPr id="3" name="Espace réservé au texte 2"/>
          <p:cNvSpPr>
            <a:spLocks noGrp="1"/>
          </p:cNvSpPr>
          <p:nvPr>
            <p:ph type="body" sz="quarter" idx="19" hasCustomPrompt="1"/>
          </p:nvPr>
        </p:nvSpPr>
        <p:spPr>
          <a:xfrm>
            <a:off x="0" y="1554163"/>
            <a:ext cx="6129304" cy="1089529"/>
          </a:xfrm>
        </p:spPr>
        <p:txBody>
          <a:bodyPr rtlCol="0"/>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fr-FR" noProof="0"/>
              <a:t>Modifiez les styles du texte du masque</a:t>
            </a:r>
          </a:p>
        </p:txBody>
      </p:sp>
      <p:sp>
        <p:nvSpPr>
          <p:cNvPr id="8" name="Espace réservé du numéro de diapositive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pPr rtl="0"/>
            <a:fld id="{4997E989-D798-4C62-8E93-3D2D613C2488}" type="slidenum">
              <a:rPr lang="fr-FR" noProof="0" smtClean="0"/>
              <a:pPr rtl="0"/>
              <a:t>‹N°›</a:t>
            </a:fld>
            <a:endParaRPr lang="fr-FR" noProof="0"/>
          </a:p>
        </p:txBody>
      </p:sp>
    </p:spTree>
    <p:extLst>
      <p:ext uri="{BB962C8B-B14F-4D97-AF65-F5344CB8AC3E}">
        <p14:creationId xmlns:p14="http://schemas.microsoft.com/office/powerpoint/2010/main" val="18882334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50-50 disposition de photo à gauche avec du texte">
    <p:spTree>
      <p:nvGrpSpPr>
        <p:cNvPr id="1" name=""/>
        <p:cNvGrpSpPr/>
        <p:nvPr/>
      </p:nvGrpSpPr>
      <p:grpSpPr>
        <a:xfrm>
          <a:off x="0" y="0"/>
          <a:ext cx="0" cy="0"/>
          <a:chOff x="0" y="0"/>
          <a:chExt cx="0" cy="0"/>
        </a:xfrm>
      </p:grpSpPr>
      <p:sp>
        <p:nvSpPr>
          <p:cNvPr id="5" name="Espace réservé à l’image 4"/>
          <p:cNvSpPr>
            <a:spLocks noGrp="1"/>
          </p:cNvSpPr>
          <p:nvPr>
            <p:ph type="pic" sz="quarter" idx="10" hasCustomPrompt="1"/>
          </p:nvPr>
        </p:nvSpPr>
        <p:spPr bwMode="ltGray">
          <a:xfrm flipH="1">
            <a:off x="-1" y="0"/>
            <a:ext cx="6094444" cy="6856100"/>
          </a:xfrm>
          <a:blipFill>
            <a:blip r:embed="rId2"/>
            <a:stretch>
              <a:fillRect/>
            </a:stretch>
          </a:blipFill>
        </p:spPr>
        <p:txBody>
          <a:bodyPr tIns="548640" rtlCol="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pPr rtl="0"/>
            <a:r>
              <a:rPr lang="fr-FR" noProof="0"/>
              <a:t>Cliquez sur l’icône pour ajouter une image</a:t>
            </a:r>
          </a:p>
        </p:txBody>
      </p:sp>
      <p:sp>
        <p:nvSpPr>
          <p:cNvPr id="8" name="Espace réservé au texte 6"/>
          <p:cNvSpPr>
            <a:spLocks noGrp="1"/>
          </p:cNvSpPr>
          <p:nvPr>
            <p:ph type="body" sz="quarter" idx="11" hasCustomPrompt="1"/>
          </p:nvPr>
        </p:nvSpPr>
        <p:spPr>
          <a:xfrm>
            <a:off x="6094443" y="3425619"/>
            <a:ext cx="6097555" cy="3169586"/>
          </a:xfrm>
        </p:spPr>
        <p:txBody>
          <a:bodyPr rtlCol="0"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9" name="Espace réservé au texte 2"/>
          <p:cNvSpPr>
            <a:spLocks noGrp="1"/>
          </p:cNvSpPr>
          <p:nvPr>
            <p:ph type="body" sz="quarter" idx="19" hasCustomPrompt="1"/>
          </p:nvPr>
        </p:nvSpPr>
        <p:spPr>
          <a:xfrm>
            <a:off x="6094443" y="1554163"/>
            <a:ext cx="6097556" cy="1089529"/>
          </a:xfrm>
        </p:spPr>
        <p:txBody>
          <a:bodyPr rtlCol="0"/>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fr-FR" noProof="0"/>
              <a:t>Modifiez les styles du texte du masque</a:t>
            </a:r>
          </a:p>
        </p:txBody>
      </p:sp>
      <p:sp>
        <p:nvSpPr>
          <p:cNvPr id="10" name="Espace réservé au contenu 2"/>
          <p:cNvSpPr>
            <a:spLocks noGrp="1"/>
          </p:cNvSpPr>
          <p:nvPr>
            <p:ph idx="18" hasCustomPrompt="1"/>
          </p:nvPr>
        </p:nvSpPr>
        <p:spPr>
          <a:xfrm>
            <a:off x="7743349" y="419100"/>
            <a:ext cx="2377440" cy="840230"/>
          </a:xfrm>
        </p:spPr>
        <p:txBody>
          <a:bodyPr lIns="146304" rIns="146304" rtlCol="0"/>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fr-FR" noProof="0"/>
              <a:t>N°</a:t>
            </a:r>
          </a:p>
        </p:txBody>
      </p:sp>
      <p:sp>
        <p:nvSpPr>
          <p:cNvPr id="11" name="Espace réservé du numéro de diapositive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pPr rtl="0"/>
            <a:fld id="{4997E989-D798-4C62-8E93-3D2D613C2488}" type="slidenum">
              <a:rPr lang="fr-FR" noProof="0" smtClean="0"/>
              <a:pPr rtl="0"/>
              <a:t>‹N°›</a:t>
            </a:fld>
            <a:endParaRPr lang="fr-FR" noProof="0"/>
          </a:p>
        </p:txBody>
      </p:sp>
    </p:spTree>
    <p:extLst>
      <p:ext uri="{BB962C8B-B14F-4D97-AF65-F5344CB8AC3E}">
        <p14:creationId xmlns:p14="http://schemas.microsoft.com/office/powerpoint/2010/main" val="1798201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5_50-50 disposition de photo à gauche avec du texte">
    <p:spTree>
      <p:nvGrpSpPr>
        <p:cNvPr id="1" name=""/>
        <p:cNvGrpSpPr/>
        <p:nvPr/>
      </p:nvGrpSpPr>
      <p:grpSpPr>
        <a:xfrm>
          <a:off x="0" y="0"/>
          <a:ext cx="0" cy="0"/>
          <a:chOff x="0" y="0"/>
          <a:chExt cx="0" cy="0"/>
        </a:xfrm>
      </p:grpSpPr>
      <p:sp>
        <p:nvSpPr>
          <p:cNvPr id="5" name="Espace réservé à l’image 4"/>
          <p:cNvSpPr>
            <a:spLocks noGrp="1"/>
          </p:cNvSpPr>
          <p:nvPr>
            <p:ph type="pic" sz="quarter" idx="10" hasCustomPrompt="1"/>
          </p:nvPr>
        </p:nvSpPr>
        <p:spPr bwMode="ltGray">
          <a:xfrm>
            <a:off x="0" y="0"/>
            <a:ext cx="6094444" cy="6856100"/>
          </a:xfrm>
          <a:blipFill>
            <a:blip r:embed="rId2"/>
            <a:srcRect/>
            <a:stretch>
              <a:fillRect/>
            </a:stretch>
          </a:blipFill>
        </p:spPr>
        <p:txBody>
          <a:bodyPr tIns="548640" rtlCol="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pPr rtl="0"/>
            <a:r>
              <a:rPr lang="fr-FR" noProof="0"/>
              <a:t>Cliquez sur l’icône pour ajouter une image</a:t>
            </a:r>
          </a:p>
        </p:txBody>
      </p:sp>
      <p:sp>
        <p:nvSpPr>
          <p:cNvPr id="8" name="Espace réservé au texte 6"/>
          <p:cNvSpPr>
            <a:spLocks noGrp="1"/>
          </p:cNvSpPr>
          <p:nvPr>
            <p:ph type="body" sz="quarter" idx="11" hasCustomPrompt="1"/>
          </p:nvPr>
        </p:nvSpPr>
        <p:spPr>
          <a:xfrm>
            <a:off x="6180534" y="3429000"/>
            <a:ext cx="6011466" cy="3169586"/>
          </a:xfrm>
        </p:spPr>
        <p:txBody>
          <a:bodyPr rtlCol="0" anchor="t" anchorCtr="0"/>
          <a:lstStyle>
            <a:lvl1pPr algn="ctr" defTabSz="914400" rtl="0" eaLnBrk="1" latinLnBrk="0" hangingPunct="1">
              <a:lnSpc>
                <a:spcPct val="90000"/>
              </a:lnSpc>
              <a:spcBef>
                <a:spcPct val="0"/>
              </a:spcBef>
              <a:spcAft>
                <a:spcPts val="3000"/>
              </a:spcAft>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0" name="Espace réservé au texte 2"/>
          <p:cNvSpPr>
            <a:spLocks noGrp="1"/>
          </p:cNvSpPr>
          <p:nvPr>
            <p:ph type="body" sz="quarter" idx="19" hasCustomPrompt="1"/>
          </p:nvPr>
        </p:nvSpPr>
        <p:spPr>
          <a:xfrm>
            <a:off x="6180534" y="1554163"/>
            <a:ext cx="5791200" cy="1089529"/>
          </a:xfrm>
        </p:spPr>
        <p:txBody>
          <a:bodyPr rtlCol="0"/>
          <a:lstStyle>
            <a:lvl1pPr algn="ctr">
              <a:defRPr sz="3600" b="0">
                <a:latin typeface="+mj-lt"/>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fr-FR" noProof="0"/>
              <a:t>Modifiez les styles du texte du masque</a:t>
            </a:r>
          </a:p>
        </p:txBody>
      </p:sp>
      <p:sp>
        <p:nvSpPr>
          <p:cNvPr id="11" name="Espace réservé au contenu 2"/>
          <p:cNvSpPr>
            <a:spLocks noGrp="1"/>
          </p:cNvSpPr>
          <p:nvPr>
            <p:ph idx="18" hasCustomPrompt="1"/>
          </p:nvPr>
        </p:nvSpPr>
        <p:spPr>
          <a:xfrm>
            <a:off x="7743349" y="419100"/>
            <a:ext cx="2377440" cy="840230"/>
          </a:xfrm>
        </p:spPr>
        <p:txBody>
          <a:bodyPr lIns="146304" rIns="146304" rtlCol="0"/>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fr-FR" noProof="0"/>
              <a:t>N°</a:t>
            </a:r>
          </a:p>
        </p:txBody>
      </p:sp>
      <p:sp>
        <p:nvSpPr>
          <p:cNvPr id="12" name="Espace réservé du numéro de diapositive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pPr rtl="0"/>
            <a:fld id="{4997E989-D798-4C62-8E93-3D2D613C2488}" type="slidenum">
              <a:rPr lang="fr-FR" noProof="0" smtClean="0"/>
              <a:pPr rtl="0"/>
              <a:t>‹N°›</a:t>
            </a:fld>
            <a:endParaRPr lang="fr-FR" noProof="0"/>
          </a:p>
        </p:txBody>
      </p:sp>
    </p:spTree>
    <p:extLst>
      <p:ext uri="{BB962C8B-B14F-4D97-AF65-F5344CB8AC3E}">
        <p14:creationId xmlns:p14="http://schemas.microsoft.com/office/powerpoint/2010/main" val="241761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4_50-50 disposition de photo à gauche avec du texte">
    <p:spTree>
      <p:nvGrpSpPr>
        <p:cNvPr id="1" name=""/>
        <p:cNvGrpSpPr/>
        <p:nvPr/>
      </p:nvGrpSpPr>
      <p:grpSpPr>
        <a:xfrm>
          <a:off x="0" y="0"/>
          <a:ext cx="0" cy="0"/>
          <a:chOff x="0" y="0"/>
          <a:chExt cx="0" cy="0"/>
        </a:xfrm>
      </p:grpSpPr>
      <p:sp>
        <p:nvSpPr>
          <p:cNvPr id="5" name="Espace réservé à l’image 4"/>
          <p:cNvSpPr>
            <a:spLocks noGrp="1"/>
          </p:cNvSpPr>
          <p:nvPr>
            <p:ph type="pic" sz="quarter" idx="10" hasCustomPrompt="1"/>
          </p:nvPr>
        </p:nvSpPr>
        <p:spPr bwMode="ltGray">
          <a:xfrm flipH="1">
            <a:off x="0" y="0"/>
            <a:ext cx="6094444" cy="6856100"/>
          </a:xfrm>
          <a:blipFill>
            <a:blip r:embed="rId2"/>
            <a:stretch>
              <a:fillRect/>
            </a:stretch>
          </a:blipFill>
        </p:spPr>
        <p:txBody>
          <a:bodyPr tIns="548640" rtlCol="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pPr rtl="0"/>
            <a:r>
              <a:rPr lang="fr-FR" noProof="0"/>
              <a:t>Cliquez sur l’icône pour ajouter une image</a:t>
            </a:r>
          </a:p>
        </p:txBody>
      </p:sp>
      <p:sp>
        <p:nvSpPr>
          <p:cNvPr id="7" name="Espace réservé au texte 6"/>
          <p:cNvSpPr>
            <a:spLocks noGrp="1"/>
          </p:cNvSpPr>
          <p:nvPr>
            <p:ph type="body" sz="quarter" idx="11" hasCustomPrompt="1"/>
          </p:nvPr>
        </p:nvSpPr>
        <p:spPr>
          <a:xfrm>
            <a:off x="6138266" y="3457545"/>
            <a:ext cx="6053733" cy="3169586"/>
          </a:xfrm>
        </p:spPr>
        <p:txBody>
          <a:bodyPr rtlCol="0" anchor="t" anchorCtr="0"/>
          <a:lstStyle>
            <a:lvl1pPr algn="ctr" defTabSz="914400" rtl="0" eaLnBrk="1" latinLnBrk="0" hangingPunct="1">
              <a:lnSpc>
                <a:spcPct val="90000"/>
              </a:lnSpc>
              <a:spcBef>
                <a:spcPct val="0"/>
              </a:spcBef>
              <a:spcAft>
                <a:spcPts val="3000"/>
              </a:spcAft>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8" name="Espace réservé au texte 2"/>
          <p:cNvSpPr>
            <a:spLocks noGrp="1"/>
          </p:cNvSpPr>
          <p:nvPr>
            <p:ph type="body" sz="quarter" idx="19" hasCustomPrompt="1"/>
          </p:nvPr>
        </p:nvSpPr>
        <p:spPr>
          <a:xfrm>
            <a:off x="6138267" y="1554164"/>
            <a:ext cx="5875734" cy="535531"/>
          </a:xfrm>
        </p:spPr>
        <p:txBody>
          <a:bodyPr rtlCol="0"/>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fr-FR" noProof="0"/>
              <a:t>Disposition de photo 50/50</a:t>
            </a:r>
          </a:p>
        </p:txBody>
      </p:sp>
      <p:sp>
        <p:nvSpPr>
          <p:cNvPr id="9" name="Espace réservé du numéro de diapositive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pPr rtl="0"/>
            <a:fld id="{4997E989-D798-4C62-8E93-3D2D613C2488}" type="slidenum">
              <a:rPr lang="fr-FR" noProof="0" smtClean="0"/>
              <a:pPr rtl="0"/>
              <a:t>‹N°›</a:t>
            </a:fld>
            <a:endParaRPr lang="fr-FR" noProof="0"/>
          </a:p>
        </p:txBody>
      </p:sp>
    </p:spTree>
    <p:extLst>
      <p:ext uri="{BB962C8B-B14F-4D97-AF65-F5344CB8AC3E}">
        <p14:creationId xmlns:p14="http://schemas.microsoft.com/office/powerpoint/2010/main" val="16288845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50-50 disposition de photo à gauche avec du texte">
    <p:spTree>
      <p:nvGrpSpPr>
        <p:cNvPr id="1" name=""/>
        <p:cNvGrpSpPr/>
        <p:nvPr/>
      </p:nvGrpSpPr>
      <p:grpSpPr>
        <a:xfrm>
          <a:off x="0" y="0"/>
          <a:ext cx="0" cy="0"/>
          <a:chOff x="0" y="0"/>
          <a:chExt cx="0" cy="0"/>
        </a:xfrm>
      </p:grpSpPr>
      <p:sp>
        <p:nvSpPr>
          <p:cNvPr id="5" name="Espace réservé à l’image 4"/>
          <p:cNvSpPr>
            <a:spLocks noGrp="1"/>
          </p:cNvSpPr>
          <p:nvPr>
            <p:ph type="pic" sz="quarter" idx="10" hasCustomPrompt="1"/>
          </p:nvPr>
        </p:nvSpPr>
        <p:spPr bwMode="ltGray">
          <a:xfrm flipH="1">
            <a:off x="-1" y="0"/>
            <a:ext cx="6094444" cy="6856100"/>
          </a:xfrm>
          <a:blipFill>
            <a:blip r:embed="rId2"/>
            <a:stretch>
              <a:fillRect/>
            </a:stretch>
          </a:blipFill>
        </p:spPr>
        <p:txBody>
          <a:bodyPr tIns="548640" rtlCol="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pPr rtl="0"/>
            <a:r>
              <a:rPr lang="fr-FR" noProof="0"/>
              <a:t>Cliquez sur l’icône pour ajouter une image</a:t>
            </a:r>
          </a:p>
        </p:txBody>
      </p:sp>
      <p:sp>
        <p:nvSpPr>
          <p:cNvPr id="7" name="Espace réservé au texte 6"/>
          <p:cNvSpPr>
            <a:spLocks noGrp="1"/>
          </p:cNvSpPr>
          <p:nvPr>
            <p:ph type="body" sz="quarter" idx="11" hasCustomPrompt="1"/>
          </p:nvPr>
        </p:nvSpPr>
        <p:spPr>
          <a:xfrm>
            <a:off x="6096000" y="2107099"/>
            <a:ext cx="6096000" cy="2643801"/>
          </a:xfrm>
        </p:spPr>
        <p:txBody>
          <a:bodyPr rtlCol="0" anchor="ctr" anchorCtr="0"/>
          <a:lstStyle>
            <a:lvl1pPr algn="ctr" defTabSz="914400" rtl="0" eaLnBrk="1" latinLnBrk="0" hangingPunct="1">
              <a:lnSpc>
                <a:spcPct val="90000"/>
              </a:lnSpc>
              <a:spcBef>
                <a:spcPts val="2400"/>
              </a:spcBef>
              <a:spcAft>
                <a:spcPts val="6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spcBef>
                <a:spcPts val="0"/>
              </a:spcBef>
              <a:spcAft>
                <a:spcPts val="600"/>
              </a:spcAft>
              <a:defRPr sz="2800"/>
            </a:lvl2pPr>
            <a:lvl3pPr algn="ctr">
              <a:spcBef>
                <a:spcPts val="0"/>
              </a:spcBef>
              <a:spcAft>
                <a:spcPts val="600"/>
              </a:spcAft>
              <a:defRPr lang="en-US" sz="2400" b="0" kern="1200" dirty="0">
                <a:solidFill>
                  <a:schemeClr val="tx1">
                    <a:lumMod val="85000"/>
                    <a:lumOff val="15000"/>
                  </a:schemeClr>
                </a:solidFill>
                <a:latin typeface="+mn-lt"/>
                <a:ea typeface="+mn-ea"/>
                <a:cs typeface="+mn-cs"/>
              </a:defRPr>
            </a:lvl3pPr>
            <a:lvl4pPr algn="ctr">
              <a:spcBef>
                <a:spcPts val="0"/>
              </a:spcBef>
              <a:spcAft>
                <a:spcPts val="600"/>
              </a:spcAft>
              <a:defRPr sz="2000" b="1"/>
            </a:lvl4pPr>
            <a:lvl5pPr algn="ctr">
              <a:spcBef>
                <a:spcPts val="0"/>
              </a:spcBef>
              <a:spcAft>
                <a:spcPts val="600"/>
              </a:spcAft>
              <a:defRPr sz="18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9" name="Espace réservé du numéro de diapositive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pPr rtl="0"/>
            <a:fld id="{4997E989-D798-4C62-8E93-3D2D613C2488}" type="slidenum">
              <a:rPr lang="fr-FR" noProof="0" smtClean="0"/>
              <a:pPr rtl="0"/>
              <a:t>‹N°›</a:t>
            </a:fld>
            <a:endParaRPr lang="fr-FR" noProof="0"/>
          </a:p>
        </p:txBody>
      </p:sp>
    </p:spTree>
    <p:extLst>
      <p:ext uri="{BB962C8B-B14F-4D97-AF65-F5344CB8AC3E}">
        <p14:creationId xmlns:p14="http://schemas.microsoft.com/office/powerpoint/2010/main" val="3806054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33" name="Titre 1"/>
          <p:cNvSpPr txBox="1">
            <a:spLocks noGrp="1"/>
          </p:cNvSpPr>
          <p:nvPr>
            <p:ph type="title"/>
          </p:nvPr>
        </p:nvSpPr>
        <p:spPr/>
        <p:txBody>
          <a:bodyPr/>
          <a:lstStyle>
            <a:lvl1pPr>
              <a:defRPr/>
            </a:lvl1pPr>
          </a:lstStyle>
          <a:p>
            <a:pPr lvl="0"/>
            <a:r>
              <a:rPr lang="fr-FR" smtClean="0"/>
              <a:t>Modifiez le style du titre</a:t>
            </a:r>
            <a:endParaRPr lang="fr-FR"/>
          </a:p>
        </p:txBody>
      </p:sp>
      <p:sp>
        <p:nvSpPr>
          <p:cNvPr id="34" name="Espace réservé du contenu 2"/>
          <p:cNvSpPr txBox="1">
            <a:spLocks noGrp="1"/>
          </p:cNvSpPr>
          <p:nvPr>
            <p:ph idx="1"/>
          </p:nvPr>
        </p:nvSpPr>
        <p:spPr>
          <a:xfrm>
            <a:off x="838203" y="1825627"/>
            <a:ext cx="5181603" cy="4351336"/>
          </a:xfrm>
        </p:spPr>
        <p:txBody>
          <a:bodyPr/>
          <a:lstStyle>
            <a:lvl1pPr>
              <a:defRPr cap="small"/>
            </a:lvl1pPr>
            <a:lvl2pPr>
              <a:defRPr cap="small"/>
            </a:lvl2pPr>
            <a:lvl3pPr>
              <a:defRPr cap="small"/>
            </a:lvl3pPr>
            <a:lvl4pPr>
              <a:defRPr cap="small"/>
            </a:lvl4pPr>
            <a:lvl5pPr>
              <a:defRPr cap="small"/>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5" name="Espace réservé du contenu 3"/>
          <p:cNvSpPr txBox="1">
            <a:spLocks noGrp="1"/>
          </p:cNvSpPr>
          <p:nvPr>
            <p:ph idx="2"/>
          </p:nvPr>
        </p:nvSpPr>
        <p:spPr>
          <a:xfrm>
            <a:off x="6172200" y="1825627"/>
            <a:ext cx="5181603" cy="4351336"/>
          </a:xfrm>
        </p:spPr>
        <p:txBody>
          <a:bodyPr/>
          <a:lstStyle>
            <a:lvl1pPr>
              <a:defRPr cap="small"/>
            </a:lvl1pPr>
            <a:lvl2pPr>
              <a:defRPr cap="small"/>
            </a:lvl2pPr>
            <a:lvl3pPr>
              <a:defRPr cap="small"/>
            </a:lvl3pPr>
            <a:lvl4pPr>
              <a:defRPr cap="small"/>
            </a:lvl4pPr>
            <a:lvl5pPr>
              <a:defRPr cap="small"/>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6" name="Espace réservé du pied de page 5"/>
          <p:cNvSpPr txBox="1">
            <a:spLocks noGrp="1"/>
          </p:cNvSpPr>
          <p:nvPr>
            <p:ph type="ftr" sz="quarter" idx="9"/>
          </p:nvPr>
        </p:nvSpPr>
        <p:spPr/>
        <p:txBody>
          <a:bodyPr/>
          <a:lstStyle>
            <a:lvl1pPr>
              <a:defRPr/>
            </a:lvl1pPr>
          </a:lstStyle>
          <a:p>
            <a:pPr lvl="0"/>
            <a:endParaRPr lang="fr-FR"/>
          </a:p>
        </p:txBody>
      </p:sp>
    </p:spTree>
    <p:extLst>
      <p:ext uri="{BB962C8B-B14F-4D97-AF65-F5344CB8AC3E}">
        <p14:creationId xmlns:p14="http://schemas.microsoft.com/office/powerpoint/2010/main" val="3796423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_50-50 disposition de photo à gauche avec du texte">
    <p:spTree>
      <p:nvGrpSpPr>
        <p:cNvPr id="1" name=""/>
        <p:cNvGrpSpPr/>
        <p:nvPr/>
      </p:nvGrpSpPr>
      <p:grpSpPr>
        <a:xfrm>
          <a:off x="0" y="0"/>
          <a:ext cx="0" cy="0"/>
          <a:chOff x="0" y="0"/>
          <a:chExt cx="0" cy="0"/>
        </a:xfrm>
      </p:grpSpPr>
      <p:sp>
        <p:nvSpPr>
          <p:cNvPr id="10" name="Espace réservé à l’image 9"/>
          <p:cNvSpPr>
            <a:spLocks noGrp="1"/>
          </p:cNvSpPr>
          <p:nvPr>
            <p:ph type="pic" sz="quarter" idx="12" hasCustomPrompt="1"/>
          </p:nvPr>
        </p:nvSpPr>
        <p:spPr>
          <a:xfrm>
            <a:off x="0" y="0"/>
            <a:ext cx="12190413" cy="6858000"/>
          </a:xfrm>
          <a:blipFill>
            <a:blip r:embed="rId2"/>
            <a:stretch>
              <a:fillRect/>
            </a:stretch>
          </a:blipFill>
        </p:spPr>
        <p:txBody>
          <a:bodyPr rtlCol="0" anchor="ctr" anchorCtr="0">
            <a:noAutofit/>
          </a:bodyPr>
          <a:lstStyle>
            <a:lvl1pPr algn="r">
              <a:defRPr baseline="0"/>
            </a:lvl1pPr>
          </a:lstStyle>
          <a:p>
            <a:pPr rtl="0"/>
            <a:r>
              <a:rPr lang="fr-FR" noProof="0" dirty="0"/>
              <a:t>Photo à fond perdu complet</a:t>
            </a:r>
          </a:p>
        </p:txBody>
      </p:sp>
      <p:sp>
        <p:nvSpPr>
          <p:cNvPr id="7" name="Espace réservé au contenu 2"/>
          <p:cNvSpPr>
            <a:spLocks noGrp="1"/>
          </p:cNvSpPr>
          <p:nvPr>
            <p:ph idx="18" hasCustomPrompt="1"/>
          </p:nvPr>
        </p:nvSpPr>
        <p:spPr>
          <a:xfrm>
            <a:off x="1875949" y="419100"/>
            <a:ext cx="2377440" cy="840230"/>
          </a:xfrm>
        </p:spPr>
        <p:txBody>
          <a:bodyPr lIns="146304" rIns="146304" rtlCol="0"/>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fr-FR" noProof="0"/>
              <a:t>N°</a:t>
            </a:r>
          </a:p>
        </p:txBody>
      </p:sp>
      <p:sp>
        <p:nvSpPr>
          <p:cNvPr id="11" name="Espace réservé au texte 6"/>
          <p:cNvSpPr>
            <a:spLocks noGrp="1"/>
          </p:cNvSpPr>
          <p:nvPr>
            <p:ph type="body" sz="quarter" idx="11" hasCustomPrompt="1"/>
          </p:nvPr>
        </p:nvSpPr>
        <p:spPr>
          <a:xfrm>
            <a:off x="304800" y="3429000"/>
            <a:ext cx="5960269" cy="3169586"/>
          </a:xfrm>
        </p:spPr>
        <p:txBody>
          <a:bodyPr rtlCol="0"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2" name="Espace réservé au texte 2"/>
          <p:cNvSpPr>
            <a:spLocks noGrp="1"/>
          </p:cNvSpPr>
          <p:nvPr>
            <p:ph type="body" sz="quarter" idx="19" hasCustomPrompt="1"/>
          </p:nvPr>
        </p:nvSpPr>
        <p:spPr>
          <a:xfrm>
            <a:off x="304800" y="1554164"/>
            <a:ext cx="5875734" cy="535531"/>
          </a:xfrm>
        </p:spPr>
        <p:txBody>
          <a:bodyPr rtlCol="0"/>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fr-FR" noProof="0"/>
              <a:t>Titre</a:t>
            </a:r>
          </a:p>
        </p:txBody>
      </p:sp>
      <p:sp>
        <p:nvSpPr>
          <p:cNvPr id="13" name="Espace réservé du numéro de diapositive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pPr rtl="0"/>
            <a:fld id="{4997E989-D798-4C62-8E93-3D2D613C2488}" type="slidenum">
              <a:rPr lang="fr-FR" noProof="0" smtClean="0"/>
              <a:pPr rtl="0"/>
              <a:t>‹N°›</a:t>
            </a:fld>
            <a:endParaRPr lang="fr-FR" noProof="0"/>
          </a:p>
        </p:txBody>
      </p:sp>
    </p:spTree>
    <p:extLst>
      <p:ext uri="{BB962C8B-B14F-4D97-AF65-F5344CB8AC3E}">
        <p14:creationId xmlns:p14="http://schemas.microsoft.com/office/powerpoint/2010/main" val="27891402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allout avec une petite non-puce">
    <p:spTree>
      <p:nvGrpSpPr>
        <p:cNvPr id="1" name=""/>
        <p:cNvGrpSpPr/>
        <p:nvPr/>
      </p:nvGrpSpPr>
      <p:grpSpPr>
        <a:xfrm>
          <a:off x="0" y="0"/>
          <a:ext cx="0" cy="0"/>
          <a:chOff x="0" y="0"/>
          <a:chExt cx="0" cy="0"/>
        </a:xfrm>
      </p:grpSpPr>
      <p:sp>
        <p:nvSpPr>
          <p:cNvPr id="10" name="Rectangle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 name="Espace réservé au texte 3"/>
          <p:cNvSpPr>
            <a:spLocks noGrp="1"/>
          </p:cNvSpPr>
          <p:nvPr>
            <p:ph type="body" sz="quarter" idx="10" hasCustomPrompt="1"/>
          </p:nvPr>
        </p:nvSpPr>
        <p:spPr>
          <a:xfrm>
            <a:off x="269240" y="3367878"/>
            <a:ext cx="5192775" cy="2264723"/>
          </a:xfrm>
        </p:spPr>
        <p:txBody>
          <a:bodyPr wrap="square" rtlCol="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250">
                      <a:schemeClr val="tx2"/>
                    </a:gs>
                    <a:gs pos="99000">
                      <a:schemeClr val="tx2"/>
                    </a:gs>
                  </a:gsLst>
                  <a:lin ang="5400000" scaled="0"/>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pPr rtl="0"/>
            <a:r>
              <a:rPr lang="fr-FR" noProof="0"/>
              <a:t>Une brève introduction</a:t>
            </a:r>
            <a:br>
              <a:rPr lang="fr-FR" noProof="0"/>
            </a:br>
            <a:r>
              <a:rPr lang="fr-FR" noProof="0"/>
              <a:t>aux données, en révélant</a:t>
            </a:r>
            <a:br>
              <a:rPr lang="fr-FR" noProof="0"/>
            </a:br>
            <a:r>
              <a:rPr lang="fr-FR" noProof="0"/>
              <a:t>les points une par une vous permettra d’améliorer la compréhension.</a:t>
            </a:r>
          </a:p>
        </p:txBody>
      </p:sp>
      <p:sp>
        <p:nvSpPr>
          <p:cNvPr id="9" name="Espace réservé du texte 8"/>
          <p:cNvSpPr>
            <a:spLocks noGrp="1"/>
          </p:cNvSpPr>
          <p:nvPr>
            <p:ph type="body" sz="quarter" idx="11" hasCustomPrompt="1"/>
          </p:nvPr>
        </p:nvSpPr>
        <p:spPr>
          <a:xfrm>
            <a:off x="6253316" y="3503950"/>
            <a:ext cx="5671764" cy="1705723"/>
          </a:xfrm>
        </p:spPr>
        <p:txBody>
          <a:bodyPr rtlCol="0"/>
          <a:lstStyle>
            <a:lvl1pPr marL="0" indent="0" algn="l">
              <a:buNone/>
              <a:defRPr sz="1961">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3" name="Espace réservé à l’image 2"/>
          <p:cNvSpPr>
            <a:spLocks noGrp="1"/>
          </p:cNvSpPr>
          <p:nvPr>
            <p:ph type="pic" sz="quarter" idx="12" hasCustomPrompt="1"/>
          </p:nvPr>
        </p:nvSpPr>
        <p:spPr>
          <a:xfrm>
            <a:off x="0" y="0"/>
            <a:ext cx="12192000" cy="2974848"/>
          </a:xfrm>
          <a:blipFill>
            <a:blip r:embed="rId2"/>
            <a:srcRect/>
            <a:stretch>
              <a:fillRect t="-65721" r="-4798" b="-46455"/>
            </a:stretch>
          </a:blipFill>
        </p:spPr>
        <p:txBody>
          <a:bodyPr rtlCol="0" anchor="ctr" anchorCtr="0">
            <a:noAutofit/>
          </a:bodyPr>
          <a:lstStyle/>
          <a:p>
            <a:pPr rtl="0"/>
            <a:r>
              <a:rPr lang="fr-FR" noProof="0"/>
              <a:t>Cliquez sur l’icône pour ajouter une image</a:t>
            </a:r>
          </a:p>
        </p:txBody>
      </p:sp>
      <p:sp>
        <p:nvSpPr>
          <p:cNvPr id="2" name="Titre 1"/>
          <p:cNvSpPr>
            <a:spLocks noGrp="1"/>
          </p:cNvSpPr>
          <p:nvPr>
            <p:ph type="title"/>
          </p:nvPr>
        </p:nvSpPr>
        <p:spPr/>
        <p:txBody>
          <a:bodyPr rtlCol="0"/>
          <a:lstStyle/>
          <a:p>
            <a:pPr rtl="0"/>
            <a:r>
              <a:rPr lang="fr-FR" noProof="0" smtClean="0"/>
              <a:t>Modifiez le style du titre</a:t>
            </a:r>
            <a:endParaRPr lang="fr-FR" noProof="0"/>
          </a:p>
        </p:txBody>
      </p:sp>
      <p:sp>
        <p:nvSpPr>
          <p:cNvPr id="11" name="Espace réservé du numéro de diapositive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pPr rtl="0"/>
            <a:fld id="{4997E989-D798-4C62-8E93-3D2D613C2488}" type="slidenum">
              <a:rPr lang="fr-FR" noProof="0" smtClean="0"/>
              <a:pPr rtl="0"/>
              <a:t>‹N°›</a:t>
            </a:fld>
            <a:endParaRPr lang="fr-FR" noProof="0"/>
          </a:p>
        </p:txBody>
      </p:sp>
    </p:spTree>
    <p:extLst>
      <p:ext uri="{BB962C8B-B14F-4D97-AF65-F5344CB8AC3E}">
        <p14:creationId xmlns:p14="http://schemas.microsoft.com/office/powerpoint/2010/main" val="26691981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Vide">
    <p:bg>
      <p:bgRef idx="1001">
        <a:schemeClr val="bg2"/>
      </p:bgRef>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11747687" y="6465381"/>
            <a:ext cx="431425" cy="365125"/>
          </a:xfrm>
          <a:prstGeom prst="rect">
            <a:avLst/>
          </a:prstGeom>
        </p:spPr>
        <p:txBody>
          <a:bodyPr rtlCol="0"/>
          <a:lstStyle/>
          <a:p>
            <a:pPr rtl="0"/>
            <a:fld id="{5AE1514C-5E56-4738-A1FF-4B1CFD2A3E36}" type="slidenum">
              <a:rPr lang="fr-FR" noProof="0" smtClean="0"/>
              <a:t>‹N°›</a:t>
            </a:fld>
            <a:endParaRPr lang="fr-FR" noProof="0"/>
          </a:p>
        </p:txBody>
      </p:sp>
      <p:sp>
        <p:nvSpPr>
          <p:cNvPr id="2" name="Titre 1"/>
          <p:cNvSpPr>
            <a:spLocks noGrp="1"/>
          </p:cNvSpPr>
          <p:nvPr>
            <p:ph type="title" hasCustomPrompt="1"/>
          </p:nvPr>
        </p:nvSpPr>
        <p:spPr>
          <a:xfrm>
            <a:off x="966652" y="2567613"/>
            <a:ext cx="8804365" cy="2529923"/>
          </a:xfrm>
          <a:prstGeom prst="rect">
            <a:avLst/>
          </a:prstGeom>
        </p:spPr>
        <p:txBody>
          <a:bodyPr rtlCol="0"/>
          <a:lstStyle>
            <a:lvl1pPr algn="l">
              <a:defRPr lang="en-US" sz="8800" b="1" i="0" kern="1200" spc="100" dirty="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stStyle>
          <a:p>
            <a:pPr rtl="0"/>
            <a:r>
              <a:rPr lang="fr-FR" noProof="0"/>
              <a:t>CLIQUEZ POUR MODIFIER</a:t>
            </a:r>
          </a:p>
        </p:txBody>
      </p:sp>
      <p:sp>
        <p:nvSpPr>
          <p:cNvPr id="5" name="Espace réservé du texte 4"/>
          <p:cNvSpPr>
            <a:spLocks noGrp="1"/>
          </p:cNvSpPr>
          <p:nvPr>
            <p:ph type="body" sz="quarter" idx="13" hasCustomPrompt="1"/>
          </p:nvPr>
        </p:nvSpPr>
        <p:spPr>
          <a:xfrm>
            <a:off x="1581150" y="3971108"/>
            <a:ext cx="9461500" cy="757130"/>
          </a:xfrm>
        </p:spPr>
        <p:txBody>
          <a:bodyPr rtlCol="0"/>
          <a:lstStyle>
            <a:lvl1pPr algn="l">
              <a:defRPr lang="en-US" sz="4800" b="1" i="0" kern="1200" spc="300" dirty="0" smtClean="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vl2pPr algn="l">
              <a:defRPr/>
            </a:lvl2pPr>
            <a:lvl3pPr algn="l">
              <a:defRPr/>
            </a:lvl3pPr>
            <a:lvl4pPr algn="l">
              <a:defRPr/>
            </a:lvl4pPr>
            <a:lvl5pPr algn="l">
              <a:defRPr/>
            </a:lvl5pPr>
          </a:lstStyle>
          <a:p>
            <a:pPr lvl="0" rtl="0"/>
            <a:r>
              <a:rPr lang="fr-FR" noProof="0"/>
              <a:t>MODIFIEZ LE TEXTE MAÎTRE</a:t>
            </a:r>
          </a:p>
        </p:txBody>
      </p:sp>
    </p:spTree>
    <p:extLst>
      <p:ext uri="{BB962C8B-B14F-4D97-AF65-F5344CB8AC3E}">
        <p14:creationId xmlns:p14="http://schemas.microsoft.com/office/powerpoint/2010/main" val="4073567290"/>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TITLE OU TRANSITION">
    <p:bg>
      <p:bgPr>
        <a:solidFill>
          <a:schemeClr val="bg2"/>
        </a:solidFill>
        <a:effectLst/>
      </p:bgPr>
    </p:bg>
    <p:spTree>
      <p:nvGrpSpPr>
        <p:cNvPr id="1" name=""/>
        <p:cNvGrpSpPr/>
        <p:nvPr/>
      </p:nvGrpSpPr>
      <p:grpSpPr>
        <a:xfrm>
          <a:off x="0" y="0"/>
          <a:ext cx="0" cy="0"/>
          <a:chOff x="0" y="0"/>
          <a:chExt cx="0" cy="0"/>
        </a:xfrm>
      </p:grpSpPr>
      <p:sp>
        <p:nvSpPr>
          <p:cNvPr id="18" name="Ovale 17"/>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9" name="Ovale 18"/>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1" name="Ovale 20"/>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2" name="Ovale 21"/>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 name="Titre 1"/>
          <p:cNvSpPr>
            <a:spLocks noGrp="1"/>
          </p:cNvSpPr>
          <p:nvPr>
            <p:ph type="ctrTitle" hasCustomPrompt="1"/>
          </p:nvPr>
        </p:nvSpPr>
        <p:spPr>
          <a:xfrm>
            <a:off x="1219939" y="2240230"/>
            <a:ext cx="9107555" cy="2308324"/>
          </a:xfrm>
          <a:prstGeom prst="rect">
            <a:avLst/>
          </a:prstGeom>
          <a:noFill/>
        </p:spPr>
        <p:txBody>
          <a:bodyPr rtlCol="0" anchor="b"/>
          <a:lstStyle>
            <a:lvl1pPr algn="ctr" defTabSz="914400"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pPr rtl="0"/>
            <a:r>
              <a:rPr lang="fr-FR" noProof="0"/>
              <a:t>CLIQUEZ POUR MODIFIER LE TITRE</a:t>
            </a:r>
          </a:p>
        </p:txBody>
      </p:sp>
      <p:sp>
        <p:nvSpPr>
          <p:cNvPr id="8" name="Zone de texte 7">
            <a:hlinkClick r:id="rId2"/>
            <a:extLst>
              <a:ext uri="{FF2B5EF4-FFF2-40B4-BE49-F238E27FC236}">
                <a16:creationId xmlns:a16="http://schemas.microsoft.com/office/drawing/2014/main" id="{E516C148-33F4-423B-AB9D-096AA82E12F1}"/>
              </a:ext>
            </a:extLst>
          </p:cNvPr>
          <p:cNvSpPr txBox="1"/>
          <p:nvPr userDrawn="1"/>
        </p:nvSpPr>
        <p:spPr>
          <a:xfrm>
            <a:off x="191616" y="6337795"/>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a:solidFill>
                  <a:schemeClr val="bg2">
                    <a:lumMod val="50000"/>
                  </a:schemeClr>
                </a:solidFill>
              </a:rPr>
              <a:t>Neal Creative </a:t>
            </a:r>
            <a:r>
              <a:rPr lang="fr-FR" sz="900" kern="1200" noProof="0">
                <a:solidFill>
                  <a:schemeClr val="bg2">
                    <a:lumMod val="50000"/>
                  </a:schemeClr>
                </a:solidFill>
                <a:latin typeface="+mn-lt"/>
                <a:ea typeface="+mn-ea"/>
                <a:cs typeface="+mn-cs"/>
              </a:rPr>
              <a:t>©</a:t>
            </a:r>
            <a:r>
              <a:rPr lang="fr-FR" sz="1000" noProof="0">
                <a:solidFill>
                  <a:schemeClr val="bg2">
                    <a:lumMod val="50000"/>
                  </a:schemeClr>
                </a:solidFill>
              </a:rPr>
              <a:t> </a:t>
            </a:r>
            <a:endParaRPr lang="fr-FR" sz="1000" b="1" noProof="0">
              <a:solidFill>
                <a:schemeClr val="bg2">
                  <a:lumMod val="50000"/>
                </a:schemeClr>
              </a:solidFill>
            </a:endParaRPr>
          </a:p>
        </p:txBody>
      </p:sp>
    </p:spTree>
    <p:extLst>
      <p:ext uri="{BB962C8B-B14F-4D97-AF65-F5344CB8AC3E}">
        <p14:creationId xmlns:p14="http://schemas.microsoft.com/office/powerpoint/2010/main" val="5866202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Callout avec une petite non-puce">
    <p:spTree>
      <p:nvGrpSpPr>
        <p:cNvPr id="1" name=""/>
        <p:cNvGrpSpPr/>
        <p:nvPr/>
      </p:nvGrpSpPr>
      <p:grpSpPr>
        <a:xfrm>
          <a:off x="0" y="0"/>
          <a:ext cx="0" cy="0"/>
          <a:chOff x="0" y="0"/>
          <a:chExt cx="0" cy="0"/>
        </a:xfrm>
      </p:grpSpPr>
      <p:sp>
        <p:nvSpPr>
          <p:cNvPr id="10" name="Rectangle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 name="Espace réservé au texte 3"/>
          <p:cNvSpPr>
            <a:spLocks noGrp="1"/>
          </p:cNvSpPr>
          <p:nvPr>
            <p:ph type="body" sz="quarter" idx="10" hasCustomPrompt="1"/>
          </p:nvPr>
        </p:nvSpPr>
        <p:spPr>
          <a:xfrm>
            <a:off x="269240" y="3367878"/>
            <a:ext cx="5192775" cy="2264723"/>
          </a:xfrm>
        </p:spPr>
        <p:txBody>
          <a:bodyPr wrap="square" rtlCol="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250">
                      <a:schemeClr val="tx2"/>
                    </a:gs>
                    <a:gs pos="99000">
                      <a:schemeClr val="tx2"/>
                    </a:gs>
                  </a:gsLst>
                  <a:lin ang="5400000" scaled="0"/>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pPr rtl="0"/>
            <a:r>
              <a:rPr lang="fr-FR" noProof="0"/>
              <a:t>Une brève introduction</a:t>
            </a:r>
            <a:br>
              <a:rPr lang="fr-FR" noProof="0"/>
            </a:br>
            <a:r>
              <a:rPr lang="fr-FR" noProof="0"/>
              <a:t>aux données, en révélant</a:t>
            </a:r>
            <a:br>
              <a:rPr lang="fr-FR" noProof="0"/>
            </a:br>
            <a:r>
              <a:rPr lang="fr-FR" noProof="0"/>
              <a:t>les points une par une vous permettra d’améliorer la compréhension.</a:t>
            </a:r>
          </a:p>
        </p:txBody>
      </p:sp>
      <p:sp>
        <p:nvSpPr>
          <p:cNvPr id="9" name="Espace réservé du texte 8"/>
          <p:cNvSpPr>
            <a:spLocks noGrp="1"/>
          </p:cNvSpPr>
          <p:nvPr>
            <p:ph type="body" sz="quarter" idx="11" hasCustomPrompt="1"/>
          </p:nvPr>
        </p:nvSpPr>
        <p:spPr>
          <a:xfrm>
            <a:off x="6253316" y="3503950"/>
            <a:ext cx="5671764" cy="1705723"/>
          </a:xfrm>
        </p:spPr>
        <p:txBody>
          <a:bodyPr rtlCol="0"/>
          <a:lstStyle>
            <a:lvl1pPr marL="0" indent="0" algn="l">
              <a:buNone/>
              <a:defRPr sz="1961">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3" name="Espace réservé à l’image 2"/>
          <p:cNvSpPr>
            <a:spLocks noGrp="1"/>
          </p:cNvSpPr>
          <p:nvPr>
            <p:ph type="pic" sz="quarter" idx="12" hasCustomPrompt="1"/>
          </p:nvPr>
        </p:nvSpPr>
        <p:spPr>
          <a:xfrm>
            <a:off x="0" y="0"/>
            <a:ext cx="12192000" cy="2974848"/>
          </a:xfrm>
          <a:blipFill>
            <a:blip r:embed="rId2"/>
            <a:srcRect/>
            <a:stretch>
              <a:fillRect t="-65721" r="-4798" b="-46455"/>
            </a:stretch>
          </a:blipFill>
        </p:spPr>
        <p:txBody>
          <a:bodyPr rtlCol="0" anchor="ctr" anchorCtr="0">
            <a:noAutofit/>
          </a:bodyPr>
          <a:lstStyle/>
          <a:p>
            <a:pPr rtl="0"/>
            <a:r>
              <a:rPr lang="fr-FR" noProof="0"/>
              <a:t>Cliquez sur l’icône pour ajouter une image</a:t>
            </a:r>
          </a:p>
        </p:txBody>
      </p:sp>
      <p:sp>
        <p:nvSpPr>
          <p:cNvPr id="12" name="Zone de texte 11">
            <a:hlinkClick r:id="rId3"/>
            <a:extLst>
              <a:ext uri="{FF2B5EF4-FFF2-40B4-BE49-F238E27FC236}">
                <a16:creationId xmlns:a16="http://schemas.microsoft.com/office/drawing/2014/main" id="{B2DA80A1-9E22-4BFF-8562-466123B36943}"/>
              </a:ext>
            </a:extLst>
          </p:cNvPr>
          <p:cNvSpPr txBox="1"/>
          <p:nvPr userDrawn="1"/>
        </p:nvSpPr>
        <p:spPr>
          <a:xfrm>
            <a:off x="9089198" y="6298102"/>
            <a:ext cx="2990895" cy="367873"/>
          </a:xfrm>
          <a:prstGeom prst="roundRect">
            <a:avLst>
              <a:gd name="adj" fmla="val 50000"/>
            </a:avLst>
          </a:prstGeom>
          <a:solidFill>
            <a:srgbClr val="004568"/>
          </a:solid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fr-FR" sz="1100" b="0" i="0" u="none" strike="noStrike" kern="0" cap="none" spc="0" normalizeH="0" noProof="0">
                <a:ln>
                  <a:noFill/>
                </a:ln>
                <a:solidFill>
                  <a:srgbClr val="FFFFFF"/>
                </a:solidFill>
                <a:effectLst/>
                <a:uLnTx/>
                <a:uFillTx/>
              </a:rPr>
              <a:t>Neal Creative | Cliquez sur &amp; </a:t>
            </a:r>
            <a:r>
              <a:rPr lang="fr-FR" sz="1100" b="1" i="0" u="none" strike="noStrike" kern="0" cap="none" spc="0" normalizeH="0" noProof="0">
                <a:ln>
                  <a:noFill/>
                </a:ln>
                <a:solidFill>
                  <a:srgbClr val="FFFFFF"/>
                </a:solidFill>
                <a:effectLst/>
                <a:uLnTx/>
                <a:uFillTx/>
              </a:rPr>
              <a:t>En savoir plus</a:t>
            </a:r>
          </a:p>
        </p:txBody>
      </p:sp>
      <p:sp>
        <p:nvSpPr>
          <p:cNvPr id="2" name="Titre 1"/>
          <p:cNvSpPr>
            <a:spLocks noGrp="1"/>
          </p:cNvSpPr>
          <p:nvPr>
            <p:ph type="title" hasCustomPrompt="1"/>
          </p:nvPr>
        </p:nvSpPr>
        <p:spPr>
          <a:xfrm>
            <a:off x="304800" y="419099"/>
            <a:ext cx="8917577" cy="590931"/>
          </a:xfrm>
        </p:spPr>
        <p:txBody>
          <a:bodyPr rtlCol="0"/>
          <a:lstStyle/>
          <a:p>
            <a:pPr rtl="0"/>
            <a:r>
              <a:rPr lang="fr-FR" noProof="0"/>
              <a:t>MODIFIEZ LE STYLE DU TITRE</a:t>
            </a:r>
          </a:p>
        </p:txBody>
      </p:sp>
      <p:sp>
        <p:nvSpPr>
          <p:cNvPr id="11" name="Espace réservé au numéro de diapositive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pPr rtl="0"/>
            <a:fld id="{4997E989-D798-4C62-8E93-3D2D613C2488}" type="slidenum">
              <a:rPr lang="fr-FR" noProof="0" smtClean="0"/>
              <a:pPr rtl="0"/>
              <a:t>‹N°›</a:t>
            </a:fld>
            <a:endParaRPr lang="fr-FR" noProof="0"/>
          </a:p>
        </p:txBody>
      </p:sp>
      <p:sp>
        <p:nvSpPr>
          <p:cNvPr id="13" name="Zone de texte 12">
            <a:hlinkClick r:id="rId4"/>
            <a:extLst>
              <a:ext uri="{FF2B5EF4-FFF2-40B4-BE49-F238E27FC236}">
                <a16:creationId xmlns:a16="http://schemas.microsoft.com/office/drawing/2014/main" id="{1AF511EA-044E-4300-B921-D56138FE402E}"/>
              </a:ext>
            </a:extLst>
          </p:cNvPr>
          <p:cNvSpPr txBox="1"/>
          <p:nvPr userDrawn="1"/>
        </p:nvSpPr>
        <p:spPr>
          <a:xfrm>
            <a:off x="191616" y="6337795"/>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a:solidFill>
                  <a:schemeClr val="bg1">
                    <a:lumMod val="75000"/>
                  </a:schemeClr>
                </a:solidFill>
              </a:rPr>
              <a:t>Neal Creative </a:t>
            </a:r>
            <a:r>
              <a:rPr lang="fr-FR" sz="900" kern="1200" noProof="0">
                <a:solidFill>
                  <a:schemeClr val="bg1">
                    <a:lumMod val="75000"/>
                  </a:schemeClr>
                </a:solidFill>
                <a:latin typeface="+mn-lt"/>
                <a:ea typeface="+mn-ea"/>
                <a:cs typeface="+mn-cs"/>
              </a:rPr>
              <a:t>©</a:t>
            </a:r>
            <a:r>
              <a:rPr lang="fr-FR" sz="1000" noProof="0">
                <a:solidFill>
                  <a:schemeClr val="bg1">
                    <a:lumMod val="75000"/>
                  </a:schemeClr>
                </a:solidFill>
              </a:rPr>
              <a:t> </a:t>
            </a:r>
            <a:endParaRPr lang="fr-FR" sz="1000" b="1" noProof="0">
              <a:solidFill>
                <a:schemeClr val="bg1">
                  <a:lumMod val="75000"/>
                </a:schemeClr>
              </a:solidFill>
            </a:endParaRPr>
          </a:p>
        </p:txBody>
      </p:sp>
    </p:spTree>
    <p:extLst>
      <p:ext uri="{BB962C8B-B14F-4D97-AF65-F5344CB8AC3E}">
        <p14:creationId xmlns:p14="http://schemas.microsoft.com/office/powerpoint/2010/main" val="3762340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33" name="Titre 1"/>
          <p:cNvSpPr txBox="1">
            <a:spLocks noGrp="1"/>
          </p:cNvSpPr>
          <p:nvPr>
            <p:ph type="title"/>
          </p:nvPr>
        </p:nvSpPr>
        <p:spPr>
          <a:xfrm>
            <a:off x="839784" y="365129"/>
            <a:ext cx="10515600" cy="1325559"/>
          </a:xfrm>
        </p:spPr>
        <p:txBody>
          <a:bodyPr/>
          <a:lstStyle>
            <a:lvl1pPr>
              <a:defRPr/>
            </a:lvl1pPr>
          </a:lstStyle>
          <a:p>
            <a:pPr lvl="0"/>
            <a:r>
              <a:rPr lang="fr-FR" smtClean="0"/>
              <a:t>Modifiez le style du titre</a:t>
            </a:r>
            <a:endParaRPr lang="fr-FR"/>
          </a:p>
        </p:txBody>
      </p:sp>
      <p:sp>
        <p:nvSpPr>
          <p:cNvPr id="34" name="Espace réservé du texte 2"/>
          <p:cNvSpPr txBox="1">
            <a:spLocks noGrp="1"/>
          </p:cNvSpPr>
          <p:nvPr>
            <p:ph type="body" idx="1"/>
          </p:nvPr>
        </p:nvSpPr>
        <p:spPr>
          <a:xfrm>
            <a:off x="839784" y="1681160"/>
            <a:ext cx="5157782" cy="823910"/>
          </a:xfrm>
        </p:spPr>
        <p:txBody>
          <a:bodyPr anchor="b"/>
          <a:lstStyle>
            <a:lvl1pPr marL="0" indent="0">
              <a:buNone/>
              <a:defRPr sz="2400" b="1"/>
            </a:lvl1pPr>
          </a:lstStyle>
          <a:p>
            <a:pPr lvl="0"/>
            <a:r>
              <a:rPr lang="fr-FR" smtClean="0"/>
              <a:t>Modifier les styles du texte du masque</a:t>
            </a:r>
          </a:p>
        </p:txBody>
      </p:sp>
      <p:sp>
        <p:nvSpPr>
          <p:cNvPr id="35" name="Espace réservé du contenu 3"/>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6" name="Espace réservé du texte 4"/>
          <p:cNvSpPr txBox="1">
            <a:spLocks noGrp="1"/>
          </p:cNvSpPr>
          <p:nvPr>
            <p:ph type="body" idx="3"/>
          </p:nvPr>
        </p:nvSpPr>
        <p:spPr>
          <a:xfrm>
            <a:off x="6172200" y="1681160"/>
            <a:ext cx="5183184" cy="823910"/>
          </a:xfrm>
        </p:spPr>
        <p:txBody>
          <a:bodyPr anchor="b"/>
          <a:lstStyle>
            <a:lvl1pPr marL="0" indent="0">
              <a:buNone/>
              <a:defRPr sz="2400" b="1"/>
            </a:lvl1pPr>
          </a:lstStyle>
          <a:p>
            <a:pPr lvl="0"/>
            <a:r>
              <a:rPr lang="fr-FR" smtClean="0"/>
              <a:t>Modifier les styles du texte du masque</a:t>
            </a:r>
          </a:p>
        </p:txBody>
      </p:sp>
      <p:sp>
        <p:nvSpPr>
          <p:cNvPr id="37" name="Espace réservé du contenu 5"/>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8" name="Espace réservé du pied de page 7"/>
          <p:cNvSpPr txBox="1">
            <a:spLocks noGrp="1"/>
          </p:cNvSpPr>
          <p:nvPr>
            <p:ph type="ftr" sz="quarter" idx="9"/>
          </p:nvPr>
        </p:nvSpPr>
        <p:spPr/>
        <p:txBody>
          <a:bodyPr/>
          <a:lstStyle>
            <a:lvl1pPr>
              <a:defRPr/>
            </a:lvl1pPr>
          </a:lstStyle>
          <a:p>
            <a:pPr lvl="0"/>
            <a:endParaRPr lang="fr-FR"/>
          </a:p>
        </p:txBody>
      </p:sp>
    </p:spTree>
    <p:extLst>
      <p:ext uri="{BB962C8B-B14F-4D97-AF65-F5344CB8AC3E}">
        <p14:creationId xmlns:p14="http://schemas.microsoft.com/office/powerpoint/2010/main" val="1650702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Vide">
    <p:spTree>
      <p:nvGrpSpPr>
        <p:cNvPr id="1" name=""/>
        <p:cNvGrpSpPr/>
        <p:nvPr/>
      </p:nvGrpSpPr>
      <p:grpSpPr>
        <a:xfrm>
          <a:off x="0" y="0"/>
          <a:ext cx="0" cy="0"/>
          <a:chOff x="0" y="0"/>
          <a:chExt cx="0" cy="0"/>
        </a:xfrm>
      </p:grpSpPr>
      <p:sp>
        <p:nvSpPr>
          <p:cNvPr id="33" name="Espace réservé du pied de page 2"/>
          <p:cNvSpPr txBox="1">
            <a:spLocks noGrp="1"/>
          </p:cNvSpPr>
          <p:nvPr>
            <p:ph type="ftr" sz="quarter" idx="9"/>
          </p:nvPr>
        </p:nvSpPr>
        <p:spPr/>
        <p:txBody>
          <a:bodyPr/>
          <a:lstStyle>
            <a:lvl1pPr>
              <a:defRPr/>
            </a:lvl1pPr>
          </a:lstStyle>
          <a:p>
            <a:pPr lvl="0"/>
            <a:endParaRPr lang="fr-FR"/>
          </a:p>
        </p:txBody>
      </p:sp>
    </p:spTree>
    <p:extLst>
      <p:ext uri="{BB962C8B-B14F-4D97-AF65-F5344CB8AC3E}">
        <p14:creationId xmlns:p14="http://schemas.microsoft.com/office/powerpoint/2010/main" val="2801444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33" name="Titre 1"/>
          <p:cNvSpPr txBox="1">
            <a:spLocks noGrp="1"/>
          </p:cNvSpPr>
          <p:nvPr>
            <p:ph type="title"/>
          </p:nvPr>
        </p:nvSpPr>
        <p:spPr>
          <a:xfrm>
            <a:off x="3878361" y="721690"/>
            <a:ext cx="7475441" cy="968998"/>
          </a:xfrm>
        </p:spPr>
        <p:txBody>
          <a:bodyPr/>
          <a:lstStyle>
            <a:lvl1pPr>
              <a:defRPr/>
            </a:lvl1pPr>
          </a:lstStyle>
          <a:p>
            <a:pPr lvl="0"/>
            <a:r>
              <a:rPr lang="fr-FR" smtClean="0"/>
              <a:t>Modifiez le style du titre</a:t>
            </a:r>
            <a:endParaRPr lang="fr-FR"/>
          </a:p>
        </p:txBody>
      </p:sp>
      <p:sp>
        <p:nvSpPr>
          <p:cNvPr id="34" name="Espace réservé du pied de page 2"/>
          <p:cNvSpPr txBox="1">
            <a:spLocks noGrp="1"/>
          </p:cNvSpPr>
          <p:nvPr>
            <p:ph type="ftr" sz="quarter" idx="9"/>
          </p:nvPr>
        </p:nvSpPr>
        <p:spPr/>
        <p:txBody>
          <a:bodyPr/>
          <a:lstStyle>
            <a:lvl1pPr>
              <a:defRPr/>
            </a:lvl1pPr>
          </a:lstStyle>
          <a:p>
            <a:pPr lvl="0"/>
            <a:endParaRPr lang="fr-FR"/>
          </a:p>
        </p:txBody>
      </p:sp>
      <p:sp>
        <p:nvSpPr>
          <p:cNvPr id="35" name="ZoneTexte 3"/>
          <p:cNvSpPr txBox="1"/>
          <p:nvPr/>
        </p:nvSpPr>
        <p:spPr>
          <a:xfrm>
            <a:off x="853382" y="1996226"/>
            <a:ext cx="10500420" cy="400532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orbel"/>
            </a:endParaRPr>
          </a:p>
        </p:txBody>
      </p:sp>
    </p:spTree>
    <p:extLst>
      <p:ext uri="{BB962C8B-B14F-4D97-AF65-F5344CB8AC3E}">
        <p14:creationId xmlns:p14="http://schemas.microsoft.com/office/powerpoint/2010/main" val="3088188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33" name="Titre 1"/>
          <p:cNvSpPr txBox="1">
            <a:spLocks noGrp="1"/>
          </p:cNvSpPr>
          <p:nvPr>
            <p:ph type="title"/>
          </p:nvPr>
        </p:nvSpPr>
        <p:spPr>
          <a:xfrm>
            <a:off x="839784" y="457200"/>
            <a:ext cx="3932240" cy="1600200"/>
          </a:xfrm>
        </p:spPr>
        <p:txBody>
          <a:bodyPr anchor="b"/>
          <a:lstStyle>
            <a:lvl1pPr>
              <a:defRPr sz="3200"/>
            </a:lvl1pPr>
          </a:lstStyle>
          <a:p>
            <a:pPr lvl="0"/>
            <a:r>
              <a:rPr lang="fr-FR" smtClean="0"/>
              <a:t>Modifiez le style du titre</a:t>
            </a:r>
            <a:endParaRPr lang="fr-FR"/>
          </a:p>
        </p:txBody>
      </p:sp>
      <p:sp>
        <p:nvSpPr>
          <p:cNvPr id="34" name="Espace réservé du contenu 2"/>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5" name="Espace réservé du texte 3"/>
          <p:cNvSpPr txBox="1">
            <a:spLocks noGrp="1"/>
          </p:cNvSpPr>
          <p:nvPr>
            <p:ph type="body" idx="2"/>
          </p:nvPr>
        </p:nvSpPr>
        <p:spPr>
          <a:xfrm>
            <a:off x="839784" y="2057400"/>
            <a:ext cx="3932240" cy="3811584"/>
          </a:xfrm>
        </p:spPr>
        <p:txBody>
          <a:bodyPr/>
          <a:lstStyle>
            <a:lvl1pPr marL="0" indent="0">
              <a:buNone/>
              <a:defRPr sz="1600"/>
            </a:lvl1pPr>
          </a:lstStyle>
          <a:p>
            <a:pPr lvl="0"/>
            <a:r>
              <a:rPr lang="fr-FR" smtClean="0"/>
              <a:t>Modifier les styles du texte du masque</a:t>
            </a:r>
          </a:p>
        </p:txBody>
      </p:sp>
      <p:sp>
        <p:nvSpPr>
          <p:cNvPr id="36" name="Espace réservé du pied de page 5"/>
          <p:cNvSpPr txBox="1">
            <a:spLocks noGrp="1"/>
          </p:cNvSpPr>
          <p:nvPr>
            <p:ph type="ftr" sz="quarter" idx="9"/>
          </p:nvPr>
        </p:nvSpPr>
        <p:spPr/>
        <p:txBody>
          <a:bodyPr/>
          <a:lstStyle>
            <a:lvl1pPr>
              <a:defRPr/>
            </a:lvl1pPr>
          </a:lstStyle>
          <a:p>
            <a:pPr lvl="0"/>
            <a:endParaRPr lang="fr-FR"/>
          </a:p>
        </p:txBody>
      </p:sp>
    </p:spTree>
    <p:extLst>
      <p:ext uri="{BB962C8B-B14F-4D97-AF65-F5344CB8AC3E}">
        <p14:creationId xmlns:p14="http://schemas.microsoft.com/office/powerpoint/2010/main" val="3963949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1_Titre et texte horizontal">
    <p:spTree>
      <p:nvGrpSpPr>
        <p:cNvPr id="1" name=""/>
        <p:cNvGrpSpPr/>
        <p:nvPr/>
      </p:nvGrpSpPr>
      <p:grpSpPr>
        <a:xfrm>
          <a:off x="0" y="0"/>
          <a:ext cx="0" cy="0"/>
          <a:chOff x="0" y="0"/>
          <a:chExt cx="0" cy="0"/>
        </a:xfrm>
      </p:grpSpPr>
      <p:grpSp>
        <p:nvGrpSpPr>
          <p:cNvPr id="5" name="Diagramme 6"/>
          <p:cNvGrpSpPr/>
          <p:nvPr/>
        </p:nvGrpSpPr>
        <p:grpSpPr>
          <a:xfrm>
            <a:off x="1423007" y="6278169"/>
            <a:ext cx="1423144" cy="532647"/>
            <a:chOff x="1423007" y="6278169"/>
            <a:chExt cx="1423144" cy="532647"/>
          </a:xfrm>
        </p:grpSpPr>
        <p:sp>
          <p:nvSpPr>
            <p:cNvPr id="6" name="Forme libre 5"/>
            <p:cNvSpPr/>
            <p:nvPr/>
          </p:nvSpPr>
          <p:spPr>
            <a:xfrm>
              <a:off x="1453493" y="6469380"/>
              <a:ext cx="536542" cy="176817"/>
            </a:xfrm>
            <a:custGeom>
              <a:avLst/>
              <a:gdLst>
                <a:gd name="f0" fmla="val 10800000"/>
                <a:gd name="f1" fmla="val 5400000"/>
                <a:gd name="f2" fmla="val 180"/>
                <a:gd name="f3" fmla="val w"/>
                <a:gd name="f4" fmla="val h"/>
                <a:gd name="f5" fmla="val 0"/>
                <a:gd name="f6" fmla="val 536547"/>
                <a:gd name="f7" fmla="val 176816"/>
                <a:gd name="f8" fmla="+- 0 0 -90"/>
                <a:gd name="f9" fmla="*/ f3 1 536547"/>
                <a:gd name="f10" fmla="*/ f4 1 176816"/>
                <a:gd name="f11" fmla="val f5"/>
                <a:gd name="f12" fmla="val f6"/>
                <a:gd name="f13" fmla="val f7"/>
                <a:gd name="f14" fmla="*/ f8 f0 1"/>
                <a:gd name="f15" fmla="+- f13 0 f11"/>
                <a:gd name="f16" fmla="+- f12 0 f11"/>
                <a:gd name="f17" fmla="*/ f14 1 f2"/>
                <a:gd name="f18" fmla="*/ f16 1 536547"/>
                <a:gd name="f19" fmla="*/ f15 1 176816"/>
                <a:gd name="f20" fmla="*/ 0 f16 1"/>
                <a:gd name="f21" fmla="*/ 0 f15 1"/>
                <a:gd name="f22" fmla="*/ 536547 f16 1"/>
                <a:gd name="f23" fmla="*/ 176816 f15 1"/>
                <a:gd name="f24" fmla="+- f17 0 f1"/>
                <a:gd name="f25" fmla="*/ f20 1 536547"/>
                <a:gd name="f26" fmla="*/ f21 1 176816"/>
                <a:gd name="f27" fmla="*/ f22 1 536547"/>
                <a:gd name="f28" fmla="*/ f23 1 176816"/>
                <a:gd name="f29" fmla="*/ f11 1 f18"/>
                <a:gd name="f30" fmla="*/ f12 1 f18"/>
                <a:gd name="f31" fmla="*/ f11 1 f19"/>
                <a:gd name="f32" fmla="*/ f13 1 f19"/>
                <a:gd name="f33" fmla="*/ f25 1 f18"/>
                <a:gd name="f34" fmla="*/ f26 1 f19"/>
                <a:gd name="f35" fmla="*/ f27 1 f18"/>
                <a:gd name="f36" fmla="*/ f28 1 f19"/>
                <a:gd name="f37" fmla="*/ f29 f9 1"/>
                <a:gd name="f38" fmla="*/ f30 f9 1"/>
                <a:gd name="f39" fmla="*/ f32 f10 1"/>
                <a:gd name="f40" fmla="*/ f31 f10 1"/>
                <a:gd name="f41" fmla="*/ f33 f9 1"/>
                <a:gd name="f42" fmla="*/ f34 f10 1"/>
                <a:gd name="f43" fmla="*/ f35 f9 1"/>
                <a:gd name="f44" fmla="*/ f36 f10 1"/>
              </a:gdLst>
              <a:ahLst/>
              <a:cxnLst>
                <a:cxn ang="3cd4">
                  <a:pos x="hc" y="t"/>
                </a:cxn>
                <a:cxn ang="0">
                  <a:pos x="r" y="vc"/>
                </a:cxn>
                <a:cxn ang="cd4">
                  <a:pos x="hc" y="b"/>
                </a:cxn>
                <a:cxn ang="cd2">
                  <a:pos x="l" y="vc"/>
                </a:cxn>
                <a:cxn ang="f24">
                  <a:pos x="f41" y="f42"/>
                </a:cxn>
                <a:cxn ang="f24">
                  <a:pos x="f43" y="f42"/>
                </a:cxn>
                <a:cxn ang="f24">
                  <a:pos x="f43" y="f44"/>
                </a:cxn>
                <a:cxn ang="f24">
                  <a:pos x="f41" y="f44"/>
                </a:cxn>
                <a:cxn ang="f24">
                  <a:pos x="f41" y="f42"/>
                </a:cxn>
              </a:cxnLst>
              <a:rect l="f37" t="f40" r="f38" b="f39"/>
              <a:pathLst>
                <a:path w="536547" h="176816">
                  <a:moveTo>
                    <a:pt x="f5" y="f5"/>
                  </a:moveTo>
                  <a:lnTo>
                    <a:pt x="f6" y="f5"/>
                  </a:lnTo>
                  <a:lnTo>
                    <a:pt x="f6" y="f7"/>
                  </a:lnTo>
                  <a:lnTo>
                    <a:pt x="f5" y="f7"/>
                  </a:lnTo>
                  <a:lnTo>
                    <a:pt x="f5" y="f5"/>
                  </a:lnTo>
                  <a:close/>
                </a:path>
              </a:pathLst>
            </a:custGeom>
            <a:noFill/>
            <a:ln cap="flat">
              <a:noFill/>
              <a:prstDash val="solid"/>
            </a:ln>
          </p:spPr>
          <p:txBody>
            <a:bodyPr vert="horz" wrap="square" lIns="12701" tIns="12701" rIns="12701" bIns="12701" anchor="ctr" anchorCtr="1" compatLnSpc="1">
              <a:noAutofit/>
            </a:bodyPr>
            <a:lstStyle/>
            <a:p>
              <a:pPr marL="0" marR="0" lvl="0" indent="0" algn="ctr" defTabSz="444498" rtl="0" fontAlgn="auto" hangingPunct="1">
                <a:lnSpc>
                  <a:spcPct val="90000"/>
                </a:lnSpc>
                <a:spcBef>
                  <a:spcPts val="0"/>
                </a:spcBef>
                <a:spcAft>
                  <a:spcPts val="400"/>
                </a:spcAft>
                <a:buNone/>
                <a:tabLst/>
                <a:defRPr sz="1800" b="0" i="0" u="none" strike="noStrike" kern="0" cap="none" spc="0" baseline="0">
                  <a:solidFill>
                    <a:srgbClr val="000000"/>
                  </a:solidFill>
                  <a:uFillTx/>
                </a:defRPr>
              </a:pPr>
              <a:endParaRPr lang="fr-FR" sz="1000" b="0" i="0" u="none" strike="noStrike" kern="1200" cap="none" spc="0" baseline="0">
                <a:solidFill>
                  <a:srgbClr val="FFFFFF"/>
                </a:solidFill>
                <a:uFillTx/>
                <a:latin typeface="Corbel"/>
              </a:endParaRPr>
            </a:p>
          </p:txBody>
        </p:sp>
        <p:sp>
          <p:nvSpPr>
            <p:cNvPr id="7" name="Forme libre 6"/>
            <p:cNvSpPr/>
            <p:nvPr/>
          </p:nvSpPr>
          <p:spPr>
            <a:xfrm>
              <a:off x="1452881" y="6415604"/>
              <a:ext cx="42675" cy="4267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46689F"/>
                </a:gs>
                <a:gs pos="100000">
                  <a:srgbClr val="015098"/>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8" name="Forme libre 7"/>
            <p:cNvSpPr/>
            <p:nvPr/>
          </p:nvSpPr>
          <p:spPr>
            <a:xfrm>
              <a:off x="1482763" y="6355848"/>
              <a:ext cx="42675" cy="4267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476FB2"/>
                </a:gs>
                <a:gs pos="100000">
                  <a:srgbClr val="065AAD"/>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9" name="Forme libre 8"/>
            <p:cNvSpPr/>
            <p:nvPr/>
          </p:nvSpPr>
          <p:spPr>
            <a:xfrm>
              <a:off x="1554461" y="6367799"/>
              <a:ext cx="67071" cy="6707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4977C4"/>
                </a:gs>
                <a:gs pos="100000">
                  <a:srgbClr val="0C63C2"/>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10" name="Forme libre 9"/>
            <p:cNvSpPr/>
            <p:nvPr/>
          </p:nvSpPr>
          <p:spPr>
            <a:xfrm>
              <a:off x="1614217" y="6302072"/>
              <a:ext cx="42675" cy="4267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4B7ED6"/>
                </a:gs>
                <a:gs pos="100000">
                  <a:srgbClr val="146CD5"/>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11" name="Forme libre 10"/>
            <p:cNvSpPr/>
            <p:nvPr/>
          </p:nvSpPr>
          <p:spPr>
            <a:xfrm>
              <a:off x="1691896" y="6278169"/>
              <a:ext cx="42675" cy="4267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5186E0"/>
                </a:gs>
                <a:gs pos="100000">
                  <a:srgbClr val="2074E3"/>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12" name="Forme libre 11"/>
            <p:cNvSpPr/>
            <p:nvPr/>
          </p:nvSpPr>
          <p:spPr>
            <a:xfrm>
              <a:off x="1787496" y="6320003"/>
              <a:ext cx="42675" cy="4267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6190DE"/>
                </a:gs>
                <a:gs pos="100000">
                  <a:srgbClr val="3D80E0"/>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13" name="Forme libre 12"/>
            <p:cNvSpPr/>
            <p:nvPr/>
          </p:nvSpPr>
          <p:spPr>
            <a:xfrm>
              <a:off x="1847243" y="6349877"/>
              <a:ext cx="67071" cy="6707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759BDE"/>
                </a:gs>
                <a:gs pos="100000">
                  <a:srgbClr val="5A8DDF"/>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14" name="Forme libre 13"/>
            <p:cNvSpPr/>
            <p:nvPr/>
          </p:nvSpPr>
          <p:spPr>
            <a:xfrm>
              <a:off x="1930901" y="6415604"/>
              <a:ext cx="42675" cy="4267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8AA8DF"/>
                </a:gs>
                <a:gs pos="100000">
                  <a:srgbClr val="749BDF"/>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15" name="Forme libre 14"/>
            <p:cNvSpPr/>
            <p:nvPr/>
          </p:nvSpPr>
          <p:spPr>
            <a:xfrm>
              <a:off x="1966755" y="6481331"/>
              <a:ext cx="42675" cy="4267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9FB5E1"/>
                </a:gs>
                <a:gs pos="100000">
                  <a:srgbClr val="8EAAE0"/>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16" name="Forme libre 15"/>
            <p:cNvSpPr/>
            <p:nvPr/>
          </p:nvSpPr>
          <p:spPr>
            <a:xfrm>
              <a:off x="1656042" y="6355848"/>
              <a:ext cx="109746" cy="10974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B4C3E4"/>
                </a:gs>
                <a:gs pos="100000">
                  <a:srgbClr val="A6B9E2"/>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17" name="Forme libre 16"/>
            <p:cNvSpPr/>
            <p:nvPr/>
          </p:nvSpPr>
          <p:spPr>
            <a:xfrm>
              <a:off x="1423007" y="6582911"/>
              <a:ext cx="42675" cy="4267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B4C3E4"/>
                </a:gs>
                <a:gs pos="100000">
                  <a:srgbClr val="A6B9E2"/>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18" name="Forme libre 17"/>
            <p:cNvSpPr/>
            <p:nvPr/>
          </p:nvSpPr>
          <p:spPr>
            <a:xfrm>
              <a:off x="1458861" y="6636687"/>
              <a:ext cx="67071" cy="6707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9FB5E1"/>
                </a:gs>
                <a:gs pos="100000">
                  <a:srgbClr val="8EAAE0"/>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19" name="Forme libre 18"/>
            <p:cNvSpPr/>
            <p:nvPr/>
          </p:nvSpPr>
          <p:spPr>
            <a:xfrm>
              <a:off x="1548490" y="6684483"/>
              <a:ext cx="97557" cy="9755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8AA8DF"/>
                </a:gs>
                <a:gs pos="100000">
                  <a:srgbClr val="749BDF"/>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20" name="Forme libre 19"/>
            <p:cNvSpPr/>
            <p:nvPr/>
          </p:nvSpPr>
          <p:spPr>
            <a:xfrm>
              <a:off x="1673964" y="6762161"/>
              <a:ext cx="42675" cy="4267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759BDE"/>
                </a:gs>
                <a:gs pos="100000">
                  <a:srgbClr val="5A8DDF"/>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21" name="Forme libre 20"/>
            <p:cNvSpPr/>
            <p:nvPr/>
          </p:nvSpPr>
          <p:spPr>
            <a:xfrm>
              <a:off x="1697867" y="6684483"/>
              <a:ext cx="67071" cy="6707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6190DE"/>
                </a:gs>
                <a:gs pos="100000">
                  <a:srgbClr val="3D80E0"/>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22" name="Forme libre 21"/>
            <p:cNvSpPr/>
            <p:nvPr/>
          </p:nvSpPr>
          <p:spPr>
            <a:xfrm>
              <a:off x="1757623" y="6768141"/>
              <a:ext cx="42675" cy="4267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5186E0"/>
                </a:gs>
                <a:gs pos="100000">
                  <a:srgbClr val="2074E3"/>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23" name="Forme libre 22"/>
            <p:cNvSpPr/>
            <p:nvPr/>
          </p:nvSpPr>
          <p:spPr>
            <a:xfrm>
              <a:off x="1840742" y="6678347"/>
              <a:ext cx="38852" cy="859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4B7ED6"/>
                </a:gs>
                <a:gs pos="100000">
                  <a:srgbClr val="146CD5"/>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24" name="Forme libre 23"/>
            <p:cNvSpPr/>
            <p:nvPr/>
          </p:nvSpPr>
          <p:spPr>
            <a:xfrm>
              <a:off x="1942853" y="6648638"/>
              <a:ext cx="67071" cy="6707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adFill>
              <a:gsLst>
                <a:gs pos="0">
                  <a:srgbClr val="4977C4"/>
                </a:gs>
                <a:gs pos="100000">
                  <a:srgbClr val="0C63C2"/>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25" name="Forme libre 24"/>
            <p:cNvSpPr/>
            <p:nvPr/>
          </p:nvSpPr>
          <p:spPr>
            <a:xfrm>
              <a:off x="2009915" y="6367698"/>
              <a:ext cx="196970" cy="376037"/>
            </a:xfrm>
            <a:custGeom>
              <a:avLst>
                <a:gd name="f8" fmla="val 62310"/>
              </a:avLst>
              <a:gdLst>
                <a:gd name="f1" fmla="val 10800000"/>
                <a:gd name="f2" fmla="val 5400000"/>
                <a:gd name="f3" fmla="val 180"/>
                <a:gd name="f4" fmla="val w"/>
                <a:gd name="f5" fmla="val h"/>
                <a:gd name="f6" fmla="val ss"/>
                <a:gd name="f7" fmla="val 0"/>
                <a:gd name="f8" fmla="val 62310"/>
                <a:gd name="f9" fmla="+- 0 0 -360"/>
                <a:gd name="f10" fmla="+- 0 0 -270"/>
                <a:gd name="f11" fmla="+- 0 0 -180"/>
                <a:gd name="f12" fmla="abs f4"/>
                <a:gd name="f13" fmla="abs f5"/>
                <a:gd name="f14" fmla="abs f6"/>
                <a:gd name="f15" fmla="val f7"/>
                <a:gd name="f16" fmla="val f8"/>
                <a:gd name="f17" fmla="*/ f9 f1 1"/>
                <a:gd name="f18" fmla="*/ f10 f1 1"/>
                <a:gd name="f19" fmla="*/ f11 f1 1"/>
                <a:gd name="f20" fmla="?: f12 f4 1"/>
                <a:gd name="f21" fmla="?: f13 f5 1"/>
                <a:gd name="f22" fmla="?: f14 f6 1"/>
                <a:gd name="f23" fmla="*/ f17 1 f3"/>
                <a:gd name="f24" fmla="*/ f18 1 f3"/>
                <a:gd name="f25" fmla="*/ f19 1 f3"/>
                <a:gd name="f26" fmla="*/ f20 1 21600"/>
                <a:gd name="f27" fmla="*/ f21 1 21600"/>
                <a:gd name="f28" fmla="*/ 21600 f20 1"/>
                <a:gd name="f29" fmla="*/ 21600 f21 1"/>
                <a:gd name="f30" fmla="+- f23 0 f2"/>
                <a:gd name="f31" fmla="+- f24 0 f2"/>
                <a:gd name="f32" fmla="+- f25 0 f2"/>
                <a:gd name="f33" fmla="min f27 f26"/>
                <a:gd name="f34" fmla="*/ f28 1 f22"/>
                <a:gd name="f35" fmla="*/ f29 1 f22"/>
                <a:gd name="f36" fmla="val f34"/>
                <a:gd name="f37" fmla="val f35"/>
                <a:gd name="f38" fmla="*/ f15 f33 1"/>
                <a:gd name="f39" fmla="+- f37 0 f15"/>
                <a:gd name="f40" fmla="+- f36 0 f15"/>
                <a:gd name="f41" fmla="*/ f37 f33 1"/>
                <a:gd name="f42" fmla="*/ f36 f33 1"/>
                <a:gd name="f43" fmla="*/ f39 1 2"/>
                <a:gd name="f44" fmla="min f40 f39"/>
                <a:gd name="f45" fmla="+- f15 f43 0"/>
                <a:gd name="f46" fmla="*/ f44 f16 1"/>
                <a:gd name="f47" fmla="*/ f46 1 100000"/>
                <a:gd name="f48" fmla="*/ f45 f33 1"/>
                <a:gd name="f49" fmla="+- f36 0 f47"/>
                <a:gd name="f50" fmla="*/ f47 f33 1"/>
                <a:gd name="f51" fmla="*/ f49 1 2"/>
                <a:gd name="f52" fmla="+- f49 0 f47"/>
                <a:gd name="f53" fmla="*/ f49 f33 1"/>
                <a:gd name="f54" fmla="?: f52 f47 f15"/>
                <a:gd name="f55" fmla="?: f52 f49 f36"/>
                <a:gd name="f56" fmla="*/ f51 f33 1"/>
                <a:gd name="f57" fmla="*/ f54 f33 1"/>
                <a:gd name="f58" fmla="*/ f55 f33 1"/>
              </a:gdLst>
              <a:ahLst/>
              <a:cxnLst>
                <a:cxn ang="3cd4">
                  <a:pos x="hc" y="t"/>
                </a:cxn>
                <a:cxn ang="0">
                  <a:pos x="r" y="vc"/>
                </a:cxn>
                <a:cxn ang="cd4">
                  <a:pos x="hc" y="b"/>
                </a:cxn>
                <a:cxn ang="cd2">
                  <a:pos x="l" y="vc"/>
                </a:cxn>
                <a:cxn ang="f30">
                  <a:pos x="f56" y="f38"/>
                </a:cxn>
                <a:cxn ang="f31">
                  <a:pos x="f50" y="f48"/>
                </a:cxn>
                <a:cxn ang="f32">
                  <a:pos x="f56" y="f41"/>
                </a:cxn>
              </a:cxnLst>
              <a:rect l="f57" t="f38" r="f58" b="f41"/>
              <a:pathLst>
                <a:path>
                  <a:moveTo>
                    <a:pt x="f38" y="f38"/>
                  </a:moveTo>
                  <a:lnTo>
                    <a:pt x="f53" y="f38"/>
                  </a:lnTo>
                  <a:lnTo>
                    <a:pt x="f42" y="f48"/>
                  </a:lnTo>
                  <a:lnTo>
                    <a:pt x="f53" y="f41"/>
                  </a:lnTo>
                  <a:lnTo>
                    <a:pt x="f38" y="f41"/>
                  </a:lnTo>
                  <a:lnTo>
                    <a:pt x="f50" y="f48"/>
                  </a:lnTo>
                  <a:close/>
                </a:path>
              </a:pathLst>
            </a:custGeom>
            <a:gradFill>
              <a:gsLst>
                <a:gs pos="0">
                  <a:srgbClr val="477CC8"/>
                </a:gs>
                <a:gs pos="100000">
                  <a:srgbClr val="056AC6"/>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26" name="Forme libre 25"/>
            <p:cNvSpPr/>
            <p:nvPr/>
          </p:nvSpPr>
          <p:spPr>
            <a:xfrm>
              <a:off x="2171078" y="6367698"/>
              <a:ext cx="196970" cy="376037"/>
            </a:xfrm>
            <a:custGeom>
              <a:avLst>
                <a:gd name="f8" fmla="val 62310"/>
              </a:avLst>
              <a:gdLst>
                <a:gd name="f1" fmla="val 10800000"/>
                <a:gd name="f2" fmla="val 5400000"/>
                <a:gd name="f3" fmla="val 180"/>
                <a:gd name="f4" fmla="val w"/>
                <a:gd name="f5" fmla="val h"/>
                <a:gd name="f6" fmla="val ss"/>
                <a:gd name="f7" fmla="val 0"/>
                <a:gd name="f8" fmla="val 62310"/>
                <a:gd name="f9" fmla="+- 0 0 -360"/>
                <a:gd name="f10" fmla="+- 0 0 -270"/>
                <a:gd name="f11" fmla="+- 0 0 -180"/>
                <a:gd name="f12" fmla="abs f4"/>
                <a:gd name="f13" fmla="abs f5"/>
                <a:gd name="f14" fmla="abs f6"/>
                <a:gd name="f15" fmla="val f7"/>
                <a:gd name="f16" fmla="val f8"/>
                <a:gd name="f17" fmla="*/ f9 f1 1"/>
                <a:gd name="f18" fmla="*/ f10 f1 1"/>
                <a:gd name="f19" fmla="*/ f11 f1 1"/>
                <a:gd name="f20" fmla="?: f12 f4 1"/>
                <a:gd name="f21" fmla="?: f13 f5 1"/>
                <a:gd name="f22" fmla="?: f14 f6 1"/>
                <a:gd name="f23" fmla="*/ f17 1 f3"/>
                <a:gd name="f24" fmla="*/ f18 1 f3"/>
                <a:gd name="f25" fmla="*/ f19 1 f3"/>
                <a:gd name="f26" fmla="*/ f20 1 21600"/>
                <a:gd name="f27" fmla="*/ f21 1 21600"/>
                <a:gd name="f28" fmla="*/ 21600 f20 1"/>
                <a:gd name="f29" fmla="*/ 21600 f21 1"/>
                <a:gd name="f30" fmla="+- f23 0 f2"/>
                <a:gd name="f31" fmla="+- f24 0 f2"/>
                <a:gd name="f32" fmla="+- f25 0 f2"/>
                <a:gd name="f33" fmla="min f27 f26"/>
                <a:gd name="f34" fmla="*/ f28 1 f22"/>
                <a:gd name="f35" fmla="*/ f29 1 f22"/>
                <a:gd name="f36" fmla="val f34"/>
                <a:gd name="f37" fmla="val f35"/>
                <a:gd name="f38" fmla="*/ f15 f33 1"/>
                <a:gd name="f39" fmla="+- f37 0 f15"/>
                <a:gd name="f40" fmla="+- f36 0 f15"/>
                <a:gd name="f41" fmla="*/ f37 f33 1"/>
                <a:gd name="f42" fmla="*/ f36 f33 1"/>
                <a:gd name="f43" fmla="*/ f39 1 2"/>
                <a:gd name="f44" fmla="min f40 f39"/>
                <a:gd name="f45" fmla="+- f15 f43 0"/>
                <a:gd name="f46" fmla="*/ f44 f16 1"/>
                <a:gd name="f47" fmla="*/ f46 1 100000"/>
                <a:gd name="f48" fmla="*/ f45 f33 1"/>
                <a:gd name="f49" fmla="+- f36 0 f47"/>
                <a:gd name="f50" fmla="*/ f47 f33 1"/>
                <a:gd name="f51" fmla="*/ f49 1 2"/>
                <a:gd name="f52" fmla="+- f49 0 f47"/>
                <a:gd name="f53" fmla="*/ f49 f33 1"/>
                <a:gd name="f54" fmla="?: f52 f47 f15"/>
                <a:gd name="f55" fmla="?: f52 f49 f36"/>
                <a:gd name="f56" fmla="*/ f51 f33 1"/>
                <a:gd name="f57" fmla="*/ f54 f33 1"/>
                <a:gd name="f58" fmla="*/ f55 f33 1"/>
              </a:gdLst>
              <a:ahLst/>
              <a:cxnLst>
                <a:cxn ang="3cd4">
                  <a:pos x="hc" y="t"/>
                </a:cxn>
                <a:cxn ang="0">
                  <a:pos x="r" y="vc"/>
                </a:cxn>
                <a:cxn ang="cd4">
                  <a:pos x="hc" y="b"/>
                </a:cxn>
                <a:cxn ang="cd2">
                  <a:pos x="l" y="vc"/>
                </a:cxn>
                <a:cxn ang="f30">
                  <a:pos x="f56" y="f38"/>
                </a:cxn>
                <a:cxn ang="f31">
                  <a:pos x="f50" y="f48"/>
                </a:cxn>
                <a:cxn ang="f32">
                  <a:pos x="f56" y="f41"/>
                </a:cxn>
              </a:cxnLst>
              <a:rect l="f57" t="f38" r="f58" b="f41"/>
              <a:pathLst>
                <a:path>
                  <a:moveTo>
                    <a:pt x="f38" y="f38"/>
                  </a:moveTo>
                  <a:lnTo>
                    <a:pt x="f53" y="f38"/>
                  </a:lnTo>
                  <a:lnTo>
                    <a:pt x="f42" y="f48"/>
                  </a:lnTo>
                  <a:lnTo>
                    <a:pt x="f53" y="f41"/>
                  </a:lnTo>
                  <a:lnTo>
                    <a:pt x="f38" y="f41"/>
                  </a:lnTo>
                  <a:lnTo>
                    <a:pt x="f50" y="f48"/>
                  </a:lnTo>
                  <a:close/>
                </a:path>
              </a:pathLst>
            </a:custGeom>
            <a:gradFill>
              <a:gsLst>
                <a:gs pos="0">
                  <a:srgbClr val="C6D0E9"/>
                </a:gs>
                <a:gs pos="100000">
                  <a:srgbClr val="BAC7E7"/>
                </a:gs>
              </a:gsLst>
              <a:lin ang="5400000"/>
            </a:gradFill>
            <a:ln cap="flat">
              <a:noFill/>
              <a:prstDash val="solid"/>
            </a:ln>
            <a:effectLst>
              <a:outerShdw dist="19046" dir="5400000" algn="tl">
                <a:srgbClr val="000000">
                  <a:alpha val="63000"/>
                </a:srgbClr>
              </a:outerShdw>
            </a:effectLst>
          </p:spPr>
          <p:txBody>
            <a:bodyPr lIns="0" tIns="0" rIns="0" bIns="0"/>
            <a:lstStyle/>
            <a:p>
              <a:endParaRPr lang="fr-FR"/>
            </a:p>
          </p:txBody>
        </p:sp>
        <p:sp>
          <p:nvSpPr>
            <p:cNvPr id="27" name="Forme libre 26"/>
            <p:cNvSpPr/>
            <p:nvPr/>
          </p:nvSpPr>
          <p:spPr>
            <a:xfrm>
              <a:off x="2389537" y="6336627"/>
              <a:ext cx="456614" cy="456614"/>
            </a:xfrm>
            <a:custGeom>
              <a:avLst/>
              <a:gdLst>
                <a:gd name="f0" fmla="val 10800000"/>
                <a:gd name="f1" fmla="val 5400000"/>
                <a:gd name="f2" fmla="val 180"/>
                <a:gd name="f3" fmla="val w"/>
                <a:gd name="f4" fmla="val h"/>
                <a:gd name="f5" fmla="val 0"/>
                <a:gd name="f6" fmla="val 456613"/>
                <a:gd name="f7" fmla="val 228307"/>
                <a:gd name="f8" fmla="val 102217"/>
                <a:gd name="f9" fmla="val 354397"/>
                <a:gd name="f10" fmla="val 456614"/>
                <a:gd name="f11" fmla="+- 0 0 -90"/>
                <a:gd name="f12" fmla="*/ f3 1 456613"/>
                <a:gd name="f13" fmla="*/ f4 1 456613"/>
                <a:gd name="f14" fmla="val f5"/>
                <a:gd name="f15" fmla="val f6"/>
                <a:gd name="f16" fmla="*/ f11 f0 1"/>
                <a:gd name="f17" fmla="+- f15 0 f14"/>
                <a:gd name="f18" fmla="*/ f16 1 f2"/>
                <a:gd name="f19" fmla="*/ f17 1 456613"/>
                <a:gd name="f20" fmla="*/ 0 f17 1"/>
                <a:gd name="f21" fmla="*/ 228307 f17 1"/>
                <a:gd name="f22" fmla="*/ 456614 f17 1"/>
                <a:gd name="f23" fmla="+- f18 0 f1"/>
                <a:gd name="f24" fmla="*/ f20 1 456613"/>
                <a:gd name="f25" fmla="*/ f21 1 456613"/>
                <a:gd name="f26" fmla="*/ f22 1 456613"/>
                <a:gd name="f27" fmla="*/ f14 1 f19"/>
                <a:gd name="f28" fmla="*/ f15 1 f19"/>
                <a:gd name="f29" fmla="*/ f24 1 f19"/>
                <a:gd name="f30" fmla="*/ f25 1 f19"/>
                <a:gd name="f31" fmla="*/ f26 1 f19"/>
                <a:gd name="f32" fmla="*/ f27 f12 1"/>
                <a:gd name="f33" fmla="*/ f28 f12 1"/>
                <a:gd name="f34" fmla="*/ f28 f13 1"/>
                <a:gd name="f35" fmla="*/ f27 f13 1"/>
                <a:gd name="f36" fmla="*/ f29 f12 1"/>
                <a:gd name="f37" fmla="*/ f30 f13 1"/>
                <a:gd name="f38" fmla="*/ f30 f12 1"/>
                <a:gd name="f39" fmla="*/ f29 f13 1"/>
                <a:gd name="f40" fmla="*/ f31 f12 1"/>
                <a:gd name="f41" fmla="*/ f31 f13 1"/>
              </a:gdLst>
              <a:ahLst/>
              <a:cxnLst>
                <a:cxn ang="3cd4">
                  <a:pos x="hc" y="t"/>
                </a:cxn>
                <a:cxn ang="0">
                  <a:pos x="r" y="vc"/>
                </a:cxn>
                <a:cxn ang="cd4">
                  <a:pos x="hc" y="b"/>
                </a:cxn>
                <a:cxn ang="cd2">
                  <a:pos x="l" y="vc"/>
                </a:cxn>
                <a:cxn ang="f23">
                  <a:pos x="f36" y="f37"/>
                </a:cxn>
                <a:cxn ang="f23">
                  <a:pos x="f38" y="f39"/>
                </a:cxn>
                <a:cxn ang="f23">
                  <a:pos x="f40" y="f37"/>
                </a:cxn>
                <a:cxn ang="f23">
                  <a:pos x="f38" y="f41"/>
                </a:cxn>
                <a:cxn ang="f23">
                  <a:pos x="f36" y="f37"/>
                </a:cxn>
              </a:cxnLst>
              <a:rect l="f32" t="f35" r="f33" b="f34"/>
              <a:pathLst>
                <a:path w="456613" h="456613">
                  <a:moveTo>
                    <a:pt x="f5" y="f7"/>
                  </a:moveTo>
                  <a:cubicBezTo>
                    <a:pt x="f5" y="f8"/>
                    <a:pt x="f8" y="f5"/>
                    <a:pt x="f7" y="f5"/>
                  </a:cubicBezTo>
                  <a:cubicBezTo>
                    <a:pt x="f9" y="f5"/>
                    <a:pt x="f10" y="f8"/>
                    <a:pt x="f10" y="f7"/>
                  </a:cubicBezTo>
                  <a:cubicBezTo>
                    <a:pt x="f10" y="f9"/>
                    <a:pt x="f9" y="f10"/>
                    <a:pt x="f7" y="f10"/>
                  </a:cubicBezTo>
                  <a:cubicBezTo>
                    <a:pt x="f8" y="f10"/>
                    <a:pt x="f5" y="f9"/>
                    <a:pt x="f5" y="f7"/>
                  </a:cubicBezTo>
                  <a:close/>
                </a:path>
              </a:pathLst>
            </a:custGeom>
            <a:gradFill>
              <a:gsLst>
                <a:gs pos="0">
                  <a:srgbClr val="476FB2"/>
                </a:gs>
                <a:gs pos="100000">
                  <a:srgbClr val="065AAD"/>
                </a:gs>
              </a:gsLst>
              <a:lin ang="5400000"/>
            </a:gradFill>
            <a:ln cap="flat">
              <a:noFill/>
              <a:prstDash val="solid"/>
            </a:ln>
            <a:effectLst>
              <a:outerShdw dist="19046" dir="5400000" algn="tl">
                <a:srgbClr val="000000">
                  <a:alpha val="63000"/>
                </a:srgbClr>
              </a:outerShdw>
            </a:effectLst>
          </p:spPr>
          <p:txBody>
            <a:bodyPr vert="horz" wrap="square" lIns="66870" tIns="66870" rIns="66870" bIns="66870" anchor="ctr" anchorCtr="1" compatLnSpc="1">
              <a:noAutofit/>
            </a:bodyPr>
            <a:lstStyle/>
            <a:p>
              <a:pPr marL="0" marR="0" lvl="0" indent="0" algn="ctr" defTabSz="1022354" rtl="0" fontAlgn="auto" hangingPunct="1">
                <a:lnSpc>
                  <a:spcPct val="90000"/>
                </a:lnSpc>
                <a:spcBef>
                  <a:spcPts val="0"/>
                </a:spcBef>
                <a:spcAft>
                  <a:spcPts val="1000"/>
                </a:spcAft>
                <a:buNone/>
                <a:tabLst/>
                <a:defRPr sz="1800" b="0" i="0" u="none" strike="noStrike" kern="0" cap="none" spc="0" baseline="0">
                  <a:solidFill>
                    <a:srgbClr val="000000"/>
                  </a:solidFill>
                  <a:uFillTx/>
                </a:defRPr>
              </a:pPr>
              <a:endParaRPr lang="fr-FR" sz="2300" b="0" i="0" u="none" strike="noStrike" kern="1200" cap="none" spc="0" baseline="0">
                <a:solidFill>
                  <a:srgbClr val="FFFFFF"/>
                </a:solidFill>
                <a:uFillTx/>
                <a:latin typeface="Corbel"/>
              </a:endParaRPr>
            </a:p>
          </p:txBody>
        </p:sp>
      </p:grpSp>
      <p:sp>
        <p:nvSpPr>
          <p:cNvPr id="33" name="Titre 1"/>
          <p:cNvSpPr txBox="1">
            <a:spLocks noGrp="1"/>
          </p:cNvSpPr>
          <p:nvPr>
            <p:ph type="title"/>
          </p:nvPr>
        </p:nvSpPr>
        <p:spPr>
          <a:xfrm>
            <a:off x="4018207" y="721690"/>
            <a:ext cx="7335595" cy="968998"/>
          </a:xfrm>
        </p:spPr>
        <p:txBody>
          <a:bodyPr/>
          <a:lstStyle>
            <a:lvl1pPr>
              <a:defRPr/>
            </a:lvl1pPr>
          </a:lstStyle>
          <a:p>
            <a:pPr lvl="0"/>
            <a:r>
              <a:rPr lang="fr-FR" smtClean="0"/>
              <a:t>Modifiez le style du titre</a:t>
            </a:r>
            <a:endParaRPr lang="fr-FR"/>
          </a:p>
        </p:txBody>
      </p:sp>
      <p:sp>
        <p:nvSpPr>
          <p:cNvPr id="34" name="Espace réservé du texte vertical 2"/>
          <p:cNvSpPr txBox="1">
            <a:spLocks noGrp="1" noChangeAspect="1"/>
          </p:cNvSpPr>
          <p:nvPr>
            <p:ph type="body" orient="vert" idx="1"/>
          </p:nvPr>
        </p:nvSpPr>
        <p:spPr>
          <a:xfrm rot="-5400000">
            <a:off x="5103003" y="-2271698"/>
            <a:ext cx="1936941" cy="10564658"/>
          </a:xfrm>
        </p:spPr>
        <p:txBody>
          <a:bodyPr vert="eaVert" wrap="square">
            <a:spAutoFit/>
          </a:bodyPr>
          <a:lstStyle>
            <a:lvl1pPr>
              <a:defRPr/>
            </a:lvl1pPr>
            <a:lvl2pPr>
              <a:defRPr/>
            </a:lvl2pPr>
            <a:lvl3pPr>
              <a:defRPr/>
            </a:lvl3pPr>
            <a:lvl4pPr>
              <a:defRPr/>
            </a:lvl4pPr>
            <a:lvl5pPr>
              <a:defRPr/>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5" name="Espace réservé du pied de page 4"/>
          <p:cNvSpPr txBox="1">
            <a:spLocks noGrp="1"/>
          </p:cNvSpPr>
          <p:nvPr>
            <p:ph type="ftr" sz="quarter" idx="9"/>
          </p:nvPr>
        </p:nvSpPr>
        <p:spPr/>
        <p:txBody>
          <a:bodyPr/>
          <a:lstStyle>
            <a:lvl1pPr>
              <a:defRPr/>
            </a:lvl1pPr>
          </a:lstStyle>
          <a:p>
            <a:pPr lvl="0"/>
            <a:endParaRPr lang="fr-FR"/>
          </a:p>
        </p:txBody>
      </p:sp>
      <p:grpSp>
        <p:nvGrpSpPr>
          <p:cNvPr id="36" name="Group 79"/>
          <p:cNvGrpSpPr/>
          <p:nvPr/>
        </p:nvGrpSpPr>
        <p:grpSpPr>
          <a:xfrm>
            <a:off x="348903" y="1054219"/>
            <a:ext cx="10583712" cy="4746556"/>
            <a:chOff x="-417513" y="0"/>
            <a:chExt cx="12584114" cy="6853238"/>
          </a:xfrm>
        </p:grpSpPr>
        <p:sp>
          <p:nvSpPr>
            <p:cNvPr id="37"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8"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1"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3"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4"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Tree>
    <p:extLst>
      <p:ext uri="{BB962C8B-B14F-4D97-AF65-F5344CB8AC3E}">
        <p14:creationId xmlns:p14="http://schemas.microsoft.com/office/powerpoint/2010/main" val="3616147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00_TITLE OU TRANSITION">
    <p:bg>
      <p:bgPr>
        <a:solidFill>
          <a:schemeClr val="bg2"/>
        </a:solidFill>
        <a:effectLst/>
      </p:bgPr>
    </p:bg>
    <p:spTree>
      <p:nvGrpSpPr>
        <p:cNvPr id="1" name=""/>
        <p:cNvGrpSpPr/>
        <p:nvPr/>
      </p:nvGrpSpPr>
      <p:grpSpPr>
        <a:xfrm>
          <a:off x="0" y="0"/>
          <a:ext cx="0" cy="0"/>
          <a:chOff x="0" y="0"/>
          <a:chExt cx="0" cy="0"/>
        </a:xfrm>
      </p:grpSpPr>
      <p:sp>
        <p:nvSpPr>
          <p:cNvPr id="18" name="Ovale 17"/>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9" name="Ovale 18"/>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1" name="Ovale 20"/>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2" name="Ovale 21"/>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 name="Titre 1"/>
          <p:cNvSpPr>
            <a:spLocks noGrp="1"/>
          </p:cNvSpPr>
          <p:nvPr>
            <p:ph type="ctrTitle" hasCustomPrompt="1"/>
          </p:nvPr>
        </p:nvSpPr>
        <p:spPr>
          <a:xfrm>
            <a:off x="1219939" y="2240230"/>
            <a:ext cx="9107555" cy="2308324"/>
          </a:xfrm>
          <a:prstGeom prst="rect">
            <a:avLst/>
          </a:prstGeom>
          <a:noFill/>
        </p:spPr>
        <p:txBody>
          <a:bodyPr rtlCol="0" anchor="b"/>
          <a:lstStyle>
            <a:lvl1pPr algn="ctr" defTabSz="914400"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pPr rtl="0"/>
            <a:r>
              <a:rPr lang="fr-FR" noProof="0"/>
              <a:t>CLIQUEZ POUR MODIFIER LE TITRE</a:t>
            </a:r>
          </a:p>
        </p:txBody>
      </p:sp>
    </p:spTree>
    <p:extLst>
      <p:ext uri="{BB962C8B-B14F-4D97-AF65-F5344CB8AC3E}">
        <p14:creationId xmlns:p14="http://schemas.microsoft.com/office/powerpoint/2010/main" val="30000763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diagramColors" Target="../diagrams/colors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3.png"/><Relationship Id="rId47" Type="http://schemas.microsoft.com/office/2007/relationships/diagramDrawing" Target="../diagrams/drawin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diagramQuickStyle" Target="../diagrams/quickStyle1.xml"/><Relationship Id="rId46" Type="http://schemas.openxmlformats.org/officeDocument/2006/relationships/diagramColors" Target="../diagrams/colors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diagramLayout" Target="../diagrams/layout1.xml"/><Relationship Id="rId40" Type="http://schemas.microsoft.com/office/2007/relationships/diagramDrawing" Target="../diagrams/drawing1.xml"/><Relationship Id="rId45" Type="http://schemas.openxmlformats.org/officeDocument/2006/relationships/diagramQuickStyle" Target="../diagrams/quickStyle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diagramData" Target="../diagrams/data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diagramLayout" Target="../diagrams/layout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43" Type="http://schemas.openxmlformats.org/officeDocument/2006/relationships/diagramData" Target="../diagrams/data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7406D"/>
        </a:solidFill>
        <a:effectLst/>
      </p:bgPr>
    </p:bg>
    <p:spTree>
      <p:nvGrpSpPr>
        <p:cNvPr id="1" name=""/>
        <p:cNvGrpSpPr/>
        <p:nvPr/>
      </p:nvGrpSpPr>
      <p:grpSpPr>
        <a:xfrm>
          <a:off x="0" y="0"/>
          <a:ext cx="0" cy="0"/>
          <a:chOff x="0" y="0"/>
          <a:chExt cx="0" cy="0"/>
        </a:xfrm>
      </p:grpSpPr>
      <p:sp>
        <p:nvSpPr>
          <p:cNvPr id="2" name="Espace réservé du titre 1"/>
          <p:cNvSpPr txBox="1">
            <a:spLocks noGrp="1"/>
          </p:cNvSpPr>
          <p:nvPr>
            <p:ph type="title"/>
          </p:nvPr>
        </p:nvSpPr>
        <p:spPr>
          <a:xfrm>
            <a:off x="838203" y="721690"/>
            <a:ext cx="10515600" cy="968998"/>
          </a:xfrm>
          <a:prstGeom prst="rect">
            <a:avLst/>
          </a:prstGeom>
          <a:noFill/>
          <a:ln>
            <a:noFill/>
          </a:ln>
        </p:spPr>
        <p:txBody>
          <a:bodyPr vert="horz" wrap="square" lIns="91440" tIns="45720" rIns="91440" bIns="45720" anchor="ctr" anchorCtr="0" compatLnSpc="1">
            <a:normAutofit/>
          </a:bodyPr>
          <a:lstStyle/>
          <a:p>
            <a:pPr lvl="0"/>
            <a:r>
              <a:rPr lang="fr-FR"/>
              <a:t>				Modifiez le style du titre</a:t>
            </a:r>
          </a:p>
        </p:txBody>
      </p:sp>
      <p:sp>
        <p:nvSpPr>
          <p:cNvPr id="3" name="Espace réservé du texte 2"/>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pied de page 4"/>
          <p:cNvSpPr txBox="1">
            <a:spLocks noGrp="1"/>
          </p:cNvSpPr>
          <p:nvPr>
            <p:ph type="ftr" sz="quarter" idx="3"/>
          </p:nvPr>
        </p:nvSpPr>
        <p:spPr>
          <a:xfrm>
            <a:off x="-155576" y="12976250"/>
            <a:ext cx="1008958" cy="45720"/>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fr-FR" sz="1200" b="0" i="0" u="none" strike="noStrike" kern="1200" cap="none" spc="0" baseline="0">
                <a:solidFill>
                  <a:srgbClr val="FFFFFF"/>
                </a:solidFill>
                <a:uFillTx/>
                <a:latin typeface="Corbel"/>
              </a:defRPr>
            </a:lvl1pPr>
          </a:lstStyle>
          <a:p>
            <a:pPr lvl="0"/>
            <a:endParaRPr lang="fr-FR"/>
          </a:p>
        </p:txBody>
      </p:sp>
      <p:grpSp>
        <p:nvGrpSpPr>
          <p:cNvPr id="39" name="Group 79"/>
          <p:cNvGrpSpPr/>
          <p:nvPr/>
        </p:nvGrpSpPr>
        <p:grpSpPr>
          <a:xfrm>
            <a:off x="348903" y="1054219"/>
            <a:ext cx="10583712" cy="4746556"/>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aphicFrame>
        <p:nvGraphicFramePr>
          <p:cNvPr id="61" name="Diagramme 60"/>
          <p:cNvGraphicFramePr/>
          <p:nvPr>
            <p:extLst>
              <p:ext uri="{D42A27DB-BD31-4B8C-83A1-F6EECF244321}">
                <p14:modId xmlns:p14="http://schemas.microsoft.com/office/powerpoint/2010/main" val="574149565"/>
              </p:ext>
            </p:extLst>
          </p:nvPr>
        </p:nvGraphicFramePr>
        <p:xfrm>
          <a:off x="2296884" y="384772"/>
          <a:ext cx="7552788" cy="1736914"/>
        </p:xfrm>
        <a:graphic>
          <a:graphicData uri="http://schemas.openxmlformats.org/drawingml/2006/diagram">
            <dgm:relIds xmlns:dgm="http://schemas.openxmlformats.org/drawingml/2006/diagram" xmlns:r="http://schemas.openxmlformats.org/officeDocument/2006/relationships" r:dm="rId36" r:lo="rId37" r:qs="rId38" r:cs="rId39"/>
          </a:graphicData>
        </a:graphic>
      </p:graphicFrame>
      <p:pic>
        <p:nvPicPr>
          <p:cNvPr id="83" name="Image 82"/>
          <p:cNvPicPr>
            <a:picLocks noChangeAspect="1"/>
          </p:cNvPicPr>
          <p:nvPr/>
        </p:nvPicPr>
        <p:blipFill>
          <a:blip r:embed="rId41"/>
          <a:stretch>
            <a:fillRect/>
          </a:stretch>
        </p:blipFill>
        <p:spPr>
          <a:xfrm>
            <a:off x="9933924" y="6247287"/>
            <a:ext cx="2245656" cy="610713"/>
          </a:xfrm>
          <a:prstGeom prst="rect">
            <a:avLst/>
          </a:prstGeom>
        </p:spPr>
      </p:pic>
      <p:pic>
        <p:nvPicPr>
          <p:cNvPr id="89" name="Image 88"/>
          <p:cNvPicPr>
            <a:picLocks noChangeAspect="1"/>
          </p:cNvPicPr>
          <p:nvPr/>
        </p:nvPicPr>
        <p:blipFill>
          <a:blip r:embed="rId42"/>
          <a:stretch>
            <a:fillRect/>
          </a:stretch>
        </p:blipFill>
        <p:spPr>
          <a:xfrm>
            <a:off x="8201916" y="6247287"/>
            <a:ext cx="1426588" cy="554784"/>
          </a:xfrm>
          <a:prstGeom prst="rect">
            <a:avLst/>
          </a:prstGeom>
        </p:spPr>
      </p:pic>
      <p:graphicFrame>
        <p:nvGraphicFramePr>
          <p:cNvPr id="91" name="Diagramme 90"/>
          <p:cNvGraphicFramePr/>
          <p:nvPr>
            <p:extLst>
              <p:ext uri="{D42A27DB-BD31-4B8C-83A1-F6EECF244321}">
                <p14:modId xmlns:p14="http://schemas.microsoft.com/office/powerpoint/2010/main" val="1210994048"/>
              </p:ext>
            </p:extLst>
          </p:nvPr>
        </p:nvGraphicFramePr>
        <p:xfrm>
          <a:off x="-22531" y="4680856"/>
          <a:ext cx="2764279" cy="2177144"/>
        </p:xfrm>
        <a:graphic>
          <a:graphicData uri="http://schemas.openxmlformats.org/drawingml/2006/diagram">
            <dgm:relIds xmlns:dgm="http://schemas.openxmlformats.org/drawingml/2006/diagram" xmlns:r="http://schemas.openxmlformats.org/officeDocument/2006/relationships" r:dm="rId43" r:lo="rId44" r:qs="rId45" r:cs="rId46"/>
          </a:graphicData>
        </a:graphic>
      </p:graphicFrame>
    </p:spTree>
    <p:extLst>
      <p:ext uri="{BB962C8B-B14F-4D97-AF65-F5344CB8AC3E}">
        <p14:creationId xmlns:p14="http://schemas.microsoft.com/office/powerpoint/2010/main" val="2174795732"/>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712" r:id="rId14"/>
    <p:sldLayoutId id="2147483749" r:id="rId15"/>
    <p:sldLayoutId id="2147483750" r:id="rId16"/>
    <p:sldLayoutId id="2147483752" r:id="rId17"/>
    <p:sldLayoutId id="2147483674" r:id="rId18"/>
    <p:sldLayoutId id="2147483721" r:id="rId19"/>
    <p:sldLayoutId id="2147483732" r:id="rId20"/>
    <p:sldLayoutId id="2147483730" r:id="rId21"/>
    <p:sldLayoutId id="2147483716" r:id="rId22"/>
    <p:sldLayoutId id="2147483735" r:id="rId23"/>
    <p:sldLayoutId id="2147483700" r:id="rId24"/>
    <p:sldLayoutId id="2147483734" r:id="rId25"/>
    <p:sldLayoutId id="2147483701" r:id="rId26"/>
    <p:sldLayoutId id="2147483736" r:id="rId27"/>
    <p:sldLayoutId id="2147483733" r:id="rId28"/>
    <p:sldLayoutId id="2147483741" r:id="rId29"/>
    <p:sldLayoutId id="2147483727" r:id="rId30"/>
    <p:sldLayoutId id="2147483719" r:id="rId31"/>
    <p:sldLayoutId id="2147483655" r:id="rId32"/>
    <p:sldLayoutId id="2147483745" r:id="rId33"/>
    <p:sldLayoutId id="2147483737" r:id="rId34"/>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txStyles>
    <p:titleStyle>
      <a:lvl1pPr marL="0" marR="0" lvl="0" indent="0" algn="l" defTabSz="914400" rtl="0" eaLnBrk="1" fontAlgn="auto" hangingPunct="1">
        <a:lnSpc>
          <a:spcPct val="90000"/>
        </a:lnSpc>
        <a:spcBef>
          <a:spcPts val="0"/>
        </a:spcBef>
        <a:spcAft>
          <a:spcPts val="0"/>
        </a:spcAft>
        <a:buNone/>
        <a:tabLst/>
        <a:defRPr lang="fr-FR" sz="4400" b="0" i="0" u="none" strike="noStrike" kern="1200" cap="small" spc="0" baseline="0">
          <a:solidFill>
            <a:srgbClr val="FF0000"/>
          </a:solidFill>
          <a:uFillTx/>
          <a:latin typeface="Corbel"/>
        </a:defRPr>
      </a:lvl1pPr>
    </p:titleStyle>
    <p:bodyStyle>
      <a:lvl1pPr marL="228600" marR="0" lvl="0" indent="-228600" algn="l" defTabSz="914400" rtl="0" eaLnBrk="1" fontAlgn="auto" hangingPunct="1">
        <a:lnSpc>
          <a:spcPct val="90000"/>
        </a:lnSpc>
        <a:spcBef>
          <a:spcPts val="1000"/>
        </a:spcBef>
        <a:spcAft>
          <a:spcPts val="0"/>
        </a:spcAft>
        <a:buClr>
          <a:srgbClr val="FF0000"/>
        </a:buClr>
        <a:buSzPct val="100000"/>
        <a:buFont typeface="Wingdings" pitchFamily="2"/>
        <a:buChar char="§"/>
        <a:tabLst/>
        <a:defRPr lang="fr-FR" sz="2800" b="0" i="0" u="none" strike="noStrike" kern="1200" cap="none" spc="0" baseline="0">
          <a:solidFill>
            <a:srgbClr val="FFFF00"/>
          </a:solidFill>
          <a:uFillTx/>
          <a:latin typeface="Corbel"/>
        </a:defRPr>
      </a:lvl1pPr>
      <a:lvl2pPr marL="685800" marR="0" lvl="1" indent="-228600" algn="l" defTabSz="914400" rtl="0" eaLnBrk="1" fontAlgn="auto" hangingPunct="1">
        <a:lnSpc>
          <a:spcPct val="90000"/>
        </a:lnSpc>
        <a:spcBef>
          <a:spcPts val="500"/>
        </a:spcBef>
        <a:spcAft>
          <a:spcPts val="0"/>
        </a:spcAft>
        <a:buSzPct val="100000"/>
        <a:buFont typeface="Wingdings" pitchFamily="2"/>
        <a:buChar char="§"/>
        <a:tabLst/>
        <a:defRPr lang="fr-FR" sz="2400" b="0" i="0" u="none" strike="noStrike" kern="1200" cap="none" spc="0" baseline="0">
          <a:solidFill>
            <a:srgbClr val="FFC000"/>
          </a:solidFill>
          <a:uFillTx/>
          <a:latin typeface="Corbel"/>
        </a:defRPr>
      </a:lvl2pPr>
      <a:lvl3pPr marL="1143000" marR="0" lvl="2" indent="-228600" algn="l" defTabSz="914400" rtl="0" eaLnBrk="1" fontAlgn="auto" hangingPunct="1">
        <a:lnSpc>
          <a:spcPct val="90000"/>
        </a:lnSpc>
        <a:spcBef>
          <a:spcPts val="500"/>
        </a:spcBef>
        <a:spcAft>
          <a:spcPts val="0"/>
        </a:spcAft>
        <a:buSzPct val="100000"/>
        <a:buFont typeface="Wingdings" pitchFamily="2"/>
        <a:buChar char="§"/>
        <a:tabLst/>
        <a:defRPr lang="fr-FR" sz="2000" b="0" i="0" u="none" strike="noStrike" kern="1200" cap="none" spc="0" baseline="0">
          <a:solidFill>
            <a:srgbClr val="EEF1F4"/>
          </a:solidFill>
          <a:uFillTx/>
          <a:latin typeface="Corbel"/>
        </a:defRPr>
      </a:lvl3pPr>
      <a:lvl4pPr marL="1600200" marR="0" lvl="3" indent="-228600" algn="l" defTabSz="914400" rtl="0" eaLnBrk="1" fontAlgn="auto" hangingPunct="1">
        <a:lnSpc>
          <a:spcPct val="90000"/>
        </a:lnSpc>
        <a:spcBef>
          <a:spcPts val="500"/>
        </a:spcBef>
        <a:spcAft>
          <a:spcPts val="0"/>
        </a:spcAft>
        <a:buSzPct val="100000"/>
        <a:buFont typeface="Wingdings" pitchFamily="2"/>
        <a:buChar char="§"/>
        <a:tabLst/>
        <a:defRPr lang="fr-FR" sz="1800" b="0" i="0" u="none" strike="noStrike" kern="1200" cap="none" spc="0" baseline="0">
          <a:solidFill>
            <a:srgbClr val="FFFFFF"/>
          </a:solidFill>
          <a:uFillTx/>
          <a:latin typeface="Corbel"/>
        </a:defRPr>
      </a:lvl4pPr>
      <a:lvl5pPr marL="2057400" marR="0" lvl="4" indent="-228600" algn="l" defTabSz="914400" rtl="0" eaLnBrk="1" fontAlgn="auto" hangingPunct="1">
        <a:lnSpc>
          <a:spcPct val="90000"/>
        </a:lnSpc>
        <a:spcBef>
          <a:spcPts val="500"/>
        </a:spcBef>
        <a:spcAft>
          <a:spcPts val="0"/>
        </a:spcAft>
        <a:buSzPct val="100000"/>
        <a:buFont typeface="Wingdings" pitchFamily="2"/>
        <a:buChar char="§"/>
        <a:tabLst/>
        <a:defRPr lang="fr-FR" sz="1800" b="0" i="0" u="none" strike="noStrike" kern="1200" cap="none" spc="0" baseline="0">
          <a:solidFill>
            <a:srgbClr val="FFFFFF"/>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92" userDrawn="1">
          <p15:clr>
            <a:srgbClr val="F26B43"/>
          </p15:clr>
        </p15:guide>
        <p15:guide id="4" pos="7536" userDrawn="1">
          <p15:clr>
            <a:srgbClr val="F26B43"/>
          </p15:clr>
        </p15:guide>
        <p15:guide id="5" orient="horz" pos="264" userDrawn="1">
          <p15:clr>
            <a:srgbClr val="F26B43"/>
          </p15:clr>
        </p15:guide>
        <p15:guide id="6" orient="horz" pos="792" userDrawn="1">
          <p15:clr>
            <a:srgbClr val="F26B43"/>
          </p15:clr>
        </p15:guide>
        <p15:guide id="7" orient="horz" pos="420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21.png"/><Relationship Id="rId1" Type="http://schemas.openxmlformats.org/officeDocument/2006/relationships/slideLayout" Target="../slideLayouts/slideLayout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0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125.png"/><Relationship Id="rId7" Type="http://schemas.openxmlformats.org/officeDocument/2006/relationships/diagramQuickStyle" Target="../diagrams/quickStyle12.xml"/><Relationship Id="rId2" Type="http://schemas.openxmlformats.org/officeDocument/2006/relationships/image" Target="../media/image124.jpeg"/><Relationship Id="rId1" Type="http://schemas.openxmlformats.org/officeDocument/2006/relationships/slideLayout" Target="../slideLayouts/slideLayout5.xml"/><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image" Target="../media/image126.png"/><Relationship Id="rId9" Type="http://schemas.microsoft.com/office/2007/relationships/diagramDrawing" Target="../diagrams/drawing1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hyperlink" Target="https://www.linkedin.com/company/olympiahall/?lipi=urn%3Ali%3Apage%3Ad_flagship3_feed%3Bhi%2BfJ2v3QZeCnldAE4SQDQ%3D%3D" TargetMode="External"/><Relationship Id="rId2" Type="http://schemas.openxmlformats.org/officeDocument/2006/relationships/hyperlink" Target="https://www.linkedin.com/company/national-football-league/" TargetMode="External"/><Relationship Id="rId1" Type="http://schemas.openxmlformats.org/officeDocument/2006/relationships/slideLayout" Target="../slideLayouts/slideLayout12.xml"/><Relationship Id="rId6" Type="http://schemas.openxmlformats.org/officeDocument/2006/relationships/image" Target="../media/image128.png"/><Relationship Id="rId5" Type="http://schemas.openxmlformats.org/officeDocument/2006/relationships/hyperlink" Target="https://www.linkedin.com/company/realtplatform/" TargetMode="External"/><Relationship Id="rId4" Type="http://schemas.openxmlformats.org/officeDocument/2006/relationships/hyperlink" Target="https://www.linkedin.com/feed/hashtag/?keywords=muse&amp;highlightedUpdateUrns=urn%3Ali%3Aactivity%3A6975361212733612032" TargetMode="Externa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cryptoast.fr/gas/" TargetMode="Externa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3" Type="http://schemas.openxmlformats.org/officeDocument/2006/relationships/image" Target="../media/image14.pn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notesSlide" Target="../notesSlides/notesSlide1.xml"/><Relationship Id="rId16" Type="http://schemas.openxmlformats.org/officeDocument/2006/relationships/image" Target="../media/image27.jpeg"/><Relationship Id="rId1" Type="http://schemas.openxmlformats.org/officeDocument/2006/relationships/slideLayout" Target="../slideLayouts/slideLayout5.xml"/><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6.jpeg"/><Relationship Id="rId15" Type="http://schemas.openxmlformats.org/officeDocument/2006/relationships/image" Target="../media/image26.jpe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 Id="rId14" Type="http://schemas.openxmlformats.org/officeDocument/2006/relationships/image" Target="../media/image25.jpe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45.png"/><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9.xml"/><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8" Type="http://schemas.openxmlformats.org/officeDocument/2006/relationships/hyperlink" Target="https://fr.wikipedia.org/wiki/Caroline_du_Nord" TargetMode="External"/><Relationship Id="rId3" Type="http://schemas.openxmlformats.org/officeDocument/2006/relationships/hyperlink" Target="https://fr.wikipedia.org/wiki/%C3%89tats-Unis" TargetMode="External"/><Relationship Id="rId7" Type="http://schemas.openxmlformats.org/officeDocument/2006/relationships/hyperlink" Target="https://fr.wikipedia.org/wiki/Cary_(Caroline_du_Nord)" TargetMode="External"/><Relationship Id="rId2" Type="http://schemas.openxmlformats.org/officeDocument/2006/relationships/image" Target="../media/image57.png"/><Relationship Id="rId1" Type="http://schemas.openxmlformats.org/officeDocument/2006/relationships/slideLayout" Target="../slideLayouts/slideLayout5.xml"/><Relationship Id="rId6" Type="http://schemas.openxmlformats.org/officeDocument/2006/relationships/hyperlink" Target="https://fr.wikipedia.org/wiki/Jeu_vid%C3%A9o" TargetMode="External"/><Relationship Id="rId5" Type="http://schemas.openxmlformats.org/officeDocument/2006/relationships/hyperlink" Target="https://fr.wikipedia.org/wiki/Distribution_num%C3%A9rique" TargetMode="External"/><Relationship Id="rId10" Type="http://schemas.openxmlformats.org/officeDocument/2006/relationships/hyperlink" Target="https://fr.wikipedia.org/wiki/Tim_Sweeney" TargetMode="External"/><Relationship Id="rId4" Type="http://schemas.openxmlformats.org/officeDocument/2006/relationships/hyperlink" Target="https://fr.wikipedia.org/wiki/D%C3%A9veloppeur_de_jeux_vid%C3%A9o" TargetMode="External"/><Relationship Id="rId9" Type="http://schemas.openxmlformats.org/officeDocument/2006/relationships/hyperlink" Target="https://fr.wikipedia.org/wiki/Tencent_Holdings"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89.png"/><Relationship Id="rId2" Type="http://schemas.openxmlformats.org/officeDocument/2006/relationships/diagramData" Target="../diagrams/data7.xml"/><Relationship Id="rId1" Type="http://schemas.openxmlformats.org/officeDocument/2006/relationships/slideLayout" Target="../slideLayouts/slideLayout1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92.png"/><Relationship Id="rId1" Type="http://schemas.openxmlformats.org/officeDocument/2006/relationships/slideLayout" Target="../slideLayouts/slideLayout1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94.png"/></Relationships>
</file>

<file path=ppt/slides/_rels/slide7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95.png"/><Relationship Id="rId1" Type="http://schemas.openxmlformats.org/officeDocument/2006/relationships/slideLayout" Target="../slideLayouts/slideLayout11.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98.png"/><Relationship Id="rId4" Type="http://schemas.openxmlformats.org/officeDocument/2006/relationships/diagramLayout" Target="../diagrams/layout9.xml"/><Relationship Id="rId9" Type="http://schemas.openxmlformats.org/officeDocument/2006/relationships/image" Target="../media/image9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1.xml"/><Relationship Id="rId4" Type="http://schemas.openxmlformats.org/officeDocument/2006/relationships/image" Target="../media/image103.png"/></Relationships>
</file>

<file path=ppt/slides/_rels/slide7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15.png"/><Relationship Id="rId1" Type="http://schemas.openxmlformats.org/officeDocument/2006/relationships/slideLayout" Target="../slideLayouts/slideLayout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hyperlink" Target="https://phemex.com/academy/what-is-x2y2-nft-marketplace" TargetMode="Externa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9.png"/></Relationships>
</file>

<file path=ppt/slides/_rels/slide9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fontScale="90000"/>
          </a:bodyPr>
          <a:lstStyle/>
          <a:p>
            <a:r>
              <a:rPr lang="fr-FR" dirty="0" err="1" smtClean="0"/>
              <a:t>Blockchain</a:t>
            </a:r>
            <a:r>
              <a:rPr lang="fr-FR" dirty="0" smtClean="0"/>
              <a:t>, NFT, Cryptos, </a:t>
            </a:r>
            <a:r>
              <a:rPr lang="fr-FR" dirty="0" err="1" smtClean="0"/>
              <a:t>Metaverse</a:t>
            </a:r>
            <a:endParaRPr lang="fr-FR" dirty="0"/>
          </a:p>
        </p:txBody>
      </p:sp>
    </p:spTree>
    <p:extLst>
      <p:ext uri="{BB962C8B-B14F-4D97-AF65-F5344CB8AC3E}">
        <p14:creationId xmlns:p14="http://schemas.microsoft.com/office/powerpoint/2010/main" val="1282747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rtl="0"/>
            <a:fld id="{5AE1514C-5E56-4738-A1FF-4B1CFD2A3E36}" type="slidenum">
              <a:rPr lang="fr-FR" noProof="0" smtClean="0"/>
              <a:t>10</a:t>
            </a:fld>
            <a:endParaRPr lang="fr-FR" noProof="0"/>
          </a:p>
        </p:txBody>
      </p:sp>
      <p:pic>
        <p:nvPicPr>
          <p:cNvPr id="3" name="Image 2"/>
          <p:cNvPicPr>
            <a:picLocks noChangeAspect="1"/>
          </p:cNvPicPr>
          <p:nvPr/>
        </p:nvPicPr>
        <p:blipFill>
          <a:blip r:embed="rId2"/>
          <a:stretch>
            <a:fillRect/>
          </a:stretch>
        </p:blipFill>
        <p:spPr>
          <a:xfrm>
            <a:off x="851338" y="766105"/>
            <a:ext cx="10515599" cy="4600575"/>
          </a:xfrm>
          <a:prstGeom prst="rect">
            <a:avLst/>
          </a:prstGeom>
        </p:spPr>
      </p:pic>
      <p:sp>
        <p:nvSpPr>
          <p:cNvPr id="4" name="Rectangle 3"/>
          <p:cNvSpPr/>
          <p:nvPr/>
        </p:nvSpPr>
        <p:spPr>
          <a:xfrm>
            <a:off x="1040525" y="5565255"/>
            <a:ext cx="10105696" cy="646331"/>
          </a:xfrm>
          <a:prstGeom prst="rect">
            <a:avLst/>
          </a:prstGeom>
          <a:solidFill>
            <a:schemeClr val="accent1">
              <a:lumMod val="60000"/>
              <a:lumOff val="40000"/>
            </a:schemeClr>
          </a:solidFill>
        </p:spPr>
        <p:txBody>
          <a:bodyPr wrap="square">
            <a:spAutoFit/>
          </a:bodyPr>
          <a:lstStyle/>
          <a:p>
            <a:r>
              <a:rPr lang="fr-FR" dirty="0">
                <a:solidFill>
                  <a:srgbClr val="000000"/>
                </a:solidFill>
                <a:latin typeface="Antic Slab"/>
              </a:rPr>
              <a:t>Figure 2 : Dans le réseau </a:t>
            </a:r>
            <a:r>
              <a:rPr lang="fr-FR" dirty="0" err="1">
                <a:solidFill>
                  <a:srgbClr val="000000"/>
                </a:solidFill>
                <a:latin typeface="Antic Slab"/>
              </a:rPr>
              <a:t>blockchain</a:t>
            </a:r>
            <a:r>
              <a:rPr lang="fr-FR" dirty="0">
                <a:solidFill>
                  <a:srgbClr val="000000"/>
                </a:solidFill>
                <a:latin typeface="Antic Slab"/>
              </a:rPr>
              <a:t>, le registre est constamment mis à jour et partagé entre ses membres.</a:t>
            </a:r>
            <a:endParaRPr lang="fr-FR" dirty="0"/>
          </a:p>
        </p:txBody>
      </p:sp>
    </p:spTree>
    <p:extLst>
      <p:ext uri="{BB962C8B-B14F-4D97-AF65-F5344CB8AC3E}">
        <p14:creationId xmlns:p14="http://schemas.microsoft.com/office/powerpoint/2010/main" val="16966485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751210" y="3455645"/>
            <a:ext cx="6440790" cy="3402355"/>
          </a:xfrm>
          <a:prstGeom prst="rect">
            <a:avLst/>
          </a:prstGeom>
        </p:spPr>
      </p:pic>
      <p:graphicFrame>
        <p:nvGraphicFramePr>
          <p:cNvPr id="3" name="Diagramme 2"/>
          <p:cNvGraphicFramePr/>
          <p:nvPr/>
        </p:nvGraphicFramePr>
        <p:xfrm>
          <a:off x="203200" y="-171905"/>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 3"/>
          <p:cNvPicPr>
            <a:picLocks noChangeAspect="1"/>
          </p:cNvPicPr>
          <p:nvPr/>
        </p:nvPicPr>
        <p:blipFill>
          <a:blip r:embed="rId8"/>
          <a:stretch>
            <a:fillRect/>
          </a:stretch>
        </p:blipFill>
        <p:spPr>
          <a:xfrm>
            <a:off x="8686800" y="61625"/>
            <a:ext cx="3394020" cy="3394020"/>
          </a:xfrm>
          <a:prstGeom prst="rect">
            <a:avLst/>
          </a:prstGeom>
        </p:spPr>
      </p:pic>
      <p:sp>
        <p:nvSpPr>
          <p:cNvPr id="5" name="Rectangle à coins arrondis 4"/>
          <p:cNvSpPr/>
          <p:nvPr/>
        </p:nvSpPr>
        <p:spPr>
          <a:xfrm>
            <a:off x="2489201" y="5376041"/>
            <a:ext cx="3012966" cy="945931"/>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LES COLLECTIONS</a:t>
            </a:r>
            <a:endParaRPr lang="fr-FR" dirty="0"/>
          </a:p>
        </p:txBody>
      </p:sp>
    </p:spTree>
    <p:extLst>
      <p:ext uri="{BB962C8B-B14F-4D97-AF65-F5344CB8AC3E}">
        <p14:creationId xmlns:p14="http://schemas.microsoft.com/office/powerpoint/2010/main" val="2291649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794844" y="274255"/>
            <a:ext cx="5715000" cy="3219450"/>
          </a:xfrm>
          <a:prstGeom prst="rect">
            <a:avLst/>
          </a:prstGeom>
        </p:spPr>
      </p:pic>
      <p:sp>
        <p:nvSpPr>
          <p:cNvPr id="4" name="Rectangle 3"/>
          <p:cNvSpPr/>
          <p:nvPr/>
        </p:nvSpPr>
        <p:spPr>
          <a:xfrm>
            <a:off x="604344" y="3493705"/>
            <a:ext cx="5905500" cy="1754326"/>
          </a:xfrm>
          <a:prstGeom prst="rect">
            <a:avLst/>
          </a:prstGeom>
          <a:solidFill>
            <a:schemeClr val="accent1">
              <a:lumMod val="40000"/>
              <a:lumOff val="60000"/>
            </a:schemeClr>
          </a:solidFill>
        </p:spPr>
        <p:txBody>
          <a:bodyPr wrap="square">
            <a:spAutoFit/>
          </a:bodyPr>
          <a:lstStyle/>
          <a:p>
            <a:r>
              <a:rPr lang="fr-FR" dirty="0"/>
              <a:t>Actifs in-</a:t>
            </a:r>
            <a:r>
              <a:rPr lang="fr-FR" dirty="0" err="1"/>
              <a:t>game</a:t>
            </a:r>
            <a:r>
              <a:rPr lang="fr-FR" dirty="0"/>
              <a:t> : les NFT peuvent représenter des éléments de jeu, tels que des armes, des bonus, des véhicules, des personnages, etc. L’utilisation de l’élément durant le jeu peut brûler (détruire) le NFT ou le verrouiller avec un délai de refroidissement associé, jusqu’à ce qu’il puisse être réutilisable.</a:t>
            </a:r>
          </a:p>
        </p:txBody>
      </p:sp>
      <p:sp>
        <p:nvSpPr>
          <p:cNvPr id="5" name="Rectangle 4"/>
          <p:cNvSpPr/>
          <p:nvPr/>
        </p:nvSpPr>
        <p:spPr>
          <a:xfrm>
            <a:off x="5806965" y="5248031"/>
            <a:ext cx="6096000" cy="1200329"/>
          </a:xfrm>
          <a:prstGeom prst="rect">
            <a:avLst/>
          </a:prstGeom>
          <a:solidFill>
            <a:srgbClr val="00B0F0"/>
          </a:solidFill>
        </p:spPr>
        <p:txBody>
          <a:bodyPr>
            <a:spAutoFit/>
          </a:bodyPr>
          <a:lstStyle/>
          <a:p>
            <a:r>
              <a:rPr lang="fr-FR" dirty="0"/>
              <a:t>Il s'agit d'investir dans un actif qui, à terme, deviendra une source de revenus parce qu'on l'accouple à d'autres </a:t>
            </a:r>
            <a:r>
              <a:rPr lang="fr-FR" dirty="0" err="1"/>
              <a:t>Axies</a:t>
            </a:r>
            <a:r>
              <a:rPr lang="fr-FR" dirty="0"/>
              <a:t>, pour faire des petits que l'on pourra vendre. On parle, dans le jargon, de </a:t>
            </a:r>
            <a:r>
              <a:rPr lang="fr-FR" dirty="0" err="1"/>
              <a:t>play</a:t>
            </a:r>
            <a:r>
              <a:rPr lang="fr-FR" dirty="0"/>
              <a:t>-to-</a:t>
            </a:r>
            <a:r>
              <a:rPr lang="fr-FR" dirty="0" err="1"/>
              <a:t>earn</a:t>
            </a:r>
            <a:r>
              <a:rPr lang="fr-FR" dirty="0"/>
              <a:t>.</a:t>
            </a:r>
          </a:p>
        </p:txBody>
      </p:sp>
      <p:sp>
        <p:nvSpPr>
          <p:cNvPr id="6" name="Rectangle 5"/>
          <p:cNvSpPr/>
          <p:nvPr/>
        </p:nvSpPr>
        <p:spPr>
          <a:xfrm>
            <a:off x="6509844" y="274255"/>
            <a:ext cx="5519246" cy="3416320"/>
          </a:xfrm>
          <a:prstGeom prst="rect">
            <a:avLst/>
          </a:prstGeom>
          <a:solidFill>
            <a:schemeClr val="accent1">
              <a:lumMod val="60000"/>
              <a:lumOff val="40000"/>
            </a:schemeClr>
          </a:solidFill>
        </p:spPr>
        <p:txBody>
          <a:bodyPr wrap="square">
            <a:spAutoFit/>
          </a:bodyPr>
          <a:lstStyle/>
          <a:p>
            <a:r>
              <a:rPr lang="fr-FR" dirty="0"/>
              <a:t>Pour se lancer dans le jeu, un nouvel arrivant a besoin de trois </a:t>
            </a:r>
            <a:r>
              <a:rPr lang="fr-FR" dirty="0" err="1"/>
              <a:t>Axies</a:t>
            </a:r>
            <a:r>
              <a:rPr lang="fr-FR" dirty="0"/>
              <a:t>, qu'il n'achète pas aux fondateurs du jeu… mais aux autres joueurs qui ont pris le temps de les faire grandir. Le jeu prélève simplement une commission sur chaque transaction, dans une logique de </a:t>
            </a:r>
            <a:r>
              <a:rPr lang="fr-FR" dirty="0" err="1"/>
              <a:t>marketplace</a:t>
            </a:r>
            <a:r>
              <a:rPr lang="fr-FR" dirty="0"/>
              <a:t>. Un modèle à rebours de ce qui se fait  sur </a:t>
            </a:r>
            <a:r>
              <a:rPr lang="fr-FR" dirty="0" err="1"/>
              <a:t>Fortnite</a:t>
            </a:r>
            <a:r>
              <a:rPr lang="fr-FR" dirty="0"/>
              <a:t>, où l'on paie le développeur pour rendre son personnage plus à notre goût (l'économie du skin pèse plusieurs milliards de dollars) ou sur Fifa, où acquérir auprès d'EA Sports des joueurs devient à un certain stade indispensable pour gagner (du </a:t>
            </a:r>
            <a:r>
              <a:rPr lang="fr-FR" dirty="0" err="1"/>
              <a:t>pay</a:t>
            </a:r>
            <a:r>
              <a:rPr lang="fr-FR" dirty="0"/>
              <a:t> to </a:t>
            </a:r>
            <a:r>
              <a:rPr lang="fr-FR" dirty="0" err="1"/>
              <a:t>win</a:t>
            </a:r>
            <a:r>
              <a:rPr lang="fr-FR" dirty="0"/>
              <a:t>).</a:t>
            </a:r>
          </a:p>
        </p:txBody>
      </p:sp>
      <p:sp>
        <p:nvSpPr>
          <p:cNvPr id="7" name="Rectangle à coins arrondis 6"/>
          <p:cNvSpPr/>
          <p:nvPr/>
        </p:nvSpPr>
        <p:spPr>
          <a:xfrm>
            <a:off x="2427890" y="6274676"/>
            <a:ext cx="2601310" cy="3783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Source, Journal du Net</a:t>
            </a:r>
            <a:endParaRPr lang="fr-FR" dirty="0"/>
          </a:p>
        </p:txBody>
      </p:sp>
      <p:sp>
        <p:nvSpPr>
          <p:cNvPr id="9" name="Rectangle 8"/>
          <p:cNvSpPr/>
          <p:nvPr/>
        </p:nvSpPr>
        <p:spPr>
          <a:xfrm>
            <a:off x="6999890" y="4288220"/>
            <a:ext cx="3384000" cy="288000"/>
          </a:xfrm>
          <a:prstGeom prst="rect">
            <a:avLst/>
          </a:prstGeom>
          <a:solidFill>
            <a:srgbClr val="FFFF00"/>
          </a:solidFill>
        </p:spPr>
        <p:txBody>
          <a:bodyPr wrap="square">
            <a:spAutoFit/>
            <a:scene3d>
              <a:camera prst="orthographicFront"/>
              <a:lightRig rig="soft" dir="t">
                <a:rot lat="0" lon="0" rev="15600000"/>
              </a:lightRig>
            </a:scene3d>
            <a:sp3d extrusionH="57150" prstMaterial="softEdge">
              <a:bevelT w="25400" h="38100"/>
            </a:sp3d>
          </a:bodyPr>
          <a:lstStyle/>
          <a:p>
            <a:pPr algn="ctr"/>
            <a:r>
              <a:rPr lang="fr-FR" b="1" dirty="0" smtClean="0">
                <a:ln/>
                <a:solidFill>
                  <a:schemeClr val="accent4"/>
                </a:solidFill>
              </a:rPr>
              <a:t>Actifs-in-Game</a:t>
            </a:r>
            <a:endParaRPr lang="fr-FR" b="1" dirty="0">
              <a:ln/>
              <a:solidFill>
                <a:schemeClr val="accent4"/>
              </a:solidFill>
            </a:endParaRPr>
          </a:p>
        </p:txBody>
      </p:sp>
    </p:spTree>
    <p:extLst>
      <p:ext uri="{BB962C8B-B14F-4D97-AF65-F5344CB8AC3E}">
        <p14:creationId xmlns:p14="http://schemas.microsoft.com/office/powerpoint/2010/main" val="3257075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publiqe-digital-fashion-brand-NFT-wearables-metav.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27222" cy="6790833"/>
          </a:xfrm>
          <a:prstGeom prst="verticalScroll">
            <a:avLst/>
          </a:prstGeom>
          <a:noFill/>
          <a:extLst>
            <a:ext uri="{909E8E84-426E-40DD-AFC4-6F175D3DCCD1}">
              <a14:hiddenFill xmlns:a14="http://schemas.microsoft.com/office/drawing/2010/main">
                <a:solidFill>
                  <a:srgbClr val="FFFFFF"/>
                </a:solidFill>
              </a14:hiddenFill>
            </a:ext>
          </a:extLst>
        </p:spPr>
      </p:pic>
      <p:pic>
        <p:nvPicPr>
          <p:cNvPr id="3" name="Image 2"/>
          <p:cNvPicPr>
            <a:picLocks noChangeAspect="1"/>
          </p:cNvPicPr>
          <p:nvPr/>
        </p:nvPicPr>
        <p:blipFill>
          <a:blip r:embed="rId3"/>
          <a:stretch>
            <a:fillRect/>
          </a:stretch>
        </p:blipFill>
        <p:spPr>
          <a:xfrm>
            <a:off x="6544168" y="162859"/>
            <a:ext cx="5453391" cy="3618399"/>
          </a:xfrm>
          <a:prstGeom prst="rect">
            <a:avLst/>
          </a:prstGeom>
        </p:spPr>
      </p:pic>
      <p:pic>
        <p:nvPicPr>
          <p:cNvPr id="4" name="Image 3"/>
          <p:cNvPicPr>
            <a:picLocks noChangeAspect="1"/>
          </p:cNvPicPr>
          <p:nvPr/>
        </p:nvPicPr>
        <p:blipFill>
          <a:blip r:embed="rId4"/>
          <a:stretch>
            <a:fillRect/>
          </a:stretch>
        </p:blipFill>
        <p:spPr>
          <a:xfrm>
            <a:off x="6544167" y="3405352"/>
            <a:ext cx="5453391" cy="3263004"/>
          </a:xfrm>
          <a:prstGeom prst="rect">
            <a:avLst/>
          </a:prstGeom>
        </p:spPr>
      </p:pic>
      <p:graphicFrame>
        <p:nvGraphicFramePr>
          <p:cNvPr id="5" name="Diagramme 4"/>
          <p:cNvGraphicFramePr/>
          <p:nvPr>
            <p:extLst>
              <p:ext uri="{D42A27DB-BD31-4B8C-83A1-F6EECF244321}">
                <p14:modId xmlns:p14="http://schemas.microsoft.com/office/powerpoint/2010/main" val="199925692"/>
              </p:ext>
            </p:extLst>
          </p:nvPr>
        </p:nvGraphicFramePr>
        <p:xfrm>
          <a:off x="393263" y="2840085"/>
          <a:ext cx="5594877" cy="40179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56961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2"/>
          <a:stretch>
            <a:fillRect/>
          </a:stretch>
        </p:blipFill>
        <p:spPr>
          <a:xfrm>
            <a:off x="520262" y="646385"/>
            <a:ext cx="10941269" cy="5659821"/>
          </a:xfrm>
          <a:prstGeom prst="rect">
            <a:avLst/>
          </a:prstGeom>
        </p:spPr>
      </p:pic>
      <p:sp>
        <p:nvSpPr>
          <p:cNvPr id="2" name="Rectangle 1"/>
          <p:cNvSpPr/>
          <p:nvPr/>
        </p:nvSpPr>
        <p:spPr>
          <a:xfrm>
            <a:off x="2890345" y="1521484"/>
            <a:ext cx="6096000" cy="258532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fr-FR" dirty="0"/>
              <a:t>Aura”, le consortium initié par LVMH et regroupant Prada, Cartier et OTB Group, continue de poser ses pions dans le « Web3 ». Cette solution </a:t>
            </a:r>
            <a:r>
              <a:rPr lang="fr-FR" dirty="0" err="1"/>
              <a:t>blockchain</a:t>
            </a:r>
            <a:r>
              <a:rPr lang="fr-FR" dirty="0"/>
              <a:t> d’authentification des produits a en effet annoncé à la fin du mois dernier qu’il intégrait la solution développée par l’entreprise diamantaire Sarine Technologies. Le but ? Garantir l’authenticité et le respect de principes éthiques dans la conception de leurs diamants, à travers leur traçabilité tout au long de la chaîne d’approvisionnement.</a:t>
            </a:r>
          </a:p>
        </p:txBody>
      </p:sp>
      <p:sp>
        <p:nvSpPr>
          <p:cNvPr id="3" name="Rectangle 2"/>
          <p:cNvSpPr/>
          <p:nvPr/>
        </p:nvSpPr>
        <p:spPr>
          <a:xfrm>
            <a:off x="2890345" y="4351310"/>
            <a:ext cx="6096000" cy="646331"/>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fr-FR" dirty="0"/>
              <a:t>https://siecledigital.fr/2022/05/11/blockchain-nft-metaverse-lvmh-a-la-conquete-de-linternet-3-0/</a:t>
            </a:r>
          </a:p>
        </p:txBody>
      </p:sp>
    </p:spTree>
    <p:extLst>
      <p:ext uri="{BB962C8B-B14F-4D97-AF65-F5344CB8AC3E}">
        <p14:creationId xmlns:p14="http://schemas.microsoft.com/office/powerpoint/2010/main" val="2171332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Les autres usages des NFT</a:t>
            </a:r>
            <a:endParaRPr lang="fr-FR" dirty="0"/>
          </a:p>
        </p:txBody>
      </p:sp>
      <p:sp>
        <p:nvSpPr>
          <p:cNvPr id="4" name="Espace réservé du contenu 3"/>
          <p:cNvSpPr>
            <a:spLocks noGrp="1"/>
          </p:cNvSpPr>
          <p:nvPr>
            <p:ph idx="1"/>
          </p:nvPr>
        </p:nvSpPr>
        <p:spPr>
          <a:xfrm>
            <a:off x="0" y="1690688"/>
            <a:ext cx="6650418" cy="4351336"/>
          </a:xfrm>
        </p:spPr>
        <p:txBody>
          <a:bodyPr>
            <a:normAutofit lnSpcReduction="10000"/>
          </a:bodyPr>
          <a:lstStyle/>
          <a:p>
            <a:r>
              <a:rPr lang="fr-FR" dirty="0"/>
              <a:t> Billetterie : La </a:t>
            </a:r>
            <a:r>
              <a:rPr lang="fr-FR" dirty="0">
                <a:hlinkClick r:id="rId2"/>
              </a:rPr>
              <a:t>National Football League (NFL)</a:t>
            </a:r>
            <a:r>
              <a:rPr lang="fr-FR" dirty="0"/>
              <a:t> vend des billets sous forme de NFT afin d’éviter la fraude.</a:t>
            </a:r>
            <a:br>
              <a:rPr lang="fr-FR" dirty="0"/>
            </a:br>
            <a:r>
              <a:rPr lang="fr-FR" dirty="0"/>
              <a:t>✅ Adhésion : </a:t>
            </a:r>
            <a:r>
              <a:rPr lang="fr-FR" dirty="0">
                <a:hlinkClick r:id="rId3"/>
              </a:rPr>
              <a:t>L'Olympia</a:t>
            </a:r>
            <a:r>
              <a:rPr lang="fr-FR" dirty="0"/>
              <a:t> émet des cartes de membre sous forme de NFT donnant droit à des privilèges exclusifs.</a:t>
            </a:r>
            <a:br>
              <a:rPr lang="fr-FR" dirty="0"/>
            </a:br>
            <a:r>
              <a:rPr lang="fr-FR" dirty="0"/>
              <a:t>✅ Musique : </a:t>
            </a:r>
            <a:r>
              <a:rPr lang="fr-FR" dirty="0">
                <a:hlinkClick r:id="rId4"/>
              </a:rPr>
              <a:t>#Muse</a:t>
            </a:r>
            <a:r>
              <a:rPr lang="fr-FR" dirty="0"/>
              <a:t> a vendu son dernier album « Will Of The People » sous forme de NFT.</a:t>
            </a:r>
            <a:br>
              <a:rPr lang="fr-FR" dirty="0"/>
            </a:br>
            <a:r>
              <a:rPr lang="fr-FR" dirty="0"/>
              <a:t>✅ Immobilier : </a:t>
            </a:r>
            <a:r>
              <a:rPr lang="fr-FR" dirty="0" err="1">
                <a:hlinkClick r:id="rId5"/>
              </a:rPr>
              <a:t>RealT</a:t>
            </a:r>
            <a:r>
              <a:rPr lang="fr-FR" dirty="0"/>
              <a:t> permet la numérisation d’actif immobilier, généralement peu liquide.</a:t>
            </a:r>
          </a:p>
        </p:txBody>
      </p:sp>
      <p:sp>
        <p:nvSpPr>
          <p:cNvPr id="2" name="Espace réservé du numéro de diapositive 1"/>
          <p:cNvSpPr>
            <a:spLocks noGrp="1"/>
          </p:cNvSpPr>
          <p:nvPr>
            <p:ph type="sldNum" sz="quarter" idx="12"/>
          </p:nvPr>
        </p:nvSpPr>
        <p:spPr/>
        <p:txBody>
          <a:bodyPr/>
          <a:lstStyle/>
          <a:p>
            <a:pPr rtl="0"/>
            <a:fld id="{5AE1514C-5E56-4738-A1FF-4B1CFD2A3E36}" type="slidenum">
              <a:rPr lang="fr-FR" noProof="0" smtClean="0"/>
              <a:t>104</a:t>
            </a:fld>
            <a:endParaRPr lang="fr-FR" noProof="0"/>
          </a:p>
        </p:txBody>
      </p:sp>
      <p:pic>
        <p:nvPicPr>
          <p:cNvPr id="5" name="Image 4"/>
          <p:cNvPicPr>
            <a:picLocks noChangeAspect="1"/>
          </p:cNvPicPr>
          <p:nvPr/>
        </p:nvPicPr>
        <p:blipFill>
          <a:blip r:embed="rId6"/>
          <a:stretch>
            <a:fillRect/>
          </a:stretch>
        </p:blipFill>
        <p:spPr>
          <a:xfrm>
            <a:off x="7148786" y="961698"/>
            <a:ext cx="4848772" cy="2727434"/>
          </a:xfrm>
          <a:prstGeom prst="rect">
            <a:avLst/>
          </a:prstGeom>
        </p:spPr>
      </p:pic>
      <p:sp>
        <p:nvSpPr>
          <p:cNvPr id="6" name="Rectangle à coins arrondis 5"/>
          <p:cNvSpPr/>
          <p:nvPr/>
        </p:nvSpPr>
        <p:spPr>
          <a:xfrm>
            <a:off x="7409793" y="4083269"/>
            <a:ext cx="3944010" cy="4729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Muse / </a:t>
            </a:r>
            <a:r>
              <a:rPr lang="fr-FR" dirty="0" err="1" smtClean="0"/>
              <a:t>Serenade</a:t>
            </a:r>
            <a:endParaRPr lang="fr-FR" dirty="0"/>
          </a:p>
        </p:txBody>
      </p:sp>
    </p:spTree>
    <p:extLst>
      <p:ext uri="{BB962C8B-B14F-4D97-AF65-F5344CB8AC3E}">
        <p14:creationId xmlns:p14="http://schemas.microsoft.com/office/powerpoint/2010/main" val="33943850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p:txBody>
          <a:bodyPr/>
          <a:lstStyle/>
          <a:p>
            <a:r>
              <a:rPr lang="fr-FR" dirty="0" smtClean="0"/>
              <a:t>MINTER UN NFT</a:t>
            </a:r>
            <a:endParaRPr lang="fr-FR" dirty="0"/>
          </a:p>
        </p:txBody>
      </p:sp>
    </p:spTree>
    <p:extLst>
      <p:ext uri="{BB962C8B-B14F-4D97-AF65-F5344CB8AC3E}">
        <p14:creationId xmlns:p14="http://schemas.microsoft.com/office/powerpoint/2010/main" val="4036468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Minter</a:t>
            </a:r>
            <a:r>
              <a:rPr lang="fr-FR" dirty="0" smtClean="0"/>
              <a:t> un </a:t>
            </a:r>
            <a:r>
              <a:rPr lang="fr-FR" dirty="0" err="1" smtClean="0"/>
              <a:t>nft</a:t>
            </a:r>
            <a:endParaRPr lang="fr-FR" dirty="0"/>
          </a:p>
        </p:txBody>
      </p:sp>
      <p:sp>
        <p:nvSpPr>
          <p:cNvPr id="3" name="Espace réservé du contenu 2"/>
          <p:cNvSpPr>
            <a:spLocks noGrp="1"/>
          </p:cNvSpPr>
          <p:nvPr>
            <p:ph idx="1"/>
          </p:nvPr>
        </p:nvSpPr>
        <p:spPr/>
        <p:txBody>
          <a:bodyPr>
            <a:normAutofit fontScale="92500" lnSpcReduction="20000"/>
          </a:bodyPr>
          <a:lstStyle/>
          <a:p>
            <a:r>
              <a:rPr lang="fr-FR" dirty="0" smtClean="0"/>
              <a:t>Le </a:t>
            </a:r>
            <a:r>
              <a:rPr lang="fr-FR" dirty="0"/>
              <a:t>terme est souvent employé et désigne le fait d’inscrire son œuvre digitale sur la </a:t>
            </a:r>
            <a:r>
              <a:rPr lang="fr-FR" dirty="0" err="1"/>
              <a:t>blockchain</a:t>
            </a:r>
            <a:r>
              <a:rPr lang="fr-FR" dirty="0"/>
              <a:t>, bref de créer un NFT. Pour </a:t>
            </a:r>
            <a:r>
              <a:rPr lang="fr-FR" dirty="0" err="1"/>
              <a:t>minter</a:t>
            </a:r>
            <a:r>
              <a:rPr lang="fr-FR" dirty="0"/>
              <a:t> du NFT, il vous faut :</a:t>
            </a:r>
          </a:p>
          <a:p>
            <a:pPr marL="0" indent="0">
              <a:buNone/>
            </a:pPr>
            <a:r>
              <a:rPr lang="fr-FR" dirty="0" smtClean="0"/>
              <a:t> </a:t>
            </a:r>
            <a:r>
              <a:rPr lang="fr-FR" dirty="0"/>
              <a:t>Comprendre le standard ERC</a:t>
            </a:r>
          </a:p>
          <a:p>
            <a:r>
              <a:rPr lang="fr-FR" dirty="0" smtClean="0"/>
              <a:t>Le </a:t>
            </a:r>
            <a:r>
              <a:rPr lang="fr-FR" dirty="0"/>
              <a:t>standard ERC, à lire sur : https://www.ethereum-france.com/qu-est-ce-qu-un-token-erc20/</a:t>
            </a:r>
          </a:p>
          <a:p>
            <a:endParaRPr lang="fr-FR" dirty="0"/>
          </a:p>
          <a:p>
            <a:r>
              <a:rPr lang="fr-FR" dirty="0" smtClean="0"/>
              <a:t>Concernant </a:t>
            </a:r>
            <a:r>
              <a:rPr lang="fr-FR" dirty="0"/>
              <a:t>les NFT, le standard est ERC721. Les ERC721 peuvent être construits et programmés comme les ERC20 avec des smart </a:t>
            </a:r>
            <a:r>
              <a:rPr lang="fr-FR" dirty="0" err="1"/>
              <a:t>contracts</a:t>
            </a:r>
            <a:r>
              <a:rPr lang="fr-FR" dirty="0"/>
              <a:t> mais ils viennent avec la preuve de leur historique de transaction. Les ERC721 fournissent notamment une URL de </a:t>
            </a:r>
            <a:r>
              <a:rPr lang="fr-FR" dirty="0" err="1"/>
              <a:t>token</a:t>
            </a:r>
            <a:r>
              <a:rPr lang="fr-FR" dirty="0"/>
              <a:t> (</a:t>
            </a:r>
            <a:r>
              <a:rPr lang="fr-FR" dirty="0" err="1"/>
              <a:t>tokenURI</a:t>
            </a:r>
            <a:r>
              <a:rPr lang="fr-FR" dirty="0"/>
              <a:t>) qui pointe vers le rendu visuel du NFT</a:t>
            </a:r>
          </a:p>
        </p:txBody>
      </p:sp>
      <p:sp>
        <p:nvSpPr>
          <p:cNvPr id="4" name="Espace réservé du numéro de diapositive 3"/>
          <p:cNvSpPr>
            <a:spLocks noGrp="1"/>
          </p:cNvSpPr>
          <p:nvPr>
            <p:ph type="sldNum" sz="quarter" idx="12"/>
          </p:nvPr>
        </p:nvSpPr>
        <p:spPr/>
        <p:txBody>
          <a:bodyPr/>
          <a:lstStyle/>
          <a:p>
            <a:endParaRPr lang="en-US" dirty="0"/>
          </a:p>
        </p:txBody>
      </p:sp>
      <p:sp>
        <p:nvSpPr>
          <p:cNvPr id="5" name="Rectangle à coins arrondis 4"/>
          <p:cNvSpPr/>
          <p:nvPr/>
        </p:nvSpPr>
        <p:spPr>
          <a:xfrm>
            <a:off x="0" y="0"/>
            <a:ext cx="2601310" cy="2995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9842834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3"/>
          </p:nvPr>
        </p:nvSpPr>
        <p:spPr>
          <a:xfrm>
            <a:off x="266700" y="1422932"/>
            <a:ext cx="11658600" cy="1089529"/>
          </a:xfrm>
        </p:spPr>
        <p:txBody>
          <a:bodyPr/>
          <a:lstStyle/>
          <a:p>
            <a:r>
              <a:rPr lang="fr-FR" dirty="0" err="1" smtClean="0"/>
              <a:t>Minter</a:t>
            </a:r>
            <a:r>
              <a:rPr lang="fr-FR" dirty="0" smtClean="0"/>
              <a:t> un NFT</a:t>
            </a:r>
            <a:endParaRPr lang="fr-FR" dirty="0"/>
          </a:p>
        </p:txBody>
      </p:sp>
      <p:sp>
        <p:nvSpPr>
          <p:cNvPr id="2" name="Espace réservé du numéro de diapositive 1"/>
          <p:cNvSpPr>
            <a:spLocks noGrp="1"/>
          </p:cNvSpPr>
          <p:nvPr>
            <p:ph type="sldNum" sz="quarter" idx="4294967295"/>
          </p:nvPr>
        </p:nvSpPr>
        <p:spPr>
          <a:xfrm>
            <a:off x="11760200" y="6465888"/>
            <a:ext cx="431800" cy="365125"/>
          </a:xfrm>
          <a:prstGeom prst="rect">
            <a:avLst/>
          </a:prstGeom>
        </p:spPr>
        <p:txBody>
          <a:bodyPr/>
          <a:lstStyle/>
          <a:p>
            <a:pPr rtl="0"/>
            <a:fld id="{5AE1514C-5E56-4738-A1FF-4B1CFD2A3E36}" type="slidenum">
              <a:rPr lang="fr-FR" noProof="0" smtClean="0"/>
              <a:t>107</a:t>
            </a:fld>
            <a:endParaRPr lang="fr-FR" noProof="0"/>
          </a:p>
        </p:txBody>
      </p:sp>
      <p:pic>
        <p:nvPicPr>
          <p:cNvPr id="3" name="Image 2"/>
          <p:cNvPicPr>
            <a:picLocks noChangeAspect="1"/>
          </p:cNvPicPr>
          <p:nvPr/>
        </p:nvPicPr>
        <p:blipFill>
          <a:blip r:embed="rId2"/>
          <a:stretch>
            <a:fillRect/>
          </a:stretch>
        </p:blipFill>
        <p:spPr>
          <a:xfrm>
            <a:off x="2718911" y="2512461"/>
            <a:ext cx="6830378" cy="3953427"/>
          </a:xfrm>
          <a:prstGeom prst="rect">
            <a:avLst/>
          </a:prstGeom>
        </p:spPr>
      </p:pic>
      <p:sp>
        <p:nvSpPr>
          <p:cNvPr id="4" name="Rectangle 3"/>
          <p:cNvSpPr/>
          <p:nvPr/>
        </p:nvSpPr>
        <p:spPr>
          <a:xfrm>
            <a:off x="599687" y="658790"/>
            <a:ext cx="5496313" cy="369332"/>
          </a:xfrm>
          <a:prstGeom prst="rect">
            <a:avLst/>
          </a:prstGeom>
          <a:solidFill>
            <a:srgbClr val="FFFF00"/>
          </a:solidFill>
        </p:spPr>
        <p:txBody>
          <a:bodyPr wrap="none">
            <a:spAutoFit/>
          </a:bodyPr>
          <a:lstStyle/>
          <a:p>
            <a:r>
              <a:rPr lang="fr-FR" dirty="0"/>
              <a:t>https://www.youtube.com/watch?v=PnYRdiUrWgA</a:t>
            </a:r>
          </a:p>
        </p:txBody>
      </p:sp>
    </p:spTree>
    <p:extLst>
      <p:ext uri="{BB962C8B-B14F-4D97-AF65-F5344CB8AC3E}">
        <p14:creationId xmlns:p14="http://schemas.microsoft.com/office/powerpoint/2010/main" val="273576898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FR" dirty="0" smtClean="0"/>
              <a:t>JURIDIQUE</a:t>
            </a:r>
            <a:endParaRPr lang="fr-FR" dirty="0"/>
          </a:p>
        </p:txBody>
      </p:sp>
    </p:spTree>
    <p:extLst>
      <p:ext uri="{BB962C8B-B14F-4D97-AF65-F5344CB8AC3E}">
        <p14:creationId xmlns:p14="http://schemas.microsoft.com/office/powerpoint/2010/main" val="1543326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497724" y="0"/>
            <a:ext cx="9072906" cy="6858000"/>
          </a:xfrm>
          <a:prstGeom prst="rect">
            <a:avLst/>
          </a:prstGeom>
        </p:spPr>
      </p:pic>
    </p:spTree>
    <p:extLst>
      <p:ext uri="{BB962C8B-B14F-4D97-AF65-F5344CB8AC3E}">
        <p14:creationId xmlns:p14="http://schemas.microsoft.com/office/powerpoint/2010/main" val="3365624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rtl="0"/>
            <a:fld id="{5AE1514C-5E56-4738-A1FF-4B1CFD2A3E36}" type="slidenum">
              <a:rPr lang="fr-FR" noProof="0" smtClean="0"/>
              <a:t>11</a:t>
            </a:fld>
            <a:endParaRPr lang="fr-FR" noProof="0"/>
          </a:p>
        </p:txBody>
      </p:sp>
      <p:pic>
        <p:nvPicPr>
          <p:cNvPr id="3" name="Image 2"/>
          <p:cNvPicPr>
            <a:picLocks noChangeAspect="1"/>
          </p:cNvPicPr>
          <p:nvPr/>
        </p:nvPicPr>
        <p:blipFill>
          <a:blip r:embed="rId2"/>
          <a:stretch>
            <a:fillRect/>
          </a:stretch>
        </p:blipFill>
        <p:spPr>
          <a:xfrm>
            <a:off x="2005012" y="719137"/>
            <a:ext cx="8181975" cy="5419725"/>
          </a:xfrm>
          <a:prstGeom prst="rect">
            <a:avLst/>
          </a:prstGeom>
        </p:spPr>
      </p:pic>
      <p:sp>
        <p:nvSpPr>
          <p:cNvPr id="4" name="Rectangle à coins arrondis 3"/>
          <p:cNvSpPr/>
          <p:nvPr/>
        </p:nvSpPr>
        <p:spPr>
          <a:xfrm>
            <a:off x="331076" y="5234152"/>
            <a:ext cx="1970690" cy="904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Source : </a:t>
            </a:r>
            <a:r>
              <a:rPr lang="fr-FR" dirty="0" err="1" smtClean="0"/>
              <a:t>Ledger</a:t>
            </a:r>
            <a:r>
              <a:rPr lang="fr-FR" dirty="0" smtClean="0"/>
              <a:t> </a:t>
            </a:r>
            <a:r>
              <a:rPr lang="fr-FR" dirty="0" err="1" smtClean="0"/>
              <a:t>Academy</a:t>
            </a:r>
            <a:endParaRPr lang="fr-FR" dirty="0"/>
          </a:p>
        </p:txBody>
      </p:sp>
    </p:spTree>
    <p:extLst>
      <p:ext uri="{BB962C8B-B14F-4D97-AF65-F5344CB8AC3E}">
        <p14:creationId xmlns:p14="http://schemas.microsoft.com/office/powerpoint/2010/main" val="319195650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72510" y="0"/>
            <a:ext cx="11209283" cy="6731876"/>
          </a:xfrm>
          <a:prstGeom prst="rect">
            <a:avLst/>
          </a:prstGeom>
        </p:spPr>
      </p:pic>
    </p:spTree>
    <p:extLst>
      <p:ext uri="{BB962C8B-B14F-4D97-AF65-F5344CB8AC3E}">
        <p14:creationId xmlns:p14="http://schemas.microsoft.com/office/powerpoint/2010/main" val="4121406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04952" y="204951"/>
            <a:ext cx="8754045" cy="6132130"/>
          </a:xfrm>
          <a:prstGeom prst="rect">
            <a:avLst/>
          </a:prstGeom>
        </p:spPr>
      </p:pic>
      <p:pic>
        <p:nvPicPr>
          <p:cNvPr id="3" name="Image 2"/>
          <p:cNvPicPr>
            <a:picLocks noChangeAspect="1"/>
          </p:cNvPicPr>
          <p:nvPr/>
        </p:nvPicPr>
        <p:blipFill>
          <a:blip r:embed="rId3"/>
          <a:stretch>
            <a:fillRect/>
          </a:stretch>
        </p:blipFill>
        <p:spPr>
          <a:xfrm>
            <a:off x="5905500" y="2146081"/>
            <a:ext cx="6286500" cy="4191000"/>
          </a:xfrm>
          <a:prstGeom prst="cloudCallout">
            <a:avLst/>
          </a:prstGeom>
        </p:spPr>
      </p:pic>
    </p:spTree>
    <p:extLst>
      <p:ext uri="{BB962C8B-B14F-4D97-AF65-F5344CB8AC3E}">
        <p14:creationId xmlns:p14="http://schemas.microsoft.com/office/powerpoint/2010/main" val="4270951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rtl="0"/>
            <a:fld id="{5AE1514C-5E56-4738-A1FF-4B1CFD2A3E36}" type="slidenum">
              <a:rPr lang="fr-FR" noProof="0" smtClean="0"/>
              <a:t>12</a:t>
            </a:fld>
            <a:endParaRPr lang="fr-FR" noProof="0"/>
          </a:p>
        </p:txBody>
      </p:sp>
      <p:graphicFrame>
        <p:nvGraphicFramePr>
          <p:cNvPr id="3" name="Diagramme 2"/>
          <p:cNvGraphicFramePr/>
          <p:nvPr>
            <p:extLst>
              <p:ext uri="{D42A27DB-BD31-4B8C-83A1-F6EECF244321}">
                <p14:modId xmlns:p14="http://schemas.microsoft.com/office/powerpoint/2010/main" val="2277420421"/>
              </p:ext>
            </p:extLst>
          </p:nvPr>
        </p:nvGraphicFramePr>
        <p:xfrm>
          <a:off x="2032000" y="719666"/>
          <a:ext cx="9193048"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288762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ctrTitle"/>
          </p:nvPr>
        </p:nvSpPr>
        <p:spPr/>
        <p:txBody>
          <a:bodyPr/>
          <a:lstStyle/>
          <a:p>
            <a:r>
              <a:rPr lang="fr-FR" dirty="0" smtClean="0"/>
              <a:t>CRYPTOGRAPHIE ET MINEURS</a:t>
            </a:r>
            <a:endParaRPr lang="fr-FR" dirty="0"/>
          </a:p>
        </p:txBody>
      </p:sp>
      <p:sp>
        <p:nvSpPr>
          <p:cNvPr id="2" name="Espace réservé du numéro de diapositive 1"/>
          <p:cNvSpPr>
            <a:spLocks noGrp="1"/>
          </p:cNvSpPr>
          <p:nvPr>
            <p:ph type="sldNum" sz="quarter" idx="4294967295"/>
          </p:nvPr>
        </p:nvSpPr>
        <p:spPr>
          <a:xfrm>
            <a:off x="11760200" y="6465888"/>
            <a:ext cx="431800" cy="365125"/>
          </a:xfrm>
          <a:prstGeom prst="rect">
            <a:avLst/>
          </a:prstGeom>
        </p:spPr>
        <p:txBody>
          <a:bodyPr/>
          <a:lstStyle/>
          <a:p>
            <a:pPr rtl="0"/>
            <a:fld id="{5AE1514C-5E56-4738-A1FF-4B1CFD2A3E36}" type="slidenum">
              <a:rPr lang="fr-FR" noProof="0" smtClean="0"/>
              <a:t>13</a:t>
            </a:fld>
            <a:endParaRPr lang="fr-FR" noProof="0"/>
          </a:p>
        </p:txBody>
      </p:sp>
    </p:spTree>
    <p:extLst>
      <p:ext uri="{BB962C8B-B14F-4D97-AF65-F5344CB8AC3E}">
        <p14:creationId xmlns:p14="http://schemas.microsoft.com/office/powerpoint/2010/main" val="4149713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810674" y="597055"/>
            <a:ext cx="3791479" cy="3267531"/>
          </a:xfrm>
          <a:prstGeom prst="rect">
            <a:avLst/>
          </a:prstGeom>
        </p:spPr>
      </p:pic>
      <p:pic>
        <p:nvPicPr>
          <p:cNvPr id="4" name="Image 3"/>
          <p:cNvPicPr>
            <a:picLocks noChangeAspect="1"/>
          </p:cNvPicPr>
          <p:nvPr/>
        </p:nvPicPr>
        <p:blipFill>
          <a:blip r:embed="rId4"/>
          <a:stretch>
            <a:fillRect/>
          </a:stretch>
        </p:blipFill>
        <p:spPr>
          <a:xfrm>
            <a:off x="5374624" y="761013"/>
            <a:ext cx="5582410" cy="2372056"/>
          </a:xfrm>
          <a:prstGeom prst="rect">
            <a:avLst/>
          </a:prstGeom>
        </p:spPr>
      </p:pic>
      <p:sp>
        <p:nvSpPr>
          <p:cNvPr id="5" name="Rectangle à coins arrondis 4"/>
          <p:cNvSpPr/>
          <p:nvPr/>
        </p:nvSpPr>
        <p:spPr>
          <a:xfrm>
            <a:off x="5374623" y="3133069"/>
            <a:ext cx="5771597" cy="7315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256 bits</a:t>
            </a:r>
          </a:p>
          <a:p>
            <a:pPr algn="ctr"/>
            <a:r>
              <a:rPr lang="fr-FR" dirty="0" smtClean="0"/>
              <a:t>Hachage : marqueur d’identification unique d’un bloc</a:t>
            </a:r>
          </a:p>
          <a:p>
            <a:pPr algn="ctr"/>
            <a:endParaRPr lang="fr-FR" dirty="0"/>
          </a:p>
        </p:txBody>
      </p:sp>
      <p:sp>
        <p:nvSpPr>
          <p:cNvPr id="6" name="Rectangle 5"/>
          <p:cNvSpPr/>
          <p:nvPr/>
        </p:nvSpPr>
        <p:spPr>
          <a:xfrm>
            <a:off x="347414" y="5073134"/>
            <a:ext cx="5027210" cy="369332"/>
          </a:xfrm>
          <a:prstGeom prst="rect">
            <a:avLst/>
          </a:prstGeom>
          <a:solidFill>
            <a:schemeClr val="bg2">
              <a:lumMod val="75000"/>
            </a:schemeClr>
          </a:solidFill>
        </p:spPr>
        <p:txBody>
          <a:bodyPr wrap="none">
            <a:spAutoFit/>
          </a:bodyPr>
          <a:lstStyle/>
          <a:p>
            <a:r>
              <a:rPr lang="fr-FR" dirty="0">
                <a:solidFill>
                  <a:srgbClr val="FF0000"/>
                </a:solidFill>
              </a:rPr>
              <a:t>https://emn178.github.io/online-tools/sha256.html</a:t>
            </a:r>
          </a:p>
        </p:txBody>
      </p:sp>
      <p:sp>
        <p:nvSpPr>
          <p:cNvPr id="7" name="Rectangle à coins arrondis 6"/>
          <p:cNvSpPr/>
          <p:nvPr/>
        </p:nvSpPr>
        <p:spPr>
          <a:xfrm>
            <a:off x="6432331" y="4603530"/>
            <a:ext cx="3168869" cy="14819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ALLEZ SUR CE LIEN ET TAPEZ N’IMPORTE QUELLE PHRASE PUIS LA MEME PHRASE AVEC ! </a:t>
            </a:r>
          </a:p>
          <a:p>
            <a:pPr algn="ctr"/>
            <a:r>
              <a:rPr lang="fr-FR" dirty="0" smtClean="0"/>
              <a:t>Comparez les empreintes</a:t>
            </a:r>
            <a:endParaRPr lang="fr-FR" dirty="0"/>
          </a:p>
        </p:txBody>
      </p:sp>
      <p:sp>
        <p:nvSpPr>
          <p:cNvPr id="8" name="Rectangle 7"/>
          <p:cNvSpPr/>
          <p:nvPr/>
        </p:nvSpPr>
        <p:spPr>
          <a:xfrm>
            <a:off x="336331" y="3930402"/>
            <a:ext cx="6096000" cy="923330"/>
          </a:xfrm>
          <a:prstGeom prst="rect">
            <a:avLst/>
          </a:prstGeom>
        </p:spPr>
        <p:txBody>
          <a:bodyPr>
            <a:spAutoFit/>
          </a:bodyPr>
          <a:lstStyle/>
          <a:p>
            <a:r>
              <a:rPr lang="fr-FR" dirty="0"/>
              <a:t>https://www.youtube.com/watch?v=SccvFbyDaUI&amp;list=RDCMUC9Vaxx3-gWuBxt38pao4XCQ&amp;start_radio=1&amp;rv=SccvFbyDaUI&amp;t=1505</a:t>
            </a:r>
          </a:p>
        </p:txBody>
      </p:sp>
      <p:sp>
        <p:nvSpPr>
          <p:cNvPr id="2" name="Rectangle à coins arrondis 1"/>
          <p:cNvSpPr/>
          <p:nvPr/>
        </p:nvSpPr>
        <p:spPr>
          <a:xfrm>
            <a:off x="9601200" y="4853732"/>
            <a:ext cx="2254469" cy="9479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CRYPTOGRAPHIE</a:t>
            </a:r>
            <a:endParaRPr lang="fr-FR" dirty="0"/>
          </a:p>
        </p:txBody>
      </p:sp>
    </p:spTree>
    <p:extLst>
      <p:ext uri="{BB962C8B-B14F-4D97-AF65-F5344CB8AC3E}">
        <p14:creationId xmlns:p14="http://schemas.microsoft.com/office/powerpoint/2010/main" val="707812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86639" y="732504"/>
            <a:ext cx="6782747" cy="3753374"/>
          </a:xfrm>
          <a:prstGeom prst="rect">
            <a:avLst/>
          </a:prstGeom>
        </p:spPr>
      </p:pic>
    </p:spTree>
    <p:extLst>
      <p:ext uri="{BB962C8B-B14F-4D97-AF65-F5344CB8AC3E}">
        <p14:creationId xmlns:p14="http://schemas.microsoft.com/office/powerpoint/2010/main" val="1648806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Les membres d’une </a:t>
            </a:r>
            <a:r>
              <a:rPr lang="fr-FR" dirty="0" err="1" smtClean="0"/>
              <a:t>blockchain</a:t>
            </a:r>
            <a:r>
              <a:rPr lang="fr-FR" dirty="0" smtClean="0"/>
              <a:t> (1)</a:t>
            </a:r>
            <a:endParaRPr lang="fr-FR" dirty="0"/>
          </a:p>
        </p:txBody>
      </p:sp>
      <p:sp>
        <p:nvSpPr>
          <p:cNvPr id="4" name="Espace réservé du contenu 3"/>
          <p:cNvSpPr>
            <a:spLocks noGrp="1"/>
          </p:cNvSpPr>
          <p:nvPr>
            <p:ph idx="1"/>
          </p:nvPr>
        </p:nvSpPr>
        <p:spPr/>
        <p:txBody>
          <a:bodyPr>
            <a:normAutofit fontScale="92500" lnSpcReduction="10000"/>
          </a:bodyPr>
          <a:lstStyle/>
          <a:p>
            <a:r>
              <a:rPr lang="fr-FR" dirty="0" smtClean="0"/>
              <a:t>Les utilisateurs</a:t>
            </a:r>
          </a:p>
          <a:p>
            <a:pPr lvl="1"/>
            <a:r>
              <a:rPr lang="fr-FR" dirty="0" smtClean="0"/>
              <a:t>Membres qui ne font qu’utiliser la </a:t>
            </a:r>
            <a:r>
              <a:rPr lang="fr-FR" dirty="0" err="1" smtClean="0"/>
              <a:t>blockchain</a:t>
            </a:r>
            <a:r>
              <a:rPr lang="fr-FR" dirty="0" smtClean="0"/>
              <a:t> . Payent des frais de minage ou de transaction dits « Mining-</a:t>
            </a:r>
            <a:r>
              <a:rPr lang="fr-FR" dirty="0" err="1" smtClean="0"/>
              <a:t>Fee</a:t>
            </a:r>
            <a:r>
              <a:rPr lang="fr-FR" dirty="0" smtClean="0"/>
              <a:t> ». Les utilisateurs sont parfois appelés nœuds légers.</a:t>
            </a:r>
          </a:p>
          <a:p>
            <a:r>
              <a:rPr lang="fr-FR" dirty="0" smtClean="0"/>
              <a:t>Les </a:t>
            </a:r>
            <a:r>
              <a:rPr lang="fr-FR" dirty="0" err="1" smtClean="0"/>
              <a:t>noeuds</a:t>
            </a:r>
            <a:r>
              <a:rPr lang="fr-FR" dirty="0" smtClean="0"/>
              <a:t> (9700 nœuds bitcoin sur le logiciel Bitcoin </a:t>
            </a:r>
            <a:r>
              <a:rPr lang="fr-FR" dirty="0" err="1" smtClean="0"/>
              <a:t>core</a:t>
            </a:r>
            <a:r>
              <a:rPr lang="fr-FR" dirty="0" smtClean="0"/>
              <a:t>)</a:t>
            </a:r>
          </a:p>
          <a:p>
            <a:pPr lvl="1"/>
            <a:r>
              <a:rPr lang="fr-FR" dirty="0" smtClean="0"/>
              <a:t>Les nœuds ou nœuds complets stockent l’historique intégral de la chaîne de blocs</a:t>
            </a:r>
            <a:r>
              <a:rPr lang="fr-FR" dirty="0"/>
              <a:t>. </a:t>
            </a:r>
            <a:r>
              <a:rPr lang="fr-FR" dirty="0" smtClean="0"/>
              <a:t>Un </a:t>
            </a:r>
            <a:r>
              <a:rPr lang="fr-FR" dirty="0"/>
              <a:t>nœud est un ordinateur </a:t>
            </a:r>
            <a:r>
              <a:rPr lang="fr-FR" dirty="0" smtClean="0"/>
              <a:t>. Chaque </a:t>
            </a:r>
            <a:r>
              <a:rPr lang="fr-FR" dirty="0"/>
              <a:t>nœud s'assure du respect des règles de consensus, nécessaires à l'intégrité du système. On parle parfois de nœud complet (full </a:t>
            </a:r>
            <a:r>
              <a:rPr lang="fr-FR" dirty="0" err="1" smtClean="0"/>
              <a:t>node</a:t>
            </a:r>
            <a:r>
              <a:rPr lang="fr-FR" dirty="0" smtClean="0"/>
              <a:t>) : </a:t>
            </a:r>
          </a:p>
          <a:p>
            <a:pPr lvl="2"/>
            <a:r>
              <a:rPr lang="fr-FR" dirty="0"/>
              <a:t>Les nœuds de collection : visent à améliorer la connectivité du réseau et l’accès aux données pour les applications décentralisées, notamment les données relatives aux NFT ;</a:t>
            </a:r>
          </a:p>
          <a:p>
            <a:pPr lvl="2"/>
            <a:r>
              <a:rPr lang="fr-FR" dirty="0"/>
              <a:t>Les nœuds de consensus : qui vont hiérarchiser l’ordre des transactions ;</a:t>
            </a:r>
          </a:p>
          <a:p>
            <a:pPr lvl="2"/>
            <a:r>
              <a:rPr lang="fr-FR" dirty="0"/>
              <a:t>Les nœuds d’exécution : qui ont pour mission d’exécuter les transactions ;</a:t>
            </a:r>
          </a:p>
          <a:p>
            <a:pPr lvl="2"/>
            <a:r>
              <a:rPr lang="fr-FR" dirty="0"/>
              <a:t>Les nœuds de vérification : qui vérifient les transactions effectuées par les nœuds d’exécution.</a:t>
            </a:r>
            <a:endParaRPr lang="fr-FR" dirty="0" smtClean="0"/>
          </a:p>
        </p:txBody>
      </p:sp>
    </p:spTree>
    <p:extLst>
      <p:ext uri="{BB962C8B-B14F-4D97-AF65-F5344CB8AC3E}">
        <p14:creationId xmlns:p14="http://schemas.microsoft.com/office/powerpoint/2010/main" val="3276455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Les membres d’une </a:t>
            </a:r>
            <a:r>
              <a:rPr lang="fr-FR" dirty="0" err="1"/>
              <a:t>blockchain</a:t>
            </a:r>
            <a:r>
              <a:rPr lang="fr-FR" dirty="0"/>
              <a:t> </a:t>
            </a:r>
            <a:r>
              <a:rPr lang="fr-FR" dirty="0" smtClean="0"/>
              <a:t>(2)</a:t>
            </a:r>
            <a:endParaRPr lang="fr-FR" dirty="0"/>
          </a:p>
        </p:txBody>
      </p:sp>
      <p:sp>
        <p:nvSpPr>
          <p:cNvPr id="4" name="Espace réservé du contenu 3"/>
          <p:cNvSpPr>
            <a:spLocks noGrp="1"/>
          </p:cNvSpPr>
          <p:nvPr>
            <p:ph idx="1"/>
          </p:nvPr>
        </p:nvSpPr>
        <p:spPr>
          <a:xfrm>
            <a:off x="838203" y="1631404"/>
            <a:ext cx="10515600" cy="4351336"/>
          </a:xfrm>
        </p:spPr>
        <p:txBody>
          <a:bodyPr>
            <a:normAutofit fontScale="92500" lnSpcReduction="20000"/>
          </a:bodyPr>
          <a:lstStyle/>
          <a:p>
            <a:r>
              <a:rPr lang="fr-FR" dirty="0" smtClean="0"/>
              <a:t>Le travail d’un mineur</a:t>
            </a:r>
          </a:p>
          <a:p>
            <a:pPr lvl="1"/>
            <a:r>
              <a:rPr lang="fr-FR" dirty="0"/>
              <a:t>Visionner :https://www.youtube.com/watch?v=bKP4kXoTMWU</a:t>
            </a:r>
            <a:endParaRPr lang="fr-FR" dirty="0" smtClean="0"/>
          </a:p>
          <a:p>
            <a:pPr lvl="1"/>
            <a:endParaRPr lang="fr-FR" dirty="0"/>
          </a:p>
          <a:p>
            <a:r>
              <a:rPr lang="fr-FR" dirty="0" smtClean="0"/>
              <a:t>Si un mineur trouve le bloc suivant en premier, il recevra des </a:t>
            </a:r>
            <a:r>
              <a:rPr lang="fr-FR" dirty="0" err="1" smtClean="0"/>
              <a:t>mining</a:t>
            </a:r>
            <a:r>
              <a:rPr lang="fr-FR" dirty="0" smtClean="0"/>
              <a:t> </a:t>
            </a:r>
            <a:r>
              <a:rPr lang="fr-FR" dirty="0" err="1" smtClean="0"/>
              <a:t>fees</a:t>
            </a:r>
            <a:r>
              <a:rPr lang="fr-FR" dirty="0"/>
              <a:t>. </a:t>
            </a:r>
            <a:endParaRPr lang="fr-FR" dirty="0" smtClean="0"/>
          </a:p>
          <a:p>
            <a:r>
              <a:rPr lang="fr-FR" dirty="0" smtClean="0"/>
              <a:t>Selon </a:t>
            </a:r>
            <a:r>
              <a:rPr lang="fr-FR" dirty="0"/>
              <a:t>une estimation de 2020, Satoshi aurait miné environ 22 472 blocs entre janvier 2009 et mai 2010. Sa fortune, qui est immobile depuis sa disparition, serait de 1 122 693 bitcoins. Au cours actuel (19 600 euros), cela représente 22 milliards d’euros</a:t>
            </a:r>
            <a:r>
              <a:rPr lang="fr-FR" dirty="0" smtClean="0"/>
              <a:t>.</a:t>
            </a:r>
          </a:p>
          <a:p>
            <a:r>
              <a:rPr lang="fr-FR" dirty="0" smtClean="0"/>
              <a:t>Le meilleur mineur solo</a:t>
            </a:r>
          </a:p>
          <a:p>
            <a:pPr lvl="1"/>
            <a:r>
              <a:rPr lang="fr-FR" dirty="0"/>
              <a:t>Le mineur gagnera la récompense de </a:t>
            </a:r>
            <a:r>
              <a:rPr lang="fr-FR" b="1" dirty="0"/>
              <a:t>6,25 BTC d’une valeur approximative de 277 000 $</a:t>
            </a:r>
            <a:r>
              <a:rPr lang="fr-FR" dirty="0"/>
              <a:t> au cours actuel, moins les 2%, soit 0,125 BTC, prélevés par le pool minier. Il recevra en outre les frais de transaction du bloc qui s’élève à environ 0,1 </a:t>
            </a:r>
            <a:r>
              <a:rPr lang="fr-FR" dirty="0" smtClean="0"/>
              <a:t>BTC.</a:t>
            </a:r>
          </a:p>
          <a:p>
            <a:r>
              <a:rPr lang="fr-FR" dirty="0" smtClean="0"/>
              <a:t>Masse monétaire Bitcoin limitée à 21 millions de bitcoins. </a:t>
            </a:r>
          </a:p>
          <a:p>
            <a:endParaRPr lang="fr-FR" dirty="0"/>
          </a:p>
          <a:p>
            <a:endParaRPr lang="fr-FR" dirty="0"/>
          </a:p>
        </p:txBody>
      </p:sp>
      <p:sp>
        <p:nvSpPr>
          <p:cNvPr id="2" name="Espace réservé du numéro de diapositive 1"/>
          <p:cNvSpPr>
            <a:spLocks noGrp="1"/>
          </p:cNvSpPr>
          <p:nvPr>
            <p:ph type="sldNum" sz="quarter" idx="12"/>
          </p:nvPr>
        </p:nvSpPr>
        <p:spPr/>
        <p:txBody>
          <a:bodyPr/>
          <a:lstStyle/>
          <a:p>
            <a:pPr rtl="0"/>
            <a:fld id="{5AE1514C-5E56-4738-A1FF-4B1CFD2A3E36}" type="slidenum">
              <a:rPr lang="fr-FR" noProof="0" smtClean="0"/>
              <a:t>17</a:t>
            </a:fld>
            <a:endParaRPr lang="fr-FR" noProof="0"/>
          </a:p>
        </p:txBody>
      </p:sp>
    </p:spTree>
    <p:extLst>
      <p:ext uri="{BB962C8B-B14F-4D97-AF65-F5344CB8AC3E}">
        <p14:creationId xmlns:p14="http://schemas.microsoft.com/office/powerpoint/2010/main" val="36958606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La </a:t>
            </a:r>
            <a:r>
              <a:rPr lang="fr-FR" dirty="0" err="1" smtClean="0"/>
              <a:t>remuneration</a:t>
            </a:r>
            <a:r>
              <a:rPr lang="fr-FR" dirty="0" smtClean="0"/>
              <a:t> des mineurs, l’exemple d’</a:t>
            </a:r>
            <a:r>
              <a:rPr lang="fr-FR" dirty="0" err="1" smtClean="0"/>
              <a:t>Ethereum</a:t>
            </a:r>
            <a:endParaRPr lang="fr-FR" dirty="0"/>
          </a:p>
        </p:txBody>
      </p:sp>
      <p:sp>
        <p:nvSpPr>
          <p:cNvPr id="3" name="Espace réservé du contenu 2"/>
          <p:cNvSpPr>
            <a:spLocks noGrp="1"/>
          </p:cNvSpPr>
          <p:nvPr>
            <p:ph idx="1"/>
          </p:nvPr>
        </p:nvSpPr>
        <p:spPr/>
        <p:txBody>
          <a:bodyPr/>
          <a:lstStyle/>
          <a:p>
            <a:r>
              <a:rPr lang="fr-FR" dirty="0">
                <a:solidFill>
                  <a:schemeClr val="bg1"/>
                </a:solidFill>
                <a:hlinkClick r:id="rId2"/>
              </a:rPr>
              <a:t>https://cryptoast.fr/gas</a:t>
            </a:r>
            <a:r>
              <a:rPr lang="fr-FR" dirty="0" smtClean="0">
                <a:solidFill>
                  <a:schemeClr val="bg1"/>
                </a:solidFill>
                <a:hlinkClick r:id="rId2"/>
              </a:rPr>
              <a:t>/</a:t>
            </a:r>
            <a:endParaRPr lang="fr-FR" dirty="0" smtClean="0">
              <a:solidFill>
                <a:schemeClr val="bg1"/>
              </a:solidFill>
            </a:endParaRPr>
          </a:p>
          <a:p>
            <a:r>
              <a:rPr lang="fr-FR" dirty="0" smtClean="0"/>
              <a:t>Par </a:t>
            </a:r>
            <a:r>
              <a:rPr lang="fr-FR" dirty="0"/>
              <a:t>exemple, pour une transaction classique (21 000 gaz consommés) et un prix du gaz de 30 </a:t>
            </a:r>
            <a:r>
              <a:rPr lang="fr-FR" dirty="0" err="1"/>
              <a:t>Gwei</a:t>
            </a:r>
            <a:r>
              <a:rPr lang="fr-FR" dirty="0"/>
              <a:t>, les frais seront de 630 000 </a:t>
            </a:r>
            <a:r>
              <a:rPr lang="fr-FR" dirty="0" err="1"/>
              <a:t>Gweis</a:t>
            </a:r>
            <a:r>
              <a:rPr lang="fr-FR" dirty="0"/>
              <a:t> c'est-à-dire 0,00063 ETH, soit 17 centimes </a:t>
            </a:r>
            <a:r>
              <a:rPr lang="fr-FR" dirty="0" smtClean="0"/>
              <a:t>d'euro. </a:t>
            </a:r>
            <a:endParaRPr lang="fr-FR" dirty="0"/>
          </a:p>
        </p:txBody>
      </p:sp>
      <p:sp>
        <p:nvSpPr>
          <p:cNvPr id="4" name="Espace réservé du numéro de diapositive 3"/>
          <p:cNvSpPr>
            <a:spLocks noGrp="1"/>
          </p:cNvSpPr>
          <p:nvPr>
            <p:ph type="sldNum" sz="quarter" idx="12"/>
          </p:nvPr>
        </p:nvSpPr>
        <p:spPr/>
        <p:txBody>
          <a:bodyPr/>
          <a:lstStyle/>
          <a:p>
            <a:r>
              <a:rPr lang="en-US" dirty="0" smtClean="0"/>
              <a:t>43</a:t>
            </a:r>
            <a:endParaRPr lang="en-US" dirty="0"/>
          </a:p>
        </p:txBody>
      </p:sp>
      <p:pic>
        <p:nvPicPr>
          <p:cNvPr id="5" name="Image 4"/>
          <p:cNvPicPr>
            <a:picLocks noChangeAspect="1"/>
          </p:cNvPicPr>
          <p:nvPr/>
        </p:nvPicPr>
        <p:blipFill>
          <a:blip r:embed="rId3"/>
          <a:stretch>
            <a:fillRect/>
          </a:stretch>
        </p:blipFill>
        <p:spPr>
          <a:xfrm>
            <a:off x="1775812" y="3815255"/>
            <a:ext cx="8640381" cy="2361708"/>
          </a:xfrm>
          <a:prstGeom prst="rect">
            <a:avLst/>
          </a:prstGeom>
        </p:spPr>
      </p:pic>
    </p:spTree>
    <p:extLst>
      <p:ext uri="{BB962C8B-B14F-4D97-AF65-F5344CB8AC3E}">
        <p14:creationId xmlns:p14="http://schemas.microsoft.com/office/powerpoint/2010/main" val="3514219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idx="4294967295"/>
          </p:nvPr>
        </p:nvSpPr>
        <p:spPr>
          <a:xfrm>
            <a:off x="0" y="722313"/>
            <a:ext cx="10515600" cy="968375"/>
          </a:xfrm>
        </p:spPr>
        <p:txBody>
          <a:bodyPr/>
          <a:lstStyle/>
          <a:p>
            <a:r>
              <a:rPr lang="fr-FR" dirty="0" smtClean="0"/>
              <a:t>Les algorithmes de consensus</a:t>
            </a:r>
            <a:endParaRPr lang="fr-FR" dirty="0"/>
          </a:p>
        </p:txBody>
      </p:sp>
      <p:sp>
        <p:nvSpPr>
          <p:cNvPr id="4" name="Espace réservé du contenu 3"/>
          <p:cNvSpPr>
            <a:spLocks noGrp="1"/>
          </p:cNvSpPr>
          <p:nvPr>
            <p:ph idx="4294967295"/>
          </p:nvPr>
        </p:nvSpPr>
        <p:spPr>
          <a:xfrm>
            <a:off x="0" y="1690688"/>
            <a:ext cx="10515600" cy="4351337"/>
          </a:xfrm>
        </p:spPr>
        <p:txBody>
          <a:bodyPr/>
          <a:lstStyle/>
          <a:p>
            <a:r>
              <a:rPr lang="fr-FR" dirty="0" smtClean="0"/>
              <a:t>Proof of </a:t>
            </a:r>
            <a:r>
              <a:rPr lang="fr-FR" dirty="0" err="1" smtClean="0"/>
              <a:t>Work</a:t>
            </a:r>
            <a:r>
              <a:rPr lang="fr-FR" dirty="0" smtClean="0"/>
              <a:t> (1)</a:t>
            </a:r>
          </a:p>
          <a:p>
            <a:pPr lvl="1"/>
            <a:endParaRPr lang="fr-FR" dirty="0"/>
          </a:p>
        </p:txBody>
      </p:sp>
      <p:sp>
        <p:nvSpPr>
          <p:cNvPr id="2" name="Espace réservé du numéro de diapositive 1"/>
          <p:cNvSpPr>
            <a:spLocks noGrp="1"/>
          </p:cNvSpPr>
          <p:nvPr>
            <p:ph type="sldNum" sz="quarter" idx="4294967295"/>
          </p:nvPr>
        </p:nvSpPr>
        <p:spPr>
          <a:xfrm>
            <a:off x="10661650" y="6356350"/>
            <a:ext cx="1530350" cy="365125"/>
          </a:xfrm>
          <a:prstGeom prst="rect">
            <a:avLst/>
          </a:prstGeom>
        </p:spPr>
        <p:txBody>
          <a:bodyPr/>
          <a:lstStyle/>
          <a:p>
            <a:pPr rtl="0"/>
            <a:fld id="{5AE1514C-5E56-4738-A1FF-4B1CFD2A3E36}" type="slidenum">
              <a:rPr lang="fr-FR" noProof="0" smtClean="0"/>
              <a:t>19</a:t>
            </a:fld>
            <a:endParaRPr lang="fr-FR" noProof="0"/>
          </a:p>
        </p:txBody>
      </p:sp>
      <p:sp>
        <p:nvSpPr>
          <p:cNvPr id="5" name="Rectangle 4"/>
          <p:cNvSpPr/>
          <p:nvPr/>
        </p:nvSpPr>
        <p:spPr>
          <a:xfrm>
            <a:off x="867103" y="2231752"/>
            <a:ext cx="6642537" cy="1754326"/>
          </a:xfrm>
          <a:prstGeom prst="rect">
            <a:avLst/>
          </a:prstGeom>
          <a:solidFill>
            <a:srgbClr val="FFC000"/>
          </a:solidFill>
        </p:spPr>
        <p:txBody>
          <a:bodyPr wrap="square">
            <a:spAutoFit/>
          </a:bodyPr>
          <a:lstStyle/>
          <a:p>
            <a:r>
              <a:rPr lang="fr-FR" dirty="0" smtClean="0"/>
              <a:t>Nous demandons </a:t>
            </a:r>
            <a:r>
              <a:rPr lang="fr-FR" dirty="0"/>
              <a:t>aux utilisateurs qui veulent ajouter des blocs (nous les appellerons validateurs) de fournir un </a:t>
            </a:r>
            <a:r>
              <a:rPr lang="fr-FR" dirty="0" err="1"/>
              <a:t>stake</a:t>
            </a:r>
            <a:r>
              <a:rPr lang="fr-FR" dirty="0"/>
              <a:t>. Le </a:t>
            </a:r>
            <a:r>
              <a:rPr lang="fr-FR" dirty="0" err="1"/>
              <a:t>stake</a:t>
            </a:r>
            <a:r>
              <a:rPr lang="fr-FR" dirty="0"/>
              <a:t> est une valeur qu'un validateur doit mettre en gage afin de le dissuader d'agir de manière malveillante. Si ceux-ci trichent, ils perdront leur </a:t>
            </a:r>
            <a:r>
              <a:rPr lang="fr-FR" dirty="0" err="1"/>
              <a:t>stake</a:t>
            </a:r>
            <a:r>
              <a:rPr lang="fr-FR" dirty="0"/>
              <a:t>. Par exemple de la puissance de calcul, des </a:t>
            </a:r>
            <a:r>
              <a:rPr lang="fr-FR" dirty="0" err="1"/>
              <a:t>cryptomonnaies</a:t>
            </a:r>
            <a:r>
              <a:rPr lang="fr-FR" dirty="0"/>
              <a:t> ou leur réputation. </a:t>
            </a:r>
          </a:p>
        </p:txBody>
      </p:sp>
      <p:sp>
        <p:nvSpPr>
          <p:cNvPr id="6" name="Rectangle à coins arrondis 5"/>
          <p:cNvSpPr/>
          <p:nvPr/>
        </p:nvSpPr>
        <p:spPr>
          <a:xfrm>
            <a:off x="7693571" y="1690688"/>
            <a:ext cx="3762705" cy="19196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Dans le Proof of Work, le protocole définit les conditions qui rendent un bloc valide. Celui-ci pourra, par exemple, dire que </a:t>
            </a:r>
            <a:r>
              <a:rPr lang="fr-FR" i="1"/>
              <a:t>seul un bloc dont le hachage commence par 00 est valide</a:t>
            </a:r>
            <a:r>
              <a:rPr lang="fr-FR"/>
              <a:t>.</a:t>
            </a:r>
          </a:p>
        </p:txBody>
      </p:sp>
      <p:sp>
        <p:nvSpPr>
          <p:cNvPr id="7" name="Rectangle à coins arrondis 6"/>
          <p:cNvSpPr/>
          <p:nvPr/>
        </p:nvSpPr>
        <p:spPr>
          <a:xfrm>
            <a:off x="6821213" y="3986078"/>
            <a:ext cx="5207877" cy="220955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t>Votre </a:t>
            </a:r>
            <a:r>
              <a:rPr lang="fr-FR" dirty="0" err="1"/>
              <a:t>stake</a:t>
            </a:r>
            <a:r>
              <a:rPr lang="fr-FR" dirty="0"/>
              <a:t>, dans le </a:t>
            </a:r>
            <a:r>
              <a:rPr lang="fr-FR" dirty="0" err="1"/>
              <a:t>mining</a:t>
            </a:r>
            <a:r>
              <a:rPr lang="fr-FR" dirty="0"/>
              <a:t>, correspond aux coûts de ces machines et à l'électricité nécessaire pour les faire tourner. Les ASIC sont conçus dans le seul but de </a:t>
            </a:r>
            <a:r>
              <a:rPr lang="fr-FR" dirty="0" smtClean="0"/>
              <a:t>miner. </a:t>
            </a:r>
            <a:r>
              <a:rPr lang="fr-FR" dirty="0"/>
              <a:t>La seule façon de récupérer votre investissement initial est de miner et d'obtenir des récompenses en réussissant à ajouter un nouveau bloc à la </a:t>
            </a:r>
            <a:r>
              <a:rPr lang="fr-FR" dirty="0" err="1"/>
              <a:t>blockchain</a:t>
            </a:r>
            <a:r>
              <a:rPr lang="fr-FR" dirty="0"/>
              <a:t>.</a:t>
            </a:r>
          </a:p>
        </p:txBody>
      </p:sp>
      <p:pic>
        <p:nvPicPr>
          <p:cNvPr id="8" name="Image 7"/>
          <p:cNvPicPr>
            <a:picLocks noChangeAspect="1"/>
          </p:cNvPicPr>
          <p:nvPr/>
        </p:nvPicPr>
        <p:blipFill>
          <a:blip r:embed="rId2"/>
          <a:stretch>
            <a:fillRect/>
          </a:stretch>
        </p:blipFill>
        <p:spPr>
          <a:xfrm>
            <a:off x="65024" y="4154954"/>
            <a:ext cx="4744112" cy="2642502"/>
          </a:xfrm>
          <a:prstGeom prst="rect">
            <a:avLst/>
          </a:prstGeom>
        </p:spPr>
      </p:pic>
    </p:spTree>
    <p:extLst>
      <p:ext uri="{BB962C8B-B14F-4D97-AF65-F5344CB8AC3E}">
        <p14:creationId xmlns:p14="http://schemas.microsoft.com/office/powerpoint/2010/main" val="3062880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p:cNvSpPr/>
          <p:nvPr/>
        </p:nvSpPr>
        <p:spPr>
          <a:xfrm>
            <a:off x="4524703" y="2743200"/>
            <a:ext cx="2159876" cy="11351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NFT</a:t>
            </a:r>
            <a:endParaRPr lang="fr-FR" dirty="0"/>
          </a:p>
        </p:txBody>
      </p:sp>
      <p:sp>
        <p:nvSpPr>
          <p:cNvPr id="4" name="Ellipse 3"/>
          <p:cNvSpPr/>
          <p:nvPr/>
        </p:nvSpPr>
        <p:spPr>
          <a:xfrm>
            <a:off x="3468414" y="2081048"/>
            <a:ext cx="4319752" cy="2743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4524703" y="2349062"/>
            <a:ext cx="2033752" cy="369332"/>
          </a:xfrm>
          <a:prstGeom prst="rect">
            <a:avLst/>
          </a:prstGeom>
          <a:noFill/>
        </p:spPr>
        <p:txBody>
          <a:bodyPr wrap="square" rtlCol="0">
            <a:spAutoFit/>
          </a:bodyPr>
          <a:lstStyle/>
          <a:p>
            <a:pPr algn="ctr"/>
            <a:r>
              <a:rPr lang="fr-FR" dirty="0" smtClean="0"/>
              <a:t>METAVERSE</a:t>
            </a:r>
            <a:endParaRPr lang="fr-FR" dirty="0"/>
          </a:p>
        </p:txBody>
      </p:sp>
      <p:sp>
        <p:nvSpPr>
          <p:cNvPr id="6" name="Ellipse 5"/>
          <p:cNvSpPr/>
          <p:nvPr/>
        </p:nvSpPr>
        <p:spPr>
          <a:xfrm>
            <a:off x="2025869" y="1322043"/>
            <a:ext cx="7204841" cy="397743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4430109" y="1545021"/>
            <a:ext cx="2349063" cy="369332"/>
          </a:xfrm>
          <a:prstGeom prst="rect">
            <a:avLst/>
          </a:prstGeom>
          <a:noFill/>
        </p:spPr>
        <p:txBody>
          <a:bodyPr wrap="square" rtlCol="0">
            <a:spAutoFit/>
          </a:bodyPr>
          <a:lstStyle/>
          <a:p>
            <a:pPr algn="ctr"/>
            <a:r>
              <a:rPr lang="fr-FR" dirty="0" smtClean="0"/>
              <a:t>WEB 3</a:t>
            </a:r>
            <a:endParaRPr lang="fr-FR" dirty="0"/>
          </a:p>
        </p:txBody>
      </p:sp>
      <p:sp>
        <p:nvSpPr>
          <p:cNvPr id="8" name="Organigramme : Bande perforée 7"/>
          <p:cNvSpPr/>
          <p:nvPr/>
        </p:nvSpPr>
        <p:spPr>
          <a:xfrm>
            <a:off x="8387255" y="376112"/>
            <a:ext cx="2979683" cy="1229711"/>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BLOCKCHAIN</a:t>
            </a:r>
            <a:endParaRPr lang="fr-FR" dirty="0"/>
          </a:p>
        </p:txBody>
      </p:sp>
      <p:pic>
        <p:nvPicPr>
          <p:cNvPr id="9" name="Image 8" descr="Ethereum - Wikipedia"/>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464767" y="1148622"/>
            <a:ext cx="2020613" cy="1864851"/>
          </a:xfrm>
          <a:prstGeom prst="rect">
            <a:avLst/>
          </a:prstGeom>
        </p:spPr>
      </p:pic>
      <p:pic>
        <p:nvPicPr>
          <p:cNvPr id="10" name="Image 9" descr="Bitcoin Free Stock Photo - Public Domain Pictures"/>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090131" y="2962604"/>
            <a:ext cx="1421524" cy="1421524"/>
          </a:xfrm>
          <a:prstGeom prst="rect">
            <a:avLst/>
          </a:prstGeom>
        </p:spPr>
      </p:pic>
      <p:pic>
        <p:nvPicPr>
          <p:cNvPr id="11" name="Image 10" descr="Le penseur | Rodin's penseur in the gardens of the musée Rod… | Vincent ..."/>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15389" y="376112"/>
            <a:ext cx="1503631" cy="2244487"/>
          </a:xfrm>
          <a:prstGeom prst="rect">
            <a:avLst/>
          </a:prstGeom>
        </p:spPr>
      </p:pic>
      <p:sp>
        <p:nvSpPr>
          <p:cNvPr id="12" name="Double vague 11"/>
          <p:cNvSpPr/>
          <p:nvPr/>
        </p:nvSpPr>
        <p:spPr>
          <a:xfrm>
            <a:off x="2687039" y="376112"/>
            <a:ext cx="1683950" cy="945931"/>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DAO</a:t>
            </a:r>
          </a:p>
          <a:p>
            <a:pPr algn="ctr"/>
            <a:r>
              <a:rPr lang="fr-FR" dirty="0" smtClean="0"/>
              <a:t>DEFI</a:t>
            </a:r>
            <a:endParaRPr lang="fr-FR" dirty="0"/>
          </a:p>
        </p:txBody>
      </p:sp>
      <p:sp>
        <p:nvSpPr>
          <p:cNvPr id="13" name="Parchemin vertical 12"/>
          <p:cNvSpPr/>
          <p:nvPr/>
        </p:nvSpPr>
        <p:spPr>
          <a:xfrm>
            <a:off x="10074166" y="1914353"/>
            <a:ext cx="2117834" cy="1759013"/>
          </a:xfrm>
          <a:prstGeom prst="verticalScroll">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SMART</a:t>
            </a:r>
          </a:p>
          <a:p>
            <a:pPr algn="ctr"/>
            <a:r>
              <a:rPr lang="fr-FR" dirty="0" smtClean="0"/>
              <a:t>CONTRACT</a:t>
            </a:r>
            <a:endParaRPr lang="fr-FR" dirty="0"/>
          </a:p>
        </p:txBody>
      </p:sp>
    </p:spTree>
    <p:extLst>
      <p:ext uri="{BB962C8B-B14F-4D97-AF65-F5344CB8AC3E}">
        <p14:creationId xmlns:p14="http://schemas.microsoft.com/office/powerpoint/2010/main" val="893278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algorithmes de consensus</a:t>
            </a:r>
            <a:endParaRPr lang="fr-FR" dirty="0"/>
          </a:p>
        </p:txBody>
      </p:sp>
      <p:sp>
        <p:nvSpPr>
          <p:cNvPr id="3" name="Espace réservé du contenu 2"/>
          <p:cNvSpPr>
            <a:spLocks noGrp="1"/>
          </p:cNvSpPr>
          <p:nvPr>
            <p:ph idx="1"/>
          </p:nvPr>
        </p:nvSpPr>
        <p:spPr/>
        <p:txBody>
          <a:bodyPr/>
          <a:lstStyle/>
          <a:p>
            <a:r>
              <a:rPr lang="fr-FR" dirty="0" smtClean="0"/>
              <a:t>Proof of </a:t>
            </a:r>
            <a:r>
              <a:rPr lang="fr-FR" dirty="0" err="1" smtClean="0"/>
              <a:t>stake</a:t>
            </a:r>
            <a:r>
              <a:rPr lang="fr-FR" dirty="0" smtClean="0"/>
              <a:t> (2)</a:t>
            </a:r>
            <a:endParaRPr lang="fr-FR" dirty="0"/>
          </a:p>
        </p:txBody>
      </p:sp>
      <p:sp>
        <p:nvSpPr>
          <p:cNvPr id="4" name="Rectangle 3"/>
          <p:cNvSpPr/>
          <p:nvPr/>
        </p:nvSpPr>
        <p:spPr>
          <a:xfrm>
            <a:off x="266702" y="3124131"/>
            <a:ext cx="6354814" cy="2031325"/>
          </a:xfrm>
          <a:prstGeom prst="rect">
            <a:avLst/>
          </a:prstGeom>
          <a:solidFill>
            <a:srgbClr val="FFC000"/>
          </a:solidFill>
        </p:spPr>
        <p:txBody>
          <a:bodyPr wrap="square">
            <a:spAutoFit/>
          </a:bodyPr>
          <a:lstStyle/>
          <a:p>
            <a:r>
              <a:rPr lang="fr-FR" dirty="0"/>
              <a:t>L'idée principale est que les participants doivent verrouiller leurs monnaies (leur « </a:t>
            </a:r>
            <a:r>
              <a:rPr lang="fr-FR" dirty="0" err="1"/>
              <a:t>stake</a:t>
            </a:r>
            <a:r>
              <a:rPr lang="fr-FR" dirty="0"/>
              <a:t> ») pour qu'à intervalle régulier, le protocole leur attribue aléatoirement le droit de valider le bloc suivant. Évidemment, la probabilité d'être choisi est souvent en corrélation avec le nombre de coins – plus un participe verrouille de coins, plus ses chances sont importantes.</a:t>
            </a:r>
          </a:p>
        </p:txBody>
      </p:sp>
      <p:sp>
        <p:nvSpPr>
          <p:cNvPr id="5" name="Rectangle 4"/>
          <p:cNvSpPr/>
          <p:nvPr/>
        </p:nvSpPr>
        <p:spPr>
          <a:xfrm>
            <a:off x="304807" y="5715298"/>
            <a:ext cx="6096000" cy="923330"/>
          </a:xfrm>
          <a:prstGeom prst="rect">
            <a:avLst/>
          </a:prstGeom>
          <a:solidFill>
            <a:srgbClr val="FF0000"/>
          </a:solidFill>
        </p:spPr>
        <p:txBody>
          <a:bodyPr>
            <a:spAutoFit/>
          </a:bodyPr>
          <a:lstStyle/>
          <a:p>
            <a:r>
              <a:rPr lang="fr-FR" dirty="0"/>
              <a:t>Le « </a:t>
            </a:r>
            <a:r>
              <a:rPr lang="fr-FR" dirty="0" err="1"/>
              <a:t>stake</a:t>
            </a:r>
            <a:r>
              <a:rPr lang="fr-FR" dirty="0"/>
              <a:t> » (la détention de coins) est ce qui incite les validateur à maintenir l'intégrité du réseau. S'ils échouent, ceux-ci perdent l'intégralité de leur </a:t>
            </a:r>
            <a:r>
              <a:rPr lang="fr-FR" dirty="0" err="1"/>
              <a:t>stake</a:t>
            </a:r>
            <a:r>
              <a:rPr lang="fr-FR" dirty="0"/>
              <a:t>.</a:t>
            </a:r>
          </a:p>
        </p:txBody>
      </p:sp>
      <p:sp>
        <p:nvSpPr>
          <p:cNvPr id="6" name="Rectangle 5"/>
          <p:cNvSpPr/>
          <p:nvPr/>
        </p:nvSpPr>
        <p:spPr>
          <a:xfrm>
            <a:off x="6038194" y="1459900"/>
            <a:ext cx="5849006" cy="1754326"/>
          </a:xfrm>
          <a:prstGeom prst="rect">
            <a:avLst/>
          </a:prstGeom>
          <a:solidFill>
            <a:srgbClr val="92D050"/>
          </a:solidFill>
        </p:spPr>
        <p:txBody>
          <a:bodyPr wrap="square">
            <a:spAutoFit/>
          </a:bodyPr>
          <a:lstStyle/>
          <a:p>
            <a:r>
              <a:rPr lang="fr-FR" dirty="0"/>
              <a:t>Un pool de </a:t>
            </a:r>
            <a:r>
              <a:rPr lang="fr-FR" dirty="0" err="1"/>
              <a:t>staking</a:t>
            </a:r>
            <a:r>
              <a:rPr lang="fr-FR" dirty="0"/>
              <a:t> est un groupe de détenteurs du coins qui fusionnent leurs ressources pour augmenter leurs chances de valider des blocs et donc de recevoir des récompenses. Ils combinent leur pouvoir de </a:t>
            </a:r>
            <a:r>
              <a:rPr lang="fr-FR" dirty="0" err="1"/>
              <a:t>staking</a:t>
            </a:r>
            <a:r>
              <a:rPr lang="fr-FR" dirty="0"/>
              <a:t> et partagent proportionnellement les récompenses en fonction de leur contribution au pool.</a:t>
            </a:r>
          </a:p>
        </p:txBody>
      </p:sp>
      <p:pic>
        <p:nvPicPr>
          <p:cNvPr id="7" name="Image 6"/>
          <p:cNvPicPr>
            <a:picLocks noChangeAspect="1"/>
          </p:cNvPicPr>
          <p:nvPr/>
        </p:nvPicPr>
        <p:blipFill>
          <a:blip r:embed="rId2"/>
          <a:stretch>
            <a:fillRect/>
          </a:stretch>
        </p:blipFill>
        <p:spPr>
          <a:xfrm>
            <a:off x="7529513" y="3877087"/>
            <a:ext cx="2619375" cy="1743075"/>
          </a:xfrm>
          <a:prstGeom prst="rect">
            <a:avLst/>
          </a:prstGeom>
        </p:spPr>
      </p:pic>
      <p:sp>
        <p:nvSpPr>
          <p:cNvPr id="8" name="Rectangle à coins arrondis 7"/>
          <p:cNvSpPr/>
          <p:nvPr/>
        </p:nvSpPr>
        <p:spPr>
          <a:xfrm>
            <a:off x="7835462" y="5833241"/>
            <a:ext cx="3342290" cy="7094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ETHPOW</a:t>
            </a:r>
          </a:p>
          <a:p>
            <a:pPr algn="ctr"/>
            <a:r>
              <a:rPr lang="fr-FR" dirty="0" smtClean="0"/>
              <a:t>FORK pour conserver POW</a:t>
            </a:r>
            <a:endParaRPr lang="fr-FR" dirty="0"/>
          </a:p>
        </p:txBody>
      </p:sp>
    </p:spTree>
    <p:extLst>
      <p:ext uri="{BB962C8B-B14F-4D97-AF65-F5344CB8AC3E}">
        <p14:creationId xmlns:p14="http://schemas.microsoft.com/office/powerpoint/2010/main" val="3070878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algorithmes de consensus</a:t>
            </a:r>
            <a:endParaRPr lang="fr-FR" dirty="0"/>
          </a:p>
        </p:txBody>
      </p:sp>
      <p:sp>
        <p:nvSpPr>
          <p:cNvPr id="3" name="Espace réservé du contenu 2"/>
          <p:cNvSpPr>
            <a:spLocks noGrp="1"/>
          </p:cNvSpPr>
          <p:nvPr>
            <p:ph idx="1"/>
          </p:nvPr>
        </p:nvSpPr>
        <p:spPr/>
        <p:txBody>
          <a:bodyPr/>
          <a:lstStyle/>
          <a:p>
            <a:r>
              <a:rPr lang="fr-FR" dirty="0" smtClean="0"/>
              <a:t>Proof of </a:t>
            </a:r>
            <a:r>
              <a:rPr lang="fr-FR" dirty="0" err="1" smtClean="0"/>
              <a:t>authority</a:t>
            </a:r>
            <a:r>
              <a:rPr lang="fr-FR" dirty="0" smtClean="0"/>
              <a:t> (3)</a:t>
            </a:r>
            <a:endParaRPr lang="fr-FR" dirty="0"/>
          </a:p>
        </p:txBody>
      </p:sp>
      <p:sp>
        <p:nvSpPr>
          <p:cNvPr id="8" name="Rectangle 7"/>
          <p:cNvSpPr/>
          <p:nvPr/>
        </p:nvSpPr>
        <p:spPr>
          <a:xfrm>
            <a:off x="525517" y="2390791"/>
            <a:ext cx="6096000" cy="1200329"/>
          </a:xfrm>
          <a:prstGeom prst="rect">
            <a:avLst/>
          </a:prstGeom>
          <a:solidFill>
            <a:srgbClr val="FFFF00"/>
          </a:solidFill>
        </p:spPr>
        <p:txBody>
          <a:bodyPr>
            <a:spAutoFit/>
          </a:bodyPr>
          <a:lstStyle/>
          <a:p>
            <a:r>
              <a:rPr lang="fr-FR" dirty="0"/>
              <a:t>Le modèle de preuve d'autorité repose sur un nombre limité de validateurs de </a:t>
            </a:r>
            <a:r>
              <a:rPr lang="fr-FR" dirty="0" smtClean="0"/>
              <a:t>blocs. Les </a:t>
            </a:r>
            <a:r>
              <a:rPr lang="fr-FR" dirty="0"/>
              <a:t>blocs et les transactions sont vérifiés par des participants pré-approuvés, qui jouent le rôle de modérateurs du système.</a:t>
            </a:r>
          </a:p>
        </p:txBody>
      </p:sp>
      <p:sp>
        <p:nvSpPr>
          <p:cNvPr id="10" name="Rectangle 9"/>
          <p:cNvSpPr/>
          <p:nvPr/>
        </p:nvSpPr>
        <p:spPr>
          <a:xfrm>
            <a:off x="5123793" y="3248161"/>
            <a:ext cx="6951281" cy="2862322"/>
          </a:xfrm>
          <a:prstGeom prst="rect">
            <a:avLst/>
          </a:prstGeom>
          <a:solidFill>
            <a:schemeClr val="accent1">
              <a:lumMod val="60000"/>
              <a:lumOff val="40000"/>
            </a:schemeClr>
          </a:solidFill>
        </p:spPr>
        <p:txBody>
          <a:bodyPr wrap="square">
            <a:spAutoFit/>
          </a:bodyPr>
          <a:lstStyle/>
          <a:p>
            <a:r>
              <a:rPr lang="fr-FR" dirty="0"/>
              <a:t>Le mécanisme du </a:t>
            </a:r>
            <a:r>
              <a:rPr lang="fr-FR" dirty="0" err="1"/>
              <a:t>PoA</a:t>
            </a:r>
            <a:r>
              <a:rPr lang="fr-FR" dirty="0"/>
              <a:t> est perçu comme un renoncement à la décentralisation</a:t>
            </a:r>
            <a:r>
              <a:rPr lang="fr-FR" dirty="0" smtClean="0"/>
              <a:t>. </a:t>
            </a:r>
            <a:r>
              <a:rPr lang="fr-FR" dirty="0"/>
              <a:t>Les systèmes </a:t>
            </a:r>
            <a:r>
              <a:rPr lang="fr-FR" dirty="0" err="1"/>
              <a:t>PoA</a:t>
            </a:r>
            <a:r>
              <a:rPr lang="fr-FR" dirty="0"/>
              <a:t> ont un trafic et un débit élevé, mais certains aspects de l’immuabilité sont mis en cause lorsque des mesures telles que la censure et la mise en place de listes noires peuvent être facilement introduites.</a:t>
            </a:r>
          </a:p>
          <a:p>
            <a:endParaRPr lang="fr-FR" dirty="0"/>
          </a:p>
          <a:p>
            <a:r>
              <a:rPr lang="fr-FR" dirty="0"/>
              <a:t>Une autre critique courante concerne l’identité des validateurs du </a:t>
            </a:r>
            <a:r>
              <a:rPr lang="fr-FR" dirty="0" err="1"/>
              <a:t>PoA</a:t>
            </a:r>
            <a:r>
              <a:rPr lang="fr-FR" dirty="0"/>
              <a:t> , qui est consultable par tous. </a:t>
            </a:r>
            <a:r>
              <a:rPr lang="fr-FR" dirty="0" smtClean="0"/>
              <a:t>Connaître </a:t>
            </a:r>
            <a:r>
              <a:rPr lang="fr-FR" dirty="0"/>
              <a:t>l’identité des validateurs pourrait potentiellement conduire à des cas de corruption par une tierce partie. </a:t>
            </a:r>
          </a:p>
        </p:txBody>
      </p:sp>
    </p:spTree>
    <p:extLst>
      <p:ext uri="{BB962C8B-B14F-4D97-AF65-F5344CB8AC3E}">
        <p14:creationId xmlns:p14="http://schemas.microsoft.com/office/powerpoint/2010/main" val="2688106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fontScale="90000"/>
          </a:bodyPr>
          <a:lstStyle/>
          <a:p>
            <a:r>
              <a:rPr lang="fr-FR" dirty="0" smtClean="0"/>
              <a:t>Pour comprendre la notion de clés et de smart </a:t>
            </a:r>
            <a:r>
              <a:rPr lang="fr-FR" dirty="0" err="1" smtClean="0"/>
              <a:t>contract</a:t>
            </a:r>
            <a:endParaRPr lang="fr-FR" dirty="0"/>
          </a:p>
        </p:txBody>
      </p:sp>
      <p:sp>
        <p:nvSpPr>
          <p:cNvPr id="2" name="Espace réservé du numéro de diapositive 1"/>
          <p:cNvSpPr>
            <a:spLocks noGrp="1"/>
          </p:cNvSpPr>
          <p:nvPr>
            <p:ph type="sldNum" sz="quarter" idx="12"/>
          </p:nvPr>
        </p:nvSpPr>
        <p:spPr>
          <a:xfrm>
            <a:off x="11760200" y="6465888"/>
            <a:ext cx="431800" cy="365125"/>
          </a:xfrm>
          <a:prstGeom prst="rect">
            <a:avLst/>
          </a:prstGeom>
        </p:spPr>
        <p:txBody>
          <a:bodyPr/>
          <a:lstStyle/>
          <a:p>
            <a:pPr rtl="0"/>
            <a:fld id="{5AE1514C-5E56-4738-A1FF-4B1CFD2A3E36}" type="slidenum">
              <a:rPr lang="fr-FR" noProof="0" smtClean="0"/>
              <a:t>22</a:t>
            </a:fld>
            <a:endParaRPr lang="fr-FR" noProof="0"/>
          </a:p>
        </p:txBody>
      </p:sp>
      <p:sp>
        <p:nvSpPr>
          <p:cNvPr id="3" name="Rectangle 2"/>
          <p:cNvSpPr/>
          <p:nvPr/>
        </p:nvSpPr>
        <p:spPr>
          <a:xfrm>
            <a:off x="3374654" y="5561865"/>
            <a:ext cx="5411161" cy="369332"/>
          </a:xfrm>
          <a:prstGeom prst="rect">
            <a:avLst/>
          </a:prstGeom>
        </p:spPr>
        <p:txBody>
          <a:bodyPr wrap="none">
            <a:spAutoFit/>
          </a:bodyPr>
          <a:lstStyle/>
          <a:p>
            <a:r>
              <a:rPr lang="fr-FR" dirty="0"/>
              <a:t>https://www.youtube.com/watch?v=bKtFYnrDXFk&amp;t=1s</a:t>
            </a:r>
          </a:p>
        </p:txBody>
      </p:sp>
      <p:pic>
        <p:nvPicPr>
          <p:cNvPr id="4" name="Image 3"/>
          <p:cNvPicPr>
            <a:picLocks noChangeAspect="1"/>
          </p:cNvPicPr>
          <p:nvPr/>
        </p:nvPicPr>
        <p:blipFill>
          <a:blip r:embed="rId3"/>
          <a:stretch>
            <a:fillRect/>
          </a:stretch>
        </p:blipFill>
        <p:spPr>
          <a:xfrm>
            <a:off x="2690340" y="1690688"/>
            <a:ext cx="6811326" cy="3801005"/>
          </a:xfrm>
          <a:prstGeom prst="rect">
            <a:avLst/>
          </a:prstGeom>
        </p:spPr>
      </p:pic>
    </p:spTree>
    <p:extLst>
      <p:ext uri="{BB962C8B-B14F-4D97-AF65-F5344CB8AC3E}">
        <p14:creationId xmlns:p14="http://schemas.microsoft.com/office/powerpoint/2010/main" val="8390356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Qu’</a:t>
            </a:r>
            <a:r>
              <a:rPr lang="fr-FR" dirty="0" err="1" smtClean="0"/>
              <a:t>est-ce-qu’un</a:t>
            </a:r>
            <a:r>
              <a:rPr lang="fr-FR" dirty="0" smtClean="0"/>
              <a:t> portefeuille électronique ? </a:t>
            </a:r>
            <a:endParaRPr lang="fr-FR" dirty="0"/>
          </a:p>
        </p:txBody>
      </p:sp>
      <p:sp>
        <p:nvSpPr>
          <p:cNvPr id="3" name="Espace réservé du contenu 2"/>
          <p:cNvSpPr>
            <a:spLocks noGrp="1"/>
          </p:cNvSpPr>
          <p:nvPr>
            <p:ph idx="1"/>
          </p:nvPr>
        </p:nvSpPr>
        <p:spPr/>
        <p:txBody>
          <a:bodyPr/>
          <a:lstStyle/>
          <a:p>
            <a:r>
              <a:rPr lang="fr-FR" dirty="0" smtClean="0"/>
              <a:t>Une adresse composée de certains caractères alphanumériques indiquant un emplacement sur une </a:t>
            </a:r>
            <a:r>
              <a:rPr lang="fr-FR" dirty="0" err="1" smtClean="0"/>
              <a:t>blockchain</a:t>
            </a:r>
            <a:r>
              <a:rPr lang="fr-FR" dirty="0" smtClean="0"/>
              <a:t> où sont stockés des cryptos associés à cette adresse. </a:t>
            </a:r>
          </a:p>
          <a:p>
            <a:pPr lvl="1"/>
            <a:r>
              <a:rPr lang="fr-FR" dirty="0" smtClean="0"/>
              <a:t>Exemple d’une adresse Bitcoin : 17X5QMVyjuj2g…</a:t>
            </a:r>
          </a:p>
          <a:p>
            <a:pPr lvl="1"/>
            <a:r>
              <a:rPr lang="fr-FR" dirty="0" smtClean="0"/>
              <a:t>Exemple d’une adresse </a:t>
            </a:r>
            <a:r>
              <a:rPr lang="fr-FR" dirty="0" err="1" smtClean="0"/>
              <a:t>Ethereum</a:t>
            </a:r>
            <a:r>
              <a:rPr lang="fr-FR" dirty="0" smtClean="0"/>
              <a:t> : 0x501906Ce564….</a:t>
            </a:r>
          </a:p>
          <a:p>
            <a:r>
              <a:rPr lang="fr-FR" dirty="0" smtClean="0"/>
              <a:t>Une adresse de portefeuille électronique peut être comparée à une adresse mail. </a:t>
            </a:r>
          </a:p>
          <a:p>
            <a:r>
              <a:rPr lang="fr-FR" dirty="0" smtClean="0"/>
              <a:t>Le portefeuille est hébergé sur une </a:t>
            </a:r>
            <a:r>
              <a:rPr lang="fr-FR" dirty="0" err="1" smtClean="0"/>
              <a:t>blockchain</a:t>
            </a:r>
            <a:r>
              <a:rPr lang="fr-FR" dirty="0" smtClean="0"/>
              <a:t> donc décentralisée. </a:t>
            </a:r>
          </a:p>
          <a:p>
            <a:r>
              <a:rPr lang="fr-FR" dirty="0" smtClean="0"/>
              <a:t>Si vous perdez la clé qui vous permet d’accéder au portefeuille, vous perdez votre argent. </a:t>
            </a:r>
            <a:endParaRPr lang="fr-FR" dirty="0"/>
          </a:p>
        </p:txBody>
      </p:sp>
    </p:spTree>
    <p:extLst>
      <p:ext uri="{BB962C8B-B14F-4D97-AF65-F5344CB8AC3E}">
        <p14:creationId xmlns:p14="http://schemas.microsoft.com/office/powerpoint/2010/main" val="1717930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63739" y="5751051"/>
            <a:ext cx="5549211" cy="369332"/>
          </a:xfrm>
          <a:prstGeom prst="rect">
            <a:avLst/>
          </a:prstGeom>
          <a:solidFill>
            <a:schemeClr val="bg1">
              <a:lumMod val="85000"/>
            </a:schemeClr>
          </a:solidFill>
        </p:spPr>
        <p:txBody>
          <a:bodyPr wrap="none">
            <a:spAutoFit/>
          </a:bodyPr>
          <a:lstStyle/>
          <a:p>
            <a:r>
              <a:rPr lang="fr-FR" dirty="0"/>
              <a:t>https://www.youtube.com/watch?v=YVgfHZMFFFQ&amp;t=7s</a:t>
            </a:r>
          </a:p>
        </p:txBody>
      </p:sp>
      <p:sp>
        <p:nvSpPr>
          <p:cNvPr id="5" name="Titre 4"/>
          <p:cNvSpPr>
            <a:spLocks noGrp="1"/>
          </p:cNvSpPr>
          <p:nvPr>
            <p:ph type="title"/>
          </p:nvPr>
        </p:nvSpPr>
        <p:spPr/>
        <p:txBody>
          <a:bodyPr>
            <a:normAutofit fontScale="90000"/>
          </a:bodyPr>
          <a:lstStyle/>
          <a:p>
            <a:r>
              <a:rPr lang="fr-FR" dirty="0" err="1" smtClean="0"/>
              <a:t>Metamask</a:t>
            </a:r>
            <a:r>
              <a:rPr lang="fr-FR" dirty="0" smtClean="0"/>
              <a:t>, le portefeuille aux 30 millions d’utilisateurs</a:t>
            </a:r>
            <a:endParaRPr lang="fr-FR" dirty="0"/>
          </a:p>
        </p:txBody>
      </p:sp>
      <p:pic>
        <p:nvPicPr>
          <p:cNvPr id="6" name="Image 5"/>
          <p:cNvPicPr>
            <a:picLocks noChangeAspect="1"/>
          </p:cNvPicPr>
          <p:nvPr/>
        </p:nvPicPr>
        <p:blipFill>
          <a:blip r:embed="rId2"/>
          <a:stretch>
            <a:fillRect/>
          </a:stretch>
        </p:blipFill>
        <p:spPr>
          <a:xfrm>
            <a:off x="2478540" y="2072639"/>
            <a:ext cx="6933474" cy="3366464"/>
          </a:xfrm>
          <a:prstGeom prst="rect">
            <a:avLst/>
          </a:prstGeom>
        </p:spPr>
      </p:pic>
      <p:pic>
        <p:nvPicPr>
          <p:cNvPr id="7" name="Image 6"/>
          <p:cNvPicPr>
            <a:picLocks noChangeAspect="1"/>
          </p:cNvPicPr>
          <p:nvPr/>
        </p:nvPicPr>
        <p:blipFill>
          <a:blip r:embed="rId3"/>
          <a:stretch>
            <a:fillRect/>
          </a:stretch>
        </p:blipFill>
        <p:spPr>
          <a:xfrm>
            <a:off x="9217447" y="1428714"/>
            <a:ext cx="2581635" cy="523948"/>
          </a:xfrm>
          <a:prstGeom prst="rect">
            <a:avLst/>
          </a:prstGeom>
        </p:spPr>
      </p:pic>
    </p:spTree>
    <p:extLst>
      <p:ext uri="{BB962C8B-B14F-4D97-AF65-F5344CB8AC3E}">
        <p14:creationId xmlns:p14="http://schemas.microsoft.com/office/powerpoint/2010/main" val="734942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2077" y="2162092"/>
            <a:ext cx="2598681" cy="839350"/>
          </a:xfrm>
        </p:spPr>
        <p:txBody>
          <a:bodyPr>
            <a:normAutofit fontScale="90000"/>
          </a:bodyPr>
          <a:lstStyle/>
          <a:p>
            <a:r>
              <a:rPr lang="fr-FR" dirty="0" smtClean="0"/>
              <a:t>Smart </a:t>
            </a:r>
            <a:r>
              <a:rPr lang="fr-FR" dirty="0" err="1" smtClean="0"/>
              <a:t>Contract</a:t>
            </a:r>
            <a:endParaRPr lang="fr-FR" dirty="0"/>
          </a:p>
        </p:txBody>
      </p:sp>
      <p:pic>
        <p:nvPicPr>
          <p:cNvPr id="3" name="Image 2"/>
          <p:cNvPicPr>
            <a:picLocks noChangeAspect="1"/>
          </p:cNvPicPr>
          <p:nvPr/>
        </p:nvPicPr>
        <p:blipFill>
          <a:blip r:embed="rId2"/>
          <a:stretch>
            <a:fillRect/>
          </a:stretch>
        </p:blipFill>
        <p:spPr>
          <a:xfrm>
            <a:off x="3673366" y="567559"/>
            <a:ext cx="8166538" cy="5076496"/>
          </a:xfrm>
          <a:prstGeom prst="rect">
            <a:avLst/>
          </a:prstGeom>
        </p:spPr>
      </p:pic>
      <p:sp>
        <p:nvSpPr>
          <p:cNvPr id="4" name="Rectangle 3"/>
          <p:cNvSpPr/>
          <p:nvPr/>
        </p:nvSpPr>
        <p:spPr>
          <a:xfrm>
            <a:off x="336330" y="5801738"/>
            <a:ext cx="10384221" cy="369332"/>
          </a:xfrm>
          <a:prstGeom prst="rect">
            <a:avLst/>
          </a:prstGeom>
          <a:solidFill>
            <a:schemeClr val="bg1">
              <a:lumMod val="95000"/>
            </a:schemeClr>
          </a:solidFill>
        </p:spPr>
        <p:txBody>
          <a:bodyPr wrap="square">
            <a:spAutoFit/>
          </a:bodyPr>
          <a:lstStyle/>
          <a:p>
            <a:r>
              <a:rPr lang="fr-FR" dirty="0"/>
              <a:t>https://www-cairn-info.ezpaarse.univ-paris1.fr/revue-realites-industrielles-2017-3-page-81.htm</a:t>
            </a:r>
          </a:p>
        </p:txBody>
      </p:sp>
      <p:sp>
        <p:nvSpPr>
          <p:cNvPr id="5" name="Rectangle à coins arrondis 4"/>
          <p:cNvSpPr/>
          <p:nvPr/>
        </p:nvSpPr>
        <p:spPr>
          <a:xfrm>
            <a:off x="867103" y="4351283"/>
            <a:ext cx="1970690" cy="8513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ORACLE</a:t>
            </a:r>
            <a:endParaRPr lang="fr-FR" dirty="0"/>
          </a:p>
        </p:txBody>
      </p:sp>
    </p:spTree>
    <p:extLst>
      <p:ext uri="{BB962C8B-B14F-4D97-AF65-F5344CB8AC3E}">
        <p14:creationId xmlns:p14="http://schemas.microsoft.com/office/powerpoint/2010/main" val="1962784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Je retiens</a:t>
            </a:r>
            <a:endParaRPr lang="fr-FR" dirty="0"/>
          </a:p>
        </p:txBody>
      </p:sp>
      <p:sp>
        <p:nvSpPr>
          <p:cNvPr id="4" name="Espace réservé du contenu 3"/>
          <p:cNvSpPr>
            <a:spLocks noGrp="1"/>
          </p:cNvSpPr>
          <p:nvPr>
            <p:ph idx="1"/>
          </p:nvPr>
        </p:nvSpPr>
        <p:spPr/>
        <p:txBody>
          <a:bodyPr>
            <a:normAutofit/>
          </a:bodyPr>
          <a:lstStyle/>
          <a:p>
            <a:r>
              <a:rPr lang="fr-FR" dirty="0" smtClean="0"/>
              <a:t>Une </a:t>
            </a:r>
            <a:r>
              <a:rPr lang="fr-FR" dirty="0" err="1" smtClean="0"/>
              <a:t>blockchain</a:t>
            </a:r>
            <a:r>
              <a:rPr lang="fr-FR" dirty="0" smtClean="0"/>
              <a:t> crée sa propre monnaie crypto (coin) si on veut utiliser ses services. </a:t>
            </a:r>
          </a:p>
          <a:p>
            <a:r>
              <a:rPr lang="fr-FR" dirty="0" smtClean="0"/>
              <a:t>  La </a:t>
            </a:r>
            <a:r>
              <a:rPr lang="fr-FR" dirty="0" err="1" smtClean="0"/>
              <a:t>blockchain</a:t>
            </a:r>
            <a:r>
              <a:rPr lang="fr-FR" dirty="0" smtClean="0"/>
              <a:t> n’est PAS un espace de stockage. </a:t>
            </a:r>
            <a:endParaRPr lang="fr-FR" dirty="0"/>
          </a:p>
        </p:txBody>
      </p:sp>
      <p:sp>
        <p:nvSpPr>
          <p:cNvPr id="2" name="Espace réservé du numéro de diapositive 1"/>
          <p:cNvSpPr>
            <a:spLocks noGrp="1"/>
          </p:cNvSpPr>
          <p:nvPr>
            <p:ph type="sldNum" sz="quarter" idx="12"/>
          </p:nvPr>
        </p:nvSpPr>
        <p:spPr/>
        <p:txBody>
          <a:bodyPr/>
          <a:lstStyle/>
          <a:p>
            <a:pPr rtl="0"/>
            <a:fld id="{5AE1514C-5E56-4738-A1FF-4B1CFD2A3E36}" type="slidenum">
              <a:rPr lang="fr-FR" noProof="0" smtClean="0"/>
              <a:t>26</a:t>
            </a:fld>
            <a:endParaRPr lang="fr-FR" noProof="0"/>
          </a:p>
        </p:txBody>
      </p:sp>
    </p:spTree>
    <p:extLst>
      <p:ext uri="{BB962C8B-B14F-4D97-AF65-F5344CB8AC3E}">
        <p14:creationId xmlns:p14="http://schemas.microsoft.com/office/powerpoint/2010/main" val="3542738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p:txBody>
          <a:bodyPr/>
          <a:lstStyle/>
          <a:p>
            <a:r>
              <a:rPr lang="fr-FR" dirty="0" smtClean="0"/>
              <a:t>POURQUOI LE SCANDALE FTX ? </a:t>
            </a:r>
            <a:endParaRPr lang="fr-FR" dirty="0"/>
          </a:p>
        </p:txBody>
      </p:sp>
    </p:spTree>
    <p:extLst>
      <p:ext uri="{BB962C8B-B14F-4D97-AF65-F5344CB8AC3E}">
        <p14:creationId xmlns:p14="http://schemas.microsoft.com/office/powerpoint/2010/main" val="492585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713624" y="771154"/>
            <a:ext cx="10764752" cy="5315692"/>
          </a:xfrm>
          <a:prstGeom prst="rect">
            <a:avLst/>
          </a:prstGeom>
        </p:spPr>
      </p:pic>
      <p:sp>
        <p:nvSpPr>
          <p:cNvPr id="2" name="Rectangle 1"/>
          <p:cNvSpPr/>
          <p:nvPr/>
        </p:nvSpPr>
        <p:spPr>
          <a:xfrm>
            <a:off x="399139" y="233120"/>
            <a:ext cx="5276701" cy="369332"/>
          </a:xfrm>
          <a:prstGeom prst="rect">
            <a:avLst/>
          </a:prstGeom>
          <a:solidFill>
            <a:schemeClr val="tx2">
              <a:lumMod val="60000"/>
              <a:lumOff val="40000"/>
            </a:schemeClr>
          </a:solidFill>
        </p:spPr>
        <p:txBody>
          <a:bodyPr wrap="none">
            <a:spAutoFit/>
          </a:bodyPr>
          <a:lstStyle/>
          <a:p>
            <a:r>
              <a:rPr lang="fr-FR" dirty="0"/>
              <a:t>https://www.youtube.com/watch?v=HIRAk8J-hb8</a:t>
            </a:r>
          </a:p>
        </p:txBody>
      </p:sp>
    </p:spTree>
    <p:extLst>
      <p:ext uri="{BB962C8B-B14F-4D97-AF65-F5344CB8AC3E}">
        <p14:creationId xmlns:p14="http://schemas.microsoft.com/office/powerpoint/2010/main" val="1975458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4729655" y="3641834"/>
            <a:ext cx="7462345" cy="3216166"/>
          </a:xfrm>
          <a:prstGeom prst="rect">
            <a:avLst/>
          </a:prstGeom>
        </p:spPr>
      </p:pic>
      <p:sp>
        <p:nvSpPr>
          <p:cNvPr id="2" name="Titre 1"/>
          <p:cNvSpPr>
            <a:spLocks noGrp="1"/>
          </p:cNvSpPr>
          <p:nvPr>
            <p:ph type="title"/>
          </p:nvPr>
        </p:nvSpPr>
        <p:spPr/>
        <p:txBody>
          <a:bodyPr>
            <a:normAutofit fontScale="90000"/>
          </a:bodyPr>
          <a:lstStyle/>
          <a:p>
            <a:r>
              <a:rPr lang="fr-FR" dirty="0" smtClean="0"/>
              <a:t>Les plateformes d’</a:t>
            </a:r>
            <a:r>
              <a:rPr lang="fr-FR" dirty="0" err="1" smtClean="0"/>
              <a:t>echange</a:t>
            </a:r>
            <a:r>
              <a:rPr lang="fr-FR" dirty="0" smtClean="0"/>
              <a:t> de </a:t>
            </a:r>
            <a:r>
              <a:rPr lang="fr-FR" dirty="0" err="1" smtClean="0"/>
              <a:t>cryptomonnaies</a:t>
            </a:r>
            <a:endParaRPr lang="fr-FR" dirty="0"/>
          </a:p>
        </p:txBody>
      </p:sp>
      <p:sp>
        <p:nvSpPr>
          <p:cNvPr id="3" name="Espace réservé du contenu 2"/>
          <p:cNvSpPr>
            <a:spLocks noGrp="1"/>
          </p:cNvSpPr>
          <p:nvPr>
            <p:ph idx="1"/>
          </p:nvPr>
        </p:nvSpPr>
        <p:spPr>
          <a:xfrm>
            <a:off x="838203" y="1510316"/>
            <a:ext cx="10515600" cy="4351336"/>
          </a:xfrm>
        </p:spPr>
        <p:txBody>
          <a:bodyPr/>
          <a:lstStyle/>
          <a:p>
            <a:r>
              <a:rPr lang="fr-FR" dirty="0" smtClean="0"/>
              <a:t>Plus de 10000 plateformes d’échange de </a:t>
            </a:r>
            <a:r>
              <a:rPr lang="fr-FR" dirty="0" err="1" smtClean="0"/>
              <a:t>cryptomonnaies</a:t>
            </a:r>
            <a:endParaRPr lang="fr-FR" dirty="0" smtClean="0"/>
          </a:p>
          <a:p>
            <a:r>
              <a:rPr lang="fr-FR" dirty="0" smtClean="0"/>
              <a:t>Suivent la règle du KYC (know </a:t>
            </a:r>
            <a:r>
              <a:rPr lang="fr-FR" dirty="0" err="1" smtClean="0"/>
              <a:t>your</a:t>
            </a:r>
            <a:r>
              <a:rPr lang="fr-FR" dirty="0" smtClean="0"/>
              <a:t> </a:t>
            </a:r>
            <a:r>
              <a:rPr lang="fr-FR" dirty="0" err="1" smtClean="0"/>
              <a:t>customer</a:t>
            </a:r>
            <a:r>
              <a:rPr lang="fr-FR" dirty="0" smtClean="0"/>
              <a:t>)</a:t>
            </a:r>
          </a:p>
          <a:p>
            <a:pPr lvl="1"/>
            <a:r>
              <a:rPr lang="fr-FR" dirty="0" err="1" smtClean="0"/>
              <a:t>Binance</a:t>
            </a:r>
            <a:r>
              <a:rPr lang="fr-FR" dirty="0" smtClean="0"/>
              <a:t>, la plus importante et la plus risquée</a:t>
            </a:r>
          </a:p>
          <a:p>
            <a:pPr lvl="1"/>
            <a:r>
              <a:rPr lang="fr-FR" dirty="0" smtClean="0"/>
              <a:t>Kraken, la plus sûre</a:t>
            </a:r>
          </a:p>
          <a:p>
            <a:pPr lvl="1"/>
            <a:r>
              <a:rPr lang="fr-FR" dirty="0" err="1" smtClean="0"/>
              <a:t>Coinbase</a:t>
            </a:r>
            <a:r>
              <a:rPr lang="fr-FR" dirty="0" smtClean="0"/>
              <a:t>, la plus chère (1,99% par transaction)</a:t>
            </a:r>
          </a:p>
          <a:p>
            <a:pPr lvl="1"/>
            <a:r>
              <a:rPr lang="fr-FR" dirty="0" err="1" smtClean="0"/>
              <a:t>Coinhouse</a:t>
            </a:r>
            <a:r>
              <a:rPr lang="fr-FR" dirty="0" smtClean="0"/>
              <a:t>, la française</a:t>
            </a:r>
          </a:p>
          <a:p>
            <a:pPr lvl="1"/>
            <a:endParaRPr lang="fr-FR" dirty="0" smtClean="0"/>
          </a:p>
          <a:p>
            <a:pPr lvl="2"/>
            <a:endParaRPr lang="fr-FR" dirty="0"/>
          </a:p>
        </p:txBody>
      </p:sp>
      <p:sp>
        <p:nvSpPr>
          <p:cNvPr id="4" name="Espace réservé du numéro de diapositive 3"/>
          <p:cNvSpPr>
            <a:spLocks noGrp="1"/>
          </p:cNvSpPr>
          <p:nvPr>
            <p:ph type="sldNum" sz="quarter" idx="12"/>
          </p:nvPr>
        </p:nvSpPr>
        <p:spPr/>
        <p:txBody>
          <a:bodyPr/>
          <a:lstStyle/>
          <a:p>
            <a:endParaRPr lang="en-US" dirty="0"/>
          </a:p>
        </p:txBody>
      </p:sp>
      <p:sp>
        <p:nvSpPr>
          <p:cNvPr id="6" name="Rectangle à coins arrondis 5"/>
          <p:cNvSpPr/>
          <p:nvPr/>
        </p:nvSpPr>
        <p:spPr>
          <a:xfrm>
            <a:off x="838203" y="4598137"/>
            <a:ext cx="2504087" cy="14661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Echanger et vendre des crypto mais aussi des NFT</a:t>
            </a:r>
            <a:endParaRPr lang="fr-FR" dirty="0"/>
          </a:p>
        </p:txBody>
      </p:sp>
      <p:sp>
        <p:nvSpPr>
          <p:cNvPr id="7" name="Ellipse 6"/>
          <p:cNvSpPr/>
          <p:nvPr/>
        </p:nvSpPr>
        <p:spPr>
          <a:xfrm>
            <a:off x="9065172" y="2301766"/>
            <a:ext cx="2288631" cy="146619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dirty="0" smtClean="0"/>
              <a:t>PETIT TOUR SUR BINANCE</a:t>
            </a:r>
            <a:endParaRPr lang="fr-FR" dirty="0"/>
          </a:p>
        </p:txBody>
      </p:sp>
    </p:spTree>
    <p:extLst>
      <p:ext uri="{BB962C8B-B14F-4D97-AF65-F5344CB8AC3E}">
        <p14:creationId xmlns:p14="http://schemas.microsoft.com/office/powerpoint/2010/main" val="4499078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à coins arrondis 2"/>
          <p:cNvSpPr/>
          <p:nvPr/>
        </p:nvSpPr>
        <p:spPr>
          <a:xfrm>
            <a:off x="3505199" y="177323"/>
            <a:ext cx="2017987" cy="137985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t>Cryptomonnaie</a:t>
            </a:r>
            <a:endParaRPr lang="fr-FR" dirty="0" smtClean="0"/>
          </a:p>
          <a:p>
            <a:pPr algn="ctr"/>
            <a:r>
              <a:rPr lang="fr-FR" dirty="0" smtClean="0"/>
              <a:t>Bitcoin</a:t>
            </a:r>
          </a:p>
          <a:p>
            <a:pPr algn="ctr"/>
            <a:r>
              <a:rPr lang="fr-FR" dirty="0" smtClean="0"/>
              <a:t>TOKEN FONGIBLE</a:t>
            </a:r>
          </a:p>
          <a:p>
            <a:pPr algn="ctr"/>
            <a:endParaRPr lang="fr-FR" dirty="0"/>
          </a:p>
        </p:txBody>
      </p:sp>
      <p:sp>
        <p:nvSpPr>
          <p:cNvPr id="4" name="Rectangle à coins arrondis 3"/>
          <p:cNvSpPr/>
          <p:nvPr/>
        </p:nvSpPr>
        <p:spPr>
          <a:xfrm>
            <a:off x="1229710" y="488728"/>
            <a:ext cx="2033752" cy="8198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Bitcoin</a:t>
            </a:r>
          </a:p>
          <a:p>
            <a:pPr algn="ctr"/>
            <a:r>
              <a:rPr lang="fr-FR" dirty="0" smtClean="0"/>
              <a:t>BLOCKCHAIN</a:t>
            </a:r>
            <a:endParaRPr lang="fr-FR" dirty="0"/>
          </a:p>
        </p:txBody>
      </p:sp>
      <p:sp>
        <p:nvSpPr>
          <p:cNvPr id="6" name="Rectangle à coins arrondis 5"/>
          <p:cNvSpPr/>
          <p:nvPr/>
        </p:nvSpPr>
        <p:spPr>
          <a:xfrm>
            <a:off x="220717" y="2377313"/>
            <a:ext cx="4051738" cy="17059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BLOCKCHAIN</a:t>
            </a:r>
          </a:p>
          <a:p>
            <a:pPr algn="ctr"/>
            <a:r>
              <a:rPr lang="fr-FR" dirty="0" err="1" smtClean="0"/>
              <a:t>Ethereum</a:t>
            </a:r>
            <a:endParaRPr lang="fr-FR" dirty="0"/>
          </a:p>
          <a:p>
            <a:pPr algn="ctr"/>
            <a:r>
              <a:rPr lang="fr-FR" dirty="0" err="1" smtClean="0"/>
              <a:t>Ignite</a:t>
            </a:r>
            <a:endParaRPr lang="fr-FR" dirty="0"/>
          </a:p>
          <a:p>
            <a:pPr algn="ctr"/>
            <a:r>
              <a:rPr lang="fr-FR" dirty="0" err="1"/>
              <a:t>Zero</a:t>
            </a:r>
            <a:r>
              <a:rPr lang="fr-FR" dirty="0"/>
              <a:t> </a:t>
            </a:r>
            <a:r>
              <a:rPr lang="fr-FR" dirty="0" smtClean="0"/>
              <a:t>Cash</a:t>
            </a:r>
            <a:endParaRPr lang="fr-FR" dirty="0"/>
          </a:p>
          <a:p>
            <a:pPr algn="ctr"/>
            <a:r>
              <a:rPr lang="fr-FR" dirty="0" err="1" smtClean="0"/>
              <a:t>Tezos</a:t>
            </a:r>
            <a:endParaRPr lang="fr-FR" dirty="0" smtClean="0"/>
          </a:p>
          <a:p>
            <a:pPr algn="ctr"/>
            <a:r>
              <a:rPr lang="fr-FR" dirty="0" smtClean="0"/>
              <a:t>Solana</a:t>
            </a:r>
            <a:endParaRPr lang="fr-FR" dirty="0"/>
          </a:p>
        </p:txBody>
      </p:sp>
      <p:sp>
        <p:nvSpPr>
          <p:cNvPr id="7" name="Rectangle 6"/>
          <p:cNvSpPr/>
          <p:nvPr/>
        </p:nvSpPr>
        <p:spPr>
          <a:xfrm>
            <a:off x="3578214" y="2339231"/>
            <a:ext cx="1915183" cy="1754326"/>
          </a:xfrm>
          <a:prstGeom prst="rect">
            <a:avLst/>
          </a:prstGeom>
          <a:solidFill>
            <a:srgbClr val="FFC000"/>
          </a:solidFill>
        </p:spPr>
        <p:txBody>
          <a:bodyPr wrap="square">
            <a:spAutoFit/>
          </a:bodyPr>
          <a:lstStyle/>
          <a:p>
            <a:r>
              <a:rPr lang="fr-FR" dirty="0" err="1" smtClean="0">
                <a:solidFill>
                  <a:srgbClr val="202124"/>
                </a:solidFill>
                <a:latin typeface="arial" panose="020B0604020202020204" pitchFamily="34" charset="0"/>
              </a:rPr>
              <a:t>Cryptomonnaies</a:t>
            </a:r>
            <a:endParaRPr lang="fr-FR" dirty="0" smtClean="0">
              <a:solidFill>
                <a:srgbClr val="202124"/>
              </a:solidFill>
              <a:latin typeface="arial" panose="020B0604020202020204" pitchFamily="34" charset="0"/>
            </a:endParaRPr>
          </a:p>
          <a:p>
            <a:r>
              <a:rPr lang="fr-FR" dirty="0" smtClean="0">
                <a:solidFill>
                  <a:srgbClr val="202124"/>
                </a:solidFill>
                <a:latin typeface="arial" panose="020B0604020202020204" pitchFamily="34" charset="0"/>
              </a:rPr>
              <a:t>Ether (ETH)</a:t>
            </a:r>
          </a:p>
          <a:p>
            <a:r>
              <a:rPr lang="fr-FR" dirty="0" smtClean="0">
                <a:solidFill>
                  <a:srgbClr val="202124"/>
                </a:solidFill>
                <a:latin typeface="arial" panose="020B0604020202020204" pitchFamily="34" charset="0"/>
              </a:rPr>
              <a:t>IGT (</a:t>
            </a:r>
            <a:r>
              <a:rPr lang="fr-FR" dirty="0" err="1" smtClean="0">
                <a:solidFill>
                  <a:srgbClr val="202124"/>
                </a:solidFill>
                <a:latin typeface="arial" panose="020B0604020202020204" pitchFamily="34" charset="0"/>
              </a:rPr>
              <a:t>ignite</a:t>
            </a:r>
            <a:r>
              <a:rPr lang="fr-FR" dirty="0" smtClean="0">
                <a:solidFill>
                  <a:srgbClr val="202124"/>
                </a:solidFill>
                <a:latin typeface="arial" panose="020B0604020202020204" pitchFamily="34" charset="0"/>
              </a:rPr>
              <a:t>)</a:t>
            </a:r>
          </a:p>
          <a:p>
            <a:r>
              <a:rPr lang="fr-FR" dirty="0" err="1" smtClean="0">
                <a:solidFill>
                  <a:srgbClr val="202124"/>
                </a:solidFill>
                <a:latin typeface="arial" panose="020B0604020202020204" pitchFamily="34" charset="0"/>
              </a:rPr>
              <a:t>Zcash</a:t>
            </a:r>
            <a:endParaRPr lang="fr-FR" dirty="0" smtClean="0">
              <a:solidFill>
                <a:srgbClr val="202124"/>
              </a:solidFill>
              <a:latin typeface="arial" panose="020B0604020202020204" pitchFamily="34" charset="0"/>
            </a:endParaRPr>
          </a:p>
          <a:p>
            <a:r>
              <a:rPr lang="fr-FR" dirty="0" smtClean="0">
                <a:solidFill>
                  <a:srgbClr val="202124"/>
                </a:solidFill>
                <a:latin typeface="arial" panose="020B0604020202020204" pitchFamily="34" charset="0"/>
              </a:rPr>
              <a:t>XTZ</a:t>
            </a:r>
          </a:p>
          <a:p>
            <a:r>
              <a:rPr lang="fr-FR" dirty="0" smtClean="0">
                <a:solidFill>
                  <a:srgbClr val="202124"/>
                </a:solidFill>
                <a:latin typeface="arial" panose="020B0604020202020204" pitchFamily="34" charset="0"/>
              </a:rPr>
              <a:t>Sol</a:t>
            </a:r>
            <a:endParaRPr lang="fr-FR" dirty="0">
              <a:solidFill>
                <a:srgbClr val="202124"/>
              </a:solidFill>
              <a:latin typeface="arial" panose="020B0604020202020204" pitchFamily="34" charset="0"/>
            </a:endParaRPr>
          </a:p>
        </p:txBody>
      </p:sp>
      <p:sp>
        <p:nvSpPr>
          <p:cNvPr id="8" name="Flèche vers le bas 7"/>
          <p:cNvSpPr/>
          <p:nvPr/>
        </p:nvSpPr>
        <p:spPr>
          <a:xfrm>
            <a:off x="2088931" y="1466192"/>
            <a:ext cx="290084" cy="9111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3"/>
          <a:stretch>
            <a:fillRect/>
          </a:stretch>
        </p:blipFill>
        <p:spPr>
          <a:xfrm>
            <a:off x="6345293" y="177323"/>
            <a:ext cx="2002876" cy="2002876"/>
          </a:xfrm>
          <a:prstGeom prst="rect">
            <a:avLst/>
          </a:prstGeom>
        </p:spPr>
      </p:pic>
      <p:cxnSp>
        <p:nvCxnSpPr>
          <p:cNvPr id="12" name="Connecteur droit avec flèche 11"/>
          <p:cNvCxnSpPr/>
          <p:nvPr/>
        </p:nvCxnSpPr>
        <p:spPr>
          <a:xfrm flipH="1">
            <a:off x="7346731" y="2353127"/>
            <a:ext cx="2875" cy="21001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avec coin arrondi 12"/>
          <p:cNvSpPr/>
          <p:nvPr/>
        </p:nvSpPr>
        <p:spPr>
          <a:xfrm>
            <a:off x="5885340" y="4453309"/>
            <a:ext cx="2456548" cy="1797269"/>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TOKEN NON FONGIBLE (NFT)</a:t>
            </a:r>
          </a:p>
          <a:p>
            <a:pPr algn="ctr"/>
            <a:r>
              <a:rPr lang="fr-FR" dirty="0" smtClean="0"/>
              <a:t>Exemple, un terrain dans </a:t>
            </a:r>
            <a:r>
              <a:rPr lang="fr-FR" dirty="0" err="1" smtClean="0"/>
              <a:t>Decentraland</a:t>
            </a:r>
            <a:r>
              <a:rPr lang="fr-FR" dirty="0" smtClean="0"/>
              <a:t> (</a:t>
            </a:r>
            <a:r>
              <a:rPr lang="fr-FR" dirty="0" err="1" smtClean="0"/>
              <a:t>Token</a:t>
            </a:r>
            <a:r>
              <a:rPr lang="fr-FR" dirty="0" smtClean="0"/>
              <a:t> Mana)</a:t>
            </a:r>
            <a:endParaRPr lang="fr-FR" dirty="0"/>
          </a:p>
        </p:txBody>
      </p:sp>
      <p:sp>
        <p:nvSpPr>
          <p:cNvPr id="14" name="Rectangle à coins arrondis 13"/>
          <p:cNvSpPr/>
          <p:nvPr/>
        </p:nvSpPr>
        <p:spPr>
          <a:xfrm>
            <a:off x="123496" y="4923316"/>
            <a:ext cx="1986455" cy="1860331"/>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COIN HOUSE</a:t>
            </a:r>
          </a:p>
          <a:p>
            <a:pPr algn="ctr"/>
            <a:r>
              <a:rPr lang="fr-FR" dirty="0" smtClean="0"/>
              <a:t>COIN BASE</a:t>
            </a:r>
            <a:endParaRPr lang="fr-FR" dirty="0"/>
          </a:p>
        </p:txBody>
      </p:sp>
      <p:cxnSp>
        <p:nvCxnSpPr>
          <p:cNvPr id="16" name="Connecteur droit avec flèche 15"/>
          <p:cNvCxnSpPr/>
          <p:nvPr/>
        </p:nvCxnSpPr>
        <p:spPr>
          <a:xfrm flipV="1">
            <a:off x="4491033" y="4747786"/>
            <a:ext cx="1167387" cy="8085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flipH="1">
            <a:off x="4679110" y="5356234"/>
            <a:ext cx="1083058" cy="7252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Image 20" descr="Billet de 1 dollar américain — Wikipédia"/>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58377" y="4551051"/>
            <a:ext cx="1516692" cy="647122"/>
          </a:xfrm>
          <a:prstGeom prst="rect">
            <a:avLst/>
          </a:prstGeom>
        </p:spPr>
      </p:pic>
      <p:sp>
        <p:nvSpPr>
          <p:cNvPr id="22" name="Rectangle à coins arrondis 21"/>
          <p:cNvSpPr/>
          <p:nvPr/>
        </p:nvSpPr>
        <p:spPr>
          <a:xfrm>
            <a:off x="2393420" y="4773011"/>
            <a:ext cx="2002221" cy="1954924"/>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BINANCE</a:t>
            </a:r>
          </a:p>
          <a:p>
            <a:pPr algn="ctr"/>
            <a:r>
              <a:rPr lang="fr-FR" dirty="0" smtClean="0"/>
              <a:t>Coin Base Pro</a:t>
            </a:r>
          </a:p>
          <a:p>
            <a:pPr algn="ctr"/>
            <a:r>
              <a:rPr lang="fr-FR" dirty="0" err="1" smtClean="0"/>
              <a:t>Uniswap</a:t>
            </a:r>
            <a:endParaRPr lang="fr-FR" dirty="0"/>
          </a:p>
        </p:txBody>
      </p:sp>
      <p:pic>
        <p:nvPicPr>
          <p:cNvPr id="24" name="Image 23" descr="Ethereum 3D logo - Download Free 3D model by Akimovcg [de0c154] - Sketchfab"/>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30199" y="6062403"/>
            <a:ext cx="1573047" cy="665532"/>
          </a:xfrm>
          <a:prstGeom prst="rect">
            <a:avLst/>
          </a:prstGeom>
        </p:spPr>
      </p:pic>
      <p:pic>
        <p:nvPicPr>
          <p:cNvPr id="25" name="Image 24" descr="Ethereum 3D logo - Download Free 3D model by Akimovcg [de0c154] - Sketchfab"/>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628302" y="4453309"/>
            <a:ext cx="1573047" cy="665532"/>
          </a:xfrm>
          <a:prstGeom prst="rect">
            <a:avLst/>
          </a:prstGeom>
        </p:spPr>
      </p:pic>
      <p:pic>
        <p:nvPicPr>
          <p:cNvPr id="27" name="Image 26"/>
          <p:cNvPicPr>
            <a:picLocks noChangeAspect="1"/>
          </p:cNvPicPr>
          <p:nvPr/>
        </p:nvPicPr>
        <p:blipFill>
          <a:blip r:embed="rId6"/>
          <a:stretch>
            <a:fillRect/>
          </a:stretch>
        </p:blipFill>
        <p:spPr>
          <a:xfrm>
            <a:off x="4944122" y="5620801"/>
            <a:ext cx="731452" cy="731452"/>
          </a:xfrm>
          <a:prstGeom prst="rect">
            <a:avLst/>
          </a:prstGeom>
        </p:spPr>
      </p:pic>
      <p:pic>
        <p:nvPicPr>
          <p:cNvPr id="28" name="Image 27" descr="Ethereum 3D logo - Download Free 3D model by Akimovcg [de0c154] - Sketchfab"/>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4344153" y="4903401"/>
            <a:ext cx="1314268" cy="556047"/>
          </a:xfrm>
          <a:prstGeom prst="rect">
            <a:avLst/>
          </a:prstGeom>
        </p:spPr>
      </p:pic>
      <p:cxnSp>
        <p:nvCxnSpPr>
          <p:cNvPr id="30" name="Connecteur droit avec flèche 29"/>
          <p:cNvCxnSpPr/>
          <p:nvPr/>
        </p:nvCxnSpPr>
        <p:spPr>
          <a:xfrm>
            <a:off x="7346731" y="2353127"/>
            <a:ext cx="1970690" cy="21001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1" name="Image 30" descr="90+ Ethereum Apps You Can Use Right Now – ConsenSys Media"/>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rot="10800000" flipV="1">
            <a:off x="3956400" y="5912281"/>
            <a:ext cx="845987" cy="845987"/>
          </a:xfrm>
          <a:prstGeom prst="rect">
            <a:avLst/>
          </a:prstGeom>
        </p:spPr>
      </p:pic>
      <p:pic>
        <p:nvPicPr>
          <p:cNvPr id="32" name="Image 31" descr="smart-contract | Salvis Juribus"/>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881235" y="6138455"/>
            <a:ext cx="1135117" cy="638503"/>
          </a:xfrm>
          <a:prstGeom prst="rect">
            <a:avLst/>
          </a:prstGeom>
        </p:spPr>
      </p:pic>
      <p:pic>
        <p:nvPicPr>
          <p:cNvPr id="33" name="Image 32" descr="Sean Bonner – changing the world, one pixel at a time"/>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8797158" y="4566190"/>
            <a:ext cx="3105807" cy="1017896"/>
          </a:xfrm>
          <a:prstGeom prst="rect">
            <a:avLst/>
          </a:prstGeom>
        </p:spPr>
      </p:pic>
      <p:pic>
        <p:nvPicPr>
          <p:cNvPr id="34" name="Image 33" descr="90+ Ethereum Apps You Can Use Right Now – ConsenSys Media"/>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rot="10800000" flipV="1">
            <a:off x="8797158" y="5549182"/>
            <a:ext cx="845987" cy="845987"/>
          </a:xfrm>
          <a:prstGeom prst="rect">
            <a:avLst/>
          </a:prstGeom>
        </p:spPr>
      </p:pic>
      <p:pic>
        <p:nvPicPr>
          <p:cNvPr id="35" name="Image 34" descr="smart-contract | Salvis Juribus"/>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9777950" y="5620801"/>
            <a:ext cx="1135117" cy="638503"/>
          </a:xfrm>
          <a:prstGeom prst="rect">
            <a:avLst/>
          </a:prstGeom>
        </p:spPr>
      </p:pic>
      <p:pic>
        <p:nvPicPr>
          <p:cNvPr id="36" name="Image 35" descr="Bitcoin Free Stock Photo - Public Domain Pictures"/>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3364913" y="417021"/>
            <a:ext cx="660876" cy="513082"/>
          </a:xfrm>
          <a:prstGeom prst="rect">
            <a:avLst/>
          </a:prstGeom>
        </p:spPr>
      </p:pic>
      <p:pic>
        <p:nvPicPr>
          <p:cNvPr id="37" name="Image 36" descr="Premiers pas dans la Blockchain | Le Blog De Emmanuel BAMA"/>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414253" y="930102"/>
            <a:ext cx="991650" cy="991650"/>
          </a:xfrm>
          <a:prstGeom prst="rect">
            <a:avLst/>
          </a:prstGeom>
        </p:spPr>
      </p:pic>
      <p:pic>
        <p:nvPicPr>
          <p:cNvPr id="38" name="Image 37" descr="ex-ceed: In the World But Not of the World"/>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9132439" y="177324"/>
            <a:ext cx="2426138" cy="2002876"/>
          </a:xfrm>
          <a:prstGeom prst="rect">
            <a:avLst/>
          </a:prstGeom>
        </p:spPr>
      </p:pic>
      <p:pic>
        <p:nvPicPr>
          <p:cNvPr id="39" name="Image 38" descr="Blockchain : les folles promesses de la numérisation d'actifs - L ..."/>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9066202" y="1601845"/>
            <a:ext cx="1923690" cy="1076064"/>
          </a:xfrm>
          <a:prstGeom prst="rect">
            <a:avLst/>
          </a:prstGeom>
        </p:spPr>
      </p:pic>
      <p:cxnSp>
        <p:nvCxnSpPr>
          <p:cNvPr id="41" name="Connecteur droit avec flèche 40"/>
          <p:cNvCxnSpPr/>
          <p:nvPr/>
        </p:nvCxnSpPr>
        <p:spPr>
          <a:xfrm>
            <a:off x="11209283" y="2180199"/>
            <a:ext cx="15765" cy="9829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Rectangle à coins arrondis 41"/>
          <p:cNvSpPr/>
          <p:nvPr/>
        </p:nvSpPr>
        <p:spPr>
          <a:xfrm>
            <a:off x="9433562" y="3075949"/>
            <a:ext cx="2125015" cy="110926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err="1" smtClean="0"/>
              <a:t>Tokens</a:t>
            </a:r>
            <a:endParaRPr lang="fr-FR" dirty="0" smtClean="0"/>
          </a:p>
          <a:p>
            <a:pPr algn="ctr"/>
            <a:r>
              <a:rPr lang="fr-FR" dirty="0" smtClean="0"/>
              <a:t>(immobilier, droit de vote, œuvres d’art…</a:t>
            </a:r>
            <a:endParaRPr lang="fr-FR" dirty="0"/>
          </a:p>
        </p:txBody>
      </p:sp>
      <p:pic>
        <p:nvPicPr>
          <p:cNvPr id="43" name="Image 42" descr="Ethereum 3D logo - Download Free 3D model by Akimovcg [de0c154] - Sketchfab"/>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10840458" y="2752689"/>
            <a:ext cx="1062508" cy="449531"/>
          </a:xfrm>
          <a:prstGeom prst="rect">
            <a:avLst/>
          </a:prstGeom>
        </p:spPr>
      </p:pic>
      <p:pic>
        <p:nvPicPr>
          <p:cNvPr id="44" name="Image 43" descr="smart-contract | Salvis Juribus"/>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1225048" y="3861560"/>
            <a:ext cx="888124" cy="499570"/>
          </a:xfrm>
          <a:prstGeom prst="rect">
            <a:avLst/>
          </a:prstGeom>
        </p:spPr>
      </p:pic>
      <p:pic>
        <p:nvPicPr>
          <p:cNvPr id="45" name="Image 44" descr="90+ Ethereum Apps You Can Use Right Now – ConsenSys Media"/>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rot="10800000" flipV="1">
            <a:off x="11371711" y="3242399"/>
            <a:ext cx="636091" cy="636091"/>
          </a:xfrm>
          <a:prstGeom prst="rect">
            <a:avLst/>
          </a:prstGeom>
        </p:spPr>
      </p:pic>
      <p:sp>
        <p:nvSpPr>
          <p:cNvPr id="46" name="Rectangle à coins arrondis 45"/>
          <p:cNvSpPr/>
          <p:nvPr/>
        </p:nvSpPr>
        <p:spPr>
          <a:xfrm>
            <a:off x="6819887" y="2752689"/>
            <a:ext cx="2312551" cy="117424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dirty="0" err="1" smtClean="0"/>
              <a:t>Rarible</a:t>
            </a:r>
            <a:endParaRPr lang="fr-FR" dirty="0" smtClean="0"/>
          </a:p>
          <a:p>
            <a:pPr algn="ctr"/>
            <a:r>
              <a:rPr lang="fr-FR" dirty="0" err="1" smtClean="0"/>
              <a:t>Opensea</a:t>
            </a:r>
            <a:endParaRPr lang="fr-FR" dirty="0" smtClean="0"/>
          </a:p>
          <a:p>
            <a:pPr algn="ctr"/>
            <a:r>
              <a:rPr lang="fr-FR" dirty="0" err="1" smtClean="0"/>
              <a:t>Sandbox</a:t>
            </a:r>
            <a:endParaRPr lang="fr-FR" dirty="0"/>
          </a:p>
        </p:txBody>
      </p:sp>
      <p:cxnSp>
        <p:nvCxnSpPr>
          <p:cNvPr id="48" name="Connecteur droit 47"/>
          <p:cNvCxnSpPr/>
          <p:nvPr/>
        </p:nvCxnSpPr>
        <p:spPr>
          <a:xfrm>
            <a:off x="5658420" y="0"/>
            <a:ext cx="103748" cy="6858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Connecteur droit 49"/>
          <p:cNvCxnSpPr/>
          <p:nvPr/>
        </p:nvCxnSpPr>
        <p:spPr>
          <a:xfrm>
            <a:off x="8772802" y="0"/>
            <a:ext cx="24356" cy="434536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Connecteur droit 51"/>
          <p:cNvCxnSpPr/>
          <p:nvPr/>
        </p:nvCxnSpPr>
        <p:spPr>
          <a:xfrm>
            <a:off x="8788050" y="4376896"/>
            <a:ext cx="336641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Ellipse 53"/>
          <p:cNvSpPr/>
          <p:nvPr/>
        </p:nvSpPr>
        <p:spPr>
          <a:xfrm>
            <a:off x="220717" y="57223"/>
            <a:ext cx="689361" cy="48872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1</a:t>
            </a:r>
            <a:endParaRPr lang="fr-FR" dirty="0"/>
          </a:p>
        </p:txBody>
      </p:sp>
      <p:sp>
        <p:nvSpPr>
          <p:cNvPr id="55" name="Ellipse 54"/>
          <p:cNvSpPr/>
          <p:nvPr/>
        </p:nvSpPr>
        <p:spPr>
          <a:xfrm>
            <a:off x="5675574" y="27641"/>
            <a:ext cx="669719" cy="54789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2</a:t>
            </a:r>
            <a:endParaRPr lang="fr-FR" dirty="0"/>
          </a:p>
        </p:txBody>
      </p:sp>
      <p:sp>
        <p:nvSpPr>
          <p:cNvPr id="56" name="Ellipse 55"/>
          <p:cNvSpPr/>
          <p:nvPr/>
        </p:nvSpPr>
        <p:spPr>
          <a:xfrm>
            <a:off x="8760211" y="100912"/>
            <a:ext cx="520263" cy="36862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3</a:t>
            </a:r>
            <a:endParaRPr lang="fr-FR" dirty="0"/>
          </a:p>
        </p:txBody>
      </p:sp>
    </p:spTree>
    <p:extLst>
      <p:ext uri="{BB962C8B-B14F-4D97-AF65-F5344CB8AC3E}">
        <p14:creationId xmlns:p14="http://schemas.microsoft.com/office/powerpoint/2010/main" val="568923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à coins arrondis 2"/>
          <p:cNvSpPr/>
          <p:nvPr/>
        </p:nvSpPr>
        <p:spPr>
          <a:xfrm>
            <a:off x="0" y="2485403"/>
            <a:ext cx="2475186" cy="1109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EXCHANGE CENTRALISE</a:t>
            </a:r>
            <a:endParaRPr lang="fr-FR" dirty="0"/>
          </a:p>
        </p:txBody>
      </p:sp>
      <p:sp>
        <p:nvSpPr>
          <p:cNvPr id="4" name="Rectangle 3"/>
          <p:cNvSpPr/>
          <p:nvPr/>
        </p:nvSpPr>
        <p:spPr>
          <a:xfrm>
            <a:off x="5933090" y="6022456"/>
            <a:ext cx="6096000" cy="646331"/>
          </a:xfrm>
          <a:prstGeom prst="rect">
            <a:avLst/>
          </a:prstGeom>
          <a:solidFill>
            <a:srgbClr val="FF0000"/>
          </a:solidFill>
        </p:spPr>
        <p:txBody>
          <a:bodyPr>
            <a:spAutoFit/>
          </a:bodyPr>
          <a:lstStyle/>
          <a:p>
            <a:r>
              <a:rPr lang="fr-FR" dirty="0"/>
              <a:t>https://journalducoin.com/defi/binance-smart-chain-trop-centralisee-probleme/</a:t>
            </a:r>
          </a:p>
        </p:txBody>
      </p:sp>
    </p:spTree>
    <p:extLst>
      <p:ext uri="{BB962C8B-B14F-4D97-AF65-F5344CB8AC3E}">
        <p14:creationId xmlns:p14="http://schemas.microsoft.com/office/powerpoint/2010/main" val="858210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149773" y="546244"/>
            <a:ext cx="2475186" cy="221272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PLATEFORMES D’ECHANGE DECENTRALISEES ou DEX APPARTENANT A DEFI (finance décentralisée)</a:t>
            </a:r>
            <a:endParaRPr lang="fr-FR" dirty="0"/>
          </a:p>
        </p:txBody>
      </p:sp>
      <p:graphicFrame>
        <p:nvGraphicFramePr>
          <p:cNvPr id="3" name="Diagramme 2"/>
          <p:cNvGraphicFramePr/>
          <p:nvPr>
            <p:extLst>
              <p:ext uri="{D42A27DB-BD31-4B8C-83A1-F6EECF244321}">
                <p14:modId xmlns:p14="http://schemas.microsoft.com/office/powerpoint/2010/main" val="475371262"/>
              </p:ext>
            </p:extLst>
          </p:nvPr>
        </p:nvGraphicFramePr>
        <p:xfrm>
          <a:off x="2806262" y="1024759"/>
          <a:ext cx="7353738" cy="51135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5870027" y="6006691"/>
            <a:ext cx="6096000" cy="646331"/>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r>
              <a:rPr lang="fr-FR" dirty="0"/>
              <a:t>https://academy.binance.com/fr/articles/what-is-uniswap-and-how-does-it-work</a:t>
            </a:r>
          </a:p>
        </p:txBody>
      </p:sp>
      <p:pic>
        <p:nvPicPr>
          <p:cNvPr id="5" name="Image 4"/>
          <p:cNvPicPr>
            <a:picLocks noChangeAspect="1"/>
          </p:cNvPicPr>
          <p:nvPr/>
        </p:nvPicPr>
        <p:blipFill>
          <a:blip r:embed="rId7"/>
          <a:stretch>
            <a:fillRect/>
          </a:stretch>
        </p:blipFill>
        <p:spPr>
          <a:xfrm>
            <a:off x="419306" y="3035565"/>
            <a:ext cx="1936120" cy="1936120"/>
          </a:xfrm>
          <a:prstGeom prst="rect">
            <a:avLst/>
          </a:prstGeom>
        </p:spPr>
      </p:pic>
    </p:spTree>
    <p:extLst>
      <p:ext uri="{BB962C8B-B14F-4D97-AF65-F5344CB8AC3E}">
        <p14:creationId xmlns:p14="http://schemas.microsoft.com/office/powerpoint/2010/main" val="2710055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0" y="110359"/>
            <a:ext cx="12191999" cy="6495393"/>
          </a:xfrm>
          <a:prstGeom prst="rect">
            <a:avLst/>
          </a:prstGeom>
        </p:spPr>
      </p:pic>
    </p:spTree>
    <p:extLst>
      <p:ext uri="{BB962C8B-B14F-4D97-AF65-F5344CB8AC3E}">
        <p14:creationId xmlns:p14="http://schemas.microsoft.com/office/powerpoint/2010/main" val="3161034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en-US" dirty="0" err="1" smtClean="0"/>
              <a:t>L’écosystème</a:t>
            </a:r>
            <a:r>
              <a:rPr lang="en-US" dirty="0" smtClean="0"/>
              <a:t> NFT</a:t>
            </a:r>
            <a:endParaRPr lang="en-US" dirty="0"/>
          </a:p>
        </p:txBody>
      </p:sp>
    </p:spTree>
    <p:extLst>
      <p:ext uri="{BB962C8B-B14F-4D97-AF65-F5344CB8AC3E}">
        <p14:creationId xmlns:p14="http://schemas.microsoft.com/office/powerpoint/2010/main" val="877995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ctrTitle"/>
          </p:nvPr>
        </p:nvSpPr>
        <p:spPr/>
        <p:txBody>
          <a:bodyPr/>
          <a:lstStyle/>
          <a:p>
            <a:r>
              <a:rPr lang="fr-FR" dirty="0" smtClean="0"/>
              <a:t>WEB 3</a:t>
            </a:r>
            <a:endParaRPr lang="fr-FR" dirty="0"/>
          </a:p>
        </p:txBody>
      </p:sp>
      <p:pic>
        <p:nvPicPr>
          <p:cNvPr id="2050" name="Picture 2" descr="https://cryptonaute.fr/wp-content/uploads/2021/12/5b19bf_634719c4106d4a4c9094020aff7b5e1dmv2.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204840" y="55854"/>
            <a:ext cx="4871545" cy="3249321"/>
          </a:xfrm>
          <a:prstGeom prst="wedgeEllipseCallou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489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0"/>
          </p:nvPr>
        </p:nvSpPr>
        <p:spPr>
          <a:xfrm>
            <a:off x="107564" y="3174623"/>
            <a:ext cx="4566001" cy="867930"/>
          </a:xfrm>
          <a:solidFill>
            <a:srgbClr val="92D050"/>
          </a:solidFill>
        </p:spPr>
        <p:txBody>
          <a:bodyPr/>
          <a:lstStyle/>
          <a:p>
            <a:r>
              <a:rPr lang="fr-FR" dirty="0" smtClean="0"/>
              <a:t>13% DES AMERICANS CONNAISSENT LE WEB 3</a:t>
            </a:r>
            <a:endParaRPr lang="fr-FR" dirty="0"/>
          </a:p>
        </p:txBody>
      </p:sp>
      <p:sp>
        <p:nvSpPr>
          <p:cNvPr id="5" name="Espace réservé du texte 4"/>
          <p:cNvSpPr>
            <a:spLocks noGrp="1"/>
          </p:cNvSpPr>
          <p:nvPr>
            <p:ph type="body" sz="quarter" idx="11"/>
          </p:nvPr>
        </p:nvSpPr>
        <p:spPr>
          <a:solidFill>
            <a:schemeClr val="accent2">
              <a:lumMod val="75000"/>
            </a:schemeClr>
          </a:solidFill>
        </p:spPr>
        <p:txBody>
          <a:bodyPr/>
          <a:lstStyle/>
          <a:p>
            <a:r>
              <a:rPr lang="fr-FR" dirty="0" smtClean="0"/>
              <a:t>COMBINAISON DU WEB 2 ET DE LA BLOCKCHAIN</a:t>
            </a:r>
          </a:p>
          <a:p>
            <a:r>
              <a:rPr lang="fr-FR" dirty="0"/>
              <a:t>	</a:t>
            </a:r>
            <a:r>
              <a:rPr lang="fr-FR" dirty="0" smtClean="0"/>
              <a:t>METAVERSES</a:t>
            </a:r>
          </a:p>
          <a:p>
            <a:r>
              <a:rPr lang="fr-FR" dirty="0"/>
              <a:t>	</a:t>
            </a:r>
            <a:r>
              <a:rPr lang="fr-FR" dirty="0" smtClean="0"/>
              <a:t>NFT</a:t>
            </a:r>
            <a:endParaRPr lang="fr-FR" dirty="0"/>
          </a:p>
        </p:txBody>
      </p:sp>
      <p:sp>
        <p:nvSpPr>
          <p:cNvPr id="3" name="Titre 2"/>
          <p:cNvSpPr>
            <a:spLocks noGrp="1"/>
          </p:cNvSpPr>
          <p:nvPr>
            <p:ph type="title"/>
          </p:nvPr>
        </p:nvSpPr>
        <p:spPr/>
        <p:txBody>
          <a:bodyPr/>
          <a:lstStyle/>
          <a:p>
            <a:r>
              <a:rPr lang="fr-FR" dirty="0" smtClean="0"/>
              <a:t>Qu’est-ce-que le web 3 ? </a:t>
            </a:r>
            <a:endParaRPr lang="fr-FR" dirty="0"/>
          </a:p>
        </p:txBody>
      </p:sp>
      <p:sp>
        <p:nvSpPr>
          <p:cNvPr id="6" name="Espace réservé du texte 5"/>
          <p:cNvSpPr>
            <a:spLocks noGrp="1"/>
          </p:cNvSpPr>
          <p:nvPr>
            <p:ph type="body" sz="quarter" idx="12"/>
          </p:nvPr>
        </p:nvSpPr>
        <p:spPr>
          <a:solidFill>
            <a:srgbClr val="7030A0"/>
          </a:solidFill>
        </p:spPr>
        <p:txBody>
          <a:bodyPr/>
          <a:lstStyle/>
          <a:p>
            <a:r>
              <a:rPr lang="fr-FR" dirty="0" smtClean="0"/>
              <a:t>INVENTE EN 2014 PAR GAVIN WOOD, INFORMATICIEN ANGLAIS</a:t>
            </a:r>
          </a:p>
          <a:p>
            <a:r>
              <a:rPr lang="fr-FR" dirty="0"/>
              <a:t>	</a:t>
            </a:r>
            <a:r>
              <a:rPr lang="fr-FR" dirty="0" smtClean="0"/>
              <a:t>A PARTICIPE AU 	DEVELOPPEMENT D’ETHEREUM</a:t>
            </a:r>
            <a:endParaRPr lang="fr-FR" dirty="0"/>
          </a:p>
        </p:txBody>
      </p:sp>
      <p:sp>
        <p:nvSpPr>
          <p:cNvPr id="7" name="Espace réservé du texte 6"/>
          <p:cNvSpPr>
            <a:spLocks noGrp="1"/>
          </p:cNvSpPr>
          <p:nvPr>
            <p:ph type="body" sz="quarter" idx="13"/>
          </p:nvPr>
        </p:nvSpPr>
        <p:spPr>
          <a:solidFill>
            <a:schemeClr val="accent6">
              <a:lumMod val="50000"/>
            </a:schemeClr>
          </a:solidFill>
        </p:spPr>
        <p:txBody>
          <a:bodyPr/>
          <a:lstStyle/>
          <a:p>
            <a:r>
              <a:rPr lang="fr-FR" dirty="0" smtClean="0"/>
              <a:t>MARCHE EVALUE A 3,2 MILLIARDS DE DOLLARS EN 2021 </a:t>
            </a:r>
          </a:p>
          <a:p>
            <a:r>
              <a:rPr lang="fr-FR" dirty="0"/>
              <a:t>	</a:t>
            </a:r>
            <a:r>
              <a:rPr lang="fr-FR" dirty="0" smtClean="0"/>
              <a:t>PREVISIONS 81,5 MILLIARDS 	D’ICI 2030</a:t>
            </a:r>
            <a:endParaRPr lang="fr-FR" dirty="0"/>
          </a:p>
        </p:txBody>
      </p:sp>
      <p:pic>
        <p:nvPicPr>
          <p:cNvPr id="9" name="Image 8" descr="Progression icon, SVG and PNG | Game-icons.net"/>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512675" y="3550190"/>
            <a:ext cx="1166649" cy="1166649"/>
          </a:xfrm>
          <a:prstGeom prst="rect">
            <a:avLst/>
          </a:prstGeom>
        </p:spPr>
      </p:pic>
      <p:pic>
        <p:nvPicPr>
          <p:cNvPr id="10" name="Image 9" descr="Dollars Background Free Stock Photo - Public Domain Pictures"/>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411514" y="5719602"/>
            <a:ext cx="1267810" cy="845207"/>
          </a:xfrm>
          <a:prstGeom prst="rect">
            <a:avLst/>
          </a:prstGeom>
        </p:spPr>
      </p:pic>
      <p:pic>
        <p:nvPicPr>
          <p:cNvPr id="11" name="Image 10" descr="Metaverse – Sean Bonne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721748" y="1520186"/>
            <a:ext cx="3291052" cy="987316"/>
          </a:xfrm>
          <a:prstGeom prst="rect">
            <a:avLst/>
          </a:prstGeom>
        </p:spPr>
      </p:pic>
    </p:spTree>
    <p:extLst>
      <p:ext uri="{BB962C8B-B14F-4D97-AF65-F5344CB8AC3E}">
        <p14:creationId xmlns:p14="http://schemas.microsoft.com/office/powerpoint/2010/main" val="79284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26123" y="-31924"/>
            <a:ext cx="12254734" cy="6889924"/>
          </a:xfrm>
          <a:prstGeom prst="rect">
            <a:avLst/>
          </a:prstGeom>
        </p:spPr>
      </p:pic>
      <p:sp>
        <p:nvSpPr>
          <p:cNvPr id="4" name="Rectangle 3"/>
          <p:cNvSpPr/>
          <p:nvPr/>
        </p:nvSpPr>
        <p:spPr>
          <a:xfrm>
            <a:off x="317362" y="611493"/>
            <a:ext cx="5030351" cy="369332"/>
          </a:xfrm>
          <a:prstGeom prst="rect">
            <a:avLst/>
          </a:prstGeom>
          <a:solidFill>
            <a:schemeClr val="accent2">
              <a:lumMod val="75000"/>
            </a:schemeClr>
          </a:solidFill>
        </p:spPr>
        <p:txBody>
          <a:bodyPr wrap="none">
            <a:spAutoFit/>
          </a:bodyPr>
          <a:lstStyle/>
          <a:p>
            <a:r>
              <a:rPr lang="fr-FR" dirty="0"/>
              <a:t>https://www.youtube.com/watch?v=nHhAEkG1y2U</a:t>
            </a:r>
          </a:p>
        </p:txBody>
      </p:sp>
    </p:spTree>
    <p:extLst>
      <p:ext uri="{BB962C8B-B14F-4D97-AF65-F5344CB8AC3E}">
        <p14:creationId xmlns:p14="http://schemas.microsoft.com/office/powerpoint/2010/main" val="1731827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43935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346841" y="756745"/>
            <a:ext cx="6117021" cy="6621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LinkedIn versus </a:t>
            </a:r>
            <a:r>
              <a:rPr lang="fr-FR" dirty="0" err="1" smtClean="0"/>
              <a:t>Indorse</a:t>
            </a:r>
            <a:endParaRPr lang="fr-FR" dirty="0"/>
          </a:p>
        </p:txBody>
      </p:sp>
      <p:pic>
        <p:nvPicPr>
          <p:cNvPr id="3" name="Image 2"/>
          <p:cNvPicPr>
            <a:picLocks noChangeAspect="1"/>
          </p:cNvPicPr>
          <p:nvPr/>
        </p:nvPicPr>
        <p:blipFill>
          <a:blip r:embed="rId2"/>
          <a:stretch>
            <a:fillRect/>
          </a:stretch>
        </p:blipFill>
        <p:spPr>
          <a:xfrm>
            <a:off x="346841" y="1723580"/>
            <a:ext cx="8516539" cy="1676634"/>
          </a:xfrm>
          <a:prstGeom prst="rect">
            <a:avLst/>
          </a:prstGeom>
        </p:spPr>
      </p:pic>
      <p:sp>
        <p:nvSpPr>
          <p:cNvPr id="4" name="Rectangle 3"/>
          <p:cNvSpPr/>
          <p:nvPr/>
        </p:nvSpPr>
        <p:spPr>
          <a:xfrm>
            <a:off x="8457804" y="6082127"/>
            <a:ext cx="1929439" cy="369332"/>
          </a:xfrm>
          <a:prstGeom prst="rect">
            <a:avLst/>
          </a:prstGeom>
          <a:solidFill>
            <a:schemeClr val="tx2">
              <a:lumMod val="60000"/>
              <a:lumOff val="40000"/>
            </a:schemeClr>
          </a:solidFill>
        </p:spPr>
        <p:txBody>
          <a:bodyPr wrap="none">
            <a:spAutoFit/>
          </a:bodyPr>
          <a:lstStyle/>
          <a:p>
            <a:r>
              <a:rPr lang="fr-FR" dirty="0"/>
              <a:t>https://indorse.io/</a:t>
            </a:r>
          </a:p>
        </p:txBody>
      </p:sp>
      <p:pic>
        <p:nvPicPr>
          <p:cNvPr id="5" name="Image 4"/>
          <p:cNvPicPr>
            <a:picLocks noChangeAspect="1"/>
          </p:cNvPicPr>
          <p:nvPr/>
        </p:nvPicPr>
        <p:blipFill>
          <a:blip r:embed="rId3"/>
          <a:stretch>
            <a:fillRect/>
          </a:stretch>
        </p:blipFill>
        <p:spPr>
          <a:xfrm>
            <a:off x="1785316" y="3685398"/>
            <a:ext cx="5639587" cy="3219899"/>
          </a:xfrm>
          <a:prstGeom prst="rect">
            <a:avLst/>
          </a:prstGeom>
        </p:spPr>
      </p:pic>
    </p:spTree>
    <p:extLst>
      <p:ext uri="{BB962C8B-B14F-4D97-AF65-F5344CB8AC3E}">
        <p14:creationId xmlns:p14="http://schemas.microsoft.com/office/powerpoint/2010/main" val="2654774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99742" y="5814114"/>
            <a:ext cx="4874476" cy="369332"/>
          </a:xfrm>
          <a:prstGeom prst="rect">
            <a:avLst/>
          </a:prstGeom>
        </p:spPr>
        <p:txBody>
          <a:bodyPr wrap="none">
            <a:spAutoFit/>
          </a:bodyPr>
          <a:lstStyle/>
          <a:p>
            <a:r>
              <a:rPr lang="fr-FR" dirty="0"/>
              <a:t>https://www.youtube.com/watch?v=bKrJzbKNC7c</a:t>
            </a:r>
          </a:p>
        </p:txBody>
      </p:sp>
      <p:sp>
        <p:nvSpPr>
          <p:cNvPr id="4" name="Rectangle à coins arrondis 3"/>
          <p:cNvSpPr/>
          <p:nvPr/>
        </p:nvSpPr>
        <p:spPr>
          <a:xfrm>
            <a:off x="346841" y="756745"/>
            <a:ext cx="6117021" cy="6621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Ecoles du Web versus </a:t>
            </a:r>
            <a:r>
              <a:rPr lang="fr-FR" dirty="0" err="1" smtClean="0"/>
              <a:t>Alyra</a:t>
            </a:r>
            <a:endParaRPr lang="fr-FR" dirty="0"/>
          </a:p>
        </p:txBody>
      </p:sp>
      <p:pic>
        <p:nvPicPr>
          <p:cNvPr id="5" name="Image 4"/>
          <p:cNvPicPr>
            <a:picLocks noChangeAspect="1"/>
          </p:cNvPicPr>
          <p:nvPr/>
        </p:nvPicPr>
        <p:blipFill>
          <a:blip r:embed="rId2"/>
          <a:stretch>
            <a:fillRect/>
          </a:stretch>
        </p:blipFill>
        <p:spPr>
          <a:xfrm>
            <a:off x="4399742" y="1723587"/>
            <a:ext cx="6296904" cy="3915321"/>
          </a:xfrm>
          <a:prstGeom prst="rect">
            <a:avLst/>
          </a:prstGeom>
        </p:spPr>
      </p:pic>
    </p:spTree>
    <p:extLst>
      <p:ext uri="{BB962C8B-B14F-4D97-AF65-F5344CB8AC3E}">
        <p14:creationId xmlns:p14="http://schemas.microsoft.com/office/powerpoint/2010/main" val="3556830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FR" dirty="0" smtClean="0"/>
              <a:t>BLOCKCHAINS ET CRYPTOS</a:t>
            </a:r>
            <a:endParaRPr lang="fr-FR" dirty="0"/>
          </a:p>
        </p:txBody>
      </p:sp>
    </p:spTree>
    <p:extLst>
      <p:ext uri="{BB962C8B-B14F-4D97-AF65-F5344CB8AC3E}">
        <p14:creationId xmlns:p14="http://schemas.microsoft.com/office/powerpoint/2010/main" val="1594710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130566" y="1418897"/>
            <a:ext cx="7464480" cy="4641714"/>
          </a:xfrm>
          <a:prstGeom prst="rect">
            <a:avLst/>
          </a:prstGeom>
        </p:spPr>
      </p:pic>
      <p:sp>
        <p:nvSpPr>
          <p:cNvPr id="4" name="Rectangle à coins arrondis 3"/>
          <p:cNvSpPr/>
          <p:nvPr/>
        </p:nvSpPr>
        <p:spPr>
          <a:xfrm>
            <a:off x="346841" y="756745"/>
            <a:ext cx="6117021" cy="6621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t>Reddit</a:t>
            </a:r>
            <a:r>
              <a:rPr lang="fr-FR" dirty="0" smtClean="0"/>
              <a:t> versus </a:t>
            </a:r>
            <a:r>
              <a:rPr lang="fr-FR" dirty="0" err="1" smtClean="0"/>
              <a:t>Steemit</a:t>
            </a:r>
            <a:endParaRPr lang="fr-FR" dirty="0"/>
          </a:p>
        </p:txBody>
      </p:sp>
    </p:spTree>
    <p:extLst>
      <p:ext uri="{BB962C8B-B14F-4D97-AF65-F5344CB8AC3E}">
        <p14:creationId xmlns:p14="http://schemas.microsoft.com/office/powerpoint/2010/main" val="3345644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62910" y="567559"/>
            <a:ext cx="12029090" cy="6223639"/>
          </a:xfrm>
          <a:prstGeom prst="rect">
            <a:avLst/>
          </a:prstGeom>
        </p:spPr>
      </p:pic>
      <p:sp>
        <p:nvSpPr>
          <p:cNvPr id="2" name="Rectangle 1"/>
          <p:cNvSpPr/>
          <p:nvPr/>
        </p:nvSpPr>
        <p:spPr>
          <a:xfrm>
            <a:off x="683172" y="824410"/>
            <a:ext cx="6096000" cy="2308324"/>
          </a:xfrm>
          <a:prstGeom prst="rect">
            <a:avLst/>
          </a:prstGeom>
          <a:solidFill>
            <a:srgbClr val="FFFF00"/>
          </a:solidFill>
        </p:spPr>
        <p:txBody>
          <a:bodyPr>
            <a:spAutoFit/>
          </a:bodyPr>
          <a:lstStyle/>
          <a:p>
            <a:r>
              <a:rPr lang="fr-FR" b="1" dirty="0">
                <a:solidFill>
                  <a:srgbClr val="202122"/>
                </a:solidFill>
                <a:latin typeface="Arial" panose="020B0604020202020204" pitchFamily="34" charset="0"/>
              </a:rPr>
              <a:t>Epic </a:t>
            </a:r>
            <a:r>
              <a:rPr lang="fr-FR" b="1" dirty="0" err="1">
                <a:solidFill>
                  <a:srgbClr val="202122"/>
                </a:solidFill>
                <a:latin typeface="Arial" panose="020B0604020202020204" pitchFamily="34" charset="0"/>
              </a:rPr>
              <a:t>Games</a:t>
            </a:r>
            <a:r>
              <a:rPr lang="fr-FR" dirty="0">
                <a:solidFill>
                  <a:srgbClr val="202122"/>
                </a:solidFill>
                <a:latin typeface="Arial" panose="020B0604020202020204" pitchFamily="34" charset="0"/>
              </a:rPr>
              <a:t>, anciennement </a:t>
            </a:r>
            <a:r>
              <a:rPr lang="fr-FR" b="1" dirty="0">
                <a:solidFill>
                  <a:srgbClr val="202122"/>
                </a:solidFill>
                <a:latin typeface="Arial" panose="020B0604020202020204" pitchFamily="34" charset="0"/>
              </a:rPr>
              <a:t>Epic </a:t>
            </a:r>
            <a:r>
              <a:rPr lang="fr-FR" b="1" dirty="0" err="1">
                <a:solidFill>
                  <a:srgbClr val="202122"/>
                </a:solidFill>
                <a:latin typeface="Arial" panose="020B0604020202020204" pitchFamily="34" charset="0"/>
              </a:rPr>
              <a:t>MegaGames</a:t>
            </a:r>
            <a:r>
              <a:rPr lang="fr-FR" dirty="0">
                <a:solidFill>
                  <a:srgbClr val="202122"/>
                </a:solidFill>
                <a:latin typeface="Arial" panose="020B0604020202020204" pitchFamily="34" charset="0"/>
              </a:rPr>
              <a:t> (aussi connu sous le nom </a:t>
            </a:r>
            <a:r>
              <a:rPr lang="fr-FR" b="1" dirty="0">
                <a:solidFill>
                  <a:srgbClr val="202122"/>
                </a:solidFill>
                <a:latin typeface="Arial" panose="020B0604020202020204" pitchFamily="34" charset="0"/>
              </a:rPr>
              <a:t>Epic</a:t>
            </a:r>
            <a:r>
              <a:rPr lang="fr-FR" dirty="0">
                <a:solidFill>
                  <a:srgbClr val="202122"/>
                </a:solidFill>
                <a:latin typeface="Arial" panose="020B0604020202020204" pitchFamily="34" charset="0"/>
              </a:rPr>
              <a:t>), est un studio </a:t>
            </a:r>
            <a:r>
              <a:rPr lang="fr-FR" dirty="0">
                <a:solidFill>
                  <a:srgbClr val="3366CC"/>
                </a:solidFill>
                <a:latin typeface="Arial" panose="020B0604020202020204" pitchFamily="34" charset="0"/>
                <a:hlinkClick r:id="rId3" tooltip="États-Unis"/>
              </a:rPr>
              <a:t>américain</a:t>
            </a:r>
            <a:r>
              <a:rPr lang="fr-FR" dirty="0">
                <a:solidFill>
                  <a:srgbClr val="202122"/>
                </a:solidFill>
                <a:latin typeface="Arial" panose="020B0604020202020204" pitchFamily="34" charset="0"/>
              </a:rPr>
              <a:t> de </a:t>
            </a:r>
            <a:r>
              <a:rPr lang="fr-FR" dirty="0">
                <a:solidFill>
                  <a:srgbClr val="3366CC"/>
                </a:solidFill>
                <a:latin typeface="Arial" panose="020B0604020202020204" pitchFamily="34" charset="0"/>
                <a:hlinkClick r:id="rId4" tooltip="Développeur de jeux vidéo"/>
              </a:rPr>
              <a:t>développement</a:t>
            </a:r>
            <a:r>
              <a:rPr lang="fr-FR" dirty="0">
                <a:solidFill>
                  <a:srgbClr val="202122"/>
                </a:solidFill>
                <a:latin typeface="Arial" panose="020B0604020202020204" pitchFamily="34" charset="0"/>
              </a:rPr>
              <a:t> et un </a:t>
            </a:r>
            <a:r>
              <a:rPr lang="fr-FR" dirty="0">
                <a:solidFill>
                  <a:srgbClr val="3366CC"/>
                </a:solidFill>
                <a:latin typeface="Arial" panose="020B0604020202020204" pitchFamily="34" charset="0"/>
                <a:hlinkClick r:id="rId5" tooltip="Distribution numérique"/>
              </a:rPr>
              <a:t>distributeur</a:t>
            </a:r>
            <a:r>
              <a:rPr lang="fr-FR" dirty="0">
                <a:solidFill>
                  <a:srgbClr val="202122"/>
                </a:solidFill>
                <a:latin typeface="Arial" panose="020B0604020202020204" pitchFamily="34" charset="0"/>
              </a:rPr>
              <a:t> de </a:t>
            </a:r>
            <a:r>
              <a:rPr lang="fr-FR" dirty="0">
                <a:solidFill>
                  <a:srgbClr val="3366CC"/>
                </a:solidFill>
                <a:latin typeface="Arial" panose="020B0604020202020204" pitchFamily="34" charset="0"/>
                <a:hlinkClick r:id="rId6" tooltip="Jeu vidéo"/>
              </a:rPr>
              <a:t>jeux vidéo</a:t>
            </a:r>
            <a:r>
              <a:rPr lang="fr-FR" dirty="0">
                <a:solidFill>
                  <a:srgbClr val="202122"/>
                </a:solidFill>
                <a:latin typeface="Arial" panose="020B0604020202020204" pitchFamily="34" charset="0"/>
              </a:rPr>
              <a:t> basé à </a:t>
            </a:r>
            <a:r>
              <a:rPr lang="fr-FR" dirty="0">
                <a:solidFill>
                  <a:srgbClr val="3366CC"/>
                </a:solidFill>
                <a:latin typeface="Arial" panose="020B0604020202020204" pitchFamily="34" charset="0"/>
                <a:hlinkClick r:id="rId7" tooltip="Cary (Caroline du Nord)"/>
              </a:rPr>
              <a:t>Cary</a:t>
            </a:r>
            <a:r>
              <a:rPr lang="fr-FR" dirty="0">
                <a:solidFill>
                  <a:srgbClr val="202122"/>
                </a:solidFill>
                <a:latin typeface="Arial" panose="020B0604020202020204" pitchFamily="34" charset="0"/>
              </a:rPr>
              <a:t>, en </a:t>
            </a:r>
            <a:r>
              <a:rPr lang="fr-FR" dirty="0">
                <a:solidFill>
                  <a:srgbClr val="3366CC"/>
                </a:solidFill>
                <a:latin typeface="Arial" panose="020B0604020202020204" pitchFamily="34" charset="0"/>
                <a:hlinkClick r:id="rId8" tooltip="Caroline du Nord"/>
              </a:rPr>
              <a:t>Caroline du Nord</a:t>
            </a:r>
            <a:r>
              <a:rPr lang="fr-FR" dirty="0">
                <a:solidFill>
                  <a:srgbClr val="202122"/>
                </a:solidFill>
                <a:latin typeface="Arial" panose="020B0604020202020204" pitchFamily="34" charset="0"/>
              </a:rPr>
              <a:t>. Le studio est détenu à 40 % par le géant chinois de l'internet </a:t>
            </a:r>
            <a:r>
              <a:rPr lang="fr-FR" dirty="0" err="1">
                <a:solidFill>
                  <a:srgbClr val="3366CC"/>
                </a:solidFill>
                <a:latin typeface="Arial" panose="020B0604020202020204" pitchFamily="34" charset="0"/>
                <a:hlinkClick r:id="rId9" tooltip="Tencent Holdings"/>
              </a:rPr>
              <a:t>Tencent</a:t>
            </a:r>
            <a:r>
              <a:rPr lang="fr-FR" dirty="0">
                <a:solidFill>
                  <a:srgbClr val="202122"/>
                </a:solidFill>
                <a:latin typeface="Arial" panose="020B0604020202020204" pitchFamily="34" charset="0"/>
              </a:rPr>
              <a:t> mais le fondateur du studio, </a:t>
            </a:r>
            <a:r>
              <a:rPr lang="fr-FR" dirty="0">
                <a:solidFill>
                  <a:srgbClr val="3366CC"/>
                </a:solidFill>
                <a:latin typeface="Arial" panose="020B0604020202020204" pitchFamily="34" charset="0"/>
                <a:hlinkClick r:id="rId10" tooltip="Tim Sweeney"/>
              </a:rPr>
              <a:t>Tim </a:t>
            </a:r>
            <a:r>
              <a:rPr lang="fr-FR" dirty="0" err="1">
                <a:solidFill>
                  <a:srgbClr val="3366CC"/>
                </a:solidFill>
                <a:latin typeface="Arial" panose="020B0604020202020204" pitchFamily="34" charset="0"/>
                <a:hlinkClick r:id="rId10" tooltip="Tim Sweeney"/>
              </a:rPr>
              <a:t>Sweeney</a:t>
            </a:r>
            <a:r>
              <a:rPr lang="fr-FR" dirty="0">
                <a:solidFill>
                  <a:srgbClr val="202122"/>
                </a:solidFill>
                <a:latin typeface="Arial" panose="020B0604020202020204" pitchFamily="34" charset="0"/>
              </a:rPr>
              <a:t>, conserve le plein contrôle du studio avec 51 % des actions.</a:t>
            </a:r>
            <a:endParaRPr lang="fr-FR" dirty="0"/>
          </a:p>
        </p:txBody>
      </p:sp>
    </p:spTree>
    <p:extLst>
      <p:ext uri="{BB962C8B-B14F-4D97-AF65-F5344CB8AC3E}">
        <p14:creationId xmlns:p14="http://schemas.microsoft.com/office/powerpoint/2010/main" val="3222730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996933" y="1020586"/>
            <a:ext cx="9869277" cy="5668166"/>
          </a:xfrm>
          <a:prstGeom prst="rect">
            <a:avLst/>
          </a:prstGeom>
        </p:spPr>
      </p:pic>
      <p:sp>
        <p:nvSpPr>
          <p:cNvPr id="3" name="Rectangle à coins arrondis 2"/>
          <p:cNvSpPr/>
          <p:nvPr/>
        </p:nvSpPr>
        <p:spPr>
          <a:xfrm>
            <a:off x="315310" y="536028"/>
            <a:ext cx="6117021" cy="6621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t>Whatsapp</a:t>
            </a:r>
            <a:r>
              <a:rPr lang="fr-FR" dirty="0" smtClean="0"/>
              <a:t> versus </a:t>
            </a:r>
            <a:r>
              <a:rPr lang="fr-FR" dirty="0" err="1" smtClean="0"/>
              <a:t>Status</a:t>
            </a:r>
            <a:endParaRPr lang="fr-FR" dirty="0"/>
          </a:p>
        </p:txBody>
      </p:sp>
    </p:spTree>
    <p:extLst>
      <p:ext uri="{BB962C8B-B14F-4D97-AF65-F5344CB8AC3E}">
        <p14:creationId xmlns:p14="http://schemas.microsoft.com/office/powerpoint/2010/main" val="446655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362402" y="243503"/>
            <a:ext cx="10850026" cy="5648515"/>
          </a:xfrm>
          <a:prstGeom prst="rect">
            <a:avLst/>
          </a:prstGeom>
        </p:spPr>
      </p:pic>
      <p:pic>
        <p:nvPicPr>
          <p:cNvPr id="2" name="Image 1"/>
          <p:cNvPicPr>
            <a:picLocks noChangeAspect="1"/>
          </p:cNvPicPr>
          <p:nvPr/>
        </p:nvPicPr>
        <p:blipFill>
          <a:blip r:embed="rId3"/>
          <a:stretch>
            <a:fillRect/>
          </a:stretch>
        </p:blipFill>
        <p:spPr>
          <a:xfrm>
            <a:off x="5787415" y="4966138"/>
            <a:ext cx="6131316" cy="1734208"/>
          </a:xfrm>
          <a:prstGeom prst="rect">
            <a:avLst/>
          </a:prstGeom>
        </p:spPr>
      </p:pic>
    </p:spTree>
    <p:extLst>
      <p:ext uri="{BB962C8B-B14F-4D97-AF65-F5344CB8AC3E}">
        <p14:creationId xmlns:p14="http://schemas.microsoft.com/office/powerpoint/2010/main" val="1161770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6045637" y="0"/>
            <a:ext cx="5861270" cy="3767959"/>
          </a:xfrm>
          <a:prstGeom prst="cloudCallout">
            <a:avLst/>
          </a:prstGeom>
        </p:spPr>
      </p:pic>
      <p:sp>
        <p:nvSpPr>
          <p:cNvPr id="2" name="Titre 1"/>
          <p:cNvSpPr>
            <a:spLocks noGrp="1"/>
          </p:cNvSpPr>
          <p:nvPr>
            <p:ph type="ctrTitle"/>
          </p:nvPr>
        </p:nvSpPr>
        <p:spPr/>
        <p:txBody>
          <a:bodyPr/>
          <a:lstStyle/>
          <a:p>
            <a:r>
              <a:rPr lang="fr-FR" dirty="0" smtClean="0"/>
              <a:t>METAVERSE</a:t>
            </a:r>
            <a:endParaRPr lang="fr-FR" dirty="0"/>
          </a:p>
        </p:txBody>
      </p:sp>
    </p:spTree>
    <p:extLst>
      <p:ext uri="{BB962C8B-B14F-4D97-AF65-F5344CB8AC3E}">
        <p14:creationId xmlns:p14="http://schemas.microsoft.com/office/powerpoint/2010/main" val="2676307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59026" y="251792"/>
            <a:ext cx="11283721" cy="6207202"/>
          </a:xfrm>
          <a:prstGeom prst="rect">
            <a:avLst/>
          </a:prstGeom>
        </p:spPr>
      </p:pic>
    </p:spTree>
    <p:extLst>
      <p:ext uri="{BB962C8B-B14F-4D97-AF65-F5344CB8AC3E}">
        <p14:creationId xmlns:p14="http://schemas.microsoft.com/office/powerpoint/2010/main" val="3344431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81878" y="410818"/>
            <a:ext cx="10721986" cy="5984046"/>
          </a:xfrm>
          <a:prstGeom prst="rect">
            <a:avLst/>
          </a:prstGeom>
        </p:spPr>
      </p:pic>
    </p:spTree>
    <p:extLst>
      <p:ext uri="{BB962C8B-B14F-4D97-AF65-F5344CB8AC3E}">
        <p14:creationId xmlns:p14="http://schemas.microsoft.com/office/powerpoint/2010/main" val="3010363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55374" y="477078"/>
            <a:ext cx="10553027" cy="5976459"/>
          </a:xfrm>
          <a:prstGeom prst="rect">
            <a:avLst/>
          </a:prstGeom>
        </p:spPr>
      </p:pic>
    </p:spTree>
    <p:extLst>
      <p:ext uri="{BB962C8B-B14F-4D97-AF65-F5344CB8AC3E}">
        <p14:creationId xmlns:p14="http://schemas.microsoft.com/office/powerpoint/2010/main" val="919198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50574" y="331304"/>
            <a:ext cx="11197504" cy="6247474"/>
          </a:xfrm>
          <a:prstGeom prst="rect">
            <a:avLst/>
          </a:prstGeom>
        </p:spPr>
      </p:pic>
    </p:spTree>
    <p:extLst>
      <p:ext uri="{BB962C8B-B14F-4D97-AF65-F5344CB8AC3E}">
        <p14:creationId xmlns:p14="http://schemas.microsoft.com/office/powerpoint/2010/main" val="588434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25441" y="447375"/>
            <a:ext cx="10986420" cy="6111282"/>
          </a:xfrm>
          <a:prstGeom prst="rect">
            <a:avLst/>
          </a:prstGeom>
        </p:spPr>
      </p:pic>
      <p:sp>
        <p:nvSpPr>
          <p:cNvPr id="3" name="Rectangle 2"/>
          <p:cNvSpPr/>
          <p:nvPr/>
        </p:nvSpPr>
        <p:spPr>
          <a:xfrm>
            <a:off x="635875" y="5423366"/>
            <a:ext cx="6963103" cy="369332"/>
          </a:xfrm>
          <a:prstGeom prst="rect">
            <a:avLst/>
          </a:prstGeom>
          <a:solidFill>
            <a:srgbClr val="FF0000"/>
          </a:solidFill>
        </p:spPr>
        <p:txBody>
          <a:bodyPr wrap="square">
            <a:spAutoFit/>
          </a:bodyPr>
          <a:lstStyle/>
          <a:p>
            <a:r>
              <a:rPr lang="fr-FR" dirty="0"/>
              <a:t>https://www.sandbox.game/en/map/?lat=-40&amp;lng=-19&amp;zoom=4</a:t>
            </a:r>
          </a:p>
        </p:txBody>
      </p:sp>
    </p:spTree>
    <p:extLst>
      <p:ext uri="{BB962C8B-B14F-4D97-AF65-F5344CB8AC3E}">
        <p14:creationId xmlns:p14="http://schemas.microsoft.com/office/powerpoint/2010/main" val="2925856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84527" y="4261640"/>
            <a:ext cx="5310364" cy="369332"/>
          </a:xfrm>
          <a:prstGeom prst="rect">
            <a:avLst/>
          </a:prstGeom>
          <a:ln>
            <a:solidFill>
              <a:schemeClr val="bg2">
                <a:lumMod val="50000"/>
              </a:schemeClr>
            </a:solidFill>
          </a:ln>
        </p:spPr>
        <p:txBody>
          <a:bodyPr wrap="none">
            <a:spAutoFit/>
          </a:bodyPr>
          <a:lstStyle/>
          <a:p>
            <a:r>
              <a:rPr lang="fr-FR" dirty="0"/>
              <a:t>https://www.youtube.com/watch?v=YQduQf1058I</a:t>
            </a:r>
          </a:p>
        </p:txBody>
      </p:sp>
      <p:sp>
        <p:nvSpPr>
          <p:cNvPr id="4" name="Titre 3"/>
          <p:cNvSpPr>
            <a:spLocks noGrp="1"/>
          </p:cNvSpPr>
          <p:nvPr>
            <p:ph type="title"/>
          </p:nvPr>
        </p:nvSpPr>
        <p:spPr/>
        <p:txBody>
          <a:bodyPr/>
          <a:lstStyle/>
          <a:p>
            <a:r>
              <a:rPr lang="fr-FR" dirty="0" smtClean="0"/>
              <a:t>Tout commence par une </a:t>
            </a:r>
            <a:r>
              <a:rPr lang="fr-FR" dirty="0" err="1" smtClean="0"/>
              <a:t>blockchain</a:t>
            </a:r>
            <a:endParaRPr lang="fr-FR" dirty="0"/>
          </a:p>
        </p:txBody>
      </p:sp>
    </p:spTree>
    <p:extLst>
      <p:ext uri="{BB962C8B-B14F-4D97-AF65-F5344CB8AC3E}">
        <p14:creationId xmlns:p14="http://schemas.microsoft.com/office/powerpoint/2010/main" val="177564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3627" y="714052"/>
            <a:ext cx="6978869" cy="1754326"/>
          </a:xfrm>
          <a:prstGeom prst="rect">
            <a:avLst/>
          </a:prstGeom>
          <a:solidFill>
            <a:srgbClr val="FFFF00"/>
          </a:solidFill>
        </p:spPr>
        <p:txBody>
          <a:bodyPr wrap="square">
            <a:spAutoFit/>
          </a:bodyPr>
          <a:lstStyle/>
          <a:p>
            <a:r>
              <a:rPr lang="fr-FR" dirty="0" smtClean="0"/>
              <a:t>Créer </a:t>
            </a:r>
            <a:r>
              <a:rPr lang="fr-FR" dirty="0"/>
              <a:t>du contenu et des expériences immersives, intégrant l’intelligence artificielle (IA), la réalité augmentée et virtuelle (AR/VR), la </a:t>
            </a:r>
            <a:r>
              <a:rPr lang="fr-FR" dirty="0" err="1"/>
              <a:t>blockchain</a:t>
            </a:r>
            <a:r>
              <a:rPr lang="fr-FR" dirty="0"/>
              <a:t>, les jumeaux numériques, les technologies de pointe, le cloud, les monnaies numériques, les jetons non fongibles (NFT), les plateformes sociales, le commerce électronique et les places de marché numériques.</a:t>
            </a:r>
          </a:p>
        </p:txBody>
      </p:sp>
      <p:pic>
        <p:nvPicPr>
          <p:cNvPr id="2" name="Image 1" descr="Virtual Reality | (Roughly) Dail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8153" y="2764178"/>
            <a:ext cx="6539405" cy="3973446"/>
          </a:xfrm>
          <a:prstGeom prst="rect">
            <a:avLst/>
          </a:prstGeom>
        </p:spPr>
      </p:pic>
    </p:spTree>
    <p:extLst>
      <p:ext uri="{BB962C8B-B14F-4D97-AF65-F5344CB8AC3E}">
        <p14:creationId xmlns:p14="http://schemas.microsoft.com/office/powerpoint/2010/main" val="3991122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1638" y="895272"/>
            <a:ext cx="4937827" cy="369332"/>
          </a:xfrm>
          <a:prstGeom prst="rect">
            <a:avLst/>
          </a:prstGeom>
          <a:solidFill>
            <a:schemeClr val="tx2">
              <a:lumMod val="40000"/>
              <a:lumOff val="60000"/>
            </a:schemeClr>
          </a:solidFill>
        </p:spPr>
        <p:txBody>
          <a:bodyPr wrap="none">
            <a:spAutoFit/>
          </a:bodyPr>
          <a:lstStyle/>
          <a:p>
            <a:r>
              <a:rPr lang="fr-FR" dirty="0"/>
              <a:t>https://www.youtube.com/watch?v=oIObppvnh_0</a:t>
            </a:r>
          </a:p>
        </p:txBody>
      </p:sp>
      <p:pic>
        <p:nvPicPr>
          <p:cNvPr id="3" name="Image 2"/>
          <p:cNvPicPr>
            <a:picLocks noChangeAspect="1"/>
          </p:cNvPicPr>
          <p:nvPr/>
        </p:nvPicPr>
        <p:blipFill>
          <a:blip r:embed="rId2"/>
          <a:stretch>
            <a:fillRect/>
          </a:stretch>
        </p:blipFill>
        <p:spPr>
          <a:xfrm>
            <a:off x="1876097" y="1524404"/>
            <a:ext cx="8797158" cy="4718741"/>
          </a:xfrm>
          <a:prstGeom prst="rect">
            <a:avLst/>
          </a:prstGeom>
        </p:spPr>
      </p:pic>
      <p:sp>
        <p:nvSpPr>
          <p:cNvPr id="4" name="Rectangle à coins arrondis 3"/>
          <p:cNvSpPr/>
          <p:nvPr/>
        </p:nvSpPr>
        <p:spPr>
          <a:xfrm>
            <a:off x="7961586" y="895272"/>
            <a:ext cx="3594538" cy="933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CE QUE LES MARQUES PEUVENT EN RETIRER</a:t>
            </a:r>
            <a:endParaRPr lang="fr-FR" dirty="0"/>
          </a:p>
        </p:txBody>
      </p:sp>
    </p:spTree>
    <p:extLst>
      <p:ext uri="{BB962C8B-B14F-4D97-AF65-F5344CB8AC3E}">
        <p14:creationId xmlns:p14="http://schemas.microsoft.com/office/powerpoint/2010/main" val="2000367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0122" y="706086"/>
            <a:ext cx="4919232" cy="369332"/>
          </a:xfrm>
          <a:prstGeom prst="rect">
            <a:avLst/>
          </a:prstGeom>
          <a:solidFill>
            <a:schemeClr val="bg1">
              <a:lumMod val="95000"/>
            </a:schemeClr>
          </a:solidFill>
        </p:spPr>
        <p:txBody>
          <a:bodyPr wrap="none">
            <a:spAutoFit/>
          </a:bodyPr>
          <a:lstStyle/>
          <a:p>
            <a:r>
              <a:rPr lang="fr-FR" dirty="0"/>
              <a:t>https://www.youtube.com/watch?v=fYZowno65iQ</a:t>
            </a:r>
          </a:p>
        </p:txBody>
      </p:sp>
      <p:pic>
        <p:nvPicPr>
          <p:cNvPr id="3" name="Image 2"/>
          <p:cNvPicPr>
            <a:picLocks noChangeAspect="1"/>
          </p:cNvPicPr>
          <p:nvPr/>
        </p:nvPicPr>
        <p:blipFill>
          <a:blip r:embed="rId2"/>
          <a:stretch>
            <a:fillRect/>
          </a:stretch>
        </p:blipFill>
        <p:spPr>
          <a:xfrm>
            <a:off x="1453883" y="1282561"/>
            <a:ext cx="9298199" cy="4787164"/>
          </a:xfrm>
          <a:prstGeom prst="rect">
            <a:avLst/>
          </a:prstGeom>
        </p:spPr>
      </p:pic>
      <p:sp>
        <p:nvSpPr>
          <p:cNvPr id="4" name="Rectangle à coins arrondis 3"/>
          <p:cNvSpPr/>
          <p:nvPr/>
        </p:nvSpPr>
        <p:spPr>
          <a:xfrm>
            <a:off x="8655269" y="706086"/>
            <a:ext cx="2680138" cy="10754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UNE EXPERIENCE DANS LE METAVERSE</a:t>
            </a:r>
            <a:endParaRPr lang="fr-FR" dirty="0"/>
          </a:p>
        </p:txBody>
      </p:sp>
    </p:spTree>
    <p:extLst>
      <p:ext uri="{BB962C8B-B14F-4D97-AF65-F5344CB8AC3E}">
        <p14:creationId xmlns:p14="http://schemas.microsoft.com/office/powerpoint/2010/main" val="28667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2267" y="784913"/>
            <a:ext cx="4963410" cy="369332"/>
          </a:xfrm>
          <a:prstGeom prst="rect">
            <a:avLst/>
          </a:prstGeom>
          <a:solidFill>
            <a:schemeClr val="bg1">
              <a:lumMod val="95000"/>
            </a:schemeClr>
          </a:solidFill>
        </p:spPr>
        <p:txBody>
          <a:bodyPr wrap="none">
            <a:spAutoFit/>
          </a:bodyPr>
          <a:lstStyle/>
          <a:p>
            <a:r>
              <a:rPr lang="fr-FR" dirty="0"/>
              <a:t>https://www.youtube.com/watch?v=tc_ofY5WFw8</a:t>
            </a:r>
          </a:p>
        </p:txBody>
      </p:sp>
      <p:pic>
        <p:nvPicPr>
          <p:cNvPr id="3" name="Image 2"/>
          <p:cNvPicPr>
            <a:picLocks noChangeAspect="1"/>
          </p:cNvPicPr>
          <p:nvPr/>
        </p:nvPicPr>
        <p:blipFill>
          <a:blip r:embed="rId2"/>
          <a:stretch>
            <a:fillRect/>
          </a:stretch>
        </p:blipFill>
        <p:spPr>
          <a:xfrm>
            <a:off x="2586552" y="1802750"/>
            <a:ext cx="6735115" cy="3820058"/>
          </a:xfrm>
          <a:prstGeom prst="rect">
            <a:avLst/>
          </a:prstGeom>
        </p:spPr>
      </p:pic>
      <p:sp>
        <p:nvSpPr>
          <p:cNvPr id="4" name="Rectangle à coins arrondis 3"/>
          <p:cNvSpPr/>
          <p:nvPr/>
        </p:nvSpPr>
        <p:spPr>
          <a:xfrm>
            <a:off x="7693572" y="784913"/>
            <a:ext cx="3436883" cy="9019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L’INFLUENCE SUR L’HABITAT ET L’ARCHITECTURE</a:t>
            </a:r>
            <a:endParaRPr lang="fr-FR" dirty="0"/>
          </a:p>
        </p:txBody>
      </p:sp>
    </p:spTree>
    <p:extLst>
      <p:ext uri="{BB962C8B-B14F-4D97-AF65-F5344CB8AC3E}">
        <p14:creationId xmlns:p14="http://schemas.microsoft.com/office/powerpoint/2010/main" val="723897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4527" y="942568"/>
            <a:ext cx="4952766" cy="369332"/>
          </a:xfrm>
          <a:prstGeom prst="rect">
            <a:avLst/>
          </a:prstGeom>
          <a:solidFill>
            <a:schemeClr val="bg1">
              <a:lumMod val="95000"/>
            </a:schemeClr>
          </a:solidFill>
        </p:spPr>
        <p:txBody>
          <a:bodyPr wrap="none">
            <a:spAutoFit/>
          </a:bodyPr>
          <a:lstStyle/>
          <a:p>
            <a:r>
              <a:rPr lang="fr-FR" dirty="0"/>
              <a:t>https://www.youtube.com/watch?v=vdvG6wrJoUE</a:t>
            </a:r>
          </a:p>
        </p:txBody>
      </p:sp>
      <p:pic>
        <p:nvPicPr>
          <p:cNvPr id="3" name="Image 2"/>
          <p:cNvPicPr>
            <a:picLocks noChangeAspect="1"/>
          </p:cNvPicPr>
          <p:nvPr/>
        </p:nvPicPr>
        <p:blipFill>
          <a:blip r:embed="rId2"/>
          <a:stretch>
            <a:fillRect/>
          </a:stretch>
        </p:blipFill>
        <p:spPr>
          <a:xfrm>
            <a:off x="2253051" y="1891104"/>
            <a:ext cx="6868484" cy="3801005"/>
          </a:xfrm>
          <a:prstGeom prst="rect">
            <a:avLst/>
          </a:prstGeom>
        </p:spPr>
      </p:pic>
      <p:sp>
        <p:nvSpPr>
          <p:cNvPr id="4" name="Rectangle à coins arrondis 3"/>
          <p:cNvSpPr/>
          <p:nvPr/>
        </p:nvSpPr>
        <p:spPr>
          <a:xfrm>
            <a:off x="8213834" y="942568"/>
            <a:ext cx="2680138" cy="949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LES 4 PRINCIPAUX METAVERSES</a:t>
            </a:r>
            <a:endParaRPr lang="fr-FR" dirty="0"/>
          </a:p>
        </p:txBody>
      </p:sp>
    </p:spTree>
    <p:extLst>
      <p:ext uri="{BB962C8B-B14F-4D97-AF65-F5344CB8AC3E}">
        <p14:creationId xmlns:p14="http://schemas.microsoft.com/office/powerpoint/2010/main" val="2012713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0677" y="989865"/>
            <a:ext cx="4980659" cy="369332"/>
          </a:xfrm>
          <a:prstGeom prst="rect">
            <a:avLst/>
          </a:prstGeom>
          <a:solidFill>
            <a:schemeClr val="bg1">
              <a:lumMod val="95000"/>
            </a:schemeClr>
          </a:solidFill>
        </p:spPr>
        <p:txBody>
          <a:bodyPr wrap="none">
            <a:spAutoFit/>
          </a:bodyPr>
          <a:lstStyle/>
          <a:p>
            <a:r>
              <a:rPr lang="fr-FR" dirty="0"/>
              <a:t>https://www.youtube.com/watch?v=PCcUNVPN6ts</a:t>
            </a:r>
          </a:p>
        </p:txBody>
      </p:sp>
      <p:pic>
        <p:nvPicPr>
          <p:cNvPr id="3" name="Image 2"/>
          <p:cNvPicPr>
            <a:picLocks noChangeAspect="1"/>
          </p:cNvPicPr>
          <p:nvPr/>
        </p:nvPicPr>
        <p:blipFill>
          <a:blip r:embed="rId2"/>
          <a:stretch>
            <a:fillRect/>
          </a:stretch>
        </p:blipFill>
        <p:spPr>
          <a:xfrm>
            <a:off x="310677" y="1558553"/>
            <a:ext cx="4765820" cy="2771314"/>
          </a:xfrm>
          <a:prstGeom prst="rect">
            <a:avLst/>
          </a:prstGeom>
        </p:spPr>
      </p:pic>
      <p:sp>
        <p:nvSpPr>
          <p:cNvPr id="4" name="Rectangle 3"/>
          <p:cNvSpPr/>
          <p:nvPr/>
        </p:nvSpPr>
        <p:spPr>
          <a:xfrm>
            <a:off x="6500090" y="2124983"/>
            <a:ext cx="4835876" cy="369332"/>
          </a:xfrm>
          <a:prstGeom prst="rect">
            <a:avLst/>
          </a:prstGeom>
          <a:solidFill>
            <a:schemeClr val="bg2">
              <a:lumMod val="90000"/>
            </a:schemeClr>
          </a:solidFill>
        </p:spPr>
        <p:txBody>
          <a:bodyPr wrap="none">
            <a:spAutoFit/>
          </a:bodyPr>
          <a:lstStyle/>
          <a:p>
            <a:r>
              <a:rPr lang="fr-FR" dirty="0"/>
              <a:t>https://www.youtube.com/watch?v=QTXpJ1v7UlI</a:t>
            </a:r>
          </a:p>
        </p:txBody>
      </p:sp>
      <p:pic>
        <p:nvPicPr>
          <p:cNvPr id="5" name="Image 4"/>
          <p:cNvPicPr>
            <a:picLocks noChangeAspect="1"/>
          </p:cNvPicPr>
          <p:nvPr/>
        </p:nvPicPr>
        <p:blipFill>
          <a:blip r:embed="rId3"/>
          <a:stretch>
            <a:fillRect/>
          </a:stretch>
        </p:blipFill>
        <p:spPr>
          <a:xfrm>
            <a:off x="5291336" y="2640134"/>
            <a:ext cx="6668431" cy="3753374"/>
          </a:xfrm>
          <a:prstGeom prst="rect">
            <a:avLst/>
          </a:prstGeom>
        </p:spPr>
      </p:pic>
      <p:sp>
        <p:nvSpPr>
          <p:cNvPr id="6" name="Rectangle à coins arrondis 5"/>
          <p:cNvSpPr/>
          <p:nvPr/>
        </p:nvSpPr>
        <p:spPr>
          <a:xfrm>
            <a:off x="8213834" y="942568"/>
            <a:ext cx="2680138" cy="949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METAVERSES ET MODE</a:t>
            </a:r>
            <a:endParaRPr lang="fr-FR" dirty="0"/>
          </a:p>
        </p:txBody>
      </p:sp>
    </p:spTree>
    <p:extLst>
      <p:ext uri="{BB962C8B-B14F-4D97-AF65-F5344CB8AC3E}">
        <p14:creationId xmlns:p14="http://schemas.microsoft.com/office/powerpoint/2010/main" val="1203247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034" y="1084458"/>
            <a:ext cx="4894097" cy="369332"/>
          </a:xfrm>
          <a:prstGeom prst="rect">
            <a:avLst/>
          </a:prstGeom>
          <a:solidFill>
            <a:schemeClr val="bg1">
              <a:lumMod val="95000"/>
            </a:schemeClr>
          </a:solidFill>
        </p:spPr>
        <p:txBody>
          <a:bodyPr wrap="none">
            <a:spAutoFit/>
          </a:bodyPr>
          <a:lstStyle/>
          <a:p>
            <a:r>
              <a:rPr lang="fr-FR" dirty="0"/>
              <a:t>https://www.youtube.com/watch?v=FddOEo7lv4Y</a:t>
            </a:r>
          </a:p>
        </p:txBody>
      </p:sp>
      <p:pic>
        <p:nvPicPr>
          <p:cNvPr id="3" name="Image 2"/>
          <p:cNvPicPr>
            <a:picLocks noChangeAspect="1"/>
          </p:cNvPicPr>
          <p:nvPr/>
        </p:nvPicPr>
        <p:blipFill>
          <a:blip r:embed="rId2"/>
          <a:stretch>
            <a:fillRect/>
          </a:stretch>
        </p:blipFill>
        <p:spPr>
          <a:xfrm>
            <a:off x="2498869" y="1894392"/>
            <a:ext cx="6563641" cy="3762900"/>
          </a:xfrm>
          <a:prstGeom prst="rect">
            <a:avLst/>
          </a:prstGeom>
        </p:spPr>
      </p:pic>
      <p:sp>
        <p:nvSpPr>
          <p:cNvPr id="4" name="Rectangle à coins arrondis 3"/>
          <p:cNvSpPr/>
          <p:nvPr/>
        </p:nvSpPr>
        <p:spPr>
          <a:xfrm>
            <a:off x="8213834" y="942568"/>
            <a:ext cx="2680138" cy="9492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METAVERSES ET RETAIL</a:t>
            </a:r>
            <a:endParaRPr lang="fr-FR" dirty="0"/>
          </a:p>
        </p:txBody>
      </p:sp>
    </p:spTree>
    <p:extLst>
      <p:ext uri="{BB962C8B-B14F-4D97-AF65-F5344CB8AC3E}">
        <p14:creationId xmlns:p14="http://schemas.microsoft.com/office/powerpoint/2010/main" val="4026075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108027" y="713312"/>
            <a:ext cx="6353503" cy="3815825"/>
          </a:xfrm>
          <a:prstGeom prst="rect">
            <a:avLst/>
          </a:prstGeom>
        </p:spPr>
      </p:pic>
      <p:pic>
        <p:nvPicPr>
          <p:cNvPr id="3" name="Image 2"/>
          <p:cNvPicPr>
            <a:picLocks noChangeAspect="1"/>
          </p:cNvPicPr>
          <p:nvPr/>
        </p:nvPicPr>
        <p:blipFill>
          <a:blip r:embed="rId3"/>
          <a:stretch>
            <a:fillRect/>
          </a:stretch>
        </p:blipFill>
        <p:spPr>
          <a:xfrm>
            <a:off x="348656" y="3881780"/>
            <a:ext cx="6954220" cy="2152950"/>
          </a:xfrm>
          <a:prstGeom prst="rect">
            <a:avLst/>
          </a:prstGeom>
        </p:spPr>
      </p:pic>
      <p:sp>
        <p:nvSpPr>
          <p:cNvPr id="4" name="Rectangle 3"/>
          <p:cNvSpPr/>
          <p:nvPr/>
        </p:nvSpPr>
        <p:spPr>
          <a:xfrm>
            <a:off x="348656" y="713312"/>
            <a:ext cx="6096000" cy="646331"/>
          </a:xfrm>
          <a:prstGeom prst="rect">
            <a:avLst/>
          </a:prstGeom>
          <a:solidFill>
            <a:srgbClr val="FF0000"/>
          </a:solidFill>
        </p:spPr>
        <p:txBody>
          <a:bodyPr>
            <a:spAutoFit/>
          </a:bodyPr>
          <a:lstStyle/>
          <a:p>
            <a:r>
              <a:rPr lang="fr-FR" dirty="0"/>
              <a:t>https://metavers-tribune.com/les-metavers-du-monde-reel-seront-plus-magiques-que-la-realite-virtuelle/</a:t>
            </a:r>
          </a:p>
        </p:txBody>
      </p:sp>
    </p:spTree>
    <p:extLst>
      <p:ext uri="{BB962C8B-B14F-4D97-AF65-F5344CB8AC3E}">
        <p14:creationId xmlns:p14="http://schemas.microsoft.com/office/powerpoint/2010/main" val="3975050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826468" y="1589686"/>
            <a:ext cx="4913587" cy="4913587"/>
          </a:xfrm>
          <a:prstGeom prst="rect">
            <a:avLst/>
          </a:prstGeom>
        </p:spPr>
      </p:pic>
      <p:pic>
        <p:nvPicPr>
          <p:cNvPr id="3" name="Image 2"/>
          <p:cNvPicPr>
            <a:picLocks noChangeAspect="1"/>
          </p:cNvPicPr>
          <p:nvPr/>
        </p:nvPicPr>
        <p:blipFill>
          <a:blip r:embed="rId3"/>
          <a:stretch>
            <a:fillRect/>
          </a:stretch>
        </p:blipFill>
        <p:spPr>
          <a:xfrm>
            <a:off x="439155" y="754391"/>
            <a:ext cx="6773220" cy="2724530"/>
          </a:xfrm>
          <a:prstGeom prst="rect">
            <a:avLst/>
          </a:prstGeom>
        </p:spPr>
      </p:pic>
      <p:sp>
        <p:nvSpPr>
          <p:cNvPr id="4" name="Rectangle 3"/>
          <p:cNvSpPr/>
          <p:nvPr/>
        </p:nvSpPr>
        <p:spPr>
          <a:xfrm>
            <a:off x="439155" y="4351284"/>
            <a:ext cx="6087769" cy="923330"/>
          </a:xfrm>
          <a:prstGeom prst="rect">
            <a:avLst/>
          </a:prstGeom>
          <a:solidFill>
            <a:srgbClr val="FF0000"/>
          </a:solidFill>
        </p:spPr>
        <p:txBody>
          <a:bodyPr wrap="square">
            <a:spAutoFit/>
          </a:bodyPr>
          <a:lstStyle/>
          <a:p>
            <a:r>
              <a:rPr lang="fr-FR" dirty="0"/>
              <a:t>https://metavers-tribune.com/chronoswiss-ouvre-la-premiere-boutique-du-monde-de-lhorlogerie-dans-le-metavers/</a:t>
            </a:r>
          </a:p>
        </p:txBody>
      </p:sp>
      <p:sp>
        <p:nvSpPr>
          <p:cNvPr id="5" name="Rectangle à coins arrondis 4"/>
          <p:cNvSpPr/>
          <p:nvPr/>
        </p:nvSpPr>
        <p:spPr>
          <a:xfrm>
            <a:off x="3231931" y="5596759"/>
            <a:ext cx="2380593" cy="9065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WEARABLES</a:t>
            </a:r>
            <a:endParaRPr lang="fr-FR" dirty="0"/>
          </a:p>
        </p:txBody>
      </p:sp>
    </p:spTree>
    <p:extLst>
      <p:ext uri="{BB962C8B-B14F-4D97-AF65-F5344CB8AC3E}">
        <p14:creationId xmlns:p14="http://schemas.microsoft.com/office/powerpoint/2010/main" val="1336163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52639" y="1097530"/>
            <a:ext cx="6525536" cy="4410691"/>
          </a:xfrm>
          <a:prstGeom prst="rect">
            <a:avLst/>
          </a:prstGeom>
        </p:spPr>
      </p:pic>
      <p:sp>
        <p:nvSpPr>
          <p:cNvPr id="3" name="Rectangle 2"/>
          <p:cNvSpPr/>
          <p:nvPr/>
        </p:nvSpPr>
        <p:spPr>
          <a:xfrm>
            <a:off x="452639" y="5508221"/>
            <a:ext cx="6525536" cy="646331"/>
          </a:xfrm>
          <a:prstGeom prst="rect">
            <a:avLst/>
          </a:prstGeom>
          <a:solidFill>
            <a:srgbClr val="FF0000"/>
          </a:solidFill>
        </p:spPr>
        <p:txBody>
          <a:bodyPr wrap="square">
            <a:spAutoFit/>
          </a:bodyPr>
          <a:lstStyle/>
          <a:p>
            <a:r>
              <a:rPr lang="fr-FR" dirty="0"/>
              <a:t>https://metavers-tribune.com/le-parfum-dans-le-metavers-les-marques-de-beaute-se-lancent-dans-laventure/</a:t>
            </a:r>
          </a:p>
        </p:txBody>
      </p:sp>
      <p:pic>
        <p:nvPicPr>
          <p:cNvPr id="4098" name="Picture 2" descr="https://metavers-tribune.com/wp-content/uploads/2022/10/p-1-inside-the-smell-a-verse-meet-the-companies-trying-to-bring-smell-to-the-metaverse.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768100" y="708302"/>
            <a:ext cx="6071804" cy="3415390"/>
          </a:xfrm>
          <a:prstGeom prst="irregularSeal2">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38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9394" y="600469"/>
            <a:ext cx="6159062" cy="600164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fr-FR" sz="2400" dirty="0"/>
              <a:t>La </a:t>
            </a:r>
            <a:r>
              <a:rPr lang="fr-FR" sz="2400" dirty="0" err="1"/>
              <a:t>cryptomonnaie</a:t>
            </a:r>
            <a:r>
              <a:rPr lang="fr-FR" sz="2400" dirty="0"/>
              <a:t> ne peut exister sans la </a:t>
            </a:r>
            <a:r>
              <a:rPr lang="fr-FR" sz="2400" dirty="0" err="1"/>
              <a:t>blockchain</a:t>
            </a:r>
            <a:r>
              <a:rPr lang="fr-FR" sz="2400" dirty="0"/>
              <a:t>. La </a:t>
            </a:r>
            <a:r>
              <a:rPr lang="fr-FR" sz="2400" dirty="0" err="1"/>
              <a:t>cryptomonnaie</a:t>
            </a:r>
            <a:r>
              <a:rPr lang="fr-FR" sz="2400" dirty="0"/>
              <a:t> repose sur la cryptographie.</a:t>
            </a:r>
          </a:p>
          <a:p>
            <a:endParaRPr lang="fr-FR" sz="2400" dirty="0"/>
          </a:p>
          <a:p>
            <a:pPr marL="285750" indent="-285750">
              <a:buFont typeface="Wingdings" panose="05000000000000000000" pitchFamily="2" charset="2"/>
              <a:buChar char="ü"/>
            </a:pPr>
            <a:r>
              <a:rPr lang="fr-FR" sz="2400" dirty="0" smtClean="0"/>
              <a:t>2008</a:t>
            </a:r>
            <a:r>
              <a:rPr lang="fr-FR" sz="2400" dirty="0"/>
              <a:t>, création par Satoshi </a:t>
            </a:r>
            <a:r>
              <a:rPr lang="fr-FR" sz="2400" dirty="0" err="1" smtClean="0"/>
              <a:t>Nakamoto</a:t>
            </a:r>
            <a:endParaRPr lang="fr-FR" sz="2400" dirty="0"/>
          </a:p>
          <a:p>
            <a:pPr marL="285750" indent="-285750">
              <a:buFont typeface="Wingdings" panose="05000000000000000000" pitchFamily="2" charset="2"/>
              <a:buChar char="ü"/>
            </a:pPr>
            <a:r>
              <a:rPr lang="fr-FR" sz="2400" dirty="0"/>
              <a:t>2009, création du premier bloc</a:t>
            </a:r>
          </a:p>
          <a:p>
            <a:pPr marL="285750" indent="-285750">
              <a:buFont typeface="Wingdings" panose="05000000000000000000" pitchFamily="2" charset="2"/>
              <a:buChar char="ü"/>
            </a:pPr>
            <a:r>
              <a:rPr lang="fr-FR" sz="2400" dirty="0"/>
              <a:t>22 mai, achat d’une pizza en Bitcoins</a:t>
            </a:r>
          </a:p>
          <a:p>
            <a:pPr marL="285750" indent="-285750">
              <a:buFont typeface="Wingdings" panose="05000000000000000000" pitchFamily="2" charset="2"/>
              <a:buChar char="ü"/>
            </a:pPr>
            <a:r>
              <a:rPr lang="fr-FR" sz="2400" dirty="0"/>
              <a:t>Tous les 22 mai, c’est la fête des cryptos</a:t>
            </a:r>
          </a:p>
          <a:p>
            <a:pPr marL="285750" indent="-285750">
              <a:buFont typeface="Wingdings" panose="05000000000000000000" pitchFamily="2" charset="2"/>
              <a:buChar char="ü"/>
            </a:pPr>
            <a:r>
              <a:rPr lang="fr-FR" sz="2400" dirty="0"/>
              <a:t>2012, création de la fondation Bitcoin</a:t>
            </a:r>
          </a:p>
          <a:p>
            <a:pPr marL="285750" indent="-285750">
              <a:buFont typeface="Wingdings" panose="05000000000000000000" pitchFamily="2" charset="2"/>
              <a:buChar char="ü"/>
            </a:pPr>
            <a:r>
              <a:rPr lang="fr-FR" sz="2400" dirty="0"/>
              <a:t>Octobre 2012, publication du rapport de la BCE sur la technologie </a:t>
            </a:r>
            <a:r>
              <a:rPr lang="fr-FR" sz="2400" dirty="0" err="1"/>
              <a:t>Blockchain</a:t>
            </a:r>
            <a:endParaRPr lang="fr-FR" sz="2400" dirty="0"/>
          </a:p>
          <a:p>
            <a:pPr marL="285750" indent="-285750">
              <a:buFont typeface="Wingdings" panose="05000000000000000000" pitchFamily="2" charset="2"/>
              <a:buChar char="ü"/>
            </a:pPr>
            <a:r>
              <a:rPr lang="fr-FR" sz="2400" dirty="0" smtClean="0"/>
              <a:t>2013</a:t>
            </a:r>
            <a:r>
              <a:rPr lang="fr-FR" sz="2400" dirty="0"/>
              <a:t>, Reconnaissance des cryptos par l’Allemagne</a:t>
            </a:r>
          </a:p>
          <a:p>
            <a:pPr marL="285750" indent="-285750">
              <a:buFont typeface="Wingdings" panose="05000000000000000000" pitchFamily="2" charset="2"/>
              <a:buChar char="ü"/>
            </a:pPr>
            <a:r>
              <a:rPr lang="fr-FR" sz="2400" dirty="0"/>
              <a:t>Novembre 2017, premier billet sur la crypto par l’AMF avec plein de recommandations de prudence</a:t>
            </a:r>
          </a:p>
        </p:txBody>
      </p:sp>
      <p:pic>
        <p:nvPicPr>
          <p:cNvPr id="4" name="Image 3"/>
          <p:cNvPicPr>
            <a:picLocks noChangeAspect="1"/>
          </p:cNvPicPr>
          <p:nvPr/>
        </p:nvPicPr>
        <p:blipFill>
          <a:blip r:embed="rId2"/>
          <a:stretch>
            <a:fillRect/>
          </a:stretch>
        </p:blipFill>
        <p:spPr>
          <a:xfrm>
            <a:off x="6956943" y="862181"/>
            <a:ext cx="4709540" cy="3899005"/>
          </a:xfrm>
          <a:prstGeom prst="rect">
            <a:avLst/>
          </a:prstGeom>
        </p:spPr>
      </p:pic>
    </p:spTree>
    <p:extLst>
      <p:ext uri="{BB962C8B-B14F-4D97-AF65-F5344CB8AC3E}">
        <p14:creationId xmlns:p14="http://schemas.microsoft.com/office/powerpoint/2010/main" val="2188403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11664" y="516816"/>
            <a:ext cx="7354326" cy="2324424"/>
          </a:xfrm>
          <a:prstGeom prst="rect">
            <a:avLst/>
          </a:prstGeom>
        </p:spPr>
      </p:pic>
      <p:pic>
        <p:nvPicPr>
          <p:cNvPr id="3" name="Image 2"/>
          <p:cNvPicPr>
            <a:picLocks noChangeAspect="1"/>
          </p:cNvPicPr>
          <p:nvPr/>
        </p:nvPicPr>
        <p:blipFill>
          <a:blip r:embed="rId3"/>
          <a:stretch>
            <a:fillRect/>
          </a:stretch>
        </p:blipFill>
        <p:spPr>
          <a:xfrm>
            <a:off x="5191230" y="2065282"/>
            <a:ext cx="7000770" cy="3937933"/>
          </a:xfrm>
          <a:prstGeom prst="wedgeEllipseCallout">
            <a:avLst/>
          </a:prstGeom>
        </p:spPr>
      </p:pic>
      <p:sp>
        <p:nvSpPr>
          <p:cNvPr id="4" name="Rectangle 3"/>
          <p:cNvSpPr/>
          <p:nvPr/>
        </p:nvSpPr>
        <p:spPr>
          <a:xfrm>
            <a:off x="462455" y="5356884"/>
            <a:ext cx="6096000" cy="646331"/>
          </a:xfrm>
          <a:prstGeom prst="rect">
            <a:avLst/>
          </a:prstGeom>
          <a:solidFill>
            <a:srgbClr val="FF0000"/>
          </a:solidFill>
        </p:spPr>
        <p:txBody>
          <a:bodyPr>
            <a:spAutoFit/>
          </a:bodyPr>
          <a:lstStyle/>
          <a:p>
            <a:r>
              <a:rPr lang="fr-FR" dirty="0"/>
              <a:t>https://metavers-tribune.com/quelles-opportunites-pour-les-banques-dans-le-metavers/</a:t>
            </a:r>
          </a:p>
        </p:txBody>
      </p:sp>
    </p:spTree>
    <p:extLst>
      <p:ext uri="{BB962C8B-B14F-4D97-AF65-F5344CB8AC3E}">
        <p14:creationId xmlns:p14="http://schemas.microsoft.com/office/powerpoint/2010/main" val="1507692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47887" y="1549497"/>
            <a:ext cx="6020640" cy="4105848"/>
          </a:xfrm>
          <a:prstGeom prst="rect">
            <a:avLst/>
          </a:prstGeom>
        </p:spPr>
      </p:pic>
      <p:sp>
        <p:nvSpPr>
          <p:cNvPr id="3" name="Rectangle 2"/>
          <p:cNvSpPr/>
          <p:nvPr/>
        </p:nvSpPr>
        <p:spPr>
          <a:xfrm>
            <a:off x="247887" y="677946"/>
            <a:ext cx="6096000" cy="923330"/>
          </a:xfrm>
          <a:prstGeom prst="rect">
            <a:avLst/>
          </a:prstGeom>
          <a:solidFill>
            <a:srgbClr val="FFFF00"/>
          </a:solidFill>
        </p:spPr>
        <p:txBody>
          <a:bodyPr>
            <a:spAutoFit/>
          </a:bodyPr>
          <a:lstStyle/>
          <a:p>
            <a:r>
              <a:rPr lang="en-US" b="1" dirty="0">
                <a:solidFill>
                  <a:srgbClr val="0F2741"/>
                </a:solidFill>
                <a:latin typeface="Open Sans" panose="020B0606030504020204" pitchFamily="34" charset="0"/>
              </a:rPr>
              <a:t>Number of mobile apps with the keyword "</a:t>
            </a:r>
            <a:r>
              <a:rPr lang="en-US" b="1" dirty="0" err="1">
                <a:solidFill>
                  <a:srgbClr val="0F2741"/>
                </a:solidFill>
                <a:latin typeface="Open Sans" panose="020B0606030504020204" pitchFamily="34" charset="0"/>
              </a:rPr>
              <a:t>metaverse</a:t>
            </a:r>
            <a:r>
              <a:rPr lang="en-US" b="1" dirty="0">
                <a:solidFill>
                  <a:srgbClr val="0F2741"/>
                </a:solidFill>
                <a:latin typeface="Open Sans" panose="020B0606030504020204" pitchFamily="34" charset="0"/>
              </a:rPr>
              <a:t>" in their name or description as of February 2022, by category</a:t>
            </a:r>
            <a:endParaRPr lang="fr-FR" b="1" dirty="0">
              <a:solidFill>
                <a:srgbClr val="0F2741"/>
              </a:solidFill>
              <a:latin typeface="Open Sans" panose="020B0606030504020204" pitchFamily="34" charset="0"/>
            </a:endParaRPr>
          </a:p>
        </p:txBody>
      </p:sp>
      <p:pic>
        <p:nvPicPr>
          <p:cNvPr id="4" name="Image 3"/>
          <p:cNvPicPr>
            <a:picLocks noChangeAspect="1"/>
          </p:cNvPicPr>
          <p:nvPr/>
        </p:nvPicPr>
        <p:blipFill>
          <a:blip r:embed="rId3"/>
          <a:stretch>
            <a:fillRect/>
          </a:stretch>
        </p:blipFill>
        <p:spPr>
          <a:xfrm>
            <a:off x="6268527" y="1549497"/>
            <a:ext cx="5923473" cy="4105848"/>
          </a:xfrm>
          <a:prstGeom prst="rect">
            <a:avLst/>
          </a:prstGeom>
        </p:spPr>
      </p:pic>
      <p:sp>
        <p:nvSpPr>
          <p:cNvPr id="5" name="Rectangle 4"/>
          <p:cNvSpPr/>
          <p:nvPr/>
        </p:nvSpPr>
        <p:spPr>
          <a:xfrm>
            <a:off x="6343887" y="677946"/>
            <a:ext cx="5848113" cy="923330"/>
          </a:xfrm>
          <a:prstGeom prst="rect">
            <a:avLst/>
          </a:prstGeom>
          <a:solidFill>
            <a:srgbClr val="FF0000"/>
          </a:solidFill>
        </p:spPr>
        <p:txBody>
          <a:bodyPr wrap="square">
            <a:spAutoFit/>
          </a:bodyPr>
          <a:lstStyle/>
          <a:p>
            <a:r>
              <a:rPr lang="en-US" b="1" dirty="0">
                <a:solidFill>
                  <a:srgbClr val="0F2741"/>
                </a:solidFill>
                <a:latin typeface="Open Sans" panose="020B0606030504020204" pitchFamily="34" charset="0"/>
              </a:rPr>
              <a:t>Share of adults in the United States joining or considering joining the </a:t>
            </a:r>
            <a:r>
              <a:rPr lang="en-US" b="1" dirty="0" err="1">
                <a:solidFill>
                  <a:srgbClr val="0F2741"/>
                </a:solidFill>
                <a:latin typeface="Open Sans" panose="020B0606030504020204" pitchFamily="34" charset="0"/>
              </a:rPr>
              <a:t>metaverse</a:t>
            </a:r>
            <a:r>
              <a:rPr lang="en-US" b="1" dirty="0">
                <a:solidFill>
                  <a:srgbClr val="0F2741"/>
                </a:solidFill>
                <a:latin typeface="Open Sans" panose="020B0606030504020204" pitchFamily="34" charset="0"/>
              </a:rPr>
              <a:t> for various reasons as of December 2021</a:t>
            </a:r>
            <a:endParaRPr lang="fr-FR" dirty="0"/>
          </a:p>
        </p:txBody>
      </p:sp>
    </p:spTree>
    <p:extLst>
      <p:ext uri="{BB962C8B-B14F-4D97-AF65-F5344CB8AC3E}">
        <p14:creationId xmlns:p14="http://schemas.microsoft.com/office/powerpoint/2010/main" val="2436622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LA NOTION DE TOKEN</a:t>
            </a:r>
            <a:endParaRPr lang="fr-FR" dirty="0"/>
          </a:p>
        </p:txBody>
      </p:sp>
    </p:spTree>
    <p:extLst>
      <p:ext uri="{BB962C8B-B14F-4D97-AF65-F5344CB8AC3E}">
        <p14:creationId xmlns:p14="http://schemas.microsoft.com/office/powerpoint/2010/main" val="1329261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0242" y="469603"/>
            <a:ext cx="5202963" cy="369332"/>
          </a:xfrm>
          <a:prstGeom prst="rect">
            <a:avLst/>
          </a:prstGeom>
          <a:solidFill>
            <a:schemeClr val="bg2">
              <a:lumMod val="75000"/>
            </a:schemeClr>
          </a:solidFill>
        </p:spPr>
        <p:txBody>
          <a:bodyPr wrap="none">
            <a:spAutoFit/>
          </a:bodyPr>
          <a:lstStyle/>
          <a:p>
            <a:r>
              <a:rPr lang="fr-FR" dirty="0"/>
              <a:t>https://www.youtube.com/watch?v=-11f_P_ZZF0</a:t>
            </a:r>
          </a:p>
        </p:txBody>
      </p:sp>
      <p:pic>
        <p:nvPicPr>
          <p:cNvPr id="3" name="Image 2"/>
          <p:cNvPicPr>
            <a:picLocks noChangeAspect="1"/>
          </p:cNvPicPr>
          <p:nvPr/>
        </p:nvPicPr>
        <p:blipFill>
          <a:blip r:embed="rId2"/>
          <a:stretch>
            <a:fillRect/>
          </a:stretch>
        </p:blipFill>
        <p:spPr>
          <a:xfrm>
            <a:off x="420242" y="1571365"/>
            <a:ext cx="11262005" cy="4992967"/>
          </a:xfrm>
          <a:prstGeom prst="rect">
            <a:avLst/>
          </a:prstGeom>
        </p:spPr>
      </p:pic>
      <p:sp>
        <p:nvSpPr>
          <p:cNvPr id="4" name="Rectangle à coins arrondis 3"/>
          <p:cNvSpPr/>
          <p:nvPr/>
        </p:nvSpPr>
        <p:spPr>
          <a:xfrm>
            <a:off x="7662041" y="469603"/>
            <a:ext cx="3594538" cy="933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METAVERSE ET GAMING</a:t>
            </a:r>
          </a:p>
          <a:p>
            <a:pPr algn="ctr"/>
            <a:r>
              <a:rPr lang="fr-FR" dirty="0" smtClean="0"/>
              <a:t>UGC</a:t>
            </a:r>
            <a:endParaRPr lang="fr-FR" dirty="0"/>
          </a:p>
        </p:txBody>
      </p:sp>
    </p:spTree>
    <p:extLst>
      <p:ext uri="{BB962C8B-B14F-4D97-AF65-F5344CB8AC3E}">
        <p14:creationId xmlns:p14="http://schemas.microsoft.com/office/powerpoint/2010/main" val="771543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endParaRPr lang="en-US" dirty="0"/>
          </a:p>
        </p:txBody>
      </p:sp>
      <p:pic>
        <p:nvPicPr>
          <p:cNvPr id="5" name="Image 4"/>
          <p:cNvPicPr>
            <a:picLocks noChangeAspect="1"/>
          </p:cNvPicPr>
          <p:nvPr/>
        </p:nvPicPr>
        <p:blipFill>
          <a:blip r:embed="rId2"/>
          <a:stretch>
            <a:fillRect/>
          </a:stretch>
        </p:blipFill>
        <p:spPr>
          <a:xfrm>
            <a:off x="2710923" y="780795"/>
            <a:ext cx="6984869" cy="5430819"/>
          </a:xfrm>
          <a:prstGeom prst="rect">
            <a:avLst/>
          </a:prstGeom>
        </p:spPr>
      </p:pic>
    </p:spTree>
    <p:extLst>
      <p:ext uri="{BB962C8B-B14F-4D97-AF65-F5344CB8AC3E}">
        <p14:creationId xmlns:p14="http://schemas.microsoft.com/office/powerpoint/2010/main" val="327479434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0"/>
          </p:nvPr>
        </p:nvSpPr>
        <p:spPr>
          <a:xfrm>
            <a:off x="6096000" y="431800"/>
            <a:ext cx="5953006" cy="2699200"/>
          </a:xfrm>
          <a:solidFill>
            <a:schemeClr val="accent3">
              <a:lumMod val="75000"/>
            </a:schemeClr>
          </a:solidFill>
        </p:spPr>
        <p:txBody>
          <a:bodyPr/>
          <a:lstStyle/>
          <a:p>
            <a:r>
              <a:rPr lang="fr-FR" dirty="0"/>
              <a:t>Les </a:t>
            </a:r>
            <a:r>
              <a:rPr lang="fr-FR" dirty="0" err="1"/>
              <a:t>cryptomonnaies</a:t>
            </a:r>
            <a:r>
              <a:rPr lang="fr-FR" dirty="0"/>
              <a:t> sont des </a:t>
            </a:r>
            <a:r>
              <a:rPr lang="fr-FR" dirty="0" err="1"/>
              <a:t>tokens</a:t>
            </a:r>
            <a:r>
              <a:rPr lang="fr-FR" dirty="0"/>
              <a:t> fongibles c’est-à-dire </a:t>
            </a:r>
            <a:r>
              <a:rPr lang="fr-FR" dirty="0" smtClean="0"/>
              <a:t>interchangeables</a:t>
            </a:r>
            <a:r>
              <a:rPr lang="fr-FR" dirty="0"/>
              <a:t>. Les </a:t>
            </a:r>
            <a:r>
              <a:rPr lang="fr-FR" dirty="0" err="1"/>
              <a:t>tokens</a:t>
            </a:r>
            <a:r>
              <a:rPr lang="fr-FR" dirty="0"/>
              <a:t> non fongibles sont uniques et sont créés grâce à une </a:t>
            </a:r>
            <a:r>
              <a:rPr lang="fr-FR" dirty="0" err="1"/>
              <a:t>blockchain</a:t>
            </a:r>
            <a:r>
              <a:rPr lang="fr-FR" dirty="0" smtClean="0"/>
              <a:t>. D’où les NFT…</a:t>
            </a:r>
            <a:endParaRPr lang="fr-FR" dirty="0"/>
          </a:p>
        </p:txBody>
      </p:sp>
      <p:sp>
        <p:nvSpPr>
          <p:cNvPr id="5" name="Espace réservé du texte 4"/>
          <p:cNvSpPr>
            <a:spLocks noGrp="1"/>
          </p:cNvSpPr>
          <p:nvPr>
            <p:ph type="body" sz="quarter" idx="11"/>
          </p:nvPr>
        </p:nvSpPr>
        <p:spPr>
          <a:xfrm>
            <a:off x="293687" y="3131000"/>
            <a:ext cx="2286000" cy="2107363"/>
          </a:xfrm>
          <a:ln>
            <a:solidFill>
              <a:srgbClr val="FFFF00"/>
            </a:solidFill>
          </a:ln>
        </p:spPr>
        <p:txBody>
          <a:bodyPr>
            <a:noAutofit/>
          </a:bodyPr>
          <a:lstStyle/>
          <a:p>
            <a:pPr algn="ctr"/>
            <a:r>
              <a:rPr lang="fr-FR" sz="2400" dirty="0" smtClean="0"/>
              <a:t>Un </a:t>
            </a:r>
            <a:r>
              <a:rPr lang="fr-FR" sz="2400" dirty="0" err="1" smtClean="0"/>
              <a:t>token</a:t>
            </a:r>
            <a:r>
              <a:rPr lang="fr-FR" sz="2400" dirty="0" smtClean="0"/>
              <a:t> est un </a:t>
            </a:r>
            <a:r>
              <a:rPr lang="fr-FR" sz="2400" dirty="0" err="1" smtClean="0"/>
              <a:t>asset</a:t>
            </a:r>
            <a:r>
              <a:rPr lang="fr-FR" sz="2400" dirty="0" smtClean="0"/>
              <a:t> numérique. </a:t>
            </a:r>
          </a:p>
          <a:p>
            <a:pPr algn="ctr"/>
            <a:r>
              <a:rPr lang="fr-FR" sz="2400" dirty="0" smtClean="0"/>
              <a:t>Il a un propriétaire. </a:t>
            </a:r>
            <a:endParaRPr lang="fr-FR" sz="2400" dirty="0"/>
          </a:p>
        </p:txBody>
      </p:sp>
      <p:sp>
        <p:nvSpPr>
          <p:cNvPr id="2" name="Titre 1"/>
          <p:cNvSpPr>
            <a:spLocks noGrp="1"/>
          </p:cNvSpPr>
          <p:nvPr>
            <p:ph type="title"/>
          </p:nvPr>
        </p:nvSpPr>
        <p:spPr/>
        <p:txBody>
          <a:bodyPr/>
          <a:lstStyle/>
          <a:p>
            <a:r>
              <a:rPr lang="fr-FR" dirty="0" smtClean="0"/>
              <a:t>Qu’</a:t>
            </a:r>
            <a:r>
              <a:rPr lang="fr-FR" dirty="0" err="1" smtClean="0"/>
              <a:t>est-ce-qu’un</a:t>
            </a:r>
            <a:r>
              <a:rPr lang="fr-FR" dirty="0" smtClean="0"/>
              <a:t> </a:t>
            </a:r>
            <a:r>
              <a:rPr lang="fr-FR" dirty="0" err="1" smtClean="0"/>
              <a:t>token</a:t>
            </a:r>
            <a:r>
              <a:rPr lang="fr-FR" dirty="0" smtClean="0"/>
              <a:t> ? </a:t>
            </a:r>
            <a:endParaRPr lang="fr-FR" dirty="0"/>
          </a:p>
        </p:txBody>
      </p:sp>
      <p:sp>
        <p:nvSpPr>
          <p:cNvPr id="6" name="Espace réservé du texte 5"/>
          <p:cNvSpPr>
            <a:spLocks noGrp="1"/>
          </p:cNvSpPr>
          <p:nvPr>
            <p:ph type="body" sz="quarter" idx="12"/>
          </p:nvPr>
        </p:nvSpPr>
        <p:spPr>
          <a:xfrm>
            <a:off x="2661017" y="3131000"/>
            <a:ext cx="2286000" cy="3254034"/>
          </a:xfrm>
          <a:ln>
            <a:solidFill>
              <a:srgbClr val="FFFF00"/>
            </a:solidFill>
          </a:ln>
        </p:spPr>
        <p:txBody>
          <a:bodyPr>
            <a:noAutofit/>
          </a:bodyPr>
          <a:lstStyle/>
          <a:p>
            <a:r>
              <a:rPr lang="fr-FR" sz="2400" dirty="0" smtClean="0">
                <a:solidFill>
                  <a:srgbClr val="FFFF00"/>
                </a:solidFill>
              </a:rPr>
              <a:t>Un </a:t>
            </a:r>
            <a:r>
              <a:rPr lang="fr-FR" sz="2400" dirty="0" err="1" smtClean="0">
                <a:solidFill>
                  <a:srgbClr val="FFFF00"/>
                </a:solidFill>
              </a:rPr>
              <a:t>token</a:t>
            </a:r>
            <a:r>
              <a:rPr lang="fr-FR" sz="2400" dirty="0" smtClean="0">
                <a:solidFill>
                  <a:srgbClr val="FFFF00"/>
                </a:solidFill>
              </a:rPr>
              <a:t> </a:t>
            </a:r>
            <a:r>
              <a:rPr lang="fr-FR" sz="2400" dirty="0">
                <a:solidFill>
                  <a:srgbClr val="FFFF00"/>
                </a:solidFill>
              </a:rPr>
              <a:t>est créé par un smart </a:t>
            </a:r>
            <a:r>
              <a:rPr lang="fr-FR" sz="2400" dirty="0" err="1">
                <a:solidFill>
                  <a:srgbClr val="FFFF00"/>
                </a:solidFill>
              </a:rPr>
              <a:t>contract</a:t>
            </a:r>
            <a:r>
              <a:rPr lang="fr-FR" sz="2400" dirty="0">
                <a:solidFill>
                  <a:srgbClr val="FFFF00"/>
                </a:solidFill>
              </a:rPr>
              <a:t>, le plus souvent sur la </a:t>
            </a:r>
            <a:r>
              <a:rPr lang="fr-FR" sz="2400" dirty="0" err="1">
                <a:solidFill>
                  <a:srgbClr val="FFFF00"/>
                </a:solidFill>
              </a:rPr>
              <a:t>blockchain</a:t>
            </a:r>
            <a:r>
              <a:rPr lang="fr-FR" sz="2400" dirty="0">
                <a:solidFill>
                  <a:srgbClr val="FFFF00"/>
                </a:solidFill>
              </a:rPr>
              <a:t> </a:t>
            </a:r>
            <a:r>
              <a:rPr lang="fr-FR" sz="2400" dirty="0" err="1">
                <a:solidFill>
                  <a:srgbClr val="FFFF00"/>
                </a:solidFill>
              </a:rPr>
              <a:t>Ethereum</a:t>
            </a:r>
            <a:r>
              <a:rPr lang="fr-FR" sz="2400" dirty="0">
                <a:solidFill>
                  <a:srgbClr val="FFFF00"/>
                </a:solidFill>
              </a:rPr>
              <a:t>.</a:t>
            </a:r>
          </a:p>
        </p:txBody>
      </p:sp>
      <p:sp>
        <p:nvSpPr>
          <p:cNvPr id="8" name="Espace réservé du texte 7"/>
          <p:cNvSpPr>
            <a:spLocks noGrp="1"/>
          </p:cNvSpPr>
          <p:nvPr>
            <p:ph type="body" sz="quarter" idx="14"/>
          </p:nvPr>
        </p:nvSpPr>
        <p:spPr>
          <a:xfrm>
            <a:off x="5163604" y="3131000"/>
            <a:ext cx="2286000" cy="3254034"/>
          </a:xfrm>
          <a:ln>
            <a:solidFill>
              <a:srgbClr val="FFFF00"/>
            </a:solidFill>
          </a:ln>
        </p:spPr>
        <p:txBody>
          <a:bodyPr>
            <a:noAutofit/>
          </a:bodyPr>
          <a:lstStyle/>
          <a:p>
            <a:r>
              <a:rPr lang="fr-FR" sz="1800" b="0" dirty="0">
                <a:solidFill>
                  <a:srgbClr val="FFFF00"/>
                </a:solidFill>
              </a:rPr>
              <a:t>Il peut être vendable et achetable à tout moment, en particulier sur des plateformes d’échange à un prix fixé en temps réel par l’offre et la demande. Il est donc très liquide</a:t>
            </a:r>
            <a:r>
              <a:rPr lang="fr-FR" sz="1800" b="0" dirty="0"/>
              <a:t>.</a:t>
            </a:r>
            <a:endParaRPr lang="fr-FR" sz="1800" dirty="0"/>
          </a:p>
        </p:txBody>
      </p:sp>
      <p:sp>
        <p:nvSpPr>
          <p:cNvPr id="9" name="Espace réservé du texte 8"/>
          <p:cNvSpPr>
            <a:spLocks noGrp="1"/>
          </p:cNvSpPr>
          <p:nvPr>
            <p:ph type="body" sz="quarter" idx="15"/>
          </p:nvPr>
        </p:nvSpPr>
        <p:spPr>
          <a:xfrm>
            <a:off x="7666192" y="3131000"/>
            <a:ext cx="2286000" cy="3254034"/>
          </a:xfrm>
          <a:ln>
            <a:solidFill>
              <a:srgbClr val="FFFF00"/>
            </a:solidFill>
          </a:ln>
        </p:spPr>
        <p:txBody>
          <a:bodyPr>
            <a:normAutofit fontScale="92500"/>
          </a:bodyPr>
          <a:lstStyle/>
          <a:p>
            <a:r>
              <a:rPr lang="fr-FR" sz="2200" b="0" dirty="0">
                <a:solidFill>
                  <a:srgbClr val="FFFF00"/>
                </a:solidFill>
              </a:rPr>
              <a:t>A ce titre, il peut représenter ainsi un droit d’usage d’un produit ou service </a:t>
            </a:r>
            <a:r>
              <a:rPr lang="fr-FR" sz="2200" b="0" dirty="0" err="1">
                <a:solidFill>
                  <a:srgbClr val="FFFF00"/>
                </a:solidFill>
              </a:rPr>
              <a:t>blockchain</a:t>
            </a:r>
            <a:r>
              <a:rPr lang="fr-FR" sz="2200" b="0" dirty="0">
                <a:solidFill>
                  <a:srgbClr val="FFFF00"/>
                </a:solidFill>
              </a:rPr>
              <a:t> ; un droit de vote ; un droit d’auteur ; un moyen de </a:t>
            </a:r>
            <a:r>
              <a:rPr lang="fr-FR" sz="2200" b="0" dirty="0" smtClean="0">
                <a:solidFill>
                  <a:srgbClr val="FFFF00"/>
                </a:solidFill>
              </a:rPr>
              <a:t>paiement</a:t>
            </a:r>
            <a:r>
              <a:rPr lang="fr-FR" sz="2200" b="0" dirty="0">
                <a:solidFill>
                  <a:srgbClr val="FFFF00"/>
                </a:solidFill>
              </a:rPr>
              <a:t>. </a:t>
            </a:r>
            <a:endParaRPr lang="fr-FR" sz="2200" dirty="0">
              <a:solidFill>
                <a:srgbClr val="FFFF00"/>
              </a:solidFill>
            </a:endParaRPr>
          </a:p>
          <a:p>
            <a:endParaRPr lang="fr-FR" dirty="0"/>
          </a:p>
        </p:txBody>
      </p:sp>
      <p:sp>
        <p:nvSpPr>
          <p:cNvPr id="11" name="Ellipse 10"/>
          <p:cNvSpPr/>
          <p:nvPr/>
        </p:nvSpPr>
        <p:spPr>
          <a:xfrm>
            <a:off x="0" y="2790497"/>
            <a:ext cx="677917" cy="50449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mtClean="0"/>
              <a:t>1</a:t>
            </a:r>
            <a:endParaRPr lang="fr-FR"/>
          </a:p>
        </p:txBody>
      </p:sp>
      <p:sp>
        <p:nvSpPr>
          <p:cNvPr id="12" name="Ellipse 11"/>
          <p:cNvSpPr/>
          <p:nvPr/>
        </p:nvSpPr>
        <p:spPr>
          <a:xfrm>
            <a:off x="2579687" y="2790497"/>
            <a:ext cx="677917" cy="50449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2</a:t>
            </a:r>
            <a:endParaRPr lang="fr-FR" dirty="0"/>
          </a:p>
        </p:txBody>
      </p:sp>
      <p:sp>
        <p:nvSpPr>
          <p:cNvPr id="13" name="Ellipse 12"/>
          <p:cNvSpPr/>
          <p:nvPr/>
        </p:nvSpPr>
        <p:spPr>
          <a:xfrm>
            <a:off x="4941158" y="2758966"/>
            <a:ext cx="677917" cy="50449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3</a:t>
            </a:r>
            <a:endParaRPr lang="fr-FR" dirty="0"/>
          </a:p>
        </p:txBody>
      </p:sp>
      <p:sp>
        <p:nvSpPr>
          <p:cNvPr id="14" name="Ellipse 13"/>
          <p:cNvSpPr/>
          <p:nvPr/>
        </p:nvSpPr>
        <p:spPr>
          <a:xfrm>
            <a:off x="7327232" y="2758966"/>
            <a:ext cx="677917" cy="50449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4</a:t>
            </a:r>
            <a:endParaRPr lang="fr-FR" dirty="0"/>
          </a:p>
        </p:txBody>
      </p:sp>
    </p:spTree>
    <p:extLst>
      <p:ext uri="{BB962C8B-B14F-4D97-AF65-F5344CB8AC3E}">
        <p14:creationId xmlns:p14="http://schemas.microsoft.com/office/powerpoint/2010/main" val="2126426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e 4"/>
          <p:cNvGraphicFramePr/>
          <p:nvPr>
            <p:extLst>
              <p:ext uri="{D42A27DB-BD31-4B8C-83A1-F6EECF244321}">
                <p14:modId xmlns:p14="http://schemas.microsoft.com/office/powerpoint/2010/main" val="2893188316"/>
              </p:ext>
            </p:extLst>
          </p:nvPr>
        </p:nvGraphicFramePr>
        <p:xfrm>
          <a:off x="2348189" y="68813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88193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a:t>
            </a:r>
            <a:r>
              <a:rPr lang="fr-FR" dirty="0" err="1" smtClean="0"/>
              <a:t>differents</a:t>
            </a:r>
            <a:r>
              <a:rPr lang="fr-FR" dirty="0" smtClean="0"/>
              <a:t> </a:t>
            </a:r>
            <a:r>
              <a:rPr lang="fr-FR" dirty="0" err="1" smtClean="0"/>
              <a:t>tokens</a:t>
            </a:r>
            <a:endParaRPr lang="fr-FR" dirty="0"/>
          </a:p>
        </p:txBody>
      </p:sp>
      <p:sp>
        <p:nvSpPr>
          <p:cNvPr id="3" name="Espace réservé du contenu 2"/>
          <p:cNvSpPr>
            <a:spLocks noGrp="1"/>
          </p:cNvSpPr>
          <p:nvPr>
            <p:ph idx="1"/>
          </p:nvPr>
        </p:nvSpPr>
        <p:spPr/>
        <p:txBody>
          <a:bodyPr/>
          <a:lstStyle/>
          <a:p>
            <a:r>
              <a:rPr lang="fr-FR" dirty="0" err="1" smtClean="0"/>
              <a:t>Equity</a:t>
            </a:r>
            <a:r>
              <a:rPr lang="fr-FR" dirty="0" smtClean="0"/>
              <a:t> </a:t>
            </a:r>
            <a:r>
              <a:rPr lang="fr-FR" dirty="0" err="1" smtClean="0"/>
              <a:t>token</a:t>
            </a:r>
            <a:endParaRPr lang="fr-FR" dirty="0" smtClean="0"/>
          </a:p>
          <a:p>
            <a:pPr lvl="1"/>
            <a:r>
              <a:rPr lang="fr-FR" dirty="0" smtClean="0"/>
              <a:t>Les </a:t>
            </a:r>
            <a:r>
              <a:rPr lang="fr-FR" dirty="0" err="1" smtClean="0"/>
              <a:t>Equity</a:t>
            </a:r>
            <a:r>
              <a:rPr lang="fr-FR" dirty="0" smtClean="0"/>
              <a:t> </a:t>
            </a:r>
            <a:r>
              <a:rPr lang="fr-FR" dirty="0" err="1" smtClean="0"/>
              <a:t>tokens</a:t>
            </a:r>
            <a:r>
              <a:rPr lang="fr-FR" dirty="0" smtClean="0"/>
              <a:t> représentent des droits émis par une entreprise qui a procédé à une </a:t>
            </a:r>
            <a:r>
              <a:rPr lang="fr-FR" dirty="0" err="1" smtClean="0"/>
              <a:t>ico</a:t>
            </a:r>
            <a:r>
              <a:rPr lang="fr-FR" dirty="0" smtClean="0"/>
              <a:t> (Initial Coin </a:t>
            </a:r>
            <a:r>
              <a:rPr lang="fr-FR" dirty="0" err="1" smtClean="0"/>
              <a:t>Offering</a:t>
            </a:r>
            <a:r>
              <a:rPr lang="fr-FR" dirty="0" smtClean="0"/>
              <a:t>) et qui ont été cédés aux investisseurs en contrepartie des fonds qu'ils ont apportés à cette jeune entreprise du secteur de la technologie </a:t>
            </a:r>
            <a:r>
              <a:rPr lang="fr-FR" dirty="0" err="1" smtClean="0"/>
              <a:t>Blockchain</a:t>
            </a:r>
            <a:r>
              <a:rPr lang="fr-FR" dirty="0" smtClean="0"/>
              <a:t>. (source </a:t>
            </a:r>
            <a:r>
              <a:rPr lang="fr-FR" dirty="0" err="1" smtClean="0"/>
              <a:t>vernimmen</a:t>
            </a:r>
            <a:r>
              <a:rPr lang="fr-FR" dirty="0" smtClean="0"/>
              <a:t>)</a:t>
            </a:r>
          </a:p>
          <a:p>
            <a:r>
              <a:rPr lang="fr-FR" dirty="0" smtClean="0"/>
              <a:t>Utility </a:t>
            </a:r>
            <a:r>
              <a:rPr lang="fr-FR" dirty="0" err="1" smtClean="0"/>
              <a:t>token</a:t>
            </a:r>
            <a:endParaRPr lang="fr-FR" dirty="0" smtClean="0"/>
          </a:p>
          <a:p>
            <a:pPr lvl="1"/>
            <a:r>
              <a:rPr lang="fr-FR" dirty="0" smtClean="0"/>
              <a:t>Un utility </a:t>
            </a:r>
            <a:r>
              <a:rPr lang="fr-FR" dirty="0" err="1" smtClean="0"/>
              <a:t>token</a:t>
            </a:r>
            <a:r>
              <a:rPr lang="fr-FR" dirty="0" smtClean="0"/>
              <a:t> est un « jeton utilitaire » dont la principale fonction consiste à permettre l'accès futur à un service ou à un produit proposé ...</a:t>
            </a:r>
          </a:p>
        </p:txBody>
      </p:sp>
      <p:sp>
        <p:nvSpPr>
          <p:cNvPr id="4" name="Rectangle 3"/>
          <p:cNvSpPr/>
          <p:nvPr/>
        </p:nvSpPr>
        <p:spPr>
          <a:xfrm>
            <a:off x="5728138" y="5530632"/>
            <a:ext cx="6096000" cy="646331"/>
          </a:xfrm>
          <a:prstGeom prst="rect">
            <a:avLst/>
          </a:prstGeom>
        </p:spPr>
        <p:txBody>
          <a:bodyPr>
            <a:spAutoFit/>
          </a:bodyPr>
          <a:lstStyle/>
          <a:p>
            <a:r>
              <a:rPr lang="fr-FR" dirty="0"/>
              <a:t>https://cryptoast.fr/security-token-vs-utility-token-comparaison/</a:t>
            </a:r>
          </a:p>
        </p:txBody>
      </p:sp>
    </p:spTree>
    <p:extLst>
      <p:ext uri="{BB962C8B-B14F-4D97-AF65-F5344CB8AC3E}">
        <p14:creationId xmlns:p14="http://schemas.microsoft.com/office/powerpoint/2010/main" val="3064840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p:txBody>
          <a:bodyPr/>
          <a:lstStyle/>
          <a:p>
            <a:r>
              <a:rPr lang="fr-FR" dirty="0" smtClean="0"/>
              <a:t>LA TOKENISATION DE L’ECONOMIE</a:t>
            </a:r>
            <a:endParaRPr lang="fr-FR" dirty="0"/>
          </a:p>
        </p:txBody>
      </p:sp>
      <p:sp>
        <p:nvSpPr>
          <p:cNvPr id="12" name="Espace réservé du texte 11"/>
          <p:cNvSpPr>
            <a:spLocks noGrp="1"/>
          </p:cNvSpPr>
          <p:nvPr>
            <p:ph type="body" sz="quarter" idx="11"/>
          </p:nvPr>
        </p:nvSpPr>
        <p:spPr/>
        <p:txBody>
          <a:bodyPr/>
          <a:lstStyle/>
          <a:p>
            <a:r>
              <a:rPr lang="fr-FR" dirty="0" smtClean="0"/>
              <a:t>L’âge du Web décentralisé par Clément Jeanneau</a:t>
            </a:r>
            <a:endParaRPr lang="fr-FR" dirty="0"/>
          </a:p>
        </p:txBody>
      </p:sp>
      <p:sp>
        <p:nvSpPr>
          <p:cNvPr id="9" name="Espace réservé du numéro de diapositive 8"/>
          <p:cNvSpPr>
            <a:spLocks noGrp="1"/>
          </p:cNvSpPr>
          <p:nvPr>
            <p:ph type="sldNum" sz="quarter" idx="4294967295"/>
          </p:nvPr>
        </p:nvSpPr>
        <p:spPr>
          <a:xfrm>
            <a:off x="11668125" y="6484938"/>
            <a:ext cx="523875" cy="365125"/>
          </a:xfrm>
          <a:prstGeom prst="rect">
            <a:avLst/>
          </a:prstGeom>
        </p:spPr>
        <p:txBody>
          <a:bodyPr/>
          <a:lstStyle/>
          <a:p>
            <a:pPr rtl="0"/>
            <a:fld id="{4997E989-D798-4C62-8E93-3D2D613C2488}" type="slidenum">
              <a:rPr lang="fr-FR" noProof="0" smtClean="0"/>
              <a:pPr rtl="0"/>
              <a:t>68</a:t>
            </a:fld>
            <a:endParaRPr lang="fr-FR" noProof="0"/>
          </a:p>
        </p:txBody>
      </p:sp>
    </p:spTree>
    <p:extLst>
      <p:ext uri="{BB962C8B-B14F-4D97-AF65-F5344CB8AC3E}">
        <p14:creationId xmlns:p14="http://schemas.microsoft.com/office/powerpoint/2010/main" val="41405612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1430" y="579962"/>
            <a:ext cx="5408147" cy="369332"/>
          </a:xfrm>
          <a:prstGeom prst="rect">
            <a:avLst/>
          </a:prstGeom>
          <a:solidFill>
            <a:srgbClr val="FFC000"/>
          </a:solidFill>
        </p:spPr>
        <p:txBody>
          <a:bodyPr wrap="none">
            <a:spAutoFit/>
          </a:bodyPr>
          <a:lstStyle/>
          <a:p>
            <a:r>
              <a:rPr lang="fr-FR" dirty="0"/>
              <a:t>https://www.youtube.com/watch?v=EGwj4ERFXok</a:t>
            </a:r>
          </a:p>
        </p:txBody>
      </p:sp>
      <p:pic>
        <p:nvPicPr>
          <p:cNvPr id="7" name="Image 6"/>
          <p:cNvPicPr>
            <a:picLocks noChangeAspect="1"/>
          </p:cNvPicPr>
          <p:nvPr/>
        </p:nvPicPr>
        <p:blipFill>
          <a:blip r:embed="rId2"/>
          <a:stretch>
            <a:fillRect/>
          </a:stretch>
        </p:blipFill>
        <p:spPr>
          <a:xfrm>
            <a:off x="2752258" y="1561839"/>
            <a:ext cx="6687483" cy="3734321"/>
          </a:xfrm>
          <a:prstGeom prst="rect">
            <a:avLst/>
          </a:prstGeom>
        </p:spPr>
      </p:pic>
    </p:spTree>
    <p:extLst>
      <p:ext uri="{BB962C8B-B14F-4D97-AF65-F5344CB8AC3E}">
        <p14:creationId xmlns:p14="http://schemas.microsoft.com/office/powerpoint/2010/main" val="1867997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tournant </a:t>
            </a:r>
            <a:r>
              <a:rPr lang="fr-FR" dirty="0" err="1" smtClean="0"/>
              <a:t>ethereum</a:t>
            </a:r>
            <a:endParaRPr lang="fr-FR" dirty="0"/>
          </a:p>
        </p:txBody>
      </p:sp>
      <p:sp>
        <p:nvSpPr>
          <p:cNvPr id="3" name="Rectangle 2"/>
          <p:cNvSpPr/>
          <p:nvPr/>
        </p:nvSpPr>
        <p:spPr>
          <a:xfrm>
            <a:off x="3672294" y="5956002"/>
            <a:ext cx="4847417" cy="369332"/>
          </a:xfrm>
          <a:prstGeom prst="rect">
            <a:avLst/>
          </a:prstGeom>
        </p:spPr>
        <p:txBody>
          <a:bodyPr wrap="none">
            <a:spAutoFit/>
          </a:bodyPr>
          <a:lstStyle/>
          <a:p>
            <a:r>
              <a:rPr lang="fr-FR" dirty="0"/>
              <a:t>https://www.youtube.com/watch?v=8OFeSurftbo</a:t>
            </a:r>
          </a:p>
        </p:txBody>
      </p:sp>
      <p:pic>
        <p:nvPicPr>
          <p:cNvPr id="4" name="Image 3"/>
          <p:cNvPicPr>
            <a:picLocks noChangeAspect="1"/>
          </p:cNvPicPr>
          <p:nvPr/>
        </p:nvPicPr>
        <p:blipFill>
          <a:blip r:embed="rId2"/>
          <a:stretch>
            <a:fillRect/>
          </a:stretch>
        </p:blipFill>
        <p:spPr>
          <a:xfrm>
            <a:off x="2552207" y="1431139"/>
            <a:ext cx="7087589" cy="4401164"/>
          </a:xfrm>
          <a:prstGeom prst="rect">
            <a:avLst/>
          </a:prstGeom>
        </p:spPr>
      </p:pic>
    </p:spTree>
    <p:extLst>
      <p:ext uri="{BB962C8B-B14F-4D97-AF65-F5344CB8AC3E}">
        <p14:creationId xmlns:p14="http://schemas.microsoft.com/office/powerpoint/2010/main" val="1873976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ored Ape holder loses NFTs worth $567,000 to a scamm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6742" y="-1"/>
            <a:ext cx="5595257" cy="6831013"/>
          </a:xfrm>
          <a:prstGeom prst="rect">
            <a:avLst/>
          </a:prstGeom>
          <a:noFill/>
          <a:extLst>
            <a:ext uri="{909E8E84-426E-40DD-AFC4-6F175D3DCCD1}">
              <a14:hiddenFill xmlns:a14="http://schemas.microsoft.com/office/drawing/2010/main">
                <a:solidFill>
                  <a:srgbClr val="FFFFFF"/>
                </a:solidFill>
              </a14:hiddenFill>
            </a:ext>
          </a:extLst>
        </p:spPr>
      </p:pic>
      <p:sp>
        <p:nvSpPr>
          <p:cNvPr id="3" name="Titre 2"/>
          <p:cNvSpPr>
            <a:spLocks noGrp="1"/>
          </p:cNvSpPr>
          <p:nvPr>
            <p:ph type="ctrTitle"/>
          </p:nvPr>
        </p:nvSpPr>
        <p:spPr/>
        <p:txBody>
          <a:bodyPr/>
          <a:lstStyle/>
          <a:p>
            <a:r>
              <a:rPr lang="fr-FR" dirty="0" smtClean="0">
                <a:solidFill>
                  <a:srgbClr val="FF0000"/>
                </a:solidFill>
              </a:rPr>
              <a:t>NFT</a:t>
            </a:r>
            <a:endParaRPr lang="fr-FR" dirty="0">
              <a:solidFill>
                <a:srgbClr val="FF0000"/>
              </a:solidFill>
            </a:endParaRPr>
          </a:p>
        </p:txBody>
      </p:sp>
      <p:sp>
        <p:nvSpPr>
          <p:cNvPr id="2" name="Espace réservé du numéro de diapositive 1"/>
          <p:cNvSpPr>
            <a:spLocks noGrp="1"/>
          </p:cNvSpPr>
          <p:nvPr>
            <p:ph type="sldNum" sz="quarter" idx="4294967295"/>
          </p:nvPr>
        </p:nvSpPr>
        <p:spPr>
          <a:xfrm>
            <a:off x="11760200" y="6465888"/>
            <a:ext cx="431800" cy="365125"/>
          </a:xfrm>
          <a:prstGeom prst="rect">
            <a:avLst/>
          </a:prstGeom>
        </p:spPr>
        <p:txBody>
          <a:bodyPr/>
          <a:lstStyle/>
          <a:p>
            <a:pPr rtl="0"/>
            <a:fld id="{5AE1514C-5E56-4738-A1FF-4B1CFD2A3E36}" type="slidenum">
              <a:rPr lang="fr-FR" noProof="0" smtClean="0"/>
              <a:t>70</a:t>
            </a:fld>
            <a:endParaRPr lang="fr-FR" noProof="0"/>
          </a:p>
        </p:txBody>
      </p:sp>
    </p:spTree>
    <p:extLst>
      <p:ext uri="{BB962C8B-B14F-4D97-AF65-F5344CB8AC3E}">
        <p14:creationId xmlns:p14="http://schemas.microsoft.com/office/powerpoint/2010/main" val="2822548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Qu’</a:t>
            </a:r>
            <a:r>
              <a:rPr lang="fr-FR" dirty="0" err="1" smtClean="0"/>
              <a:t>est-ce-qu’un</a:t>
            </a:r>
            <a:r>
              <a:rPr lang="fr-FR" dirty="0" smtClean="0"/>
              <a:t> NFT ? </a:t>
            </a:r>
            <a:endParaRPr lang="fr-FR" dirty="0"/>
          </a:p>
        </p:txBody>
      </p:sp>
      <p:graphicFrame>
        <p:nvGraphicFramePr>
          <p:cNvPr id="4" name="Diagramme 3"/>
          <p:cNvGraphicFramePr/>
          <p:nvPr>
            <p:extLst/>
          </p:nvPr>
        </p:nvGraphicFramePr>
        <p:xfrm>
          <a:off x="0" y="1564564"/>
          <a:ext cx="7238124" cy="44476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 4"/>
          <p:cNvPicPr>
            <a:picLocks noChangeAspect="1"/>
          </p:cNvPicPr>
          <p:nvPr/>
        </p:nvPicPr>
        <p:blipFill>
          <a:blip r:embed="rId7"/>
          <a:stretch>
            <a:fillRect/>
          </a:stretch>
        </p:blipFill>
        <p:spPr>
          <a:xfrm>
            <a:off x="7357734" y="425669"/>
            <a:ext cx="4702887" cy="6432331"/>
          </a:xfrm>
          <a:prstGeom prst="rect">
            <a:avLst/>
          </a:prstGeom>
        </p:spPr>
      </p:pic>
    </p:spTree>
    <p:extLst>
      <p:ext uri="{BB962C8B-B14F-4D97-AF65-F5344CB8AC3E}">
        <p14:creationId xmlns:p14="http://schemas.microsoft.com/office/powerpoint/2010/main" val="1277212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rtl="0"/>
            <a:fld id="{5AE1514C-5E56-4738-A1FF-4B1CFD2A3E36}" type="slidenum">
              <a:rPr lang="fr-FR" noProof="0" smtClean="0"/>
              <a:t>72</a:t>
            </a:fld>
            <a:endParaRPr lang="fr-FR" noProof="0"/>
          </a:p>
        </p:txBody>
      </p:sp>
      <p:sp>
        <p:nvSpPr>
          <p:cNvPr id="3" name="Rectangle 2"/>
          <p:cNvSpPr/>
          <p:nvPr/>
        </p:nvSpPr>
        <p:spPr>
          <a:xfrm>
            <a:off x="700496" y="832209"/>
            <a:ext cx="3065904"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fr-FR" dirty="0"/>
              <a:t>https://etherscan.io/nfttracker</a:t>
            </a:r>
          </a:p>
        </p:txBody>
      </p:sp>
      <p:pic>
        <p:nvPicPr>
          <p:cNvPr id="5" name="Image 4"/>
          <p:cNvPicPr>
            <a:picLocks noChangeAspect="1"/>
          </p:cNvPicPr>
          <p:nvPr/>
        </p:nvPicPr>
        <p:blipFill>
          <a:blip r:embed="rId2"/>
          <a:stretch>
            <a:fillRect/>
          </a:stretch>
        </p:blipFill>
        <p:spPr>
          <a:xfrm>
            <a:off x="383761" y="1529255"/>
            <a:ext cx="10857053" cy="4628232"/>
          </a:xfrm>
          <a:prstGeom prst="rect">
            <a:avLst/>
          </a:prstGeom>
        </p:spPr>
      </p:pic>
    </p:spTree>
    <p:extLst>
      <p:ext uri="{BB962C8B-B14F-4D97-AF65-F5344CB8AC3E}">
        <p14:creationId xmlns:p14="http://schemas.microsoft.com/office/powerpoint/2010/main" val="275866259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4210519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594537" y="-252559"/>
            <a:ext cx="8119242" cy="968998"/>
          </a:xfrm>
        </p:spPr>
        <p:txBody>
          <a:bodyPr>
            <a:normAutofit fontScale="90000"/>
          </a:bodyPr>
          <a:lstStyle/>
          <a:p>
            <a:pPr algn="r"/>
            <a:r>
              <a:rPr lang="fr-FR" dirty="0" smtClean="0"/>
              <a:t/>
            </a:r>
            <a:br>
              <a:rPr lang="fr-FR" dirty="0" smtClean="0"/>
            </a:br>
            <a:r>
              <a:rPr lang="fr-FR" dirty="0" smtClean="0"/>
              <a:t>L’histoire des NFT (1)</a:t>
            </a:r>
            <a:endParaRPr lang="fr-FR" dirty="0"/>
          </a:p>
        </p:txBody>
      </p:sp>
      <p:pic>
        <p:nvPicPr>
          <p:cNvPr id="5" name="Image 4"/>
          <p:cNvPicPr>
            <a:picLocks noChangeAspect="1"/>
          </p:cNvPicPr>
          <p:nvPr/>
        </p:nvPicPr>
        <p:blipFill>
          <a:blip r:embed="rId2"/>
          <a:stretch>
            <a:fillRect/>
          </a:stretch>
        </p:blipFill>
        <p:spPr>
          <a:xfrm>
            <a:off x="8418786" y="968996"/>
            <a:ext cx="3773214" cy="5889004"/>
          </a:xfrm>
          <a:prstGeom prst="rect">
            <a:avLst/>
          </a:prstGeom>
        </p:spPr>
      </p:pic>
      <p:graphicFrame>
        <p:nvGraphicFramePr>
          <p:cNvPr id="8" name="Diagramme 7"/>
          <p:cNvGraphicFramePr/>
          <p:nvPr>
            <p:extLst/>
          </p:nvPr>
        </p:nvGraphicFramePr>
        <p:xfrm>
          <a:off x="215462" y="-88841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Flèche vers le bas 8"/>
          <p:cNvSpPr/>
          <p:nvPr/>
        </p:nvSpPr>
        <p:spPr>
          <a:xfrm>
            <a:off x="993228" y="2648607"/>
            <a:ext cx="220717" cy="9459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445410" y="3728833"/>
            <a:ext cx="4900380" cy="369332"/>
          </a:xfrm>
          <a:prstGeom prst="rect">
            <a:avLst/>
          </a:prstGeom>
        </p:spPr>
        <p:txBody>
          <a:bodyPr wrap="none">
            <a:spAutoFit/>
          </a:bodyPr>
          <a:lstStyle/>
          <a:p>
            <a:r>
              <a:rPr lang="fr-FR" dirty="0"/>
              <a:t>https://www.youtube.com/watch?v=lzx32QIDHTQ</a:t>
            </a:r>
          </a:p>
        </p:txBody>
      </p:sp>
      <p:pic>
        <p:nvPicPr>
          <p:cNvPr id="11" name="Image 10"/>
          <p:cNvPicPr>
            <a:picLocks noChangeAspect="1"/>
          </p:cNvPicPr>
          <p:nvPr/>
        </p:nvPicPr>
        <p:blipFill>
          <a:blip r:embed="rId8"/>
          <a:stretch>
            <a:fillRect/>
          </a:stretch>
        </p:blipFill>
        <p:spPr>
          <a:xfrm>
            <a:off x="445410" y="4385113"/>
            <a:ext cx="2828925" cy="1619250"/>
          </a:xfrm>
          <a:prstGeom prst="rect">
            <a:avLst/>
          </a:prstGeom>
        </p:spPr>
      </p:pic>
      <p:pic>
        <p:nvPicPr>
          <p:cNvPr id="12" name="Image 11"/>
          <p:cNvPicPr>
            <a:picLocks noChangeAspect="1"/>
          </p:cNvPicPr>
          <p:nvPr/>
        </p:nvPicPr>
        <p:blipFill>
          <a:blip r:embed="rId9"/>
          <a:stretch>
            <a:fillRect/>
          </a:stretch>
        </p:blipFill>
        <p:spPr>
          <a:xfrm>
            <a:off x="5847484" y="3133427"/>
            <a:ext cx="2414225" cy="2133880"/>
          </a:xfrm>
          <a:prstGeom prst="rect">
            <a:avLst/>
          </a:prstGeom>
        </p:spPr>
      </p:pic>
    </p:spTree>
    <p:extLst>
      <p:ext uri="{BB962C8B-B14F-4D97-AF65-F5344CB8AC3E}">
        <p14:creationId xmlns:p14="http://schemas.microsoft.com/office/powerpoint/2010/main" val="832043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321291" y="1281696"/>
            <a:ext cx="3701393" cy="5029182"/>
          </a:xfrm>
          <a:prstGeom prst="rect">
            <a:avLst/>
          </a:prstGeom>
        </p:spPr>
      </p:pic>
      <p:graphicFrame>
        <p:nvGraphicFramePr>
          <p:cNvPr id="8" name="Diagramme 7"/>
          <p:cNvGraphicFramePr/>
          <p:nvPr>
            <p:extLst>
              <p:ext uri="{D42A27DB-BD31-4B8C-83A1-F6EECF244321}">
                <p14:modId xmlns:p14="http://schemas.microsoft.com/office/powerpoint/2010/main" val="2676227076"/>
              </p:ext>
            </p:extLst>
          </p:nvPr>
        </p:nvGraphicFramePr>
        <p:xfrm>
          <a:off x="91089" y="-778057"/>
          <a:ext cx="8597462"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re 3"/>
          <p:cNvSpPr>
            <a:spLocks noGrp="1"/>
          </p:cNvSpPr>
          <p:nvPr>
            <p:ph type="title"/>
          </p:nvPr>
        </p:nvSpPr>
        <p:spPr>
          <a:xfrm>
            <a:off x="3641834" y="0"/>
            <a:ext cx="8119242" cy="968998"/>
          </a:xfrm>
        </p:spPr>
        <p:txBody>
          <a:bodyPr>
            <a:normAutofit fontScale="90000"/>
          </a:bodyPr>
          <a:lstStyle/>
          <a:p>
            <a:pPr algn="r"/>
            <a:r>
              <a:rPr lang="fr-FR" dirty="0" smtClean="0"/>
              <a:t/>
            </a:r>
            <a:br>
              <a:rPr lang="fr-FR" dirty="0" smtClean="0"/>
            </a:br>
            <a:r>
              <a:rPr lang="fr-FR" dirty="0" smtClean="0"/>
              <a:t>L’histoire des NFT (2)</a:t>
            </a:r>
            <a:endParaRPr lang="fr-FR" dirty="0"/>
          </a:p>
        </p:txBody>
      </p:sp>
      <p:sp>
        <p:nvSpPr>
          <p:cNvPr id="9" name="Flèche vers le bas 8"/>
          <p:cNvSpPr/>
          <p:nvPr/>
        </p:nvSpPr>
        <p:spPr>
          <a:xfrm>
            <a:off x="4169103" y="2959975"/>
            <a:ext cx="220717" cy="9459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p:cNvPicPr>
            <a:picLocks noChangeAspect="1"/>
          </p:cNvPicPr>
          <p:nvPr/>
        </p:nvPicPr>
        <p:blipFill>
          <a:blip r:embed="rId8"/>
          <a:stretch>
            <a:fillRect/>
          </a:stretch>
        </p:blipFill>
        <p:spPr>
          <a:xfrm>
            <a:off x="3108434" y="4036766"/>
            <a:ext cx="2857500" cy="1600200"/>
          </a:xfrm>
          <a:prstGeom prst="rect">
            <a:avLst/>
          </a:prstGeom>
        </p:spPr>
      </p:pic>
      <p:pic>
        <p:nvPicPr>
          <p:cNvPr id="6" name="Image 5"/>
          <p:cNvPicPr>
            <a:picLocks noChangeAspect="1"/>
          </p:cNvPicPr>
          <p:nvPr/>
        </p:nvPicPr>
        <p:blipFill>
          <a:blip r:embed="rId9"/>
          <a:stretch>
            <a:fillRect/>
          </a:stretch>
        </p:blipFill>
        <p:spPr>
          <a:xfrm>
            <a:off x="215462" y="4065340"/>
            <a:ext cx="2527738" cy="1571625"/>
          </a:xfrm>
          <a:prstGeom prst="rect">
            <a:avLst/>
          </a:prstGeom>
        </p:spPr>
      </p:pic>
      <p:sp>
        <p:nvSpPr>
          <p:cNvPr id="12" name="Flèche vers le bas 11"/>
          <p:cNvSpPr/>
          <p:nvPr/>
        </p:nvSpPr>
        <p:spPr>
          <a:xfrm>
            <a:off x="1137305" y="2959975"/>
            <a:ext cx="220717" cy="9459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vers le bas 13"/>
          <p:cNvSpPr/>
          <p:nvPr/>
        </p:nvSpPr>
        <p:spPr>
          <a:xfrm>
            <a:off x="7377386" y="2959975"/>
            <a:ext cx="220717" cy="9459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p:cNvPicPr>
            <a:picLocks noChangeAspect="1"/>
          </p:cNvPicPr>
          <p:nvPr/>
        </p:nvPicPr>
        <p:blipFill>
          <a:blip r:embed="rId10"/>
          <a:stretch>
            <a:fillRect/>
          </a:stretch>
        </p:blipFill>
        <p:spPr>
          <a:xfrm>
            <a:off x="6272212" y="3993902"/>
            <a:ext cx="2676525" cy="1714500"/>
          </a:xfrm>
          <a:prstGeom prst="rect">
            <a:avLst/>
          </a:prstGeom>
        </p:spPr>
      </p:pic>
    </p:spTree>
    <p:extLst>
      <p:ext uri="{BB962C8B-B14F-4D97-AF65-F5344CB8AC3E}">
        <p14:creationId xmlns:p14="http://schemas.microsoft.com/office/powerpoint/2010/main" val="906373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ctrTitle"/>
          </p:nvPr>
        </p:nvSpPr>
        <p:spPr/>
        <p:txBody>
          <a:bodyPr/>
          <a:lstStyle/>
          <a:p>
            <a:r>
              <a:rPr lang="fr-FR" dirty="0" smtClean="0"/>
              <a:t>AUTRES NFT MARQUANTES</a:t>
            </a:r>
            <a:endParaRPr lang="fr-FR" dirty="0"/>
          </a:p>
        </p:txBody>
      </p:sp>
    </p:spTree>
    <p:extLst>
      <p:ext uri="{BB962C8B-B14F-4D97-AF65-F5344CB8AC3E}">
        <p14:creationId xmlns:p14="http://schemas.microsoft.com/office/powerpoint/2010/main" val="4199348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 y="1939159"/>
            <a:ext cx="6668814" cy="3845970"/>
          </a:xfrm>
          <a:prstGeom prst="rect">
            <a:avLst/>
          </a:prstGeom>
        </p:spPr>
      </p:pic>
      <p:sp>
        <p:nvSpPr>
          <p:cNvPr id="5" name="Rectangle 4"/>
          <p:cNvSpPr/>
          <p:nvPr/>
        </p:nvSpPr>
        <p:spPr>
          <a:xfrm>
            <a:off x="8276897" y="1418897"/>
            <a:ext cx="2917081" cy="369332"/>
          </a:xfrm>
          <a:prstGeom prst="rect">
            <a:avLst/>
          </a:prstGeom>
          <a:solidFill>
            <a:schemeClr val="bg2">
              <a:lumMod val="90000"/>
            </a:schemeClr>
          </a:solidFill>
        </p:spPr>
        <p:txBody>
          <a:bodyPr wrap="none">
            <a:spAutoFit/>
          </a:bodyPr>
          <a:lstStyle/>
          <a:p>
            <a:r>
              <a:rPr lang="fr-FR" dirty="0"/>
              <a:t>https://magic.wizards.com/fr</a:t>
            </a:r>
          </a:p>
        </p:txBody>
      </p:sp>
      <p:sp>
        <p:nvSpPr>
          <p:cNvPr id="6" name="Rectangle à coins arrondis 5"/>
          <p:cNvSpPr/>
          <p:nvPr/>
        </p:nvSpPr>
        <p:spPr>
          <a:xfrm>
            <a:off x="4319752" y="1706454"/>
            <a:ext cx="3279228" cy="725214"/>
          </a:xfrm>
          <a:prstGeom prst="round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smtClean="0"/>
          </a:p>
          <a:p>
            <a:pPr algn="ctr"/>
            <a:r>
              <a:rPr lang="fr-FR" dirty="0" err="1" smtClean="0"/>
              <a:t>Magic</a:t>
            </a:r>
            <a:r>
              <a:rPr lang="fr-FR" dirty="0" smtClean="0"/>
              <a:t> : the </a:t>
            </a:r>
            <a:r>
              <a:rPr lang="fr-FR" dirty="0" err="1" smtClean="0"/>
              <a:t>gathering</a:t>
            </a:r>
            <a:r>
              <a:rPr lang="fr-FR" dirty="0" smtClean="0"/>
              <a:t> ?</a:t>
            </a:r>
          </a:p>
          <a:p>
            <a:pPr algn="ctr"/>
            <a:r>
              <a:rPr lang="fr-FR" dirty="0" err="1" smtClean="0"/>
              <a:t>Heroic</a:t>
            </a:r>
            <a:r>
              <a:rPr lang="fr-FR" dirty="0" smtClean="0"/>
              <a:t> fantasy</a:t>
            </a:r>
          </a:p>
          <a:p>
            <a:pPr algn="ctr"/>
            <a:endParaRPr lang="fr-FR" dirty="0"/>
          </a:p>
        </p:txBody>
      </p:sp>
      <p:pic>
        <p:nvPicPr>
          <p:cNvPr id="7" name="Image 6"/>
          <p:cNvPicPr>
            <a:picLocks noChangeAspect="1"/>
          </p:cNvPicPr>
          <p:nvPr/>
        </p:nvPicPr>
        <p:blipFill>
          <a:blip r:embed="rId3"/>
          <a:stretch>
            <a:fillRect/>
          </a:stretch>
        </p:blipFill>
        <p:spPr>
          <a:xfrm>
            <a:off x="5502166" y="3436883"/>
            <a:ext cx="6403657" cy="3421117"/>
          </a:xfrm>
          <a:prstGeom prst="rect">
            <a:avLst/>
          </a:prstGeom>
        </p:spPr>
      </p:pic>
      <p:sp>
        <p:nvSpPr>
          <p:cNvPr id="8" name="Rectangle à coins arrondis 7"/>
          <p:cNvSpPr/>
          <p:nvPr/>
        </p:nvSpPr>
        <p:spPr>
          <a:xfrm>
            <a:off x="7064380" y="2431669"/>
            <a:ext cx="3279228" cy="3925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smtClean="0"/>
          </a:p>
          <a:p>
            <a:pPr algn="ctr"/>
            <a:r>
              <a:rPr lang="fr-FR" dirty="0" err="1" smtClean="0"/>
              <a:t>Axie</a:t>
            </a:r>
            <a:r>
              <a:rPr lang="fr-FR" dirty="0" smtClean="0"/>
              <a:t> </a:t>
            </a:r>
            <a:r>
              <a:rPr lang="fr-FR" dirty="0" err="1" smtClean="0"/>
              <a:t>Infinity</a:t>
            </a:r>
            <a:endParaRPr lang="fr-FR" dirty="0" smtClean="0"/>
          </a:p>
          <a:p>
            <a:pPr algn="ctr"/>
            <a:endParaRPr lang="fr-FR" dirty="0"/>
          </a:p>
        </p:txBody>
      </p:sp>
      <p:sp>
        <p:nvSpPr>
          <p:cNvPr id="9" name="Ellipse 8"/>
          <p:cNvSpPr/>
          <p:nvPr/>
        </p:nvSpPr>
        <p:spPr>
          <a:xfrm>
            <a:off x="1" y="1418897"/>
            <a:ext cx="488730" cy="4836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1</a:t>
            </a:r>
            <a:endParaRPr lang="fr-FR" dirty="0"/>
          </a:p>
        </p:txBody>
      </p:sp>
      <p:sp>
        <p:nvSpPr>
          <p:cNvPr id="10" name="Ellipse 9"/>
          <p:cNvSpPr/>
          <p:nvPr/>
        </p:nvSpPr>
        <p:spPr>
          <a:xfrm>
            <a:off x="5257801" y="3044377"/>
            <a:ext cx="488730" cy="4836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2</a:t>
            </a:r>
            <a:endParaRPr lang="fr-FR" dirty="0"/>
          </a:p>
        </p:txBody>
      </p:sp>
    </p:spTree>
    <p:extLst>
      <p:ext uri="{BB962C8B-B14F-4D97-AF65-F5344CB8AC3E}">
        <p14:creationId xmlns:p14="http://schemas.microsoft.com/office/powerpoint/2010/main" val="3012374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656584"/>
            <a:ext cx="6096000" cy="1754326"/>
          </a:xfrm>
          <a:prstGeom prst="rect">
            <a:avLst/>
          </a:prstGeom>
          <a:solidFill>
            <a:schemeClr val="tx2">
              <a:lumMod val="40000"/>
              <a:lumOff val="60000"/>
            </a:schemeClr>
          </a:solidFill>
        </p:spPr>
        <p:txBody>
          <a:bodyPr>
            <a:spAutoFit/>
          </a:bodyPr>
          <a:lstStyle/>
          <a:p>
            <a:r>
              <a:rPr lang="fr-FR" dirty="0"/>
              <a:t>La joueuse de tennis </a:t>
            </a:r>
            <a:r>
              <a:rPr lang="fr-FR" dirty="0" err="1"/>
              <a:t>Oleksandra</a:t>
            </a:r>
            <a:r>
              <a:rPr lang="fr-FR" dirty="0"/>
              <a:t> </a:t>
            </a:r>
            <a:r>
              <a:rPr lang="fr-FR" dirty="0" err="1"/>
              <a:t>Oliynykova</a:t>
            </a:r>
            <a:r>
              <a:rPr lang="fr-FR" dirty="0"/>
              <a:t> a récemment mis aux enchères une partie de son bras, en crypto-monnaie, pour en faire un espace d’affichage. </a:t>
            </a:r>
            <a:r>
              <a:rPr lang="fr-FR" dirty="0" smtClean="0"/>
              <a:t>Celle-ci </a:t>
            </a:r>
            <a:r>
              <a:rPr lang="fr-FR" dirty="0"/>
              <a:t>s’est vendue pour 3 </a:t>
            </a:r>
            <a:r>
              <a:rPr lang="fr-FR" dirty="0" err="1"/>
              <a:t>ethereum</a:t>
            </a:r>
            <a:r>
              <a:rPr lang="fr-FR" dirty="0"/>
              <a:t>, l’équivalent de 5 900 euros. Le propriétaire pourra y inscrire ce qu’il souhaite, publicité ou autre.</a:t>
            </a:r>
          </a:p>
        </p:txBody>
      </p:sp>
      <p:sp>
        <p:nvSpPr>
          <p:cNvPr id="5" name="Rectangle 4"/>
          <p:cNvSpPr/>
          <p:nvPr/>
        </p:nvSpPr>
        <p:spPr>
          <a:xfrm>
            <a:off x="434172" y="5782583"/>
            <a:ext cx="5490414" cy="369332"/>
          </a:xfrm>
          <a:prstGeom prst="rect">
            <a:avLst/>
          </a:prstGeom>
          <a:solidFill>
            <a:srgbClr val="FFC000"/>
          </a:solidFill>
        </p:spPr>
        <p:txBody>
          <a:bodyPr wrap="none">
            <a:spAutoFit/>
          </a:bodyPr>
          <a:lstStyle/>
          <a:p>
            <a:r>
              <a:rPr lang="fr-FR" dirty="0"/>
              <a:t>https://www.youtube.com/watch?v=FUtXPD8x4a8&amp;t=1s</a:t>
            </a:r>
          </a:p>
        </p:txBody>
      </p:sp>
      <p:pic>
        <p:nvPicPr>
          <p:cNvPr id="6" name="Image 5"/>
          <p:cNvPicPr>
            <a:picLocks noChangeAspect="1"/>
          </p:cNvPicPr>
          <p:nvPr/>
        </p:nvPicPr>
        <p:blipFill>
          <a:blip r:embed="rId2"/>
          <a:stretch>
            <a:fillRect/>
          </a:stretch>
        </p:blipFill>
        <p:spPr>
          <a:xfrm>
            <a:off x="304801" y="2272087"/>
            <a:ext cx="6096000" cy="3372321"/>
          </a:xfrm>
          <a:prstGeom prst="rect">
            <a:avLst/>
          </a:prstGeom>
        </p:spPr>
      </p:pic>
      <p:pic>
        <p:nvPicPr>
          <p:cNvPr id="7" name="Image 6"/>
          <p:cNvPicPr>
            <a:picLocks noChangeAspect="1"/>
          </p:cNvPicPr>
          <p:nvPr/>
        </p:nvPicPr>
        <p:blipFill>
          <a:blip r:embed="rId3"/>
          <a:stretch>
            <a:fillRect/>
          </a:stretch>
        </p:blipFill>
        <p:spPr>
          <a:xfrm>
            <a:off x="6573420" y="490759"/>
            <a:ext cx="4760386" cy="2647681"/>
          </a:xfrm>
          <a:prstGeom prst="rect">
            <a:avLst/>
          </a:prstGeom>
        </p:spPr>
      </p:pic>
      <p:sp>
        <p:nvSpPr>
          <p:cNvPr id="8" name="Rectangle 7"/>
          <p:cNvSpPr/>
          <p:nvPr/>
        </p:nvSpPr>
        <p:spPr>
          <a:xfrm>
            <a:off x="6641848" y="3173334"/>
            <a:ext cx="3332002" cy="369332"/>
          </a:xfrm>
          <a:prstGeom prst="rect">
            <a:avLst/>
          </a:prstGeom>
          <a:solidFill>
            <a:schemeClr val="accent2">
              <a:lumMod val="75000"/>
            </a:schemeClr>
          </a:solidFill>
        </p:spPr>
        <p:txBody>
          <a:bodyPr wrap="none">
            <a:spAutoFit/>
          </a:bodyPr>
          <a:lstStyle/>
          <a:p>
            <a:r>
              <a:rPr lang="fr-FR" dirty="0"/>
              <a:t>https://market.decentraland.org/</a:t>
            </a:r>
          </a:p>
        </p:txBody>
      </p:sp>
      <p:pic>
        <p:nvPicPr>
          <p:cNvPr id="9" name="Image 8"/>
          <p:cNvPicPr>
            <a:picLocks noChangeAspect="1"/>
          </p:cNvPicPr>
          <p:nvPr/>
        </p:nvPicPr>
        <p:blipFill>
          <a:blip r:embed="rId4"/>
          <a:stretch>
            <a:fillRect/>
          </a:stretch>
        </p:blipFill>
        <p:spPr>
          <a:xfrm>
            <a:off x="7412489" y="3577560"/>
            <a:ext cx="3613674" cy="3138389"/>
          </a:xfrm>
          <a:prstGeom prst="rect">
            <a:avLst/>
          </a:prstGeom>
        </p:spPr>
      </p:pic>
      <p:sp>
        <p:nvSpPr>
          <p:cNvPr id="10" name="Ellipse 9"/>
          <p:cNvSpPr/>
          <p:nvPr/>
        </p:nvSpPr>
        <p:spPr>
          <a:xfrm>
            <a:off x="1" y="1418897"/>
            <a:ext cx="488730" cy="4836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3</a:t>
            </a:r>
            <a:endParaRPr lang="fr-FR" dirty="0"/>
          </a:p>
        </p:txBody>
      </p:sp>
      <p:sp>
        <p:nvSpPr>
          <p:cNvPr id="11" name="Ellipse 10"/>
          <p:cNvSpPr/>
          <p:nvPr/>
        </p:nvSpPr>
        <p:spPr>
          <a:xfrm>
            <a:off x="15765" y="3173334"/>
            <a:ext cx="488730" cy="4836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4</a:t>
            </a:r>
            <a:endParaRPr lang="fr-FR" dirty="0"/>
          </a:p>
        </p:txBody>
      </p:sp>
      <p:sp>
        <p:nvSpPr>
          <p:cNvPr id="13" name="Ellipse 12"/>
          <p:cNvSpPr/>
          <p:nvPr/>
        </p:nvSpPr>
        <p:spPr>
          <a:xfrm>
            <a:off x="10986162" y="2716884"/>
            <a:ext cx="488730" cy="4836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5</a:t>
            </a:r>
            <a:endParaRPr lang="fr-FR" dirty="0"/>
          </a:p>
        </p:txBody>
      </p:sp>
      <p:sp>
        <p:nvSpPr>
          <p:cNvPr id="14" name="Ellipse 13"/>
          <p:cNvSpPr/>
          <p:nvPr/>
        </p:nvSpPr>
        <p:spPr>
          <a:xfrm>
            <a:off x="10973021" y="3542666"/>
            <a:ext cx="488730" cy="4836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6</a:t>
            </a:r>
            <a:endParaRPr lang="fr-FR" dirty="0"/>
          </a:p>
        </p:txBody>
      </p:sp>
    </p:spTree>
    <p:extLst>
      <p:ext uri="{BB962C8B-B14F-4D97-AF65-F5344CB8AC3E}">
        <p14:creationId xmlns:p14="http://schemas.microsoft.com/office/powerpoint/2010/main" val="674285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rtl="0"/>
            <a:fld id="{5AE1514C-5E56-4738-A1FF-4B1CFD2A3E36}" type="slidenum">
              <a:rPr lang="fr-FR" noProof="0" smtClean="0"/>
              <a:t>79</a:t>
            </a:fld>
            <a:endParaRPr lang="fr-FR" noProof="0"/>
          </a:p>
        </p:txBody>
      </p:sp>
      <p:sp>
        <p:nvSpPr>
          <p:cNvPr id="3" name="Ellipse 2"/>
          <p:cNvSpPr/>
          <p:nvPr/>
        </p:nvSpPr>
        <p:spPr>
          <a:xfrm>
            <a:off x="407963" y="253218"/>
            <a:ext cx="956603" cy="534573"/>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7</a:t>
            </a:r>
            <a:endParaRPr lang="fr-FR" dirty="0"/>
          </a:p>
        </p:txBody>
      </p:sp>
      <p:sp>
        <p:nvSpPr>
          <p:cNvPr id="4" name="Rectangle 3"/>
          <p:cNvSpPr/>
          <p:nvPr/>
        </p:nvSpPr>
        <p:spPr>
          <a:xfrm>
            <a:off x="1928649" y="787791"/>
            <a:ext cx="6096000" cy="646331"/>
          </a:xfrm>
          <a:prstGeom prst="rect">
            <a:avLst/>
          </a:prstGeom>
          <a:solidFill>
            <a:schemeClr val="bg2">
              <a:lumMod val="50000"/>
            </a:schemeClr>
          </a:solidFill>
        </p:spPr>
        <p:txBody>
          <a:bodyPr>
            <a:spAutoFit/>
          </a:bodyPr>
          <a:lstStyle/>
          <a:p>
            <a:r>
              <a:rPr lang="fr-FR"/>
              <a:t>https://www.cointribune.com/la-collaboration-entre-disney-et-polygon-matic-est-elle-partie-pour-durer/</a:t>
            </a:r>
          </a:p>
        </p:txBody>
      </p:sp>
      <p:sp>
        <p:nvSpPr>
          <p:cNvPr id="5" name="Rectangle 4"/>
          <p:cNvSpPr/>
          <p:nvPr/>
        </p:nvSpPr>
        <p:spPr>
          <a:xfrm>
            <a:off x="1928649" y="1667782"/>
            <a:ext cx="5076326" cy="369332"/>
          </a:xfrm>
          <a:prstGeom prst="rect">
            <a:avLst/>
          </a:prstGeom>
          <a:solidFill>
            <a:srgbClr val="FF0000"/>
          </a:solidFill>
        </p:spPr>
        <p:txBody>
          <a:bodyPr wrap="none">
            <a:spAutoFit/>
          </a:bodyPr>
          <a:lstStyle/>
          <a:p>
            <a:r>
              <a:rPr lang="fr-FR" dirty="0"/>
              <a:t>https://www.youtube.com/watch?v=dlezLtyJi9E</a:t>
            </a:r>
          </a:p>
        </p:txBody>
      </p:sp>
      <p:pic>
        <p:nvPicPr>
          <p:cNvPr id="6" name="Image 5"/>
          <p:cNvPicPr>
            <a:picLocks noChangeAspect="1"/>
          </p:cNvPicPr>
          <p:nvPr/>
        </p:nvPicPr>
        <p:blipFill>
          <a:blip r:embed="rId2"/>
          <a:stretch>
            <a:fillRect/>
          </a:stretch>
        </p:blipFill>
        <p:spPr>
          <a:xfrm>
            <a:off x="2679334" y="2509247"/>
            <a:ext cx="6801799" cy="3762900"/>
          </a:xfrm>
          <a:prstGeom prst="rect">
            <a:avLst/>
          </a:prstGeom>
        </p:spPr>
      </p:pic>
    </p:spTree>
    <p:extLst>
      <p:ext uri="{BB962C8B-B14F-4D97-AF65-F5344CB8AC3E}">
        <p14:creationId xmlns:p14="http://schemas.microsoft.com/office/powerpoint/2010/main" val="34295433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Technologie </a:t>
            </a:r>
            <a:r>
              <a:rPr lang="fr-FR" dirty="0" err="1" smtClean="0"/>
              <a:t>Blockchain</a:t>
            </a:r>
            <a:endParaRPr lang="fr-FR" dirty="0"/>
          </a:p>
        </p:txBody>
      </p:sp>
      <p:sp>
        <p:nvSpPr>
          <p:cNvPr id="3" name="Espace réservé du contenu 2"/>
          <p:cNvSpPr>
            <a:spLocks noGrp="1"/>
          </p:cNvSpPr>
          <p:nvPr>
            <p:ph idx="1"/>
          </p:nvPr>
        </p:nvSpPr>
        <p:spPr/>
        <p:txBody>
          <a:bodyPr/>
          <a:lstStyle/>
          <a:p>
            <a:r>
              <a:rPr lang="fr-FR" dirty="0" smtClean="0"/>
              <a:t>Fondée sur la </a:t>
            </a:r>
            <a:r>
              <a:rPr lang="fr-FR" dirty="0" err="1" smtClean="0"/>
              <a:t>Distributed</a:t>
            </a:r>
            <a:r>
              <a:rPr lang="fr-FR" dirty="0" smtClean="0"/>
              <a:t> </a:t>
            </a:r>
            <a:r>
              <a:rPr lang="fr-FR" dirty="0" err="1" smtClean="0"/>
              <a:t>Ledger</a:t>
            </a:r>
            <a:r>
              <a:rPr lang="fr-FR" dirty="0" smtClean="0"/>
              <a:t> </a:t>
            </a:r>
            <a:r>
              <a:rPr lang="fr-FR" dirty="0" err="1" smtClean="0"/>
              <a:t>Technology</a:t>
            </a:r>
            <a:r>
              <a:rPr lang="fr-FR" dirty="0" smtClean="0"/>
              <a:t> – registre dans lequel les informations vont s’intégrer. </a:t>
            </a:r>
          </a:p>
          <a:p>
            <a:pPr lvl="1"/>
            <a:r>
              <a:rPr lang="fr-FR" dirty="0" smtClean="0"/>
              <a:t>La </a:t>
            </a:r>
            <a:r>
              <a:rPr lang="fr-FR" dirty="0" err="1" smtClean="0"/>
              <a:t>Blockchain</a:t>
            </a:r>
            <a:r>
              <a:rPr lang="fr-FR" dirty="0" smtClean="0"/>
              <a:t> est décentralisée</a:t>
            </a:r>
          </a:p>
          <a:p>
            <a:pPr lvl="2"/>
            <a:r>
              <a:rPr lang="fr-FR" dirty="0"/>
              <a:t>https://www.blockchain.com/explorer/blocks/btc/754084</a:t>
            </a:r>
            <a:endParaRPr lang="fr-FR" dirty="0" smtClean="0"/>
          </a:p>
          <a:p>
            <a:pPr marL="457200" lvl="1" indent="0">
              <a:buNone/>
            </a:pPr>
            <a:endParaRPr lang="fr-FR" dirty="0" smtClean="0"/>
          </a:p>
          <a:p>
            <a:pPr lvl="1" algn="just"/>
            <a:r>
              <a:rPr lang="fr-FR" dirty="0"/>
              <a:t>Une </a:t>
            </a:r>
            <a:r>
              <a:rPr lang="fr-FR" dirty="0" err="1"/>
              <a:t>blockchain</a:t>
            </a:r>
            <a:r>
              <a:rPr lang="fr-FR" dirty="0"/>
              <a:t> publique est donc un grand livre distribué qui possède différents attributs clés : décentralisée, cryptée, anonyme et une fois que la donnée est ajoutée au grand livre, elle ne peut pas être supprimée ou modifiée</a:t>
            </a:r>
            <a:r>
              <a:rPr lang="fr-FR" dirty="0" smtClean="0"/>
              <a:t>.</a:t>
            </a:r>
          </a:p>
          <a:p>
            <a:pPr marL="0" indent="0" algn="just">
              <a:buNone/>
            </a:pPr>
            <a:r>
              <a:rPr lang="fr-FR" dirty="0" smtClean="0"/>
              <a:t>.</a:t>
            </a:r>
            <a:endParaRPr lang="fr-FR" dirty="0"/>
          </a:p>
        </p:txBody>
      </p:sp>
      <p:sp>
        <p:nvSpPr>
          <p:cNvPr id="4" name="Espace réservé du numéro de diapositive 3"/>
          <p:cNvSpPr>
            <a:spLocks noGrp="1"/>
          </p:cNvSpPr>
          <p:nvPr>
            <p:ph type="sldNum" sz="quarter" idx="12"/>
          </p:nvPr>
        </p:nvSpPr>
        <p:spPr/>
        <p:txBody>
          <a:bodyPr/>
          <a:lstStyle/>
          <a:p>
            <a:r>
              <a:rPr lang="en-US" dirty="0" smtClean="0"/>
              <a:t>1</a:t>
            </a:r>
            <a:endParaRPr lang="en-US" dirty="0"/>
          </a:p>
        </p:txBody>
      </p:sp>
    </p:spTree>
    <p:extLst>
      <p:ext uri="{BB962C8B-B14F-4D97-AF65-F5344CB8AC3E}">
        <p14:creationId xmlns:p14="http://schemas.microsoft.com/office/powerpoint/2010/main" val="77201033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4089522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p:txBody>
          <a:bodyPr/>
          <a:lstStyle/>
          <a:p>
            <a:r>
              <a:rPr lang="fr-FR" dirty="0" smtClean="0"/>
              <a:t>LE MARCHE DES NFT</a:t>
            </a:r>
            <a:endParaRPr lang="fr-FR" dirty="0"/>
          </a:p>
        </p:txBody>
      </p:sp>
    </p:spTree>
    <p:extLst>
      <p:ext uri="{BB962C8B-B14F-4D97-AF65-F5344CB8AC3E}">
        <p14:creationId xmlns:p14="http://schemas.microsoft.com/office/powerpoint/2010/main" val="3199074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84313" y="112232"/>
            <a:ext cx="11037818" cy="6205742"/>
          </a:xfrm>
          <a:prstGeom prst="rect">
            <a:avLst/>
          </a:prstGeom>
        </p:spPr>
      </p:pic>
    </p:spTree>
    <p:extLst>
      <p:ext uri="{BB962C8B-B14F-4D97-AF65-F5344CB8AC3E}">
        <p14:creationId xmlns:p14="http://schemas.microsoft.com/office/powerpoint/2010/main" val="514259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31304" y="0"/>
            <a:ext cx="11542643" cy="6506817"/>
          </a:xfrm>
          <a:prstGeom prst="rect">
            <a:avLst/>
          </a:prstGeom>
        </p:spPr>
      </p:pic>
    </p:spTree>
    <p:extLst>
      <p:ext uri="{BB962C8B-B14F-4D97-AF65-F5344CB8AC3E}">
        <p14:creationId xmlns:p14="http://schemas.microsoft.com/office/powerpoint/2010/main" val="3746013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00752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84313" y="331304"/>
            <a:ext cx="11194396" cy="6324762"/>
          </a:xfrm>
          <a:prstGeom prst="rect">
            <a:avLst/>
          </a:prstGeom>
        </p:spPr>
      </p:pic>
    </p:spTree>
    <p:extLst>
      <p:ext uri="{BB962C8B-B14F-4D97-AF65-F5344CB8AC3E}">
        <p14:creationId xmlns:p14="http://schemas.microsoft.com/office/powerpoint/2010/main" val="2379973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09741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NFT ET MARQUES</a:t>
            </a:r>
            <a:endParaRPr lang="fr-FR" dirty="0"/>
          </a:p>
        </p:txBody>
      </p:sp>
    </p:spTree>
    <p:extLst>
      <p:ext uri="{BB962C8B-B14F-4D97-AF65-F5344CB8AC3E}">
        <p14:creationId xmlns:p14="http://schemas.microsoft.com/office/powerpoint/2010/main" val="3709847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3069" y="674555"/>
            <a:ext cx="5364867" cy="369332"/>
          </a:xfrm>
          <a:prstGeom prst="rect">
            <a:avLst/>
          </a:prstGeom>
          <a:solidFill>
            <a:schemeClr val="tx2">
              <a:lumMod val="40000"/>
              <a:lumOff val="60000"/>
            </a:schemeClr>
          </a:solidFill>
        </p:spPr>
        <p:txBody>
          <a:bodyPr wrap="none">
            <a:spAutoFit/>
          </a:bodyPr>
          <a:lstStyle/>
          <a:p>
            <a:r>
              <a:rPr lang="fr-FR" dirty="0"/>
              <a:t>https://www.youtube.com/watch?v=OROjd7U_730</a:t>
            </a:r>
          </a:p>
        </p:txBody>
      </p:sp>
      <p:pic>
        <p:nvPicPr>
          <p:cNvPr id="4" name="Image 3"/>
          <p:cNvPicPr>
            <a:picLocks noChangeAspect="1"/>
          </p:cNvPicPr>
          <p:nvPr/>
        </p:nvPicPr>
        <p:blipFill>
          <a:blip r:embed="rId2"/>
          <a:stretch>
            <a:fillRect/>
          </a:stretch>
        </p:blipFill>
        <p:spPr>
          <a:xfrm>
            <a:off x="2733205" y="1538023"/>
            <a:ext cx="6725589" cy="3781953"/>
          </a:xfrm>
          <a:prstGeom prst="rect">
            <a:avLst/>
          </a:prstGeom>
        </p:spPr>
      </p:pic>
    </p:spTree>
    <p:extLst>
      <p:ext uri="{BB962C8B-B14F-4D97-AF65-F5344CB8AC3E}">
        <p14:creationId xmlns:p14="http://schemas.microsoft.com/office/powerpoint/2010/main" val="3753980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35938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a:stretch>
            <a:fillRect/>
          </a:stretch>
        </p:blipFill>
        <p:spPr>
          <a:xfrm>
            <a:off x="1229710" y="819807"/>
            <a:ext cx="9569669" cy="4657068"/>
          </a:xfrm>
          <a:prstGeom prst="rect">
            <a:avLst/>
          </a:prstGeom>
        </p:spPr>
      </p:pic>
      <p:sp>
        <p:nvSpPr>
          <p:cNvPr id="10" name="Rectangle 9"/>
          <p:cNvSpPr/>
          <p:nvPr/>
        </p:nvSpPr>
        <p:spPr>
          <a:xfrm>
            <a:off x="2966544" y="5691380"/>
            <a:ext cx="7612118" cy="369332"/>
          </a:xfrm>
          <a:prstGeom prst="rect">
            <a:avLst/>
          </a:prstGeom>
          <a:solidFill>
            <a:srgbClr val="00B0F0"/>
          </a:solidFill>
        </p:spPr>
        <p:txBody>
          <a:bodyPr wrap="square">
            <a:spAutoFit/>
          </a:bodyPr>
          <a:lstStyle/>
          <a:p>
            <a:pPr algn="ctr"/>
            <a:r>
              <a:rPr lang="fr-FR" dirty="0">
                <a:solidFill>
                  <a:srgbClr val="000000"/>
                </a:solidFill>
                <a:latin typeface="Antic Slab"/>
              </a:rPr>
              <a:t>Figure 1 : la banque est l’intermédiaire et le tiers de confiance</a:t>
            </a:r>
            <a:endParaRPr lang="fr-FR" dirty="0"/>
          </a:p>
        </p:txBody>
      </p:sp>
    </p:spTree>
    <p:extLst>
      <p:ext uri="{BB962C8B-B14F-4D97-AF65-F5344CB8AC3E}">
        <p14:creationId xmlns:p14="http://schemas.microsoft.com/office/powerpoint/2010/main" val="193126536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25065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65043" y="226199"/>
            <a:ext cx="11396870" cy="6313896"/>
          </a:xfrm>
          <a:prstGeom prst="rect">
            <a:avLst/>
          </a:prstGeom>
        </p:spPr>
      </p:pic>
    </p:spTree>
    <p:extLst>
      <p:ext uri="{BB962C8B-B14F-4D97-AF65-F5344CB8AC3E}">
        <p14:creationId xmlns:p14="http://schemas.microsoft.com/office/powerpoint/2010/main" val="2866876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LES PLACES DE MARCHE NFT</a:t>
            </a:r>
            <a:endParaRPr lang="fr-FR" dirty="0"/>
          </a:p>
        </p:txBody>
      </p:sp>
    </p:spTree>
    <p:extLst>
      <p:ext uri="{BB962C8B-B14F-4D97-AF65-F5344CB8AC3E}">
        <p14:creationId xmlns:p14="http://schemas.microsoft.com/office/powerpoint/2010/main" val="3543081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392394" y="804225"/>
            <a:ext cx="7711082" cy="5517747"/>
          </a:xfrm>
          <a:prstGeom prst="rect">
            <a:avLst/>
          </a:prstGeom>
        </p:spPr>
      </p:pic>
      <p:sp>
        <p:nvSpPr>
          <p:cNvPr id="6" name="Rectangle 5"/>
          <p:cNvSpPr/>
          <p:nvPr/>
        </p:nvSpPr>
        <p:spPr>
          <a:xfrm>
            <a:off x="392394" y="0"/>
            <a:ext cx="6096000" cy="923330"/>
          </a:xfrm>
          <a:prstGeom prst="rect">
            <a:avLst/>
          </a:prstGeom>
          <a:solidFill>
            <a:srgbClr val="FFFF00"/>
          </a:solidFill>
        </p:spPr>
        <p:txBody>
          <a:bodyPr>
            <a:spAutoFit/>
          </a:bodyPr>
          <a:lstStyle/>
          <a:p>
            <a:pPr fontAlgn="base"/>
            <a:r>
              <a:rPr lang="en-US" b="1" dirty="0">
                <a:solidFill>
                  <a:srgbClr val="0F2741"/>
                </a:solidFill>
                <a:latin typeface="Open Sans" panose="020B0606030504020204" pitchFamily="34" charset="0"/>
              </a:rPr>
              <a:t>Largest NFT marketplaces based on all-time sales volume in the previous 30 days as of November 29, 2022</a:t>
            </a:r>
            <a:r>
              <a:rPr lang="en-US" i="1" dirty="0">
                <a:solidFill>
                  <a:srgbClr val="455F7C"/>
                </a:solidFill>
                <a:latin typeface="Open Sans" panose="020B0606030504020204" pitchFamily="34" charset="0"/>
              </a:rPr>
              <a:t>(in million U.S. dollars</a:t>
            </a:r>
            <a:r>
              <a:rPr lang="en-US" i="1" dirty="0" smtClean="0">
                <a:solidFill>
                  <a:srgbClr val="455F7C"/>
                </a:solidFill>
                <a:latin typeface="Open Sans" panose="020B0606030504020204" pitchFamily="34" charset="0"/>
              </a:rPr>
              <a:t>) - Statista</a:t>
            </a:r>
            <a:endParaRPr lang="en-US" b="1" i="0" dirty="0">
              <a:solidFill>
                <a:srgbClr val="0F2741"/>
              </a:solidFill>
              <a:effectLst/>
              <a:latin typeface="Open Sans" panose="020B0606030504020204" pitchFamily="34" charset="0"/>
            </a:endParaRPr>
          </a:p>
        </p:txBody>
      </p:sp>
      <p:graphicFrame>
        <p:nvGraphicFramePr>
          <p:cNvPr id="7" name="Diagramme 6"/>
          <p:cNvGraphicFramePr/>
          <p:nvPr>
            <p:extLst>
              <p:ext uri="{D42A27DB-BD31-4B8C-83A1-F6EECF244321}">
                <p14:modId xmlns:p14="http://schemas.microsoft.com/office/powerpoint/2010/main" val="3031437848"/>
              </p:ext>
            </p:extLst>
          </p:nvPr>
        </p:nvGraphicFramePr>
        <p:xfrm>
          <a:off x="3657600" y="2112579"/>
          <a:ext cx="6502399" cy="40257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625453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PLACES DE MARCHE NFT (1)</a:t>
            </a:r>
            <a:endParaRPr lang="fr-FR" dirty="0"/>
          </a:p>
        </p:txBody>
      </p:sp>
      <p:sp>
        <p:nvSpPr>
          <p:cNvPr id="3" name="Espace réservé du contenu 2"/>
          <p:cNvSpPr>
            <a:spLocks noGrp="1"/>
          </p:cNvSpPr>
          <p:nvPr>
            <p:ph idx="1"/>
          </p:nvPr>
        </p:nvSpPr>
        <p:spPr>
          <a:xfrm>
            <a:off x="838203" y="1526082"/>
            <a:ext cx="9362087" cy="3518883"/>
          </a:xfrm>
        </p:spPr>
        <p:txBody>
          <a:bodyPr>
            <a:normAutofit fontScale="92500" lnSpcReduction="10000"/>
          </a:bodyPr>
          <a:lstStyle/>
          <a:p>
            <a:r>
              <a:rPr lang="fr-FR" dirty="0" err="1" smtClean="0"/>
              <a:t>Opensea</a:t>
            </a:r>
            <a:endParaRPr lang="fr-FR" dirty="0" smtClean="0"/>
          </a:p>
          <a:p>
            <a:pPr lvl="1"/>
            <a:r>
              <a:rPr lang="fr-FR" dirty="0" smtClean="0"/>
              <a:t>Première place de marché en ligne</a:t>
            </a:r>
          </a:p>
          <a:p>
            <a:pPr lvl="1"/>
            <a:r>
              <a:rPr lang="fr-FR" dirty="0" smtClean="0"/>
              <a:t>Fondée en 2017</a:t>
            </a:r>
          </a:p>
          <a:p>
            <a:pPr lvl="1"/>
            <a:r>
              <a:rPr lang="fr-FR" dirty="0" smtClean="0"/>
              <a:t>Représente  plus de 90% du marché des NFT</a:t>
            </a:r>
          </a:p>
          <a:p>
            <a:r>
              <a:rPr lang="fr-FR" dirty="0" err="1" smtClean="0"/>
              <a:t>Rarible</a:t>
            </a:r>
            <a:endParaRPr lang="fr-FR" dirty="0" smtClean="0"/>
          </a:p>
          <a:p>
            <a:pPr lvl="1"/>
            <a:r>
              <a:rPr lang="fr-FR" dirty="0" smtClean="0"/>
              <a:t>Des NFT, œuvres </a:t>
            </a:r>
            <a:r>
              <a:rPr lang="fr-FR" dirty="0"/>
              <a:t>d'art numériques et des éléments de jeu vidéo</a:t>
            </a:r>
            <a:r>
              <a:rPr lang="fr-FR" dirty="0" smtClean="0"/>
              <a:t>.</a:t>
            </a:r>
          </a:p>
          <a:p>
            <a:pPr lvl="1"/>
            <a:r>
              <a:rPr lang="fr-FR" dirty="0" smtClean="0"/>
              <a:t>Première place de marché détenue par la communauté des utilisateurs</a:t>
            </a:r>
          </a:p>
          <a:p>
            <a:r>
              <a:rPr lang="fr-FR" dirty="0" err="1" smtClean="0"/>
              <a:t>Magic</a:t>
            </a:r>
            <a:r>
              <a:rPr lang="fr-FR" dirty="0" smtClean="0"/>
              <a:t> Eden</a:t>
            </a:r>
          </a:p>
          <a:p>
            <a:pPr lvl="1"/>
            <a:r>
              <a:rPr lang="fr-FR" dirty="0" smtClean="0"/>
              <a:t>Fondée sur la </a:t>
            </a:r>
            <a:r>
              <a:rPr lang="fr-FR" dirty="0" err="1" smtClean="0"/>
              <a:t>blockchain</a:t>
            </a:r>
            <a:r>
              <a:rPr lang="fr-FR" dirty="0" smtClean="0"/>
              <a:t> Solana (Sol) et son portefeuille Phantom</a:t>
            </a:r>
          </a:p>
          <a:p>
            <a:pPr lvl="1"/>
            <a:endParaRPr lang="fr-FR" dirty="0"/>
          </a:p>
        </p:txBody>
      </p:sp>
      <p:sp>
        <p:nvSpPr>
          <p:cNvPr id="4" name="Espace réservé du numéro de diapositive 3"/>
          <p:cNvSpPr>
            <a:spLocks noGrp="1"/>
          </p:cNvSpPr>
          <p:nvPr>
            <p:ph type="sldNum" sz="quarter" idx="12"/>
          </p:nvPr>
        </p:nvSpPr>
        <p:spPr/>
        <p:txBody>
          <a:bodyPr/>
          <a:lstStyle/>
          <a:p>
            <a:endParaRPr lang="en-US" dirty="0"/>
          </a:p>
        </p:txBody>
      </p:sp>
      <p:pic>
        <p:nvPicPr>
          <p:cNvPr id="5" name="Image 4"/>
          <p:cNvPicPr>
            <a:picLocks noChangeAspect="1"/>
          </p:cNvPicPr>
          <p:nvPr/>
        </p:nvPicPr>
        <p:blipFill>
          <a:blip r:embed="rId2"/>
          <a:stretch>
            <a:fillRect/>
          </a:stretch>
        </p:blipFill>
        <p:spPr>
          <a:xfrm>
            <a:off x="7047185" y="4816864"/>
            <a:ext cx="5279393" cy="2041136"/>
          </a:xfrm>
          <a:prstGeom prst="rect">
            <a:avLst/>
          </a:prstGeom>
        </p:spPr>
      </p:pic>
    </p:spTree>
    <p:extLst>
      <p:ext uri="{BB962C8B-B14F-4D97-AF65-F5344CB8AC3E}">
        <p14:creationId xmlns:p14="http://schemas.microsoft.com/office/powerpoint/2010/main" val="151327704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Les places de marche </a:t>
            </a:r>
            <a:r>
              <a:rPr lang="fr-FR" dirty="0" err="1" smtClean="0"/>
              <a:t>nft</a:t>
            </a:r>
            <a:r>
              <a:rPr lang="fr-FR" dirty="0" smtClean="0"/>
              <a:t> (2), l’exemple de X2Y2</a:t>
            </a:r>
            <a:endParaRPr lang="fr-FR" dirty="0"/>
          </a:p>
        </p:txBody>
      </p:sp>
      <p:sp>
        <p:nvSpPr>
          <p:cNvPr id="3" name="Espace réservé du contenu 2"/>
          <p:cNvSpPr>
            <a:spLocks noGrp="1"/>
          </p:cNvSpPr>
          <p:nvPr>
            <p:ph idx="1"/>
          </p:nvPr>
        </p:nvSpPr>
        <p:spPr>
          <a:xfrm>
            <a:off x="381003" y="1825627"/>
            <a:ext cx="7200317" cy="4351336"/>
          </a:xfrm>
          <a:solidFill>
            <a:srgbClr val="00B050"/>
          </a:solidFill>
        </p:spPr>
        <p:txBody>
          <a:bodyPr>
            <a:normAutofit fontScale="62500" lnSpcReduction="20000"/>
          </a:bodyPr>
          <a:lstStyle/>
          <a:p>
            <a:r>
              <a:rPr lang="fr-FR" dirty="0">
                <a:solidFill>
                  <a:srgbClr val="FFFFFF"/>
                </a:solidFill>
                <a:hlinkClick r:id="rId2"/>
              </a:rPr>
              <a:t>https://</a:t>
            </a:r>
            <a:r>
              <a:rPr lang="fr-FR" dirty="0" smtClean="0">
                <a:solidFill>
                  <a:srgbClr val="FFFFFF"/>
                </a:solidFill>
                <a:hlinkClick r:id="rId2"/>
              </a:rPr>
              <a:t>phemex.com/academy/what-is-x2y2-nft-marketplace</a:t>
            </a:r>
            <a:endParaRPr lang="fr-FR" dirty="0" smtClean="0">
              <a:solidFill>
                <a:srgbClr val="FFFFFF"/>
              </a:solidFill>
            </a:endParaRPr>
          </a:p>
          <a:p>
            <a:r>
              <a:rPr lang="fr-FR" dirty="0">
                <a:solidFill>
                  <a:srgbClr val="FFFFFF"/>
                </a:solidFill>
              </a:rPr>
              <a:t>Centralisation. Plus de 90% de toutes les NFT sont vendues sur </a:t>
            </a:r>
            <a:r>
              <a:rPr lang="fr-FR" dirty="0" err="1">
                <a:solidFill>
                  <a:srgbClr val="FFFFFF"/>
                </a:solidFill>
              </a:rPr>
              <a:t>OpenSea</a:t>
            </a:r>
            <a:r>
              <a:rPr lang="fr-FR" dirty="0">
                <a:solidFill>
                  <a:srgbClr val="FFFFFF"/>
                </a:solidFill>
              </a:rPr>
              <a:t>, donc des plateformes supplémentaires aideront à décentraliser l'écosystème.</a:t>
            </a:r>
          </a:p>
          <a:p>
            <a:r>
              <a:rPr lang="fr-FR" dirty="0">
                <a:solidFill>
                  <a:srgbClr val="FFFFFF"/>
                </a:solidFill>
              </a:rPr>
              <a:t>Collecte privée des frais. </a:t>
            </a:r>
            <a:r>
              <a:rPr lang="fr-FR" dirty="0" err="1">
                <a:solidFill>
                  <a:srgbClr val="FFFFFF"/>
                </a:solidFill>
              </a:rPr>
              <a:t>OpenSea</a:t>
            </a:r>
            <a:r>
              <a:rPr lang="fr-FR" dirty="0">
                <a:solidFill>
                  <a:srgbClr val="FFFFFF"/>
                </a:solidFill>
              </a:rPr>
              <a:t> prélève des frais de 2,5 % pour chaque transaction sur la plateforme - achat ou vente. Les développeurs d'</a:t>
            </a:r>
            <a:r>
              <a:rPr lang="fr-FR" dirty="0" err="1">
                <a:solidFill>
                  <a:srgbClr val="FFFFFF"/>
                </a:solidFill>
              </a:rPr>
              <a:t>OpenSea</a:t>
            </a:r>
            <a:r>
              <a:rPr lang="fr-FR" dirty="0">
                <a:solidFill>
                  <a:srgbClr val="FFFFFF"/>
                </a:solidFill>
              </a:rPr>
              <a:t> empochent eux-mêmes ces frais. X2Y2 partage le bénéfice des frais à travers un système de "Récompenses" pour tous les utilisateurs qui mettent en jeu leurs jetons sur la plateforme.</a:t>
            </a:r>
          </a:p>
          <a:p>
            <a:r>
              <a:rPr lang="fr-FR" dirty="0">
                <a:solidFill>
                  <a:srgbClr val="FFFFFF"/>
                </a:solidFill>
              </a:rPr>
              <a:t>Temps d'arrêt. </a:t>
            </a:r>
            <a:r>
              <a:rPr lang="fr-FR" dirty="0" err="1">
                <a:solidFill>
                  <a:srgbClr val="FFFFFF"/>
                </a:solidFill>
              </a:rPr>
              <a:t>OpenSea</a:t>
            </a:r>
            <a:r>
              <a:rPr lang="fr-FR" dirty="0">
                <a:solidFill>
                  <a:srgbClr val="FFFFFF"/>
                </a:solidFill>
              </a:rPr>
              <a:t> effectue de fréquentes mises à jour de maintenance, ce qui peut entraîner l'arrêt des transactions NFT ou la disparition des NFT dans les portefeuilles des utilisateurs. X2Y2 affirme qu'il n'y aura pas de temps d'arrêt sur sa plateforme.</a:t>
            </a:r>
          </a:p>
          <a:p>
            <a:r>
              <a:rPr lang="fr-FR" dirty="0">
                <a:solidFill>
                  <a:srgbClr val="FFFFFF"/>
                </a:solidFill>
              </a:rPr>
              <a:t>Propriété privée. </a:t>
            </a:r>
            <a:r>
              <a:rPr lang="fr-FR" dirty="0" err="1">
                <a:solidFill>
                  <a:srgbClr val="FFFFFF"/>
                </a:solidFill>
              </a:rPr>
              <a:t>OpenSea</a:t>
            </a:r>
            <a:r>
              <a:rPr lang="fr-FR" dirty="0">
                <a:solidFill>
                  <a:srgbClr val="FFFFFF"/>
                </a:solidFill>
              </a:rPr>
              <a:t> travaille avec des investisseurs de la </a:t>
            </a:r>
            <a:r>
              <a:rPr lang="fr-FR" dirty="0" err="1">
                <a:solidFill>
                  <a:srgbClr val="FFFFFF"/>
                </a:solidFill>
              </a:rPr>
              <a:t>Silicon</a:t>
            </a:r>
            <a:r>
              <a:rPr lang="fr-FR" dirty="0">
                <a:solidFill>
                  <a:srgbClr val="FFFFFF"/>
                </a:solidFill>
              </a:rPr>
              <a:t> </a:t>
            </a:r>
            <a:r>
              <a:rPr lang="fr-FR" dirty="0" err="1">
                <a:solidFill>
                  <a:srgbClr val="FFFFFF"/>
                </a:solidFill>
              </a:rPr>
              <a:t>Valley</a:t>
            </a:r>
            <a:r>
              <a:rPr lang="fr-FR" dirty="0">
                <a:solidFill>
                  <a:srgbClr val="FFFFFF"/>
                </a:solidFill>
              </a:rPr>
              <a:t> et X2Y2 affirme qu'ils ne prendront aucun investissement privé et que leur jeton sera distribué équitablement. Même les utilisateurs dont le volume d'échanges est moindre pourront bénéficier de l'</a:t>
            </a:r>
            <a:r>
              <a:rPr lang="fr-FR" dirty="0" err="1">
                <a:solidFill>
                  <a:srgbClr val="FFFFFF"/>
                </a:solidFill>
              </a:rPr>
              <a:t>airdrop</a:t>
            </a:r>
            <a:r>
              <a:rPr lang="fr-FR" dirty="0">
                <a:solidFill>
                  <a:srgbClr val="FFFFFF"/>
                </a:solidFill>
              </a:rPr>
              <a:t>.</a:t>
            </a:r>
            <a:endParaRPr lang="fr-FR" dirty="0" smtClean="0">
              <a:solidFill>
                <a:srgbClr val="FFFFFF"/>
              </a:solidFill>
            </a:endParaRPr>
          </a:p>
          <a:p>
            <a:pPr lvl="1"/>
            <a:endParaRPr lang="fr-FR" dirty="0"/>
          </a:p>
        </p:txBody>
      </p:sp>
      <p:sp>
        <p:nvSpPr>
          <p:cNvPr id="4" name="Espace réservé du numéro de diapositive 3"/>
          <p:cNvSpPr>
            <a:spLocks noGrp="1"/>
          </p:cNvSpPr>
          <p:nvPr>
            <p:ph type="sldNum" sz="quarter" idx="12"/>
          </p:nvPr>
        </p:nvSpPr>
        <p:spPr/>
        <p:txBody>
          <a:bodyPr/>
          <a:lstStyle/>
          <a:p>
            <a:endParaRPr lang="en-US" dirty="0"/>
          </a:p>
        </p:txBody>
      </p:sp>
      <p:pic>
        <p:nvPicPr>
          <p:cNvPr id="5" name="Image 4"/>
          <p:cNvPicPr>
            <a:picLocks noChangeAspect="1"/>
          </p:cNvPicPr>
          <p:nvPr/>
        </p:nvPicPr>
        <p:blipFill>
          <a:blip r:embed="rId3"/>
          <a:stretch>
            <a:fillRect/>
          </a:stretch>
        </p:blipFill>
        <p:spPr>
          <a:xfrm>
            <a:off x="7817802" y="1825627"/>
            <a:ext cx="4153480" cy="4351336"/>
          </a:xfrm>
          <a:prstGeom prst="rect">
            <a:avLst/>
          </a:prstGeom>
        </p:spPr>
      </p:pic>
    </p:spTree>
    <p:extLst>
      <p:ext uri="{BB962C8B-B14F-4D97-AF65-F5344CB8AC3E}">
        <p14:creationId xmlns:p14="http://schemas.microsoft.com/office/powerpoint/2010/main" val="28789406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p:txBody>
          <a:bodyPr/>
          <a:lstStyle/>
          <a:p>
            <a:r>
              <a:rPr lang="fr-FR" dirty="0" smtClean="0"/>
              <a:t>LES DIFFERENTS TYPES DE NFT</a:t>
            </a:r>
            <a:endParaRPr lang="fr-FR" dirty="0"/>
          </a:p>
        </p:txBody>
      </p:sp>
    </p:spTree>
    <p:extLst>
      <p:ext uri="{BB962C8B-B14F-4D97-AF65-F5344CB8AC3E}">
        <p14:creationId xmlns:p14="http://schemas.microsoft.com/office/powerpoint/2010/main" val="3929105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3516992" y="2104556"/>
            <a:ext cx="8446408" cy="4753444"/>
          </a:xfrm>
          <a:prstGeom prst="irregularSeal2">
            <a:avLst/>
          </a:prstGeom>
        </p:spPr>
      </p:pic>
      <p:sp>
        <p:nvSpPr>
          <p:cNvPr id="2" name="Espace réservé du texte 1"/>
          <p:cNvSpPr>
            <a:spLocks noGrp="1"/>
          </p:cNvSpPr>
          <p:nvPr>
            <p:ph type="body" sz="quarter" idx="13"/>
          </p:nvPr>
        </p:nvSpPr>
        <p:spPr/>
        <p:txBody>
          <a:bodyPr/>
          <a:lstStyle/>
          <a:p>
            <a:r>
              <a:rPr lang="fr-FR" dirty="0" smtClean="0"/>
              <a:t>TYPOLOGIE</a:t>
            </a:r>
            <a:endParaRPr lang="fr-FR" dirty="0"/>
          </a:p>
        </p:txBody>
      </p:sp>
      <p:sp>
        <p:nvSpPr>
          <p:cNvPr id="4" name="Rectangle 3"/>
          <p:cNvSpPr/>
          <p:nvPr/>
        </p:nvSpPr>
        <p:spPr>
          <a:xfrm>
            <a:off x="6642538" y="298912"/>
            <a:ext cx="4976648" cy="2585323"/>
          </a:xfrm>
          <a:prstGeom prst="rect">
            <a:avLst/>
          </a:prstGeom>
          <a:solidFill>
            <a:srgbClr val="FFFF00"/>
          </a:solidFill>
        </p:spPr>
        <p:txBody>
          <a:bodyPr wrap="square">
            <a:spAutoFit/>
          </a:bodyPr>
          <a:lstStyle/>
          <a:p>
            <a:r>
              <a:rPr lang="fr-FR" dirty="0" smtClean="0"/>
              <a:t>L’art </a:t>
            </a:r>
            <a:r>
              <a:rPr lang="fr-FR" dirty="0"/>
              <a:t>digital</a:t>
            </a:r>
          </a:p>
          <a:p>
            <a:r>
              <a:rPr lang="fr-FR" dirty="0"/>
              <a:t>La musique</a:t>
            </a:r>
          </a:p>
          <a:p>
            <a:r>
              <a:rPr lang="fr-FR" dirty="0"/>
              <a:t>Les </a:t>
            </a:r>
            <a:r>
              <a:rPr lang="fr-FR" dirty="0" err="1"/>
              <a:t>collectibles</a:t>
            </a:r>
            <a:endParaRPr lang="fr-FR" dirty="0"/>
          </a:p>
          <a:p>
            <a:r>
              <a:rPr lang="fr-FR" dirty="0"/>
              <a:t>Les jeux vidéos (</a:t>
            </a:r>
            <a:r>
              <a:rPr lang="fr-FR" dirty="0" err="1"/>
              <a:t>play</a:t>
            </a:r>
            <a:r>
              <a:rPr lang="fr-FR" dirty="0"/>
              <a:t>-to-</a:t>
            </a:r>
            <a:r>
              <a:rPr lang="fr-FR" dirty="0" err="1"/>
              <a:t>earn</a:t>
            </a:r>
            <a:r>
              <a:rPr lang="fr-FR" dirty="0"/>
              <a:t>)</a:t>
            </a:r>
          </a:p>
          <a:p>
            <a:r>
              <a:rPr lang="fr-FR" dirty="0"/>
              <a:t>L’événementiel</a:t>
            </a:r>
          </a:p>
          <a:p>
            <a:r>
              <a:rPr lang="fr-FR" dirty="0"/>
              <a:t>Les </a:t>
            </a:r>
            <a:r>
              <a:rPr lang="fr-FR" dirty="0" err="1"/>
              <a:t>métaverses</a:t>
            </a:r>
            <a:r>
              <a:rPr lang="fr-FR" dirty="0"/>
              <a:t> (mondes virtuels)</a:t>
            </a:r>
          </a:p>
          <a:p>
            <a:r>
              <a:rPr lang="fr-FR" dirty="0"/>
              <a:t>Certifications d’objets physiques</a:t>
            </a:r>
          </a:p>
          <a:p>
            <a:r>
              <a:rPr lang="fr-FR" dirty="0"/>
              <a:t>Les noms de </a:t>
            </a:r>
            <a:r>
              <a:rPr lang="fr-FR" dirty="0" smtClean="0"/>
              <a:t>domaines</a:t>
            </a:r>
          </a:p>
          <a:p>
            <a:r>
              <a:rPr lang="fr-FR" dirty="0"/>
              <a:t>	</a:t>
            </a:r>
            <a:r>
              <a:rPr lang="fr-FR" dirty="0" smtClean="0"/>
              <a:t>Source : NFT FRANCE</a:t>
            </a:r>
            <a:endParaRPr lang="fr-FR" dirty="0"/>
          </a:p>
        </p:txBody>
      </p:sp>
    </p:spTree>
    <p:extLst>
      <p:ext uri="{BB962C8B-B14F-4D97-AF65-F5344CB8AC3E}">
        <p14:creationId xmlns:p14="http://schemas.microsoft.com/office/powerpoint/2010/main" val="5488389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2456" y="636410"/>
            <a:ext cx="6096000" cy="1754326"/>
          </a:xfrm>
          <a:prstGeom prst="rect">
            <a:avLst/>
          </a:prstGeom>
          <a:solidFill>
            <a:srgbClr val="FFFF00"/>
          </a:solidFill>
        </p:spPr>
        <p:txBody>
          <a:bodyPr>
            <a:spAutoFit/>
          </a:bodyPr>
          <a:lstStyle/>
          <a:p>
            <a:r>
              <a:rPr lang="fr-FR" dirty="0" smtClean="0"/>
              <a:t>PAK est </a:t>
            </a:r>
            <a:r>
              <a:rPr lang="fr-FR" dirty="0"/>
              <a:t>un artiste digital NFT dont l’identité n’est toujours pas connue. </a:t>
            </a:r>
            <a:r>
              <a:rPr lang="fr-FR" dirty="0" smtClean="0"/>
              <a:t>Ses </a:t>
            </a:r>
            <a:r>
              <a:rPr lang="fr-FR" dirty="0"/>
              <a:t>œuvres sont faites de formes géométriques 3D en général </a:t>
            </a:r>
            <a:r>
              <a:rPr lang="fr-FR" dirty="0" smtClean="0"/>
              <a:t>monochromes, des </a:t>
            </a:r>
            <a:r>
              <a:rPr lang="fr-FR" dirty="0"/>
              <a:t>vidéos qui tournent en </a:t>
            </a:r>
            <a:r>
              <a:rPr lang="fr-FR" dirty="0" smtClean="0"/>
              <a:t>boucle. </a:t>
            </a:r>
            <a:r>
              <a:rPr lang="fr-FR" dirty="0"/>
              <a:t>L’</a:t>
            </a:r>
            <a:r>
              <a:rPr lang="fr-FR" dirty="0" err="1"/>
              <a:t>oeuvre</a:t>
            </a:r>
            <a:r>
              <a:rPr lang="fr-FR" dirty="0"/>
              <a:t> la plus chère de </a:t>
            </a:r>
            <a:r>
              <a:rPr lang="fr-FR" dirty="0" err="1"/>
              <a:t>Pak</a:t>
            </a:r>
            <a:r>
              <a:rPr lang="fr-FR" dirty="0"/>
              <a:t> s’est vendu pour 489 ETH – 2.1 millions de dollar il s’agit du </a:t>
            </a:r>
            <a:r>
              <a:rPr lang="fr-FR" dirty="0" err="1"/>
              <a:t>Metarift</a:t>
            </a:r>
            <a:r>
              <a:rPr lang="fr-FR" dirty="0"/>
              <a:t>.</a:t>
            </a:r>
          </a:p>
        </p:txBody>
      </p:sp>
      <p:pic>
        <p:nvPicPr>
          <p:cNvPr id="5" name="B94D1C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016641" y="636410"/>
            <a:ext cx="4591050" cy="4648200"/>
          </a:xfrm>
          <a:prstGeom prst="rect">
            <a:avLst/>
          </a:prstGeom>
        </p:spPr>
      </p:pic>
    </p:spTree>
    <p:extLst>
      <p:ext uri="{BB962C8B-B14F-4D97-AF65-F5344CB8AC3E}">
        <p14:creationId xmlns:p14="http://schemas.microsoft.com/office/powerpoint/2010/main" val="19640079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5754874" y="2105042"/>
            <a:ext cx="6437126" cy="4203908"/>
          </a:xfrm>
          <a:prstGeom prst="rect">
            <a:avLst/>
          </a:prstGeom>
        </p:spPr>
      </p:pic>
      <p:sp>
        <p:nvSpPr>
          <p:cNvPr id="2" name="Rectangle 1"/>
          <p:cNvSpPr/>
          <p:nvPr/>
        </p:nvSpPr>
        <p:spPr>
          <a:xfrm>
            <a:off x="241739" y="60665"/>
            <a:ext cx="6096000" cy="3970318"/>
          </a:xfrm>
          <a:prstGeom prst="rect">
            <a:avLst/>
          </a:prstGeom>
          <a:solidFill>
            <a:srgbClr val="FFFF00"/>
          </a:solidFill>
        </p:spPr>
        <p:txBody>
          <a:bodyPr>
            <a:spAutoFit/>
          </a:bodyPr>
          <a:lstStyle/>
          <a:p>
            <a:r>
              <a:rPr lang="fr-FR" dirty="0" err="1"/>
              <a:t>Pianity</a:t>
            </a:r>
            <a:r>
              <a:rPr lang="fr-FR" dirty="0"/>
              <a:t> est une entreprise française qui réunit les artistes et les collectionneurs de NFT musicaux. Sur la plateforme, il est possible de créer, de vendre, d’acheter ou de collectionner des chansons sous forme de NFT en édition limitées de 1, 10, 100 et 1000 exemplaires. Les artistes reçoivent 80 % du revenu généré par les ventes de NFT. Quant aux collectionneurs, ils ont la possibilité de recevoir une fraction des ventes de NFT de la semaine </a:t>
            </a:r>
            <a:r>
              <a:rPr lang="fr-FR" dirty="0" smtClean="0"/>
              <a:t>précédente. Pour </a:t>
            </a:r>
            <a:r>
              <a:rPr lang="fr-FR" dirty="0"/>
              <a:t>les drops de NFT, les artistes ont la possibilité d’ajouter des utilités comme : la possibilité de rencontrer le créateur du NFT dans son studio, d’accéder au </a:t>
            </a:r>
            <a:r>
              <a:rPr lang="fr-FR" dirty="0" err="1"/>
              <a:t>backstage</a:t>
            </a:r>
            <a:r>
              <a:rPr lang="fr-FR" dirty="0"/>
              <a:t> durant les concerts, obtenir accès à des contenus exclusifs ou encore recevoir des cadeaux </a:t>
            </a:r>
            <a:r>
              <a:rPr lang="fr-FR" dirty="0" smtClean="0"/>
              <a:t>physiques (source NFT France)</a:t>
            </a:r>
            <a:endParaRPr lang="fr-FR" dirty="0"/>
          </a:p>
        </p:txBody>
      </p:sp>
    </p:spTree>
    <p:extLst>
      <p:ext uri="{BB962C8B-B14F-4D97-AF65-F5344CB8AC3E}">
        <p14:creationId xmlns:p14="http://schemas.microsoft.com/office/powerpoint/2010/main" val="496014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èmeMERCANTIGUERIN">
  <a:themeElements>
    <a:clrScheme name="Personnalisé 1">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exture grung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èmeMERCANTIGUERIN" id="{D26D147A-5751-443C-AFB9-00EF1C65B85D}" vid="{899A0F9A-ECAD-4013-A332-6FF27FC3F459}"/>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480f6609812271f56e53f2aff71704">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b48d77c16982ba2890c3fe2b4c067b2"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B1C2FF92-1ACE-4D23-9586-85906FF02F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30CA71C-6B24-463C-853F-076A02E27CBC}">
  <ds:schemaRefs>
    <ds:schemaRef ds:uri="http://schemas.microsoft.com/sharepoint/v3/contenttype/forms"/>
  </ds:schemaRefs>
</ds:datastoreItem>
</file>

<file path=customXml/itemProps3.xml><?xml version="1.0" encoding="utf-8"?>
<ds:datastoreItem xmlns:ds="http://schemas.openxmlformats.org/officeDocument/2006/customXml" ds:itemID="{9D2E6351-E64A-42DD-A554-7DF752222129}">
  <ds:schemaRefs>
    <ds:schemaRef ds:uri="http://purl.org/dc/terms/"/>
    <ds:schemaRef ds:uri="http://schemas.openxmlformats.org/package/2006/metadata/core-properties"/>
    <ds:schemaRef ds:uri="16c05727-aa75-4e4a-9b5f-8a80a1165891"/>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71af3243-3dd4-4a8d-8c0d-dd76da1f02a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ThèmeMERCANTIGUERIN</Template>
  <TotalTime>0</TotalTime>
  <Words>3785</Words>
  <Application>Microsoft Office PowerPoint</Application>
  <PresentationFormat>Grand écran</PresentationFormat>
  <Paragraphs>376</Paragraphs>
  <Slides>111</Slides>
  <Notes>3</Notes>
  <HiddenSlides>0</HiddenSlides>
  <MMClips>1</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111</vt:i4>
      </vt:variant>
    </vt:vector>
  </HeadingPairs>
  <TitlesOfParts>
    <vt:vector size="126" baseType="lpstr">
      <vt:lpstr>Antic Slab</vt:lpstr>
      <vt:lpstr>Arial</vt:lpstr>
      <vt:lpstr>Arial</vt:lpstr>
      <vt:lpstr>Arial Black</vt:lpstr>
      <vt:lpstr>Calibri</vt:lpstr>
      <vt:lpstr>Century Gothic</vt:lpstr>
      <vt:lpstr>Corbel</vt:lpstr>
      <vt:lpstr>Open Sans</vt:lpstr>
      <vt:lpstr>Palatino Linotype</vt:lpstr>
      <vt:lpstr>Segoe UI</vt:lpstr>
      <vt:lpstr>Segoe UI Black</vt:lpstr>
      <vt:lpstr>Segoe UI Semibold</vt:lpstr>
      <vt:lpstr>Segoe UI Semilight</vt:lpstr>
      <vt:lpstr>Wingdings</vt:lpstr>
      <vt:lpstr>ThèmeMERCANTIGUERIN</vt:lpstr>
      <vt:lpstr>Blockchain, NFT, Cryptos, Metaverse</vt:lpstr>
      <vt:lpstr>Présentation PowerPoint</vt:lpstr>
      <vt:lpstr>Présentation PowerPoint</vt:lpstr>
      <vt:lpstr>BLOCKCHAINS ET CRYPTOS</vt:lpstr>
      <vt:lpstr>Tout commence par une blockchain</vt:lpstr>
      <vt:lpstr>Présentation PowerPoint</vt:lpstr>
      <vt:lpstr>Le tournant ethereum</vt:lpstr>
      <vt:lpstr>La Technologie Blockchain</vt:lpstr>
      <vt:lpstr>Présentation PowerPoint</vt:lpstr>
      <vt:lpstr>Présentation PowerPoint</vt:lpstr>
      <vt:lpstr>Présentation PowerPoint</vt:lpstr>
      <vt:lpstr>Présentation PowerPoint</vt:lpstr>
      <vt:lpstr>CRYPTOGRAPHIE ET MINEURS</vt:lpstr>
      <vt:lpstr>Présentation PowerPoint</vt:lpstr>
      <vt:lpstr>Présentation PowerPoint</vt:lpstr>
      <vt:lpstr>Les membres d’une blockchain (1)</vt:lpstr>
      <vt:lpstr>Les membres d’une blockchain (2)</vt:lpstr>
      <vt:lpstr>La remuneration des mineurs, l’exemple d’Ethereum</vt:lpstr>
      <vt:lpstr>Les algorithmes de consensus</vt:lpstr>
      <vt:lpstr>Les algorithmes de consensus</vt:lpstr>
      <vt:lpstr>Les algorithmes de consensus</vt:lpstr>
      <vt:lpstr>Pour comprendre la notion de clés et de smart contract</vt:lpstr>
      <vt:lpstr>Qu’est-ce-qu’un portefeuille électronique ? </vt:lpstr>
      <vt:lpstr>Metamask, le portefeuille aux 30 millions d’utilisateurs</vt:lpstr>
      <vt:lpstr>Smart Contract</vt:lpstr>
      <vt:lpstr>Je retiens</vt:lpstr>
      <vt:lpstr>POURQUOI LE SCANDALE FTX ? </vt:lpstr>
      <vt:lpstr>Présentation PowerPoint</vt:lpstr>
      <vt:lpstr>Les plateformes d’echange de cryptomonnaies</vt:lpstr>
      <vt:lpstr>Présentation PowerPoint</vt:lpstr>
      <vt:lpstr>Présentation PowerPoint</vt:lpstr>
      <vt:lpstr>Présentation PowerPoint</vt:lpstr>
      <vt:lpstr>L’écosystème NFT</vt:lpstr>
      <vt:lpstr>WEB 3</vt:lpstr>
      <vt:lpstr>Qu’est-ce-que le web 3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METAVERSE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NOTION DE TOKEN</vt:lpstr>
      <vt:lpstr>Présentation PowerPoint</vt:lpstr>
      <vt:lpstr>Présentation PowerPoint</vt:lpstr>
      <vt:lpstr>Qu’est-ce-qu’un token ? </vt:lpstr>
      <vt:lpstr>Présentation PowerPoint</vt:lpstr>
      <vt:lpstr>Les differents tokens</vt:lpstr>
      <vt:lpstr>LA TOKENISATION DE L’ECONOMIE</vt:lpstr>
      <vt:lpstr>Présentation PowerPoint</vt:lpstr>
      <vt:lpstr>NFT</vt:lpstr>
      <vt:lpstr>Qu’est-ce-qu’un NFT ? </vt:lpstr>
      <vt:lpstr>Présentation PowerPoint</vt:lpstr>
      <vt:lpstr>Présentation PowerPoint</vt:lpstr>
      <vt:lpstr> L’histoire des NFT (1)</vt:lpstr>
      <vt:lpstr> L’histoire des NFT (2)</vt:lpstr>
      <vt:lpstr>AUTRES NFT MARQUANTES</vt:lpstr>
      <vt:lpstr>Présentation PowerPoint</vt:lpstr>
      <vt:lpstr>Présentation PowerPoint</vt:lpstr>
      <vt:lpstr>Présentation PowerPoint</vt:lpstr>
      <vt:lpstr>Présentation PowerPoint</vt:lpstr>
      <vt:lpstr>LE MARCHE DES NFT</vt:lpstr>
      <vt:lpstr>Présentation PowerPoint</vt:lpstr>
      <vt:lpstr>Présentation PowerPoint</vt:lpstr>
      <vt:lpstr>Présentation PowerPoint</vt:lpstr>
      <vt:lpstr>Présentation PowerPoint</vt:lpstr>
      <vt:lpstr>Présentation PowerPoint</vt:lpstr>
      <vt:lpstr>NFT ET MARQUES</vt:lpstr>
      <vt:lpstr>Présentation PowerPoint</vt:lpstr>
      <vt:lpstr>Présentation PowerPoint</vt:lpstr>
      <vt:lpstr>Présentation PowerPoint</vt:lpstr>
      <vt:lpstr>Présentation PowerPoint</vt:lpstr>
      <vt:lpstr>LES PLACES DE MARCHE NFT</vt:lpstr>
      <vt:lpstr>Présentation PowerPoint</vt:lpstr>
      <vt:lpstr>LES PLACES DE MARCHE NFT (1)</vt:lpstr>
      <vt:lpstr>Les places de marche nft (2), l’exemple de X2Y2</vt:lpstr>
      <vt:lpstr>LES DIFFERENTS TYPES DE NFT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autres usages des NFT</vt:lpstr>
      <vt:lpstr>MINTER UN NFT</vt:lpstr>
      <vt:lpstr>Minter un nft</vt:lpstr>
      <vt:lpstr>Présentation PowerPoint</vt:lpstr>
      <vt:lpstr>JURIDIQUE</vt:lpstr>
      <vt:lpstr>Présentation PowerPoint</vt:lpstr>
      <vt:lpstr>Présentation PowerPoint</vt:lpstr>
      <vt:lpstr>Présentation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2022-09-01T17:25:34Z</dcterms:created>
  <dcterms:modified xsi:type="dcterms:W3CDTF">2022-12-15T14:56:42Z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